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6"/>
  </p:notesMasterIdLst>
  <p:handoutMasterIdLst>
    <p:handoutMasterId r:id="rId57"/>
  </p:handoutMasterIdLst>
  <p:sldIdLst>
    <p:sldId id="256" r:id="rId2"/>
    <p:sldId id="329" r:id="rId3"/>
    <p:sldId id="534" r:id="rId4"/>
    <p:sldId id="311" r:id="rId5"/>
    <p:sldId id="535" r:id="rId6"/>
    <p:sldId id="395" r:id="rId7"/>
    <p:sldId id="536" r:id="rId8"/>
    <p:sldId id="537" r:id="rId9"/>
    <p:sldId id="349" r:id="rId10"/>
    <p:sldId id="260" r:id="rId11"/>
    <p:sldId id="450" r:id="rId12"/>
    <p:sldId id="297" r:id="rId13"/>
    <p:sldId id="347" r:id="rId14"/>
    <p:sldId id="396" r:id="rId15"/>
    <p:sldId id="538" r:id="rId16"/>
    <p:sldId id="348" r:id="rId17"/>
    <p:sldId id="539" r:id="rId18"/>
    <p:sldId id="370" r:id="rId19"/>
    <p:sldId id="409" r:id="rId20"/>
    <p:sldId id="531" r:id="rId21"/>
    <p:sldId id="532" r:id="rId22"/>
    <p:sldId id="533" r:id="rId23"/>
    <p:sldId id="474" r:id="rId24"/>
    <p:sldId id="378" r:id="rId25"/>
    <p:sldId id="379" r:id="rId26"/>
    <p:sldId id="404" r:id="rId27"/>
    <p:sldId id="383" r:id="rId28"/>
    <p:sldId id="435" r:id="rId29"/>
    <p:sldId id="433" r:id="rId30"/>
    <p:sldId id="434" r:id="rId31"/>
    <p:sldId id="485" r:id="rId32"/>
    <p:sldId id="522" r:id="rId33"/>
    <p:sldId id="507" r:id="rId34"/>
    <p:sldId id="508" r:id="rId35"/>
    <p:sldId id="413" r:id="rId36"/>
    <p:sldId id="414" r:id="rId37"/>
    <p:sldId id="488" r:id="rId38"/>
    <p:sldId id="489" r:id="rId39"/>
    <p:sldId id="553" r:id="rId40"/>
    <p:sldId id="550" r:id="rId41"/>
    <p:sldId id="491" r:id="rId42"/>
    <p:sldId id="540" r:id="rId43"/>
    <p:sldId id="542" r:id="rId44"/>
    <p:sldId id="543" r:id="rId45"/>
    <p:sldId id="544" r:id="rId46"/>
    <p:sldId id="545" r:id="rId47"/>
    <p:sldId id="546" r:id="rId48"/>
    <p:sldId id="554" r:id="rId49"/>
    <p:sldId id="362" r:id="rId50"/>
    <p:sldId id="368" r:id="rId51"/>
    <p:sldId id="462" r:id="rId52"/>
    <p:sldId id="394" r:id="rId53"/>
    <p:sldId id="366" r:id="rId54"/>
    <p:sldId id="408" r:id="rId55"/>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DDDD"/>
    <a:srgbClr val="2D2D89"/>
    <a:srgbClr val="000066"/>
    <a:srgbClr val="3366CC"/>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864" autoAdjust="0"/>
    <p:restoredTop sz="94643" autoAdjust="0"/>
  </p:normalViewPr>
  <p:slideViewPr>
    <p:cSldViewPr>
      <p:cViewPr varScale="1">
        <p:scale>
          <a:sx n="108" d="100"/>
          <a:sy n="108" d="100"/>
        </p:scale>
        <p:origin x="2082" y="96"/>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a:extLst>
              <a:ext uri="{FF2B5EF4-FFF2-40B4-BE49-F238E27FC236}">
                <a16:creationId xmlns:a16="http://schemas.microsoft.com/office/drawing/2014/main" id="{D758B86F-39F6-4A2C-B100-D974939EB1F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27CBC48E-BF77-44CD-853A-163EDA371A81}"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31747" name="Rectangle 2">
            <a:extLst>
              <a:ext uri="{FF2B5EF4-FFF2-40B4-BE49-F238E27FC236}">
                <a16:creationId xmlns:a16="http://schemas.microsoft.com/office/drawing/2014/main" id="{9CB38597-B8FD-47C2-AEE1-E26AE33C0B7A}"/>
              </a:ext>
            </a:extLst>
          </p:cNvPr>
          <p:cNvSpPr>
            <a:spLocks noGrp="1" noRot="1" noChangeAspect="1" noChangeArrowheads="1" noTextEdit="1"/>
          </p:cNvSpPr>
          <p:nvPr>
            <p:ph type="sldImg"/>
          </p:nvPr>
        </p:nvSpPr>
        <p:spPr>
          <a:ln/>
        </p:spPr>
      </p:sp>
      <p:sp>
        <p:nvSpPr>
          <p:cNvPr id="31748" name="Rectangle 3">
            <a:extLst>
              <a:ext uri="{FF2B5EF4-FFF2-40B4-BE49-F238E27FC236}">
                <a16:creationId xmlns:a16="http://schemas.microsoft.com/office/drawing/2014/main" id="{9810DFD6-B37A-4223-9495-6F00BD11199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5F910BA-65D4-48B6-886B-79563F1ED3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D81904-F7FB-46EC-AD31-C1D0963B3853}"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6B361A-DE4A-4280-8EB2-9150243E89F3}"/>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B3E5407E-7230-46DF-B7B8-0A1CCC9A3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90494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20242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a:extLst>
              <a:ext uri="{FF2B5EF4-FFF2-40B4-BE49-F238E27FC236}">
                <a16:creationId xmlns:a16="http://schemas.microsoft.com/office/drawing/2014/main" id="{C7DD28E2-CF09-4764-A8E5-F199F82E081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A5028D4-3F1E-4EA5-AB62-D2B39B9A9829}"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37891" name="Rectangle 2">
            <a:extLst>
              <a:ext uri="{FF2B5EF4-FFF2-40B4-BE49-F238E27FC236}">
                <a16:creationId xmlns:a16="http://schemas.microsoft.com/office/drawing/2014/main" id="{982D061C-6832-4B41-BB1E-DD5A25C72BD7}"/>
              </a:ext>
            </a:extLst>
          </p:cNvPr>
          <p:cNvSpPr>
            <a:spLocks noGrp="1" noRot="1" noChangeAspect="1" noChangeArrowheads="1" noTextEdit="1"/>
          </p:cNvSpPr>
          <p:nvPr>
            <p:ph type="sldImg"/>
          </p:nvPr>
        </p:nvSpPr>
        <p:spPr>
          <a:ln/>
        </p:spPr>
      </p:sp>
      <p:sp>
        <p:nvSpPr>
          <p:cNvPr id="37892" name="Rectangle 3">
            <a:extLst>
              <a:ext uri="{FF2B5EF4-FFF2-40B4-BE49-F238E27FC236}">
                <a16:creationId xmlns:a16="http://schemas.microsoft.com/office/drawing/2014/main" id="{847209B8-F42D-4FB9-8505-6A9F6EC6EFE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398950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a:extLst>
              <a:ext uri="{FF2B5EF4-FFF2-40B4-BE49-F238E27FC236}">
                <a16:creationId xmlns:a16="http://schemas.microsoft.com/office/drawing/2014/main" id="{20224ADF-8DAD-49C3-A7B5-07F8E82E3F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122DA29C-81EB-4017-8BA6-C3D170752D97}"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39939" name="Rectangle 2">
            <a:extLst>
              <a:ext uri="{FF2B5EF4-FFF2-40B4-BE49-F238E27FC236}">
                <a16:creationId xmlns:a16="http://schemas.microsoft.com/office/drawing/2014/main" id="{714972FE-EBCA-4BE5-AF7E-4CCD6CD87B58}"/>
              </a:ext>
            </a:extLst>
          </p:cNvPr>
          <p:cNvSpPr>
            <a:spLocks noGrp="1" noRot="1" noChangeAspect="1" noChangeArrowheads="1" noTextEdit="1"/>
          </p:cNvSpPr>
          <p:nvPr>
            <p:ph type="sldImg"/>
          </p:nvPr>
        </p:nvSpPr>
        <p:spPr>
          <a:ln/>
        </p:spPr>
      </p:sp>
      <p:sp>
        <p:nvSpPr>
          <p:cNvPr id="39940" name="Rectangle 3">
            <a:extLst>
              <a:ext uri="{FF2B5EF4-FFF2-40B4-BE49-F238E27FC236}">
                <a16:creationId xmlns:a16="http://schemas.microsoft.com/office/drawing/2014/main" id="{74AE45EB-B44F-4667-9A38-AAB6B06F05E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1287742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0BD44501-A6D8-4D06-AD56-6A127509257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9E61E8E3-1393-4572-993F-6E165B3EA865}"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522D2350-FBA4-42E1-9736-9599E8C594CC}"/>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94316F95-1134-4D01-B00E-14084AA802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97859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1116014-D361-4077-98A4-AE0EF714DB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5DE5EED-40C1-472E-821C-C2AECD114CAE}"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88484EF2-73C8-4AED-8076-72EA06FAC18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77C5ECC-4EB4-4966-838B-918713B896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6240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a:extLst>
              <a:ext uri="{FF2B5EF4-FFF2-40B4-BE49-F238E27FC236}">
                <a16:creationId xmlns:a16="http://schemas.microsoft.com/office/drawing/2014/main" id="{312F490C-EDEE-4F0C-A51E-94ED836D7A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2190843-E13A-439C-A8C2-F46F72906B70}"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48131" name="Rectangle 2">
            <a:extLst>
              <a:ext uri="{FF2B5EF4-FFF2-40B4-BE49-F238E27FC236}">
                <a16:creationId xmlns:a16="http://schemas.microsoft.com/office/drawing/2014/main" id="{F30DF7AC-0308-42CB-9064-E81D2261D978}"/>
              </a:ext>
            </a:extLst>
          </p:cNvPr>
          <p:cNvSpPr>
            <a:spLocks noGrp="1" noRot="1" noChangeAspect="1" noChangeArrowheads="1" noTextEdit="1"/>
          </p:cNvSpPr>
          <p:nvPr>
            <p:ph type="sldImg"/>
          </p:nvPr>
        </p:nvSpPr>
        <p:spPr>
          <a:ln/>
        </p:spPr>
      </p:sp>
      <p:sp>
        <p:nvSpPr>
          <p:cNvPr id="48132" name="Rectangle 3">
            <a:extLst>
              <a:ext uri="{FF2B5EF4-FFF2-40B4-BE49-F238E27FC236}">
                <a16:creationId xmlns:a16="http://schemas.microsoft.com/office/drawing/2014/main" id="{2DAA3A52-2CC3-4789-B947-2CA6848581F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a:extLst>
              <a:ext uri="{FF2B5EF4-FFF2-40B4-BE49-F238E27FC236}">
                <a16:creationId xmlns:a16="http://schemas.microsoft.com/office/drawing/2014/main" id="{438504C6-0300-4E61-A71E-1D5209D3F3C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9165CAD-8C77-4FB5-8C7E-8F6E0C666C48}"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50179" name="Rectangle 2">
            <a:extLst>
              <a:ext uri="{FF2B5EF4-FFF2-40B4-BE49-F238E27FC236}">
                <a16:creationId xmlns:a16="http://schemas.microsoft.com/office/drawing/2014/main" id="{7F5D1057-0CF5-4EBF-87CE-F6BAE2B5B2E0}"/>
              </a:ext>
            </a:extLst>
          </p:cNvPr>
          <p:cNvSpPr>
            <a:spLocks noGrp="1" noRot="1" noChangeAspect="1" noChangeArrowheads="1" noTextEdit="1"/>
          </p:cNvSpPr>
          <p:nvPr>
            <p:ph type="sldImg"/>
          </p:nvPr>
        </p:nvSpPr>
        <p:spPr>
          <a:ln/>
        </p:spPr>
      </p:sp>
      <p:sp>
        <p:nvSpPr>
          <p:cNvPr id="50180" name="Rectangle 3">
            <a:extLst>
              <a:ext uri="{FF2B5EF4-FFF2-40B4-BE49-F238E27FC236}">
                <a16:creationId xmlns:a16="http://schemas.microsoft.com/office/drawing/2014/main" id="{5A154FE5-2856-48FC-9B35-FC82F039444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a:extLst>
              <a:ext uri="{FF2B5EF4-FFF2-40B4-BE49-F238E27FC236}">
                <a16:creationId xmlns:a16="http://schemas.microsoft.com/office/drawing/2014/main" id="{0DABD826-F01C-42B6-A4FD-44C3C9D0099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7DABF82B-ADCA-484D-BF1F-B0FB08FC337B}"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52227" name="Rectangle 2">
            <a:extLst>
              <a:ext uri="{FF2B5EF4-FFF2-40B4-BE49-F238E27FC236}">
                <a16:creationId xmlns:a16="http://schemas.microsoft.com/office/drawing/2014/main" id="{D30EB006-5D2A-489C-9B94-DCEADCCB4FAC}"/>
              </a:ext>
            </a:extLst>
          </p:cNvPr>
          <p:cNvSpPr>
            <a:spLocks noGrp="1" noRot="1" noChangeAspect="1" noChangeArrowheads="1" noTextEdit="1"/>
          </p:cNvSpPr>
          <p:nvPr>
            <p:ph type="sldImg"/>
          </p:nvPr>
        </p:nvSpPr>
        <p:spPr>
          <a:ln/>
        </p:spPr>
      </p:sp>
      <p:sp>
        <p:nvSpPr>
          <p:cNvPr id="52228" name="Rectangle 3">
            <a:extLst>
              <a:ext uri="{FF2B5EF4-FFF2-40B4-BE49-F238E27FC236}">
                <a16:creationId xmlns:a16="http://schemas.microsoft.com/office/drawing/2014/main" id="{C3570F95-79EA-4A44-BA5D-312B1351585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a:extLst>
              <a:ext uri="{FF2B5EF4-FFF2-40B4-BE49-F238E27FC236}">
                <a16:creationId xmlns:a16="http://schemas.microsoft.com/office/drawing/2014/main" id="{38D14BFD-66CF-490A-892D-738664D5AE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CC92661-5C76-47E2-A594-79E1F7B0F5C6}"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54275" name="Rectangle 2">
            <a:extLst>
              <a:ext uri="{FF2B5EF4-FFF2-40B4-BE49-F238E27FC236}">
                <a16:creationId xmlns:a16="http://schemas.microsoft.com/office/drawing/2014/main" id="{B05419C3-E43A-443D-8E20-DED6FC83ED24}"/>
              </a:ext>
            </a:extLst>
          </p:cNvPr>
          <p:cNvSpPr>
            <a:spLocks noGrp="1" noRot="1" noChangeAspect="1" noChangeArrowheads="1" noTextEdit="1"/>
          </p:cNvSpPr>
          <p:nvPr>
            <p:ph type="sldImg"/>
          </p:nvPr>
        </p:nvSpPr>
        <p:spPr>
          <a:ln/>
        </p:spPr>
      </p:sp>
      <p:sp>
        <p:nvSpPr>
          <p:cNvPr id="54276" name="Rectangle 3">
            <a:extLst>
              <a:ext uri="{FF2B5EF4-FFF2-40B4-BE49-F238E27FC236}">
                <a16:creationId xmlns:a16="http://schemas.microsoft.com/office/drawing/2014/main" id="{9CCEBA0E-F27F-48A1-836D-3F2FA72628A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a:extLst>
              <a:ext uri="{FF2B5EF4-FFF2-40B4-BE49-F238E27FC236}">
                <a16:creationId xmlns:a16="http://schemas.microsoft.com/office/drawing/2014/main" id="{C6EA395F-7D78-4B69-983F-05FE234E8ED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2575" defTabSz="927100">
              <a:spcBef>
                <a:spcPct val="30000"/>
              </a:spcBef>
              <a:defRPr sz="1200">
                <a:solidFill>
                  <a:schemeClr val="tx1"/>
                </a:solidFill>
                <a:latin typeface="Times New Roman" panose="02020603050405020304" pitchFamily="18" charset="0"/>
              </a:defRPr>
            </a:lvl2pPr>
            <a:lvl3pPr marL="1136650" indent="-225425" defTabSz="927100">
              <a:spcBef>
                <a:spcPct val="30000"/>
              </a:spcBef>
              <a:defRPr sz="1200">
                <a:solidFill>
                  <a:schemeClr val="tx1"/>
                </a:solidFill>
                <a:latin typeface="Times New Roman" panose="02020603050405020304" pitchFamily="18" charset="0"/>
              </a:defRPr>
            </a:lvl3pPr>
            <a:lvl4pPr marL="1592263" indent="-225425" defTabSz="927100">
              <a:spcBef>
                <a:spcPct val="30000"/>
              </a:spcBef>
              <a:defRPr sz="1200">
                <a:solidFill>
                  <a:schemeClr val="tx1"/>
                </a:solidFill>
                <a:latin typeface="Times New Roman" panose="02020603050405020304" pitchFamily="18" charset="0"/>
              </a:defRPr>
            </a:lvl4pPr>
            <a:lvl5pPr marL="2046288" indent="-225425" defTabSz="927100">
              <a:spcBef>
                <a:spcPct val="30000"/>
              </a:spcBef>
              <a:defRPr sz="1200">
                <a:solidFill>
                  <a:schemeClr val="tx1"/>
                </a:solidFill>
                <a:latin typeface="Times New Roman" panose="02020603050405020304" pitchFamily="18" charset="0"/>
              </a:defRPr>
            </a:lvl5pPr>
            <a:lvl6pPr marL="2503488" indent="-22542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0688" indent="-22542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17888" indent="-22542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5088" indent="-22542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1FB7DCC-9675-44AE-B5DC-45A4646108D9}"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58371" name="Rectangle 2">
            <a:extLst>
              <a:ext uri="{FF2B5EF4-FFF2-40B4-BE49-F238E27FC236}">
                <a16:creationId xmlns:a16="http://schemas.microsoft.com/office/drawing/2014/main" id="{30ADC572-2118-4E46-9106-CDF70D94257B}"/>
              </a:ext>
            </a:extLst>
          </p:cNvPr>
          <p:cNvSpPr>
            <a:spLocks noGrp="1" noRot="1" noChangeAspect="1" noChangeArrowheads="1" noTextEdit="1"/>
          </p:cNvSpPr>
          <p:nvPr>
            <p:ph type="sldImg"/>
          </p:nvPr>
        </p:nvSpPr>
        <p:spPr>
          <a:ln/>
        </p:spPr>
      </p:sp>
      <p:sp>
        <p:nvSpPr>
          <p:cNvPr id="58372" name="Rectangle 3">
            <a:extLst>
              <a:ext uri="{FF2B5EF4-FFF2-40B4-BE49-F238E27FC236}">
                <a16:creationId xmlns:a16="http://schemas.microsoft.com/office/drawing/2014/main" id="{367833E1-AC43-404B-B084-85441584FC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a:extLst>
              <a:ext uri="{FF2B5EF4-FFF2-40B4-BE49-F238E27FC236}">
                <a16:creationId xmlns:a16="http://schemas.microsoft.com/office/drawing/2014/main" id="{08110728-9C68-4865-9214-8448F0B8386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BAC747B-2F5D-4741-A088-24D6BA816CD7}"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62467" name="Rectangle 2">
            <a:extLst>
              <a:ext uri="{FF2B5EF4-FFF2-40B4-BE49-F238E27FC236}">
                <a16:creationId xmlns:a16="http://schemas.microsoft.com/office/drawing/2014/main" id="{33209CB0-B296-4640-AD6E-249655360966}"/>
              </a:ext>
            </a:extLst>
          </p:cNvPr>
          <p:cNvSpPr>
            <a:spLocks noGrp="1" noRot="1" noChangeAspect="1" noChangeArrowheads="1" noTextEdit="1"/>
          </p:cNvSpPr>
          <p:nvPr>
            <p:ph type="sldImg"/>
          </p:nvPr>
        </p:nvSpPr>
        <p:spPr>
          <a:ln/>
        </p:spPr>
      </p:sp>
      <p:sp>
        <p:nvSpPr>
          <p:cNvPr id="62468" name="Rectangle 3">
            <a:extLst>
              <a:ext uri="{FF2B5EF4-FFF2-40B4-BE49-F238E27FC236}">
                <a16:creationId xmlns:a16="http://schemas.microsoft.com/office/drawing/2014/main" id="{6A069F78-F1B5-47D4-9143-DD0F9C2F194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a:extLst>
              <a:ext uri="{FF2B5EF4-FFF2-40B4-BE49-F238E27FC236}">
                <a16:creationId xmlns:a16="http://schemas.microsoft.com/office/drawing/2014/main" id="{3E7B37BF-D7CA-4804-844B-80B95D1860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FE19442-4E8E-494A-9BD4-C9A541CEC5F1}"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64515" name="Rectangle 2">
            <a:extLst>
              <a:ext uri="{FF2B5EF4-FFF2-40B4-BE49-F238E27FC236}">
                <a16:creationId xmlns:a16="http://schemas.microsoft.com/office/drawing/2014/main" id="{6ADFE74D-76D2-4FB1-81E9-F9531EEA5344}"/>
              </a:ext>
            </a:extLst>
          </p:cNvPr>
          <p:cNvSpPr>
            <a:spLocks noGrp="1" noRot="1" noChangeAspect="1" noChangeArrowheads="1" noTextEdit="1"/>
          </p:cNvSpPr>
          <p:nvPr>
            <p:ph type="sldImg"/>
          </p:nvPr>
        </p:nvSpPr>
        <p:spPr>
          <a:ln/>
        </p:spPr>
      </p:sp>
      <p:sp>
        <p:nvSpPr>
          <p:cNvPr id="64516" name="Rectangle 3">
            <a:extLst>
              <a:ext uri="{FF2B5EF4-FFF2-40B4-BE49-F238E27FC236}">
                <a16:creationId xmlns:a16="http://schemas.microsoft.com/office/drawing/2014/main" id="{7C81A561-A34C-4DD9-AF84-A4504F7FDB4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3A435CCC-E687-4EAD-8E6F-93A48E8CD29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1B162D69-52ED-4215-9CBA-9BB21339F377}"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7411" name="Rectangle 2">
            <a:extLst>
              <a:ext uri="{FF2B5EF4-FFF2-40B4-BE49-F238E27FC236}">
                <a16:creationId xmlns:a16="http://schemas.microsoft.com/office/drawing/2014/main" id="{CE5ED141-EE62-4B47-888A-29D3DFBDAE8D}"/>
              </a:ext>
            </a:extLst>
          </p:cNvPr>
          <p:cNvSpPr>
            <a:spLocks noGrp="1" noRot="1" noChangeAspect="1" noChangeArrowheads="1" noTextEdit="1"/>
          </p:cNvSpPr>
          <p:nvPr>
            <p:ph type="sldImg"/>
          </p:nvPr>
        </p:nvSpPr>
        <p:spPr>
          <a:ln/>
        </p:spPr>
      </p:sp>
      <p:sp>
        <p:nvSpPr>
          <p:cNvPr id="17412" name="Rectangle 3">
            <a:extLst>
              <a:ext uri="{FF2B5EF4-FFF2-40B4-BE49-F238E27FC236}">
                <a16:creationId xmlns:a16="http://schemas.microsoft.com/office/drawing/2014/main" id="{8CDB74CA-B875-476B-8270-653F22D84EA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395171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a:extLst>
              <a:ext uri="{FF2B5EF4-FFF2-40B4-BE49-F238E27FC236}">
                <a16:creationId xmlns:a16="http://schemas.microsoft.com/office/drawing/2014/main" id="{17FDC551-8A4F-40ED-AAD8-E6FD5A48194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A18889-97D8-433B-AC48-F3F38832833F}"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70659" name="Rectangle 2">
            <a:extLst>
              <a:ext uri="{FF2B5EF4-FFF2-40B4-BE49-F238E27FC236}">
                <a16:creationId xmlns:a16="http://schemas.microsoft.com/office/drawing/2014/main" id="{0BA1CE62-56B3-4919-9F5C-78D738DB846B}"/>
              </a:ext>
            </a:extLst>
          </p:cNvPr>
          <p:cNvSpPr>
            <a:spLocks noGrp="1" noRot="1" noChangeAspect="1" noChangeArrowheads="1" noTextEdit="1"/>
          </p:cNvSpPr>
          <p:nvPr>
            <p:ph type="sldImg"/>
          </p:nvPr>
        </p:nvSpPr>
        <p:spPr>
          <a:ln/>
        </p:spPr>
      </p:sp>
      <p:sp>
        <p:nvSpPr>
          <p:cNvPr id="70660" name="Rectangle 3">
            <a:extLst>
              <a:ext uri="{FF2B5EF4-FFF2-40B4-BE49-F238E27FC236}">
                <a16:creationId xmlns:a16="http://schemas.microsoft.com/office/drawing/2014/main" id="{A40C626A-F201-423F-AAAE-8EC7EF66616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a:extLst>
              <a:ext uri="{FF2B5EF4-FFF2-40B4-BE49-F238E27FC236}">
                <a16:creationId xmlns:a16="http://schemas.microsoft.com/office/drawing/2014/main" id="{E722719E-B1FB-4F4A-97E5-4A6B3ED13B0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224E81D-7D45-44BD-AC1D-2CAFE95BDD94}"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72707" name="Rectangle 2">
            <a:extLst>
              <a:ext uri="{FF2B5EF4-FFF2-40B4-BE49-F238E27FC236}">
                <a16:creationId xmlns:a16="http://schemas.microsoft.com/office/drawing/2014/main" id="{8E69BF9A-27C0-42B7-8871-4C62EB13B834}"/>
              </a:ext>
            </a:extLst>
          </p:cNvPr>
          <p:cNvSpPr>
            <a:spLocks noGrp="1" noRot="1" noChangeAspect="1" noChangeArrowheads="1" noTextEdit="1"/>
          </p:cNvSpPr>
          <p:nvPr>
            <p:ph type="sldImg"/>
          </p:nvPr>
        </p:nvSpPr>
        <p:spPr>
          <a:ln/>
        </p:spPr>
      </p:sp>
      <p:sp>
        <p:nvSpPr>
          <p:cNvPr id="72708" name="Rectangle 3">
            <a:extLst>
              <a:ext uri="{FF2B5EF4-FFF2-40B4-BE49-F238E27FC236}">
                <a16:creationId xmlns:a16="http://schemas.microsoft.com/office/drawing/2014/main" id="{780D7270-740B-4A62-AAF4-9148B64C39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a:extLst>
              <a:ext uri="{FF2B5EF4-FFF2-40B4-BE49-F238E27FC236}">
                <a16:creationId xmlns:a16="http://schemas.microsoft.com/office/drawing/2014/main" id="{5474E35F-A034-4689-BD7B-83BF5F01193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CC88427E-D5BD-4A9A-BB6A-F6E6E8849C1E}"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74755" name="Rectangle 2">
            <a:extLst>
              <a:ext uri="{FF2B5EF4-FFF2-40B4-BE49-F238E27FC236}">
                <a16:creationId xmlns:a16="http://schemas.microsoft.com/office/drawing/2014/main" id="{9E6A27C0-CEB5-4963-B1A8-9E796086548E}"/>
              </a:ext>
            </a:extLst>
          </p:cNvPr>
          <p:cNvSpPr>
            <a:spLocks noGrp="1" noRot="1" noChangeAspect="1" noChangeArrowheads="1" noTextEdit="1"/>
          </p:cNvSpPr>
          <p:nvPr>
            <p:ph type="sldImg"/>
          </p:nvPr>
        </p:nvSpPr>
        <p:spPr>
          <a:ln/>
        </p:spPr>
      </p:sp>
      <p:sp>
        <p:nvSpPr>
          <p:cNvPr id="74756" name="Rectangle 3">
            <a:extLst>
              <a:ext uri="{FF2B5EF4-FFF2-40B4-BE49-F238E27FC236}">
                <a16:creationId xmlns:a16="http://schemas.microsoft.com/office/drawing/2014/main" id="{DE2C48B2-FEA2-4C90-BAA8-ADB7D37C7DB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a:extLst>
              <a:ext uri="{FF2B5EF4-FFF2-40B4-BE49-F238E27FC236}">
                <a16:creationId xmlns:a16="http://schemas.microsoft.com/office/drawing/2014/main" id="{AC9798C4-09B6-40D6-B8F1-105B2B1A190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78733CE6-CE42-4DEA-B034-E442C217DD87}"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76803" name="Rectangle 2">
            <a:extLst>
              <a:ext uri="{FF2B5EF4-FFF2-40B4-BE49-F238E27FC236}">
                <a16:creationId xmlns:a16="http://schemas.microsoft.com/office/drawing/2014/main" id="{5D72126C-A00D-4B34-AAFE-B65650B82E80}"/>
              </a:ext>
            </a:extLst>
          </p:cNvPr>
          <p:cNvSpPr>
            <a:spLocks noGrp="1" noRot="1" noChangeAspect="1" noChangeArrowheads="1" noTextEdit="1"/>
          </p:cNvSpPr>
          <p:nvPr>
            <p:ph type="sldImg"/>
          </p:nvPr>
        </p:nvSpPr>
        <p:spPr>
          <a:ln/>
        </p:spPr>
      </p:sp>
      <p:sp>
        <p:nvSpPr>
          <p:cNvPr id="76804" name="Rectangle 3">
            <a:extLst>
              <a:ext uri="{FF2B5EF4-FFF2-40B4-BE49-F238E27FC236}">
                <a16:creationId xmlns:a16="http://schemas.microsoft.com/office/drawing/2014/main" id="{49BE2631-462A-40C5-B744-F90FCBFE53B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a:extLst>
              <a:ext uri="{FF2B5EF4-FFF2-40B4-BE49-F238E27FC236}">
                <a16:creationId xmlns:a16="http://schemas.microsoft.com/office/drawing/2014/main" id="{CFDA9549-4FCF-4AA1-81D9-0591E834427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7DE7694-A1E1-4E57-BC59-92EBDD1FACE9}"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78851" name="Rectangle 2">
            <a:extLst>
              <a:ext uri="{FF2B5EF4-FFF2-40B4-BE49-F238E27FC236}">
                <a16:creationId xmlns:a16="http://schemas.microsoft.com/office/drawing/2014/main" id="{A6F10082-439F-435E-B75A-83090DE293A5}"/>
              </a:ext>
            </a:extLst>
          </p:cNvPr>
          <p:cNvSpPr>
            <a:spLocks noGrp="1" noRot="1" noChangeAspect="1" noChangeArrowheads="1" noTextEdit="1"/>
          </p:cNvSpPr>
          <p:nvPr>
            <p:ph type="sldImg"/>
          </p:nvPr>
        </p:nvSpPr>
        <p:spPr>
          <a:ln/>
        </p:spPr>
      </p:sp>
      <p:sp>
        <p:nvSpPr>
          <p:cNvPr id="78852" name="Rectangle 3">
            <a:extLst>
              <a:ext uri="{FF2B5EF4-FFF2-40B4-BE49-F238E27FC236}">
                <a16:creationId xmlns:a16="http://schemas.microsoft.com/office/drawing/2014/main" id="{82123C40-0087-43E0-94C4-84E63F1977F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36</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a:extLst>
              <a:ext uri="{FF2B5EF4-FFF2-40B4-BE49-F238E27FC236}">
                <a16:creationId xmlns:a16="http://schemas.microsoft.com/office/drawing/2014/main" id="{2151D9AE-0A75-4F51-9218-132A38C3A74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88219853-3D17-4BC1-B1AE-643502170EBA}"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87043" name="Rectangle 2">
            <a:extLst>
              <a:ext uri="{FF2B5EF4-FFF2-40B4-BE49-F238E27FC236}">
                <a16:creationId xmlns:a16="http://schemas.microsoft.com/office/drawing/2014/main" id="{9BC675B8-456A-4779-9141-411986BECFA5}"/>
              </a:ext>
            </a:extLst>
          </p:cNvPr>
          <p:cNvSpPr>
            <a:spLocks noGrp="1" noRot="1" noChangeAspect="1" noChangeArrowheads="1" noTextEdit="1"/>
          </p:cNvSpPr>
          <p:nvPr>
            <p:ph type="sldImg"/>
          </p:nvPr>
        </p:nvSpPr>
        <p:spPr>
          <a:ln/>
        </p:spPr>
      </p:sp>
      <p:sp>
        <p:nvSpPr>
          <p:cNvPr id="87044" name="Rectangle 3">
            <a:extLst>
              <a:ext uri="{FF2B5EF4-FFF2-40B4-BE49-F238E27FC236}">
                <a16:creationId xmlns:a16="http://schemas.microsoft.com/office/drawing/2014/main" id="{E8B65FB7-9F99-4459-A48C-86A3B0BC49D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7766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538AA2C-70BB-4817-A915-41280D81A2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E09D905-8DF2-423A-8E22-F6D0343E1BE1}"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97267147-A780-4DA8-B768-DA2DC8BDD572}"/>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546A6A0-463F-4EB8-9962-6BC3C22BC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446708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a:extLst>
              <a:ext uri="{FF2B5EF4-FFF2-40B4-BE49-F238E27FC236}">
                <a16:creationId xmlns:a16="http://schemas.microsoft.com/office/drawing/2014/main" id="{2A61F5FE-5DD2-46E9-9D00-A1648291F96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7584AC5-7EFD-4465-9192-83FE41A53026}"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91139" name="Rectangle 2">
            <a:extLst>
              <a:ext uri="{FF2B5EF4-FFF2-40B4-BE49-F238E27FC236}">
                <a16:creationId xmlns:a16="http://schemas.microsoft.com/office/drawing/2014/main" id="{56D5782E-385F-40ED-8C3E-D41035A43632}"/>
              </a:ext>
            </a:extLst>
          </p:cNvPr>
          <p:cNvSpPr>
            <a:spLocks noGrp="1" noRot="1" noChangeAspect="1" noChangeArrowheads="1" noTextEdit="1"/>
          </p:cNvSpPr>
          <p:nvPr>
            <p:ph type="sldImg"/>
          </p:nvPr>
        </p:nvSpPr>
        <p:spPr>
          <a:ln/>
        </p:spPr>
      </p:sp>
      <p:sp>
        <p:nvSpPr>
          <p:cNvPr id="91140" name="Rectangle 3">
            <a:extLst>
              <a:ext uri="{FF2B5EF4-FFF2-40B4-BE49-F238E27FC236}">
                <a16:creationId xmlns:a16="http://schemas.microsoft.com/office/drawing/2014/main" id="{570702CF-5330-44A1-A9D7-3D0E93B6227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6989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28649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0897229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25851209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5380658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B6A60172-8FD2-47C1-82D1-3EC33A7D4714}"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4824471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76140656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a:extLst>
              <a:ext uri="{FF2B5EF4-FFF2-40B4-BE49-F238E27FC236}">
                <a16:creationId xmlns:a16="http://schemas.microsoft.com/office/drawing/2014/main" id="{D9F87DCE-7A3C-45CB-9168-D345BDBD0AB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2B46700-698D-441C-BF08-BCE745E6C2AD}"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99331" name="Rectangle 2">
            <a:extLst>
              <a:ext uri="{FF2B5EF4-FFF2-40B4-BE49-F238E27FC236}">
                <a16:creationId xmlns:a16="http://schemas.microsoft.com/office/drawing/2014/main" id="{C838DFE7-BE25-4B1F-9141-3413A234E04A}"/>
              </a:ext>
            </a:extLst>
          </p:cNvPr>
          <p:cNvSpPr>
            <a:spLocks noGrp="1" noRot="1" noChangeAspect="1" noChangeArrowheads="1" noTextEdit="1"/>
          </p:cNvSpPr>
          <p:nvPr>
            <p:ph type="sldImg"/>
          </p:nvPr>
        </p:nvSpPr>
        <p:spPr>
          <a:ln/>
        </p:spPr>
      </p:sp>
      <p:sp>
        <p:nvSpPr>
          <p:cNvPr id="99332" name="Rectangle 3">
            <a:extLst>
              <a:ext uri="{FF2B5EF4-FFF2-40B4-BE49-F238E27FC236}">
                <a16:creationId xmlns:a16="http://schemas.microsoft.com/office/drawing/2014/main" id="{B0834C18-E029-478A-88A8-66A289BCFB2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0C1265A7-BA87-42BE-AF56-DBE903F260E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D2AF771-CBEF-4582-9E64-8541934E7ABF}"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574E7B3C-5197-4F81-8453-B7993702DBAE}"/>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8A44778C-27F2-4E91-B90D-BC2986AB3CC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6055392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a:extLst>
              <a:ext uri="{FF2B5EF4-FFF2-40B4-BE49-F238E27FC236}">
                <a16:creationId xmlns:a16="http://schemas.microsoft.com/office/drawing/2014/main" id="{FEBD3FCC-0E55-42EC-BA44-B9F841C30F8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3112435E-1A68-45C1-BC50-419B7E4AD200}" type="slidenum">
              <a:rPr lang="en-US" altLang="en-US" smtClean="0">
                <a:latin typeface="Arial" panose="020B0604020202020204" pitchFamily="34" charset="0"/>
              </a:rPr>
              <a:pPr fontAlgn="base">
                <a:spcBef>
                  <a:spcPct val="0"/>
                </a:spcBef>
                <a:spcAft>
                  <a:spcPct val="0"/>
                </a:spcAft>
              </a:pPr>
              <a:t>51</a:t>
            </a:fld>
            <a:endParaRPr lang="en-US" altLang="en-US">
              <a:latin typeface="Arial" panose="020B0604020202020204" pitchFamily="34" charset="0"/>
            </a:endParaRPr>
          </a:p>
        </p:txBody>
      </p:sp>
      <p:sp>
        <p:nvSpPr>
          <p:cNvPr id="103427" name="Rectangle 2">
            <a:extLst>
              <a:ext uri="{FF2B5EF4-FFF2-40B4-BE49-F238E27FC236}">
                <a16:creationId xmlns:a16="http://schemas.microsoft.com/office/drawing/2014/main" id="{BD05D44B-0C56-4A2D-BCF9-28A89DA12777}"/>
              </a:ext>
            </a:extLst>
          </p:cNvPr>
          <p:cNvSpPr>
            <a:spLocks noGrp="1" noRot="1" noChangeAspect="1" noChangeArrowheads="1" noTextEdit="1"/>
          </p:cNvSpPr>
          <p:nvPr>
            <p:ph type="sldImg"/>
          </p:nvPr>
        </p:nvSpPr>
        <p:spPr>
          <a:ln/>
        </p:spPr>
      </p:sp>
      <p:sp>
        <p:nvSpPr>
          <p:cNvPr id="103428" name="Rectangle 3">
            <a:extLst>
              <a:ext uri="{FF2B5EF4-FFF2-40B4-BE49-F238E27FC236}">
                <a16:creationId xmlns:a16="http://schemas.microsoft.com/office/drawing/2014/main" id="{3572E417-F913-40FE-BB03-063FC9BB62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52</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53</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54</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E48F8997-5A55-4FDC-958E-1988171FF0E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6DCC468B-BAE3-4CA0-9655-2DE3BC061351}"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09C5582E-D5BD-4F7D-A3CD-AB762357D8AB}"/>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8C93C07B-67DD-4185-AED3-971E5B8C582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6301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A1D033CE-5194-4021-BE34-62DDF8B0ACB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362BAB0-922F-49B3-AC75-9B91FD7CC4E5}"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5D5E511-0A2B-4B67-AC53-98FD939DE849}"/>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1E0B9AE8-71D6-4C94-A468-31D8084E9F7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76014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79F3C2F-F814-476E-948D-6C12F6F6EF1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2814521-E410-43A3-A842-FA1BE01FF48B}"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605B22F-2BF6-45BD-92B5-405D6ACFF7B8}"/>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47C9181-EF8C-47D1-9481-255F2C4413B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39883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2D0674B-4C98-4CD4-9600-38AC5152F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0835CF7-F3F0-4690-A70B-DD82F08090CE}"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87E4165D-1444-4491-8C54-C6226390A15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D4050B1-6B61-41F8-B39A-1F0F376D20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9.xml"/><Relationship Id="rId5" Type="http://schemas.openxmlformats.org/officeDocument/2006/relationships/image" Target="../media/image17.png"/><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2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hyperlink" Target="https://www.cablesondemand.com/category/QSFP%20100G/product/SF-NDAAFJ100G-005M/URvars/Items/Library/InfoManage/.htm" TargetMode="External"/><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1.xml"/></Relationships>
</file>

<file path=ppt/slides/_rels/slide3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9.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533400" y="2133600"/>
            <a:ext cx="8077200" cy="1143000"/>
          </a:xfrm>
          <a:extLst/>
        </p:spPr>
        <p:txBody>
          <a:bodyPr rtlCol="0"/>
          <a:lstStyle/>
          <a:p>
            <a:pPr eaLnBrk="1" fontAlgn="auto" hangingPunct="1">
              <a:spcAft>
                <a:spcPts val="0"/>
              </a:spcAft>
              <a:defRPr/>
            </a:pPr>
            <a:r>
              <a:rPr lang="en-US" altLang="en-US" sz="2400" dirty="0"/>
              <a:t>Stratix10 TX  ‘</a:t>
            </a:r>
            <a:r>
              <a:rPr lang="en-US" altLang="en-US" sz="2400" dirty="0" err="1"/>
              <a:t>Superlite</a:t>
            </a:r>
            <a:r>
              <a:rPr lang="en-US" altLang="en-US" sz="2400" dirty="0"/>
              <a:t> II V4’ Demo Design V18.1 for the Stratix10 TX SI Board</a:t>
            </a:r>
            <a:br>
              <a:rPr lang="en-US" altLang="en-US" sz="2400" dirty="0"/>
            </a:br>
            <a:r>
              <a:rPr lang="en-US" altLang="en-US" sz="2400" dirty="0"/>
              <a:t>8 Lanes @ 28.3 Gbps routed to the QSFP-DD modules</a:t>
            </a: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33400" y="34290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dirty="0"/>
              <a:t>November 5</a:t>
            </a:r>
            <a:r>
              <a:rPr lang="en-GB" altLang="en-US" sz="1700" baseline="30000" dirty="0"/>
              <a:t>th</a:t>
            </a:r>
            <a:r>
              <a:rPr lang="en-GB" altLang="en-US" sz="1700" dirty="0"/>
              <a:t> , 2018</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10</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C22268B8-F11C-4748-B1B1-37F011E050CF}"/>
              </a:ext>
            </a:extLst>
          </p:cNvPr>
          <p:cNvPicPr>
            <a:picLocks noChangeAspect="1"/>
          </p:cNvPicPr>
          <p:nvPr/>
        </p:nvPicPr>
        <p:blipFill>
          <a:blip r:embed="rId3"/>
          <a:stretch>
            <a:fillRect/>
          </a:stretch>
        </p:blipFill>
        <p:spPr>
          <a:xfrm>
            <a:off x="0" y="381000"/>
            <a:ext cx="9144000" cy="5760077"/>
          </a:xfrm>
          <a:prstGeom prst="rect">
            <a:avLst/>
          </a:prstGeom>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a:extLst>
              <a:ext uri="{FF2B5EF4-FFF2-40B4-BE49-F238E27FC236}">
                <a16:creationId xmlns:a16="http://schemas.microsoft.com/office/drawing/2014/main" id="{8521C495-5FB0-47E3-A1F6-DAA08FB7E913}"/>
              </a:ext>
            </a:extLst>
          </p:cNvPr>
          <p:cNvSpPr>
            <a:spLocks noGrp="1"/>
          </p:cNvSpPr>
          <p:nvPr>
            <p:ph type="title"/>
          </p:nvPr>
        </p:nvSpPr>
        <p:spPr>
          <a:xfrm>
            <a:off x="549275" y="134938"/>
            <a:ext cx="8396288" cy="779462"/>
          </a:xfrm>
        </p:spPr>
        <p:txBody>
          <a:bodyPr/>
          <a:lstStyle/>
          <a:p>
            <a:pPr eaLnBrk="1" hangingPunct="1"/>
            <a:r>
              <a:rPr lang="en-US" altLang="en-US">
                <a:latin typeface="Intel Clear" panose="020B0604020203020204" pitchFamily="34" charset="0"/>
                <a:cs typeface="Intel Clear" panose="020B0604020203020204" pitchFamily="34" charset="0"/>
              </a:rPr>
              <a:t>‘txrx_pcs_64b66b_Etile’ Detailed blockdiagram</a:t>
            </a:r>
          </a:p>
        </p:txBody>
      </p:sp>
      <p:sp>
        <p:nvSpPr>
          <p:cNvPr id="30723" name="Slide Number Placeholder 3">
            <a:extLst>
              <a:ext uri="{FF2B5EF4-FFF2-40B4-BE49-F238E27FC236}">
                <a16:creationId xmlns:a16="http://schemas.microsoft.com/office/drawing/2014/main" id="{8D5E057A-39AE-4DD6-AF18-61B6894CF6E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D5C942D-D642-4C81-BD46-22E8C487ECF2}"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7E1D0559-DDE9-4C46-A0EE-0BBE503E0485}"/>
              </a:ext>
            </a:extLst>
          </p:cNvPr>
          <p:cNvPicPr>
            <a:picLocks noChangeAspect="1"/>
          </p:cNvPicPr>
          <p:nvPr/>
        </p:nvPicPr>
        <p:blipFill>
          <a:blip r:embed="rId3"/>
          <a:stretch>
            <a:fillRect/>
          </a:stretch>
        </p:blipFill>
        <p:spPr>
          <a:xfrm>
            <a:off x="352148" y="555517"/>
            <a:ext cx="8763000" cy="5864456"/>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2AE441-0677-467C-97E6-5AC90C4E2BD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5AC11CE6-6FEA-4592-971C-88E590EF32EE}"/>
              </a:ext>
            </a:extLst>
          </p:cNvPr>
          <p:cNvSpPr>
            <a:spLocks noGrp="1"/>
          </p:cNvSpPr>
          <p:nvPr>
            <p:ph sz="quarter" idx="11"/>
          </p:nvPr>
        </p:nvSpPr>
        <p:spPr>
          <a:xfrm>
            <a:off x="319088" y="1066800"/>
            <a:ext cx="8502650" cy="5029200"/>
          </a:xfrm>
        </p:spPr>
        <p:txBody>
          <a:bodyPr/>
          <a:lstStyle/>
          <a:p>
            <a:pPr eaLnBrk="1" hangingPunct="1">
              <a:lnSpc>
                <a:spcPct val="90000"/>
              </a:lnSpc>
            </a:pPr>
            <a:r>
              <a:rPr lang="en-GB" altLang="en-US" sz="1600" dirty="0"/>
              <a:t>A </a:t>
            </a:r>
            <a:r>
              <a:rPr lang="en-GB" altLang="en-US" sz="1600" dirty="0" err="1"/>
              <a:t>datastream</a:t>
            </a:r>
            <a:r>
              <a:rPr lang="en-GB" altLang="en-US" sz="1600" dirty="0"/>
              <a:t> is generated at a clock of 442.1875 </a:t>
            </a:r>
            <a:r>
              <a:rPr lang="en-GB" altLang="en-US" sz="1600" dirty="0" err="1"/>
              <a:t>Mhz</a:t>
            </a:r>
            <a:r>
              <a:rPr lang="en-GB" altLang="en-US" sz="1600" dirty="0"/>
              <a:t> @ 256 bits when </a:t>
            </a:r>
            <a:r>
              <a:rPr lang="en-GB" altLang="en-US" sz="1600" dirty="0" err="1"/>
              <a:t>DataIn_ready</a:t>
            </a:r>
            <a:r>
              <a:rPr lang="en-GB" altLang="en-US" sz="1600" dirty="0"/>
              <a:t> is high. The </a:t>
            </a:r>
            <a:r>
              <a:rPr lang="en-GB" altLang="en-US" sz="1600" dirty="0" err="1"/>
              <a:t>datapattern</a:t>
            </a:r>
            <a:r>
              <a:rPr lang="en-GB" altLang="en-US" sz="1600" dirty="0"/>
              <a:t> is a combination of 4 60-bit Prbs-23 (each with their own starting value) and one 16-bit </a:t>
            </a:r>
            <a:r>
              <a:rPr lang="en-GB" altLang="en-US" sz="1600" dirty="0" err="1"/>
              <a:t>counterpattern</a:t>
            </a:r>
            <a:r>
              <a:rPr lang="en-GB" altLang="en-US" sz="1600" dirty="0"/>
              <a:t>.</a:t>
            </a:r>
          </a:p>
          <a:p>
            <a:pPr lvl="1" eaLnBrk="1" hangingPunct="1">
              <a:lnSpc>
                <a:spcPct val="90000"/>
              </a:lnSpc>
            </a:pPr>
            <a:r>
              <a:rPr lang="en-GB" altLang="en-US" sz="1200" dirty="0"/>
              <a:t>The 16-bit </a:t>
            </a:r>
            <a:r>
              <a:rPr lang="en-GB" altLang="en-US" sz="1200" dirty="0" err="1"/>
              <a:t>counterpattern</a:t>
            </a:r>
            <a:r>
              <a:rPr lang="en-GB" altLang="en-US" sz="1200" dirty="0"/>
              <a:t> is spread across the 16 lanes, 4 bits per lane. This is to make sure any </a:t>
            </a:r>
            <a:r>
              <a:rPr lang="en-GB" altLang="en-US" sz="1200" dirty="0" err="1"/>
              <a:t>deskew</a:t>
            </a:r>
            <a:r>
              <a:rPr lang="en-GB" altLang="en-US" sz="1200" dirty="0"/>
              <a:t> on the lanes would be immediately spotted.</a:t>
            </a:r>
          </a:p>
          <a:p>
            <a:pPr eaLnBrk="1" hangingPunct="1">
              <a:lnSpc>
                <a:spcPct val="90000"/>
              </a:lnSpc>
            </a:pPr>
            <a:r>
              <a:rPr lang="en-GB" altLang="en-US" sz="1600" dirty="0"/>
              <a:t>Since idle +alignment characters have to be inserted at regular intervals and because of the overclocking the pcs is generating periodic </a:t>
            </a:r>
            <a:r>
              <a:rPr lang="en-GB" altLang="en-US" sz="1600" dirty="0" err="1"/>
              <a:t>tx_pcs_ready</a:t>
            </a:r>
            <a:r>
              <a:rPr lang="en-GB" altLang="en-US" sz="1600" dirty="0"/>
              <a:t> pulses the data stream will be halted at regular intervals. This is indicated by the </a:t>
            </a:r>
            <a:r>
              <a:rPr lang="en-GB" altLang="en-US" sz="1600" dirty="0" err="1"/>
              <a:t>Superlite</a:t>
            </a:r>
            <a:r>
              <a:rPr lang="en-GB" altLang="en-US" sz="1600" dirty="0"/>
              <a:t> IV TX module by the </a:t>
            </a:r>
            <a:r>
              <a:rPr lang="en-GB" altLang="en-US" sz="1600" dirty="0" err="1"/>
              <a:t>DataIn_ready</a:t>
            </a:r>
            <a:r>
              <a:rPr lang="en-GB" altLang="en-US" sz="1600" dirty="0"/>
              <a:t> signal.</a:t>
            </a:r>
          </a:p>
          <a:p>
            <a:pPr eaLnBrk="1" hangingPunct="1">
              <a:lnSpc>
                <a:spcPct val="90000"/>
              </a:lnSpc>
            </a:pPr>
            <a:r>
              <a:rPr lang="en-GB" altLang="en-US" sz="1600" dirty="0"/>
              <a:t>Single </a:t>
            </a:r>
            <a:r>
              <a:rPr lang="en-GB" altLang="en-US" sz="1600" dirty="0" err="1"/>
              <a:t>biterrors</a:t>
            </a:r>
            <a:r>
              <a:rPr lang="en-GB" altLang="en-US" sz="1600" dirty="0"/>
              <a:t> can be inserted using </a:t>
            </a:r>
            <a:r>
              <a:rPr lang="en-GB" altLang="en-US" sz="1600" dirty="0" err="1"/>
              <a:t>inserterror</a:t>
            </a:r>
            <a:r>
              <a:rPr lang="en-GB" altLang="en-US" sz="1600" dirty="0"/>
              <a:t> input. As there is one </a:t>
            </a:r>
            <a:r>
              <a:rPr lang="en-GB" altLang="en-US" sz="1600" dirty="0" err="1"/>
              <a:t>PRBSGenerator</a:t>
            </a:r>
            <a:r>
              <a:rPr lang="en-GB" altLang="en-US" sz="1600" dirty="0"/>
              <a:t> per virtual lane, the </a:t>
            </a:r>
            <a:r>
              <a:rPr lang="en-GB" altLang="en-US" sz="1600" dirty="0" err="1"/>
              <a:t>biterror</a:t>
            </a:r>
            <a:r>
              <a:rPr lang="en-GB" altLang="en-US" sz="1600" dirty="0"/>
              <a:t> insert will produce 4 bit-errors at a time.</a:t>
            </a:r>
          </a:p>
          <a:p>
            <a:pPr eaLnBrk="1" hangingPunct="1">
              <a:lnSpc>
                <a:spcPct val="90000"/>
              </a:lnSpc>
            </a:pPr>
            <a:r>
              <a:rPr lang="en-GB" altLang="en-US" sz="1600" dirty="0"/>
              <a:t>This data is presented to the </a:t>
            </a:r>
            <a:r>
              <a:rPr lang="en-GB" altLang="en-US" sz="1600" dirty="0" err="1"/>
              <a:t>Superlite</a:t>
            </a:r>
            <a:r>
              <a:rPr lang="en-GB" altLang="en-US" sz="1600" dirty="0"/>
              <a:t> II Tx Module</a:t>
            </a:r>
          </a:p>
          <a:p>
            <a:pPr eaLnBrk="1" hangingPunct="1">
              <a:lnSpc>
                <a:spcPct val="90000"/>
              </a:lnSpc>
            </a:pPr>
            <a:r>
              <a:rPr lang="en-GB" altLang="en-US" sz="1600" dirty="0"/>
              <a:t>The data is written into the </a:t>
            </a:r>
            <a:r>
              <a:rPr lang="en-GB" altLang="en-US" sz="1600" dirty="0" err="1"/>
              <a:t>TxFifo</a:t>
            </a:r>
            <a:r>
              <a:rPr lang="en-GB" altLang="en-US" sz="1600" dirty="0"/>
              <a:t> (single clocked </a:t>
            </a:r>
            <a:r>
              <a:rPr lang="en-GB" altLang="en-US" sz="1600" dirty="0" err="1"/>
              <a:t>fifo</a:t>
            </a:r>
            <a:r>
              <a:rPr lang="en-GB" altLang="en-US" sz="1600" dirty="0"/>
              <a:t>) using the 442.1875 </a:t>
            </a:r>
            <a:r>
              <a:rPr lang="en-GB" altLang="en-US" sz="1600" dirty="0" err="1"/>
              <a:t>Mhz</a:t>
            </a:r>
            <a:r>
              <a:rPr lang="en-GB" altLang="en-US" sz="1600" dirty="0"/>
              <a:t> as clock and using the </a:t>
            </a:r>
            <a:r>
              <a:rPr lang="en-GB" altLang="en-US" sz="1600" dirty="0" err="1"/>
              <a:t>DataIn_Valid</a:t>
            </a:r>
            <a:r>
              <a:rPr lang="en-GB" altLang="en-US" sz="1600" dirty="0"/>
              <a:t> as write-enable.</a:t>
            </a:r>
          </a:p>
          <a:p>
            <a:pPr eaLnBrk="1" hangingPunct="1">
              <a:lnSpc>
                <a:spcPct val="90000"/>
              </a:lnSpc>
            </a:pPr>
            <a:r>
              <a:rPr lang="en-GB" altLang="en-US" sz="1600" dirty="0"/>
              <a:t>The </a:t>
            </a:r>
            <a:r>
              <a:rPr lang="en-GB" altLang="en-US" sz="1600" dirty="0" err="1"/>
              <a:t>read_enable</a:t>
            </a:r>
            <a:r>
              <a:rPr lang="en-GB" altLang="en-US" sz="1600" dirty="0"/>
              <a:t> is pulsed at the same pace as the write-enable.</a:t>
            </a:r>
          </a:p>
          <a:p>
            <a:pPr eaLnBrk="1" hangingPunct="1">
              <a:lnSpc>
                <a:spcPct val="90000"/>
              </a:lnSpc>
            </a:pPr>
            <a:r>
              <a:rPr lang="en-GB" altLang="en-US" sz="1600" dirty="0"/>
              <a:t>If no valid data is present idle characters will be sent.</a:t>
            </a:r>
          </a:p>
        </p:txBody>
      </p:sp>
      <p:sp>
        <p:nvSpPr>
          <p:cNvPr id="32772" name="Slide Number Placeholder 3">
            <a:extLst>
              <a:ext uri="{FF2B5EF4-FFF2-40B4-BE49-F238E27FC236}">
                <a16:creationId xmlns:a16="http://schemas.microsoft.com/office/drawing/2014/main" id="{14FA8273-7455-4D0C-BDB9-7D3ECC26DD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634D04A-B863-421C-9863-24B312DD90AF}"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97474723"/>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BE2279E7-DBCB-40D1-9360-E157B98D3C9C}"/>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The 64b66 encoding is very straightforward : bits 65..64 are set to “10” for control data and “01” for data (so neutral disparity) </a:t>
            </a:r>
          </a:p>
          <a:p>
            <a:pPr eaLnBrk="1" hangingPunct="1">
              <a:lnSpc>
                <a:spcPct val="90000"/>
              </a:lnSpc>
            </a:pPr>
            <a:r>
              <a:rPr lang="en-GB" altLang="en-US"/>
              <a:t>In terms of idle character a value of “1C1C….1CBC” is being used.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“..7C7C”</a:t>
            </a:r>
          </a:p>
          <a:p>
            <a:pPr eaLnBrk="1" hangingPunct="1">
              <a:lnSpc>
                <a:spcPct val="80000"/>
              </a:lnSpc>
            </a:pPr>
            <a:r>
              <a:rPr lang="en-GB" altLang="en-US">
                <a:solidFill>
                  <a:srgbClr val="00B050"/>
                </a:solidFill>
              </a:rPr>
              <a:t>If local wordalignment has been found : the last control word sent is  “..FD7C”</a:t>
            </a:r>
          </a:p>
          <a:p>
            <a:pPr eaLnBrk="1" hangingPunct="1">
              <a:lnSpc>
                <a:spcPct val="80000"/>
              </a:lnSpc>
            </a:pPr>
            <a:r>
              <a:rPr lang="en-GB" altLang="en-US">
                <a:solidFill>
                  <a:srgbClr val="00B050"/>
                </a:solidFill>
              </a:rPr>
              <a:t>If XOFF is being sent to the remote side : the last control word sent is “..5C7C”</a:t>
            </a:r>
          </a:p>
          <a:p>
            <a:pPr eaLnBrk="1" hangingPunct="1">
              <a:lnSpc>
                <a:spcPct val="80000"/>
              </a:lnSpc>
            </a:pPr>
            <a:r>
              <a:rPr lang="en-GB" altLang="en-US">
                <a:solidFill>
                  <a:srgbClr val="00B050"/>
                </a:solidFill>
              </a:rPr>
              <a:t>If local side is not transmitting : the last control word sent is “..3C7C”</a:t>
            </a:r>
          </a:p>
          <a:p>
            <a:pPr eaLnBrk="1" hangingPunct="1">
              <a:lnSpc>
                <a:spcPct val="80000"/>
              </a:lnSpc>
            </a:pPr>
            <a:r>
              <a:rPr lang="en-GB" altLang="en-US">
                <a:solidFill>
                  <a:srgbClr val="00B050"/>
                </a:solidFill>
              </a:rPr>
              <a:t>If local side is not transmitting and XOFF is being sent to the remote side : last control word sent is “…9C7C”.</a:t>
            </a:r>
            <a:endParaRPr lang="en-GB" altLang="en-US"/>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273299074"/>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a:extLst>
              <a:ext uri="{FF2B5EF4-FFF2-40B4-BE49-F238E27FC236}">
                <a16:creationId xmlns:a16="http://schemas.microsoft.com/office/drawing/2014/main" id="{26D39E71-4850-4E36-8CDA-5B0FC1AC550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6867" name="Rectangle 3">
            <a:extLst>
              <a:ext uri="{FF2B5EF4-FFF2-40B4-BE49-F238E27FC236}">
                <a16:creationId xmlns:a16="http://schemas.microsoft.com/office/drawing/2014/main" id="{49C8A320-6579-4D14-932E-E5673FF53B88}"/>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dirty="0"/>
              <a:t>In order to make sure there is DC balance and enough transitions present on the serial links a </a:t>
            </a:r>
            <a:r>
              <a:rPr lang="en-GB" altLang="en-US" dirty="0" err="1"/>
              <a:t>selfsynchronizing</a:t>
            </a:r>
            <a:r>
              <a:rPr lang="en-GB" altLang="en-US" dirty="0"/>
              <a:t> scrambler is used (the same as being used in 10GbE). The scrambler will scramble only the 64 </a:t>
            </a:r>
            <a:r>
              <a:rPr lang="en-GB" altLang="en-US" dirty="0" err="1"/>
              <a:t>databits</a:t>
            </a:r>
            <a:r>
              <a:rPr lang="en-GB" altLang="en-US" dirty="0"/>
              <a:t> (the framing bits on bits [65..64] are not scrambled since they are required for the framing. The polynomial used for the scrambler is 1 + x^39 + x^58 according to the IEEE.</a:t>
            </a:r>
          </a:p>
          <a:p>
            <a:pPr eaLnBrk="1" hangingPunct="1">
              <a:lnSpc>
                <a:spcPct val="90000"/>
              </a:lnSpc>
            </a:pPr>
            <a:r>
              <a:rPr lang="en-GB" altLang="en-US" dirty="0"/>
              <a:t>The resulting 66-bit is sent to the Native PHY where the gearbox converts it from 66-bit to 64-bits PMA</a:t>
            </a:r>
          </a:p>
          <a:p>
            <a:pPr eaLnBrk="1" hangingPunct="1">
              <a:lnSpc>
                <a:spcPct val="90000"/>
              </a:lnSpc>
            </a:pPr>
            <a:r>
              <a:rPr lang="en-GB" altLang="en-US" dirty="0"/>
              <a:t>Finally the data is serialized (using 64-bit serializer) and sent out as serial </a:t>
            </a:r>
            <a:r>
              <a:rPr lang="en-GB" altLang="en-US" dirty="0" err="1"/>
              <a:t>datastreams</a:t>
            </a:r>
            <a:r>
              <a:rPr lang="en-GB" altLang="en-US" dirty="0"/>
              <a:t> (28.3 Gbps per lane).</a:t>
            </a:r>
          </a:p>
        </p:txBody>
      </p:sp>
      <p:sp>
        <p:nvSpPr>
          <p:cNvPr id="36868" name="Slide Number Placeholder 3">
            <a:extLst>
              <a:ext uri="{FF2B5EF4-FFF2-40B4-BE49-F238E27FC236}">
                <a16:creationId xmlns:a16="http://schemas.microsoft.com/office/drawing/2014/main" id="{3DF30C3E-1928-4F33-8CA8-986CF94CAA1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7876392-C5E2-46EE-B807-748498E49160}" type="slidenum">
              <a:rPr lang="en-GB" altLang="en-US" smtClean="0">
                <a:solidFill>
                  <a:schemeClr val="tx1"/>
                </a:solidFill>
                <a:latin typeface="Arial" panose="020B0604020202020204" pitchFamily="34" charset="0"/>
              </a:rPr>
              <a:pPr fontAlgn="base">
                <a:spcBef>
                  <a:spcPct val="0"/>
                </a:spcBef>
                <a:spcAft>
                  <a:spcPct val="0"/>
                </a:spcAft>
                <a:buFontTx/>
                <a:buNone/>
              </a:pPr>
              <a:t>14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6956248"/>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a:extLst>
              <a:ext uri="{FF2B5EF4-FFF2-40B4-BE49-F238E27FC236}">
                <a16:creationId xmlns:a16="http://schemas.microsoft.com/office/drawing/2014/main" id="{A3320EB3-7BF7-4DAD-95E5-09835610D4CF}"/>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a:t>
            </a:r>
            <a:endParaRPr lang="en-US" altLang="en-US">
              <a:latin typeface="Intel Clear" panose="020B0604020203020204" pitchFamily="34" charset="0"/>
              <a:cs typeface="Intel Clear" panose="020B0604020203020204" pitchFamily="34" charset="0"/>
            </a:endParaRPr>
          </a:p>
        </p:txBody>
      </p:sp>
      <p:sp>
        <p:nvSpPr>
          <p:cNvPr id="38915" name="Rectangle 3">
            <a:extLst>
              <a:ext uri="{FF2B5EF4-FFF2-40B4-BE49-F238E27FC236}">
                <a16:creationId xmlns:a16="http://schemas.microsoft.com/office/drawing/2014/main" id="{8C55956B-66B7-4881-AA73-05F5ADE77EFE}"/>
              </a:ext>
            </a:extLst>
          </p:cNvPr>
          <p:cNvSpPr>
            <a:spLocks noGrp="1"/>
          </p:cNvSpPr>
          <p:nvPr>
            <p:ph idx="1"/>
          </p:nvPr>
        </p:nvSpPr>
        <p:spPr>
          <a:xfrm>
            <a:off x="381000" y="1066800"/>
            <a:ext cx="8331200" cy="4953000"/>
          </a:xfrm>
        </p:spPr>
        <p:txBody>
          <a:bodyPr/>
          <a:lstStyle/>
          <a:p>
            <a:pPr eaLnBrk="1" hangingPunct="1">
              <a:lnSpc>
                <a:spcPct val="80000"/>
              </a:lnSpc>
            </a:pPr>
            <a:r>
              <a:rPr lang="en-GB" altLang="en-US" dirty="0"/>
              <a:t>After deserialization the data and passing to the gearbox the 66 bits data per lane is presented to the 64b66b decoder module which will periodically assign </a:t>
            </a:r>
            <a:r>
              <a:rPr lang="en-GB" altLang="en-US" dirty="0" err="1"/>
              <a:t>bitslips</a:t>
            </a:r>
            <a:r>
              <a:rPr lang="en-GB" altLang="en-US" dirty="0"/>
              <a:t> until correct frame alignment has been achieved.</a:t>
            </a:r>
          </a:p>
          <a:p>
            <a:pPr eaLnBrk="1" hangingPunct="1">
              <a:lnSpc>
                <a:spcPct val="80000"/>
              </a:lnSpc>
            </a:pPr>
            <a:r>
              <a:rPr lang="en-GB" altLang="en-US" dirty="0"/>
              <a:t>This is all happening on all lanes at the same time and everything is clocked based on the recovered clock of channel 0. The FIFOs inside the Native PHY will be used to make sure lanes 1 to 4 have the right </a:t>
            </a:r>
            <a:r>
              <a:rPr lang="en-GB" altLang="en-US" dirty="0" err="1"/>
              <a:t>phaserelationship</a:t>
            </a:r>
            <a:r>
              <a:rPr lang="en-GB" altLang="en-US" dirty="0"/>
              <a:t>. Note that the recovered clock on lanes 1 to 4 are the same frequency as lane 0 but have a different phase relationship.</a:t>
            </a:r>
            <a:endParaRPr lang="en-US" altLang="en-US" dirty="0"/>
          </a:p>
        </p:txBody>
      </p:sp>
      <p:sp>
        <p:nvSpPr>
          <p:cNvPr id="38916" name="Slide Number Placeholder 3">
            <a:extLst>
              <a:ext uri="{FF2B5EF4-FFF2-40B4-BE49-F238E27FC236}">
                <a16:creationId xmlns:a16="http://schemas.microsoft.com/office/drawing/2014/main" id="{4E708A9B-087E-4D1E-A02C-FFC26BFF2FE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28B3E4E-5FA2-4D03-8407-12321935EB35}" type="slidenum">
              <a:rPr lang="en-GB" altLang="en-US" smtClean="0">
                <a:solidFill>
                  <a:schemeClr val="tx1"/>
                </a:solidFill>
                <a:latin typeface="Arial" panose="020B0604020202020204" pitchFamily="34" charset="0"/>
              </a:rPr>
              <a:pPr fontAlgn="base">
                <a:spcBef>
                  <a:spcPct val="0"/>
                </a:spcBef>
                <a:spcAft>
                  <a:spcPct val="0"/>
                </a:spcAft>
                <a:buFontTx/>
                <a:buNone/>
              </a:pPr>
              <a:t>15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55274116"/>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D541C6BE-3122-4C7F-AF72-FF8D37F4CDE1}"/>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1021C348-50DA-4BD5-95A1-76BD12DE73DA}"/>
              </a:ext>
            </a:extLst>
          </p:cNvPr>
          <p:cNvSpPr>
            <a:spLocks noGrp="1"/>
          </p:cNvSpPr>
          <p:nvPr>
            <p:ph idx="1"/>
          </p:nvPr>
        </p:nvSpPr>
        <p:spPr>
          <a:xfrm>
            <a:off x="381000" y="914400"/>
            <a:ext cx="8331200" cy="5257800"/>
          </a:xfrm>
        </p:spPr>
        <p:txBody>
          <a:bodyPr/>
          <a:lstStyle/>
          <a:p>
            <a:pPr eaLnBrk="1" hangingPunct="1">
              <a:lnSpc>
                <a:spcPct val="80000"/>
              </a:lnSpc>
            </a:pPr>
            <a:endParaRPr lang="en-GB" altLang="en-US" dirty="0"/>
          </a:p>
          <a:p>
            <a:pPr eaLnBrk="1" hangingPunct="1">
              <a:lnSpc>
                <a:spcPct val="80000"/>
              </a:lnSpc>
            </a:pPr>
            <a:r>
              <a:rPr lang="en-GB" altLang="en-US" dirty="0"/>
              <a:t>Based on the position of the alignment word, the delay for each lane is measured, the </a:t>
            </a:r>
            <a:r>
              <a:rPr lang="en-GB" altLang="en-US" dirty="0" err="1"/>
              <a:t>statemachine</a:t>
            </a:r>
            <a:r>
              <a:rPr lang="en-GB" altLang="en-US" dirty="0"/>
              <a:t> inside the </a:t>
            </a:r>
            <a:r>
              <a:rPr lang="en-GB" altLang="en-US" dirty="0" err="1"/>
              <a:t>Rx_path_deskew</a:t>
            </a:r>
            <a:r>
              <a:rPr lang="en-GB" altLang="en-US" dirty="0"/>
              <a:t> module will use the information of that measured delay to control a special Rx FIFO signal “</a:t>
            </a:r>
            <a:r>
              <a:rPr lang="en-GB" altLang="en-US" dirty="0" err="1"/>
              <a:t>rx_fifo_rd_en</a:t>
            </a:r>
            <a:r>
              <a:rPr lang="en-GB" altLang="en-US" dirty="0"/>
              <a:t>” on all </a:t>
            </a:r>
            <a:r>
              <a:rPr lang="en-GB" altLang="en-US" dirty="0" err="1"/>
              <a:t>RxFIFO’s</a:t>
            </a:r>
            <a:r>
              <a:rPr lang="en-GB" altLang="en-US" dirty="0"/>
              <a:t> instantiated externally to </a:t>
            </a:r>
            <a:r>
              <a:rPr lang="en-GB" altLang="en-US" dirty="0" err="1"/>
              <a:t>deskew</a:t>
            </a:r>
            <a:r>
              <a:rPr lang="en-GB" altLang="en-US" dirty="0"/>
              <a:t> all the lanes.</a:t>
            </a:r>
          </a:p>
          <a:p>
            <a:pPr eaLnBrk="1" hangingPunct="1">
              <a:lnSpc>
                <a:spcPct val="80000"/>
              </a:lnSpc>
            </a:pPr>
            <a:r>
              <a:rPr lang="en-GB" altLang="en-US" dirty="0"/>
              <a:t>Once lane alignment is achieved the 256-bit combined data in addition with a data valid signal will be sent to the data verifier.</a:t>
            </a:r>
          </a:p>
          <a:p>
            <a:pPr eaLnBrk="1" hangingPunct="1">
              <a:lnSpc>
                <a:spcPct val="80000"/>
              </a:lnSpc>
            </a:pPr>
            <a:r>
              <a:rPr lang="en-GB" altLang="en-US" dirty="0"/>
              <a:t>Here PRBS and </a:t>
            </a:r>
            <a:r>
              <a:rPr lang="en-GB" altLang="en-US" dirty="0" err="1"/>
              <a:t>counterverification</a:t>
            </a:r>
            <a:r>
              <a:rPr lang="en-GB" altLang="en-US" dirty="0"/>
              <a:t> will take place and single </a:t>
            </a:r>
            <a:r>
              <a:rPr lang="en-GB" altLang="en-US" dirty="0" err="1"/>
              <a:t>biterrors</a:t>
            </a:r>
            <a:r>
              <a:rPr lang="en-GB" altLang="en-US" dirty="0"/>
              <a:t> will be counted.</a:t>
            </a:r>
          </a:p>
          <a:p>
            <a:pPr eaLnBrk="1" hangingPunct="1">
              <a:lnSpc>
                <a:spcPct val="80000"/>
              </a:lnSpc>
            </a:pPr>
            <a:r>
              <a:rPr lang="en-GB" altLang="en-US" dirty="0" err="1"/>
              <a:t>Prbslocked</a:t>
            </a:r>
            <a:r>
              <a:rPr lang="en-GB" altLang="en-US" dirty="0"/>
              <a:t> is asserted when 128 consecutive valid Prbs-23 60-bit words have been received on each of the lanes and de-asserted when 128 consecutive non-valid Prbs-23 60-bit words have been received.</a:t>
            </a:r>
          </a:p>
          <a:p>
            <a:pPr eaLnBrk="1" hangingPunct="1">
              <a:lnSpc>
                <a:spcPct val="80000"/>
              </a:lnSpc>
            </a:pPr>
            <a:r>
              <a:rPr lang="en-GB" altLang="en-US" dirty="0" err="1"/>
              <a:t>Countlocked</a:t>
            </a:r>
            <a:r>
              <a:rPr lang="en-GB" altLang="en-US" dirty="0"/>
              <a:t> is asserted when 128 consecutive valid 16-bit counter words have been received on the parts of the lanes they were received.</a:t>
            </a:r>
          </a:p>
          <a:p>
            <a:pPr eaLnBrk="1" hangingPunct="1">
              <a:lnSpc>
                <a:spcPct val="80000"/>
              </a:lnSpc>
            </a:pPr>
            <a:r>
              <a:rPr lang="en-GB" altLang="en-US" dirty="0"/>
              <a:t>There are 4 60 bit PRBS Verifiers (one for every lane) and 1 16-bit </a:t>
            </a:r>
            <a:r>
              <a:rPr lang="en-GB" altLang="en-US" dirty="0" err="1"/>
              <a:t>CountVerifiers</a:t>
            </a:r>
            <a:r>
              <a:rPr lang="en-GB" altLang="en-US" dirty="0"/>
              <a:t> to validate the 256 bit data.</a:t>
            </a:r>
          </a:p>
        </p:txBody>
      </p:sp>
      <p:sp>
        <p:nvSpPr>
          <p:cNvPr id="40964" name="Slide Number Placeholder 3">
            <a:extLst>
              <a:ext uri="{FF2B5EF4-FFF2-40B4-BE49-F238E27FC236}">
                <a16:creationId xmlns:a16="http://schemas.microsoft.com/office/drawing/2014/main" id="{5AA6E28A-38E4-47CE-9D1C-E884F285E88A}"/>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853CB93-4BC9-40AC-A359-4BEE41973FAC}" type="slidenum">
              <a:rPr lang="en-GB" altLang="en-US" smtClean="0">
                <a:solidFill>
                  <a:schemeClr val="tx1"/>
                </a:solidFill>
                <a:latin typeface="Arial" panose="020B0604020202020204" pitchFamily="34" charset="0"/>
              </a:rPr>
              <a:pPr fontAlgn="base">
                <a:spcBef>
                  <a:spcPct val="0"/>
                </a:spcBef>
                <a:spcAft>
                  <a:spcPct val="0"/>
                </a:spcAft>
                <a:buFontTx/>
                <a:buNone/>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64563763"/>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0607117-5A9D-402F-BB4F-9FC6549CEC4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214A1D4F-6B66-44CE-995C-27F78776B2BA}"/>
              </a:ext>
            </a:extLst>
          </p:cNvPr>
          <p:cNvSpPr>
            <a:spLocks noGrp="1"/>
          </p:cNvSpPr>
          <p:nvPr>
            <p:ph idx="1"/>
          </p:nvPr>
        </p:nvSpPr>
        <p:spPr>
          <a:xfrm>
            <a:off x="381000" y="1066800"/>
            <a:ext cx="8331200" cy="4953000"/>
          </a:xfrm>
        </p:spPr>
        <p:txBody>
          <a:bodyPr/>
          <a:lstStyle/>
          <a:p>
            <a:pPr eaLnBrk="1" hangingPunct="1">
              <a:lnSpc>
                <a:spcPct val="90000"/>
              </a:lnSpc>
            </a:pPr>
            <a:r>
              <a:rPr lang="en-GB" altLang="en-US" dirty="0"/>
              <a:t>The V3 version adds an additional Rx State machine to the logic to determine the local Rx state and it depends on the incoming “alignment” control word</a:t>
            </a:r>
            <a:endParaRPr lang="en-GB" altLang="en-US" sz="1200" dirty="0"/>
          </a:p>
          <a:p>
            <a:pPr eaLnBrk="1" hangingPunct="1">
              <a:lnSpc>
                <a:spcPct val="90000"/>
              </a:lnSpc>
            </a:pPr>
            <a:r>
              <a:rPr lang="en-GB" altLang="en-US" dirty="0">
                <a:solidFill>
                  <a:srgbClr val="00B050"/>
                </a:solidFill>
              </a:rPr>
              <a:t>If last control word received is “…FD7C” it means the remote side has reached </a:t>
            </a:r>
            <a:r>
              <a:rPr lang="en-GB" altLang="en-US" dirty="0" err="1">
                <a:solidFill>
                  <a:srgbClr val="00B050"/>
                </a:solidFill>
              </a:rPr>
              <a:t>Wordalignment</a:t>
            </a:r>
            <a:r>
              <a:rPr lang="en-GB" altLang="en-US" dirty="0">
                <a:solidFill>
                  <a:srgbClr val="00B050"/>
                </a:solidFill>
              </a:rPr>
              <a:t>, if local side also has reached </a:t>
            </a:r>
            <a:r>
              <a:rPr lang="en-GB" altLang="en-US" dirty="0" err="1">
                <a:solidFill>
                  <a:srgbClr val="00B050"/>
                </a:solidFill>
              </a:rPr>
              <a:t>wordalignment</a:t>
            </a:r>
            <a:r>
              <a:rPr lang="en-GB" altLang="en-US" dirty="0">
                <a:solidFill>
                  <a:srgbClr val="00B050"/>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rgbClr val="00B050"/>
                </a:solidFill>
              </a:rPr>
              <a:t>If last control word received is “…5C7C” it means an XOFF has been received from the remote side, this will be forwarded to the local transmitter to stop generating traffic on the local side.</a:t>
            </a:r>
          </a:p>
          <a:p>
            <a:pPr eaLnBrk="1" hangingPunct="1">
              <a:lnSpc>
                <a:spcPct val="90000"/>
              </a:lnSpc>
            </a:pPr>
            <a:r>
              <a:rPr lang="en-GB" altLang="en-US" dirty="0">
                <a:solidFill>
                  <a:srgbClr val="00B050"/>
                </a:solidFill>
              </a:rPr>
              <a:t>If last control word received is “…3C7C” it means the remote side has stopped sending traffic (as a response to a local XOFF)</a:t>
            </a:r>
          </a:p>
          <a:p>
            <a:pPr eaLnBrk="1" hangingPunct="1">
              <a:lnSpc>
                <a:spcPct val="90000"/>
              </a:lnSpc>
            </a:pPr>
            <a:r>
              <a:rPr lang="en-GB" altLang="en-US" dirty="0">
                <a:solidFill>
                  <a:srgbClr val="00B050"/>
                </a:solidFill>
              </a:rPr>
              <a:t>If last control word received is “…9C7C” it means the remote side has stopped sending traffic but at the same time also requesting XOFF. At this point of time both local and remote side are not generating any traffic (Link is still up).</a:t>
            </a:r>
          </a:p>
        </p:txBody>
      </p:sp>
      <p:sp>
        <p:nvSpPr>
          <p:cNvPr id="43012" name="Slide Number Placeholder 3">
            <a:extLst>
              <a:ext uri="{FF2B5EF4-FFF2-40B4-BE49-F238E27FC236}">
                <a16:creationId xmlns:a16="http://schemas.microsoft.com/office/drawing/2014/main" id="{F8F3B25F-3614-4828-B6A4-C4025F6137A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D20712C-CB7B-4CE7-AC6D-132FD2D0F270}" type="slidenum">
              <a:rPr lang="en-GB" altLang="en-US" smtClean="0">
                <a:solidFill>
                  <a:schemeClr val="tx1"/>
                </a:solidFill>
                <a:latin typeface="Arial" panose="020B0604020202020204" pitchFamily="34" charset="0"/>
              </a:rPr>
              <a:pPr fontAlgn="base">
                <a:spcBef>
                  <a:spcPct val="0"/>
                </a:spcBef>
                <a:spcAft>
                  <a:spcPct val="0"/>
                </a:spcAft>
                <a:buFontTx/>
                <a:buNone/>
              </a:pPr>
              <a:t>17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5402498"/>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Native PHY (TX,RX PMA settings)</a:t>
            </a:r>
            <a:endParaRPr lang="en-US" altLang="en-US">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18</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2" name="Picture 1">
            <a:extLst>
              <a:ext uri="{FF2B5EF4-FFF2-40B4-BE49-F238E27FC236}">
                <a16:creationId xmlns:a16="http://schemas.microsoft.com/office/drawing/2014/main" id="{E92F5861-1128-4A0E-94FC-86CF52D4ADF1}"/>
              </a:ext>
            </a:extLst>
          </p:cNvPr>
          <p:cNvPicPr>
            <a:picLocks noChangeAspect="1"/>
          </p:cNvPicPr>
          <p:nvPr/>
        </p:nvPicPr>
        <p:blipFill>
          <a:blip r:embed="rId3"/>
          <a:stretch>
            <a:fillRect/>
          </a:stretch>
        </p:blipFill>
        <p:spPr>
          <a:xfrm>
            <a:off x="152400" y="781050"/>
            <a:ext cx="4641167" cy="5162550"/>
          </a:xfrm>
          <a:prstGeom prst="rect">
            <a:avLst/>
          </a:prstGeom>
        </p:spPr>
      </p:pic>
      <p:pic>
        <p:nvPicPr>
          <p:cNvPr id="3" name="Picture 2">
            <a:extLst>
              <a:ext uri="{FF2B5EF4-FFF2-40B4-BE49-F238E27FC236}">
                <a16:creationId xmlns:a16="http://schemas.microsoft.com/office/drawing/2014/main" id="{2D46D884-8730-4425-A924-22CD01E444F8}"/>
              </a:ext>
            </a:extLst>
          </p:cNvPr>
          <p:cNvPicPr>
            <a:picLocks noChangeAspect="1"/>
          </p:cNvPicPr>
          <p:nvPr/>
        </p:nvPicPr>
        <p:blipFill>
          <a:blip r:embed="rId4"/>
          <a:stretch>
            <a:fillRect/>
          </a:stretch>
        </p:blipFill>
        <p:spPr>
          <a:xfrm>
            <a:off x="4915580" y="781050"/>
            <a:ext cx="3647619" cy="2771429"/>
          </a:xfrm>
          <a:prstGeom prst="rect">
            <a:avLst/>
          </a:prstGeom>
        </p:spPr>
      </p:pic>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E4D65BB3-1D33-45EE-8274-9DAE023AB3AD}"/>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Native PHY (Core Interface)</a:t>
            </a:r>
            <a:endParaRPr lang="en-US" altLang="en-US">
              <a:latin typeface="Intel Clear" panose="020B0604020203020204" pitchFamily="34" charset="0"/>
              <a:cs typeface="Intel Clear" panose="020B0604020203020204" pitchFamily="34" charset="0"/>
            </a:endParaRPr>
          </a:p>
        </p:txBody>
      </p:sp>
      <p:sp>
        <p:nvSpPr>
          <p:cNvPr id="47107" name="Slide Number Placeholder 3">
            <a:extLst>
              <a:ext uri="{FF2B5EF4-FFF2-40B4-BE49-F238E27FC236}">
                <a16:creationId xmlns:a16="http://schemas.microsoft.com/office/drawing/2014/main" id="{5C2D16D8-2F23-4B90-85A8-998EDD52D16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D4F51E5-1062-4C42-B845-AD2B418C5CCD}"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19</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D41E76F4-D463-4021-976B-7612B443AA04}"/>
              </a:ext>
            </a:extLst>
          </p:cNvPr>
          <p:cNvPicPr>
            <a:picLocks noChangeAspect="1"/>
          </p:cNvPicPr>
          <p:nvPr/>
        </p:nvPicPr>
        <p:blipFill>
          <a:blip r:embed="rId3"/>
          <a:stretch>
            <a:fillRect/>
          </a:stretch>
        </p:blipFill>
        <p:spPr>
          <a:xfrm>
            <a:off x="245976" y="871538"/>
            <a:ext cx="4112020" cy="5397596"/>
          </a:xfrm>
          <a:prstGeom prst="rect">
            <a:avLst/>
          </a:prstGeom>
        </p:spPr>
      </p:pic>
      <p:pic>
        <p:nvPicPr>
          <p:cNvPr id="3" name="Picture 2">
            <a:extLst>
              <a:ext uri="{FF2B5EF4-FFF2-40B4-BE49-F238E27FC236}">
                <a16:creationId xmlns:a16="http://schemas.microsoft.com/office/drawing/2014/main" id="{D32C261A-FE28-430E-B718-68A5132C0D87}"/>
              </a:ext>
            </a:extLst>
          </p:cNvPr>
          <p:cNvPicPr>
            <a:picLocks noChangeAspect="1"/>
          </p:cNvPicPr>
          <p:nvPr/>
        </p:nvPicPr>
        <p:blipFill>
          <a:blip r:embed="rId4"/>
          <a:stretch>
            <a:fillRect/>
          </a:stretch>
        </p:blipFill>
        <p:spPr>
          <a:xfrm>
            <a:off x="4568575" y="871538"/>
            <a:ext cx="4009524" cy="3304762"/>
          </a:xfrm>
          <a:prstGeom prst="rect">
            <a:avLst/>
          </a:prstGeom>
        </p:spPr>
      </p:pic>
    </p:spTree>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838200"/>
            <a:ext cx="8504237" cy="5029200"/>
          </a:xfrm>
        </p:spPr>
        <p:txBody>
          <a:bodyPr/>
          <a:lstStyle/>
          <a:p>
            <a:pPr eaLnBrk="1" hangingPunct="1">
              <a:lnSpc>
                <a:spcPct val="90000"/>
              </a:lnSpc>
            </a:pPr>
            <a:r>
              <a:rPr lang="en-GB" altLang="en-US" dirty="0"/>
              <a:t>This design illustrates how to use the </a:t>
            </a:r>
            <a:r>
              <a:rPr lang="en-GB" altLang="en-US" dirty="0" err="1"/>
              <a:t>Superlite</a:t>
            </a:r>
            <a:r>
              <a:rPr lang="en-GB" altLang="en-US" dirty="0"/>
              <a:t> II V4 concept on Stratix10 TX using the E-Tile</a:t>
            </a:r>
          </a:p>
          <a:p>
            <a:pPr eaLnBrk="1" hangingPunct="1">
              <a:lnSpc>
                <a:spcPct val="90000"/>
              </a:lnSpc>
            </a:pPr>
            <a:r>
              <a:rPr lang="en-GB" altLang="en-US" dirty="0"/>
              <a:t>The V4 version of </a:t>
            </a:r>
            <a:r>
              <a:rPr lang="en-GB" altLang="en-US" dirty="0" err="1"/>
              <a:t>Superlite</a:t>
            </a:r>
            <a:r>
              <a:rPr lang="en-GB" altLang="en-US" dirty="0"/>
              <a:t> II is based on the V2+V3 version. The V2 version uses a valid signal in combination with the transmit data and there is also a ready signal provided which can potentially halt the transmit traffic for a short interval (based on filling level of Transmit FIFO). This interface is equivalent to the Avalon Streaming Interface.</a:t>
            </a:r>
          </a:p>
          <a:p>
            <a:pPr eaLnBrk="1" hangingPunct="1">
              <a:lnSpc>
                <a:spcPct val="90000"/>
              </a:lnSpc>
            </a:pPr>
            <a:r>
              <a:rPr lang="en-GB" altLang="en-US" dirty="0"/>
              <a:t>The V3 version adds additional functionality : </a:t>
            </a:r>
          </a:p>
          <a:p>
            <a:pPr lvl="1" eaLnBrk="1" hangingPunct="1">
              <a:lnSpc>
                <a:spcPct val="90000"/>
              </a:lnSpc>
            </a:pPr>
            <a:r>
              <a:rPr lang="en-GB" altLang="en-US" dirty="0">
                <a:solidFill>
                  <a:srgbClr val="00B050"/>
                </a:solidFill>
              </a:rPr>
              <a:t>Link information is exchanged between the local and remote side and results in a </a:t>
            </a:r>
            <a:r>
              <a:rPr lang="en-GB" altLang="en-US" dirty="0" err="1">
                <a:solidFill>
                  <a:srgbClr val="00B050"/>
                </a:solidFill>
              </a:rPr>
              <a:t>LinkUp</a:t>
            </a:r>
            <a:r>
              <a:rPr lang="en-GB" altLang="en-US" dirty="0">
                <a:solidFill>
                  <a:srgbClr val="00B050"/>
                </a:solidFill>
              </a:rPr>
              <a:t> when both local and remote side are aligned.</a:t>
            </a:r>
          </a:p>
          <a:p>
            <a:pPr lvl="1" eaLnBrk="1" hangingPunct="1">
              <a:lnSpc>
                <a:spcPct val="90000"/>
              </a:lnSpc>
            </a:pPr>
            <a:r>
              <a:rPr lang="en-GB" altLang="en-US" dirty="0">
                <a:solidFill>
                  <a:srgbClr val="00B050"/>
                </a:solidFill>
              </a:rPr>
              <a:t>XOFF is used in order to allow for backpressure or Flow Control: ask remote side to stop sending traffic (when local side e.g. is not capable of receiving the data).</a:t>
            </a:r>
          </a:p>
          <a:p>
            <a:pPr lvl="1" eaLnBrk="1" hangingPunct="1">
              <a:lnSpc>
                <a:spcPct val="90000"/>
              </a:lnSpc>
            </a:pPr>
            <a:r>
              <a:rPr lang="en-GB" altLang="en-US" dirty="0">
                <a:solidFill>
                  <a:srgbClr val="00B050"/>
                </a:solidFill>
              </a:rPr>
              <a:t>Because of the exchanges between local and remote side the protocol is now a fully bidirectional protocol (V1 and V2 versions could be used fully unidirectional)</a:t>
            </a:r>
          </a:p>
          <a:p>
            <a:pPr lvl="1" eaLnBrk="1" hangingPunct="1">
              <a:lnSpc>
                <a:spcPct val="90000"/>
              </a:lnSpc>
            </a:pPr>
            <a:r>
              <a:rPr lang="en-GB" altLang="en-US" dirty="0">
                <a:solidFill>
                  <a:srgbClr val="00B050"/>
                </a:solidFill>
              </a:rPr>
              <a:t>The V4 version is the E-tile version where everything is clocked with a single clock.</a:t>
            </a:r>
            <a:endParaRPr lang="en-GB" altLang="en-US" dirty="0"/>
          </a:p>
          <a:p>
            <a:pPr lvl="1" eaLnBrk="1" hangingPunct="1">
              <a:lnSpc>
                <a:spcPct val="90000"/>
              </a:lnSpc>
            </a:pPr>
            <a:r>
              <a:rPr lang="en-GB" altLang="en-US" dirty="0">
                <a:solidFill>
                  <a:srgbClr val="FF0000"/>
                </a:solidFill>
              </a:rPr>
              <a:t>This specific version is using 2 instances of the </a:t>
            </a:r>
            <a:r>
              <a:rPr lang="en-GB" altLang="en-US" dirty="0" err="1">
                <a:solidFill>
                  <a:srgbClr val="FF0000"/>
                </a:solidFill>
              </a:rPr>
              <a:t>Superlite</a:t>
            </a:r>
            <a:r>
              <a:rPr lang="en-GB" altLang="en-US" dirty="0">
                <a:solidFill>
                  <a:srgbClr val="FF0000"/>
                </a:solidFill>
              </a:rPr>
              <a:t> II V4 demo, each with 4 lanes running at 28.3 Gbps and each connected to the lower lanes of the 1x2 QSFP-DD module. Using DAC or </a:t>
            </a:r>
            <a:r>
              <a:rPr lang="en-GB" altLang="en-US" dirty="0" err="1">
                <a:solidFill>
                  <a:srgbClr val="FF0000"/>
                </a:solidFill>
              </a:rPr>
              <a:t>Fiber</a:t>
            </a:r>
            <a:r>
              <a:rPr lang="en-GB" altLang="en-US" dirty="0">
                <a:solidFill>
                  <a:srgbClr val="FF0000"/>
                </a:solidFill>
              </a:rPr>
              <a:t> Optic connection a full system test can be done between the 2 modules, illustrating link-up, reset behaviour etc.</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a16="http://schemas.microsoft.com/office/drawing/2014/main" id="{3006C497-84C9-4775-819A-B6412C151A0C}"/>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Native PHY (PMA Interface)</a:t>
            </a:r>
            <a:endParaRPr lang="en-US" altLang="en-US">
              <a:latin typeface="Intel Clear" panose="020B0604020203020204" pitchFamily="34" charset="0"/>
              <a:cs typeface="Intel Clear" panose="020B0604020203020204" pitchFamily="34" charset="0"/>
            </a:endParaRPr>
          </a:p>
        </p:txBody>
      </p:sp>
      <p:sp>
        <p:nvSpPr>
          <p:cNvPr id="49155" name="Slide Number Placeholder 3">
            <a:extLst>
              <a:ext uri="{FF2B5EF4-FFF2-40B4-BE49-F238E27FC236}">
                <a16:creationId xmlns:a16="http://schemas.microsoft.com/office/drawing/2014/main" id="{046B8E02-6234-4687-8580-DDC96EE31EF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A23996E-F6C6-4FEF-8107-C48EA8DBAFC9}"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20</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8D5F3339-5C3E-4BDF-BACD-911B8ED343B2}"/>
              </a:ext>
            </a:extLst>
          </p:cNvPr>
          <p:cNvPicPr>
            <a:picLocks noChangeAspect="1"/>
          </p:cNvPicPr>
          <p:nvPr/>
        </p:nvPicPr>
        <p:blipFill>
          <a:blip r:embed="rId3"/>
          <a:stretch>
            <a:fillRect/>
          </a:stretch>
        </p:blipFill>
        <p:spPr>
          <a:xfrm>
            <a:off x="304801" y="992188"/>
            <a:ext cx="4114800" cy="2994660"/>
          </a:xfrm>
          <a:prstGeom prst="rect">
            <a:avLst/>
          </a:prstGeom>
        </p:spPr>
      </p:pic>
      <p:pic>
        <p:nvPicPr>
          <p:cNvPr id="3" name="Picture 2">
            <a:extLst>
              <a:ext uri="{FF2B5EF4-FFF2-40B4-BE49-F238E27FC236}">
                <a16:creationId xmlns:a16="http://schemas.microsoft.com/office/drawing/2014/main" id="{0734CD4C-77D0-4FBE-80EB-7C86BBC03B32}"/>
              </a:ext>
            </a:extLst>
          </p:cNvPr>
          <p:cNvPicPr>
            <a:picLocks noChangeAspect="1"/>
          </p:cNvPicPr>
          <p:nvPr/>
        </p:nvPicPr>
        <p:blipFill>
          <a:blip r:embed="rId4"/>
          <a:stretch>
            <a:fillRect/>
          </a:stretch>
        </p:blipFill>
        <p:spPr>
          <a:xfrm>
            <a:off x="284086" y="4114800"/>
            <a:ext cx="4135515" cy="1655940"/>
          </a:xfrm>
          <a:prstGeom prst="rect">
            <a:avLst/>
          </a:prstGeom>
        </p:spPr>
      </p:pic>
      <p:pic>
        <p:nvPicPr>
          <p:cNvPr id="4" name="Picture 3">
            <a:extLst>
              <a:ext uri="{FF2B5EF4-FFF2-40B4-BE49-F238E27FC236}">
                <a16:creationId xmlns:a16="http://schemas.microsoft.com/office/drawing/2014/main" id="{FE0DEFB2-5959-4B13-A06F-D6133C1676A1}"/>
              </a:ext>
            </a:extLst>
          </p:cNvPr>
          <p:cNvPicPr>
            <a:picLocks noChangeAspect="1"/>
          </p:cNvPicPr>
          <p:nvPr/>
        </p:nvPicPr>
        <p:blipFill>
          <a:blip r:embed="rId5"/>
          <a:stretch>
            <a:fillRect/>
          </a:stretch>
        </p:blipFill>
        <p:spPr>
          <a:xfrm>
            <a:off x="4724401" y="992187"/>
            <a:ext cx="3542857" cy="2733333"/>
          </a:xfrm>
          <a:prstGeom prst="rect">
            <a:avLst/>
          </a:prstGeom>
        </p:spPr>
      </p:pic>
    </p:spTree>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a16="http://schemas.microsoft.com/office/drawing/2014/main" id="{A2102944-656C-420C-BE05-AA9776EDB9AD}"/>
              </a:ext>
            </a:extLst>
          </p:cNvPr>
          <p:cNvSpPr>
            <a:spLocks noGrp="1"/>
          </p:cNvSpPr>
          <p:nvPr>
            <p:ph type="title"/>
          </p:nvPr>
        </p:nvSpPr>
        <p:spPr>
          <a:xfrm>
            <a:off x="455613" y="411163"/>
            <a:ext cx="8229600" cy="1158875"/>
          </a:xfrm>
        </p:spPr>
        <p:txBody>
          <a:bodyPr/>
          <a:lstStyle/>
          <a:p>
            <a:r>
              <a:rPr lang="en-GB" altLang="en-US">
                <a:latin typeface="Intel Clear" panose="020B0604020203020204" pitchFamily="34" charset="0"/>
                <a:cs typeface="Intel Clear" panose="020B0604020203020204" pitchFamily="34" charset="0"/>
              </a:rPr>
              <a:t>Native PHY (Reset)</a:t>
            </a:r>
            <a:endParaRPr lang="en-US" altLang="en-US">
              <a:latin typeface="Intel Clear" panose="020B0604020203020204" pitchFamily="34" charset="0"/>
              <a:cs typeface="Intel Clear" panose="020B0604020203020204" pitchFamily="34" charset="0"/>
            </a:endParaRPr>
          </a:p>
        </p:txBody>
      </p:sp>
      <p:sp>
        <p:nvSpPr>
          <p:cNvPr id="51203" name="Slide Number Placeholder 3">
            <a:extLst>
              <a:ext uri="{FF2B5EF4-FFF2-40B4-BE49-F238E27FC236}">
                <a16:creationId xmlns:a16="http://schemas.microsoft.com/office/drawing/2014/main" id="{21BBFFC3-C230-4E49-A71E-9E371D8D2BE1}"/>
              </a:ext>
            </a:extLst>
          </p:cNvPr>
          <p:cNvSpPr>
            <a:spLocks noGrp="1"/>
          </p:cNvSpPr>
          <p:nvPr>
            <p:ph type="sldNum" sz="quarter" idx="1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CA274657-C56F-4A3E-81B6-D3DDB37D4CB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BCC1D7EA-DF46-4567-92B1-161D561FD0EB}"/>
              </a:ext>
            </a:extLst>
          </p:cNvPr>
          <p:cNvPicPr>
            <a:picLocks noChangeAspect="1"/>
          </p:cNvPicPr>
          <p:nvPr/>
        </p:nvPicPr>
        <p:blipFill>
          <a:blip r:embed="rId3"/>
          <a:stretch>
            <a:fillRect/>
          </a:stretch>
        </p:blipFill>
        <p:spPr>
          <a:xfrm>
            <a:off x="455613" y="990600"/>
            <a:ext cx="3571429" cy="1761905"/>
          </a:xfrm>
          <a:prstGeom prst="rect">
            <a:avLst/>
          </a:prstGeom>
        </p:spPr>
      </p:pic>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227AD4D3-DE50-4C58-8F25-973CC157CE9F}"/>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Native PHY (Dynamic Reconfiguration)</a:t>
            </a:r>
            <a:endParaRPr lang="en-US" altLang="en-US">
              <a:latin typeface="Intel Clear" panose="020B0604020203020204" pitchFamily="34" charset="0"/>
              <a:cs typeface="Intel Clear" panose="020B0604020203020204" pitchFamily="34" charset="0"/>
            </a:endParaRPr>
          </a:p>
        </p:txBody>
      </p:sp>
      <p:sp>
        <p:nvSpPr>
          <p:cNvPr id="53251" name="Slide Number Placeholder 3">
            <a:extLst>
              <a:ext uri="{FF2B5EF4-FFF2-40B4-BE49-F238E27FC236}">
                <a16:creationId xmlns:a16="http://schemas.microsoft.com/office/drawing/2014/main" id="{BF937607-CDFC-4F27-82B5-B3874E5FF0D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AC8F0BBD-3745-4E3B-BA9B-9CA1B476E395}"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4D5A70AC-B049-4205-9E40-44969A4D0F5C}"/>
              </a:ext>
            </a:extLst>
          </p:cNvPr>
          <p:cNvPicPr>
            <a:picLocks noChangeAspect="1"/>
          </p:cNvPicPr>
          <p:nvPr/>
        </p:nvPicPr>
        <p:blipFill>
          <a:blip r:embed="rId3"/>
          <a:stretch>
            <a:fillRect/>
          </a:stretch>
        </p:blipFill>
        <p:spPr>
          <a:xfrm>
            <a:off x="455613" y="1048133"/>
            <a:ext cx="5209524" cy="1961905"/>
          </a:xfrm>
          <a:prstGeom prst="rect">
            <a:avLst/>
          </a:prstGeom>
        </p:spPr>
      </p:pic>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a:t>The design is using a custom .qsys component that can be parameterized. The component is called “Link Register Set” (using link_reg_set_hw.tcl) and is available in the default group section of the Qsys library.</a:t>
            </a:r>
          </a:p>
          <a:p>
            <a:pPr lvl="1"/>
            <a:r>
              <a:rPr lang="en-GB" altLang="en-US"/>
              <a:t>This component can be parameterized to the number of PHY’s you want to instantiate in your design and makes the generation of the Qsys system much more streamlined.</a:t>
            </a:r>
          </a:p>
          <a:p>
            <a:pPr lvl="1"/>
            <a:r>
              <a:rPr lang="en-GB" altLang="en-US"/>
              <a:t>As in this design 2 phy’s are being used, the number of link register sets has been set to 2 in this design.</a:t>
            </a:r>
          </a:p>
          <a:p>
            <a:pPr lvl="1"/>
            <a:r>
              <a:rPr lang="en-GB" altLang="en-US"/>
              <a:t>For every Link that you use in your design it will generate a number of registers (to control/readout the measured clocks) as well as the AVMM reconfiguration interface to the Native PHY.</a:t>
            </a:r>
          </a:p>
          <a:p>
            <a:pPr lvl="1"/>
            <a:r>
              <a:rPr lang="en-US" altLang="en-US"/>
              <a:t>For that the Link Register set is calling another custom component : “reconfig_mgmt” (reconfig_mgmt_hw.tcl) which provides those AVMM interfaces to the Native PHY</a:t>
            </a:r>
          </a:p>
          <a:p>
            <a:pPr lvl="1"/>
            <a:endParaRPr lang="en-GB" altLang="en-US"/>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23</a:t>
            </a:fld>
            <a:endParaRPr lang="en-GB" altLang="en-US">
              <a:solidFill>
                <a:schemeClr val="tx1"/>
              </a:solidFill>
              <a:latin typeface="Arial" panose="020B0604020202020204" pitchFamily="34" charset="0"/>
            </a:endParaRPr>
          </a:p>
        </p:txBody>
      </p:sp>
      <p:pic>
        <p:nvPicPr>
          <p:cNvPr id="55301" name="Picture 2">
            <a:extLst>
              <a:ext uri="{FF2B5EF4-FFF2-40B4-BE49-F238E27FC236}">
                <a16:creationId xmlns:a16="http://schemas.microsoft.com/office/drawing/2014/main" id="{FE6F7085-BF48-43FF-8FE7-82E24155E4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6450" y="4724400"/>
            <a:ext cx="2447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a:extLst>
              <a:ext uri="{FF2B5EF4-FFF2-40B4-BE49-F238E27FC236}">
                <a16:creationId xmlns:a16="http://schemas.microsoft.com/office/drawing/2014/main" id="{94A5B796-7BF5-41BB-95C7-47F6A225A68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ADME Interface</a:t>
            </a:r>
            <a:endParaRPr lang="en-US" altLang="en-US">
              <a:latin typeface="Intel Clear" panose="020B0604020203020204" pitchFamily="34" charset="0"/>
              <a:cs typeface="Intel Clear" panose="020B0604020203020204" pitchFamily="34" charset="0"/>
            </a:endParaRPr>
          </a:p>
        </p:txBody>
      </p:sp>
      <p:sp>
        <p:nvSpPr>
          <p:cNvPr id="57347" name="Rectangle 3">
            <a:extLst>
              <a:ext uri="{FF2B5EF4-FFF2-40B4-BE49-F238E27FC236}">
                <a16:creationId xmlns:a16="http://schemas.microsoft.com/office/drawing/2014/main" id="{913C9E62-68BC-44DB-9647-32A2E1A77EBC}"/>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In addition to the AVMM interface the Native PHY also enables the ADME interface  (Altera Debug Master Endpoint) which can also be accessed through the Qsys system due to the addition of the jtag_debug_module.</a:t>
            </a:r>
          </a:p>
          <a:p>
            <a:pPr eaLnBrk="1" hangingPunct="1">
              <a:lnSpc>
                <a:spcPct val="90000"/>
              </a:lnSpc>
            </a:pPr>
            <a:r>
              <a:rPr lang="en-GB" altLang="en-US"/>
              <a:t>Access to the ADME interface can be done through System Console totally in parallel while the Nios controller is also being used.</a:t>
            </a:r>
          </a:p>
          <a:p>
            <a:pPr eaLnBrk="1" hangingPunct="1">
              <a:lnSpc>
                <a:spcPct val="90000"/>
              </a:lnSpc>
            </a:pPr>
            <a:r>
              <a:rPr lang="en-GB" altLang="en-US"/>
              <a:t>The ADME interface can be used for advanced debugging and reporting (see further) .</a:t>
            </a:r>
          </a:p>
          <a:p>
            <a:pPr eaLnBrk="1" hangingPunct="1">
              <a:lnSpc>
                <a:spcPct val="90000"/>
              </a:lnSpc>
            </a:pPr>
            <a:r>
              <a:rPr lang="en-GB" altLang="en-US"/>
              <a:t>The major advantage of having the ADME interface is that it allows to run directly the Transceiver Toolkit (see further).</a:t>
            </a:r>
          </a:p>
        </p:txBody>
      </p:sp>
      <p:sp>
        <p:nvSpPr>
          <p:cNvPr id="57348" name="Slide Number Placeholder 3">
            <a:extLst>
              <a:ext uri="{FF2B5EF4-FFF2-40B4-BE49-F238E27FC236}">
                <a16:creationId xmlns:a16="http://schemas.microsoft.com/office/drawing/2014/main" id="{02F31A5A-EC3D-4A3A-8AEE-19F19645852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B10A54E4-8494-4EFC-AA15-40EA9127FE31}" type="slidenum">
              <a:rPr lang="en-GB" altLang="en-US" smtClean="0">
                <a:solidFill>
                  <a:schemeClr val="tx1"/>
                </a:solidFill>
                <a:latin typeface="Arial" panose="020B0604020202020204" pitchFamily="34" charset="0"/>
              </a:rPr>
              <a:pPr fontAlgn="base">
                <a:spcBef>
                  <a:spcPct val="0"/>
                </a:spcBef>
                <a:spcAft>
                  <a:spcPct val="0"/>
                </a:spcAft>
                <a:buFontTx/>
                <a:buNone/>
              </a:pPr>
              <a:t>24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constraint and has a minor setup time violation of 23 </a:t>
            </a:r>
            <a:r>
              <a:rPr lang="en-GB" altLang="en-US" dirty="0" err="1"/>
              <a:t>ps</a:t>
            </a:r>
            <a:r>
              <a:rPr lang="en-GB" altLang="en-US" dirty="0"/>
              <a:t> which has no impact on functionality. If compilation is done without .</a:t>
            </a:r>
            <a:r>
              <a:rPr lang="en-GB" altLang="en-US" dirty="0" err="1"/>
              <a:t>stp</a:t>
            </a:r>
            <a:r>
              <a:rPr lang="en-GB" altLang="en-US" dirty="0"/>
              <a:t> file, timing is fully met. Compiled for 1ST280EY2F55E2VGS1</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25</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483FC519-BA78-405A-8592-6AE8DB8C55A9}"/>
              </a:ext>
            </a:extLst>
          </p:cNvPr>
          <p:cNvPicPr>
            <a:picLocks noChangeAspect="1"/>
          </p:cNvPicPr>
          <p:nvPr/>
        </p:nvPicPr>
        <p:blipFill>
          <a:blip r:embed="rId3"/>
          <a:stretch>
            <a:fillRect/>
          </a:stretch>
        </p:blipFill>
        <p:spPr>
          <a:xfrm>
            <a:off x="76200" y="2181333"/>
            <a:ext cx="7942857" cy="1904762"/>
          </a:xfrm>
          <a:prstGeom prst="rect">
            <a:avLst/>
          </a:prstGeom>
        </p:spPr>
      </p:pic>
      <p:pic>
        <p:nvPicPr>
          <p:cNvPr id="3" name="Picture 2">
            <a:extLst>
              <a:ext uri="{FF2B5EF4-FFF2-40B4-BE49-F238E27FC236}">
                <a16:creationId xmlns:a16="http://schemas.microsoft.com/office/drawing/2014/main" id="{E43ACB2C-EF45-46F7-9568-0C26DDD20AA4}"/>
              </a:ext>
            </a:extLst>
          </p:cNvPr>
          <p:cNvPicPr>
            <a:picLocks noChangeAspect="1"/>
          </p:cNvPicPr>
          <p:nvPr/>
        </p:nvPicPr>
        <p:blipFill>
          <a:blip r:embed="rId4"/>
          <a:stretch>
            <a:fillRect/>
          </a:stretch>
        </p:blipFill>
        <p:spPr>
          <a:xfrm>
            <a:off x="76200" y="4164345"/>
            <a:ext cx="6904762" cy="1923810"/>
          </a:xfrm>
          <a:prstGeom prst="rect">
            <a:avLst/>
          </a:prstGeom>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a:extLst>
              <a:ext uri="{FF2B5EF4-FFF2-40B4-BE49-F238E27FC236}">
                <a16:creationId xmlns:a16="http://schemas.microsoft.com/office/drawing/2014/main" id="{42540B87-5F17-4818-8071-5F91CB30098D}"/>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1443" name="Rectangle 3">
            <a:extLst>
              <a:ext uri="{FF2B5EF4-FFF2-40B4-BE49-F238E27FC236}">
                <a16:creationId xmlns:a16="http://schemas.microsoft.com/office/drawing/2014/main" id="{EDA12858-4430-44D8-B5AB-73DC6E709D00}"/>
              </a:ext>
            </a:extLst>
          </p:cNvPr>
          <p:cNvSpPr>
            <a:spLocks noGrp="1"/>
          </p:cNvSpPr>
          <p:nvPr>
            <p:ph sz="quarter" idx="11"/>
          </p:nvPr>
        </p:nvSpPr>
        <p:spPr>
          <a:xfrm>
            <a:off x="533400" y="1143000"/>
            <a:ext cx="8413750" cy="4886325"/>
          </a:xfrm>
        </p:spPr>
        <p:txBody>
          <a:bodyPr/>
          <a:lstStyle/>
          <a:p>
            <a:pPr eaLnBrk="1" hangingPunct="1">
              <a:lnSpc>
                <a:spcPct val="80000"/>
              </a:lnSpc>
            </a:pPr>
            <a:r>
              <a:rPr lang="en-GB" altLang="en-US" dirty="0"/>
              <a:t>The </a:t>
            </a:r>
            <a:r>
              <a:rPr lang="en-GB" altLang="en-US" dirty="0" err="1"/>
              <a:t>Nios</a:t>
            </a:r>
            <a:r>
              <a:rPr lang="en-GB" altLang="en-US" dirty="0"/>
              <a:t> II controller is used to control and monitor the design using the </a:t>
            </a:r>
            <a:r>
              <a:rPr lang="en-GB" altLang="en-US" dirty="0" err="1"/>
              <a:t>Nios</a:t>
            </a:r>
            <a:r>
              <a:rPr lang="en-GB" altLang="en-US" dirty="0"/>
              <a:t> II terminal.</a:t>
            </a:r>
          </a:p>
          <a:p>
            <a:pPr lvl="1" eaLnBrk="1" hangingPunct="1">
              <a:lnSpc>
                <a:spcPct val="80000"/>
              </a:lnSpc>
              <a:buFont typeface="Arial" panose="020B0604020202020204" pitchFamily="34" charset="0"/>
              <a:buChar char="–"/>
            </a:pPr>
            <a:r>
              <a:rPr lang="en-GB" altLang="en-US" sz="1400" dirty="0"/>
              <a:t>Display status signals</a:t>
            </a:r>
          </a:p>
          <a:p>
            <a:pPr lvl="2" eaLnBrk="1" hangingPunct="1">
              <a:lnSpc>
                <a:spcPct val="80000"/>
              </a:lnSpc>
            </a:pPr>
            <a:r>
              <a:rPr lang="en-GB" altLang="en-US" sz="1200" b="1" dirty="0" err="1"/>
              <a:t>Freq_Locked</a:t>
            </a:r>
            <a:endParaRPr lang="en-GB" altLang="en-US" sz="1200" b="1" dirty="0"/>
          </a:p>
          <a:p>
            <a:pPr lvl="2" eaLnBrk="1" hangingPunct="1">
              <a:lnSpc>
                <a:spcPct val="80000"/>
              </a:lnSpc>
            </a:pPr>
            <a:r>
              <a:rPr lang="en-GB" altLang="en-US" sz="1200" b="1" dirty="0" err="1"/>
              <a:t>Pll_locked</a:t>
            </a:r>
            <a:endParaRPr lang="en-GB" altLang="en-US" sz="1200" b="1" dirty="0"/>
          </a:p>
          <a:p>
            <a:pPr lvl="2" eaLnBrk="1" hangingPunct="1">
              <a:lnSpc>
                <a:spcPct val="80000"/>
              </a:lnSpc>
            </a:pPr>
            <a:r>
              <a:rPr lang="en-GB" altLang="en-US" sz="1200" b="1" dirty="0"/>
              <a:t>Link Up</a:t>
            </a:r>
          </a:p>
          <a:p>
            <a:pPr lvl="2" eaLnBrk="1" hangingPunct="1">
              <a:lnSpc>
                <a:spcPct val="80000"/>
              </a:lnSpc>
            </a:pPr>
            <a:r>
              <a:rPr lang="en-GB" altLang="en-US" sz="1200" b="1" dirty="0" err="1"/>
              <a:t>DataLocked</a:t>
            </a:r>
            <a:r>
              <a:rPr lang="en-GB" altLang="en-US" sz="1200" b="1" dirty="0"/>
              <a:t> (combination of the 4 </a:t>
            </a:r>
            <a:r>
              <a:rPr lang="en-GB" altLang="en-US" sz="1200" b="1" dirty="0" err="1"/>
              <a:t>PrbsLocked</a:t>
            </a:r>
            <a:r>
              <a:rPr lang="en-GB" altLang="en-US" sz="1200" b="1" dirty="0"/>
              <a:t> and </a:t>
            </a:r>
            <a:r>
              <a:rPr lang="en-GB" altLang="en-US" sz="1200" b="1" dirty="0" err="1"/>
              <a:t>Countlocked</a:t>
            </a:r>
            <a:r>
              <a:rPr lang="en-GB" altLang="en-US" sz="1200" b="1" dirty="0"/>
              <a:t>)</a:t>
            </a:r>
          </a:p>
          <a:p>
            <a:pPr lvl="2" eaLnBrk="1" hangingPunct="1">
              <a:lnSpc>
                <a:spcPct val="80000"/>
              </a:lnSpc>
            </a:pPr>
            <a:r>
              <a:rPr lang="en-GB" altLang="en-US" sz="1200" b="1" dirty="0" err="1"/>
              <a:t>WordAligned</a:t>
            </a:r>
            <a:r>
              <a:rPr lang="en-GB" altLang="en-US" sz="1200" b="1" dirty="0"/>
              <a:t>, </a:t>
            </a:r>
            <a:r>
              <a:rPr lang="en-GB" altLang="en-US" sz="1200" b="1" dirty="0" err="1"/>
              <a:t>LaneAligned</a:t>
            </a:r>
            <a:endParaRPr lang="en-GB" altLang="en-US" sz="1200" b="1" dirty="0"/>
          </a:p>
          <a:p>
            <a:pPr lvl="2" eaLnBrk="1" hangingPunct="1">
              <a:lnSpc>
                <a:spcPct val="80000"/>
              </a:lnSpc>
            </a:pPr>
            <a:r>
              <a:rPr lang="en-GB" altLang="en-US" sz="1200" b="1" dirty="0"/>
              <a:t>Effective </a:t>
            </a:r>
            <a:r>
              <a:rPr lang="en-GB" altLang="en-US" sz="1200" b="1" dirty="0" err="1"/>
              <a:t>Datarate</a:t>
            </a:r>
            <a:endParaRPr lang="en-GB" altLang="en-US" sz="1200" b="1" dirty="0"/>
          </a:p>
          <a:p>
            <a:pPr lvl="2" eaLnBrk="1" hangingPunct="1">
              <a:lnSpc>
                <a:spcPct val="80000"/>
              </a:lnSpc>
            </a:pPr>
            <a:r>
              <a:rPr lang="en-GB" altLang="en-US" sz="1200" b="1" dirty="0"/>
              <a:t>Efficiency</a:t>
            </a:r>
          </a:p>
          <a:p>
            <a:pPr lvl="2" eaLnBrk="1" hangingPunct="1">
              <a:lnSpc>
                <a:spcPct val="80000"/>
              </a:lnSpc>
            </a:pPr>
            <a:r>
              <a:rPr lang="en-GB" altLang="en-US" sz="1200" b="1" dirty="0"/>
              <a:t>Latency (only when looped back on it’s own)</a:t>
            </a:r>
          </a:p>
          <a:p>
            <a:pPr lvl="1" eaLnBrk="1" hangingPunct="1">
              <a:lnSpc>
                <a:spcPct val="80000"/>
              </a:lnSpc>
              <a:buFont typeface="Arial" panose="020B0604020202020204" pitchFamily="34" charset="0"/>
              <a:buChar char="–"/>
            </a:pPr>
            <a:r>
              <a:rPr lang="en-GB" altLang="en-US" sz="1400" dirty="0"/>
              <a:t>Control Serial Loopback on all lanes.</a:t>
            </a:r>
          </a:p>
          <a:p>
            <a:pPr lvl="1" eaLnBrk="1" hangingPunct="1">
              <a:lnSpc>
                <a:spcPct val="80000"/>
              </a:lnSpc>
              <a:buFont typeface="Arial" panose="020B0604020202020204" pitchFamily="34" charset="0"/>
              <a:buChar char="–"/>
            </a:pPr>
            <a:r>
              <a:rPr lang="en-GB" altLang="en-US" sz="1400" dirty="0"/>
              <a:t>Generate single </a:t>
            </a:r>
            <a:r>
              <a:rPr lang="en-GB" altLang="en-US" sz="1400" dirty="0" err="1"/>
              <a:t>biterrors</a:t>
            </a:r>
            <a:r>
              <a:rPr lang="en-GB" altLang="en-US" sz="1400" dirty="0"/>
              <a:t> in the generated data (note that inserting an error will result in 4 errors being seen : one per lane.</a:t>
            </a:r>
          </a:p>
          <a:p>
            <a:pPr lvl="1" eaLnBrk="1" hangingPunct="1">
              <a:lnSpc>
                <a:spcPct val="80000"/>
              </a:lnSpc>
              <a:buFont typeface="Arial" panose="020B0604020202020204" pitchFamily="34" charset="0"/>
              <a:buChar char="–"/>
            </a:pPr>
            <a:r>
              <a:rPr lang="en-GB" altLang="en-US" sz="1400" dirty="0"/>
              <a:t>Displays the number of </a:t>
            </a:r>
            <a:r>
              <a:rPr lang="en-GB" altLang="en-US" sz="1400" dirty="0" err="1"/>
              <a:t>biterrors</a:t>
            </a:r>
            <a:r>
              <a:rPr lang="en-GB" altLang="en-US" sz="1400" dirty="0"/>
              <a:t> and the BER.</a:t>
            </a:r>
          </a:p>
        </p:txBody>
      </p:sp>
      <p:sp>
        <p:nvSpPr>
          <p:cNvPr id="61444" name="Slide Number Placeholder 3">
            <a:extLst>
              <a:ext uri="{FF2B5EF4-FFF2-40B4-BE49-F238E27FC236}">
                <a16:creationId xmlns:a16="http://schemas.microsoft.com/office/drawing/2014/main" id="{C0E97B70-41DB-4E5E-ACF2-B3EBAA33D2CB}"/>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B008D94-22B0-4D2B-9368-BEB828CCB1F7}" type="slidenum">
              <a:rPr lang="en-US" altLang="en-US" smtClean="0">
                <a:solidFill>
                  <a:schemeClr val="tx1"/>
                </a:solidFill>
                <a:latin typeface="Arial" panose="020B0604020202020204" pitchFamily="34" charset="0"/>
              </a:rPr>
              <a:pPr fontAlgn="base">
                <a:spcBef>
                  <a:spcPct val="0"/>
                </a:spcBef>
                <a:spcAft>
                  <a:spcPct val="0"/>
                </a:spcAft>
                <a:buFontTx/>
                <a:buNone/>
              </a:pPr>
              <a:t>26</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a:extLst>
              <a:ext uri="{FF2B5EF4-FFF2-40B4-BE49-F238E27FC236}">
                <a16:creationId xmlns:a16="http://schemas.microsoft.com/office/drawing/2014/main" id="{7EA1E328-A23B-4047-98B0-F1AB7FD42D32}"/>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63491" name="Rectangle 3">
            <a:extLst>
              <a:ext uri="{FF2B5EF4-FFF2-40B4-BE49-F238E27FC236}">
                <a16:creationId xmlns:a16="http://schemas.microsoft.com/office/drawing/2014/main" id="{508A66AA-41E2-4A99-B2B0-A49DCAF3D242}"/>
              </a:ext>
            </a:extLst>
          </p:cNvPr>
          <p:cNvSpPr>
            <a:spLocks noGrp="1"/>
          </p:cNvSpPr>
          <p:nvPr>
            <p:ph sz="quarter" idx="11"/>
          </p:nvPr>
        </p:nvSpPr>
        <p:spPr>
          <a:xfrm>
            <a:off x="533400" y="1143000"/>
            <a:ext cx="8413750" cy="4886325"/>
          </a:xfrm>
        </p:spPr>
        <p:txBody>
          <a:bodyPr/>
          <a:lstStyle/>
          <a:p>
            <a:pPr lvl="1" eaLnBrk="1" hangingPunct="1">
              <a:lnSpc>
                <a:spcPct val="80000"/>
              </a:lnSpc>
              <a:buFont typeface="Arial" panose="020B0604020202020204" pitchFamily="34" charset="0"/>
              <a:buChar char="–"/>
            </a:pPr>
            <a:r>
              <a:rPr lang="en-GB" altLang="en-US" sz="1400" dirty="0"/>
              <a:t>Allows to start a continuous BER measurement with a controllable interval (default time interval is 2 seconds).</a:t>
            </a:r>
          </a:p>
          <a:p>
            <a:pPr lvl="1" eaLnBrk="1" hangingPunct="1">
              <a:lnSpc>
                <a:spcPct val="80000"/>
              </a:lnSpc>
              <a:buFont typeface="Arial" panose="020B0604020202020204" pitchFamily="34" charset="0"/>
              <a:buChar char="–"/>
            </a:pPr>
            <a:r>
              <a:rPr lang="en-GB" altLang="en-US" sz="1400" dirty="0"/>
              <a:t>Displays the time the test has been running.</a:t>
            </a:r>
          </a:p>
          <a:p>
            <a:pPr lvl="1" eaLnBrk="1" hangingPunct="1">
              <a:lnSpc>
                <a:spcPct val="80000"/>
              </a:lnSpc>
              <a:buFont typeface="Arial" panose="020B0604020202020204" pitchFamily="34" charset="0"/>
              <a:buChar char="–"/>
            </a:pPr>
            <a:r>
              <a:rPr lang="en-GB" altLang="en-US" sz="1400" dirty="0"/>
              <a:t>Allows to find the optimum PMA settings (AC gain, EQ Gain, VGA gain, VOD, Pre-emphasis, CTLE Offset coefficients) using PMA sweep function. (Option ‘U’)</a:t>
            </a:r>
          </a:p>
          <a:p>
            <a:pPr lvl="1" eaLnBrk="1" hangingPunct="1">
              <a:lnSpc>
                <a:spcPct val="80000"/>
              </a:lnSpc>
              <a:buFont typeface="Arial" panose="020B0604020202020204" pitchFamily="34" charset="0"/>
              <a:buChar char="–"/>
            </a:pPr>
            <a:r>
              <a:rPr lang="en-GB" altLang="en-US" sz="1400" dirty="0"/>
              <a:t>Displays the measured reference clock frequency (Measured with 100 </a:t>
            </a:r>
            <a:r>
              <a:rPr lang="en-GB" altLang="en-US" sz="1400" dirty="0" err="1"/>
              <a:t>Mhz</a:t>
            </a:r>
            <a:r>
              <a:rPr lang="en-GB" altLang="en-US" sz="1400" dirty="0"/>
              <a:t> reference clock during 1 second).</a:t>
            </a:r>
          </a:p>
          <a:p>
            <a:pPr lvl="1" eaLnBrk="1" hangingPunct="1">
              <a:lnSpc>
                <a:spcPct val="80000"/>
              </a:lnSpc>
              <a:buFont typeface="Arial" panose="020B0604020202020204" pitchFamily="34" charset="0"/>
              <a:buChar char="–"/>
            </a:pPr>
            <a:r>
              <a:rPr lang="en-GB" altLang="en-US" sz="1400" dirty="0"/>
              <a:t>Measures the minimum and maximum latency (only when looped back to itself)</a:t>
            </a:r>
          </a:p>
          <a:p>
            <a:pPr eaLnBrk="1" hangingPunct="1">
              <a:lnSpc>
                <a:spcPct val="80000"/>
              </a:lnSpc>
            </a:pPr>
            <a:r>
              <a:rPr lang="en-GB" altLang="en-US" dirty="0"/>
              <a:t>Access is through </a:t>
            </a:r>
            <a:r>
              <a:rPr lang="en-GB" altLang="en-US" dirty="0" err="1"/>
              <a:t>Nios</a:t>
            </a:r>
            <a:r>
              <a:rPr lang="en-GB" altLang="en-US" dirty="0"/>
              <a:t> SDK shell (see further)</a:t>
            </a:r>
          </a:p>
        </p:txBody>
      </p:sp>
      <p:sp>
        <p:nvSpPr>
          <p:cNvPr id="63492" name="Slide Number Placeholder 3">
            <a:extLst>
              <a:ext uri="{FF2B5EF4-FFF2-40B4-BE49-F238E27FC236}">
                <a16:creationId xmlns:a16="http://schemas.microsoft.com/office/drawing/2014/main" id="{31ACD303-4824-404A-B496-260D3DFD16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0CADAA41-9954-42CF-A513-88DC65DB0CFF}" type="slidenum">
              <a:rPr lang="en-US" altLang="en-US" smtClean="0">
                <a:solidFill>
                  <a:schemeClr val="tx1"/>
                </a:solidFill>
                <a:latin typeface="Arial" panose="020B0604020202020204" pitchFamily="34" charset="0"/>
              </a:rPr>
              <a:pPr fontAlgn="base">
                <a:spcBef>
                  <a:spcPct val="0"/>
                </a:spcBef>
                <a:spcAft>
                  <a:spcPct val="0"/>
                </a:spcAft>
                <a:buFontTx/>
                <a:buNone/>
              </a:pPr>
              <a:t>27</a:t>
            </a:fld>
            <a:endParaRPr lang="en-US" altLang="en-US">
              <a:solidFill>
                <a:schemeClr val="tx1"/>
              </a:solidFill>
              <a:latin typeface="Arial" panose="020B0604020202020204" pitchFamily="34" charset="0"/>
            </a:endParaRPr>
          </a:p>
        </p:txBody>
      </p:sp>
    </p:spTree>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(5 meter DAC)</a:t>
            </a: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28</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3" name="Picture 2">
            <a:extLst>
              <a:ext uri="{FF2B5EF4-FFF2-40B4-BE49-F238E27FC236}">
                <a16:creationId xmlns:a16="http://schemas.microsoft.com/office/drawing/2014/main" id="{342F7325-A4BA-4AE4-ACBC-B305ECF66491}"/>
              </a:ext>
            </a:extLst>
          </p:cNvPr>
          <p:cNvPicPr>
            <a:picLocks noChangeAspect="1"/>
          </p:cNvPicPr>
          <p:nvPr/>
        </p:nvPicPr>
        <p:blipFill>
          <a:blip r:embed="rId3"/>
          <a:stretch>
            <a:fillRect/>
          </a:stretch>
        </p:blipFill>
        <p:spPr>
          <a:xfrm>
            <a:off x="1371600" y="1268413"/>
            <a:ext cx="6167358" cy="3352800"/>
          </a:xfrm>
          <a:prstGeom prst="rect">
            <a:avLst/>
          </a:prstGeom>
        </p:spPr>
      </p:pic>
    </p:spTree>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Status and PMA settings PHY 0 (5 meter DAC)</a:t>
            </a:r>
            <a:endParaRPr lang="en-US" altLang="en-US">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29</a:t>
            </a:fld>
            <a:endParaRPr lang="en-US" altLang="en-US">
              <a:solidFill>
                <a:schemeClr val="tx1"/>
              </a:solidFill>
              <a:latin typeface="Arial" panose="020B0604020202020204" pitchFamily="34" charset="0"/>
            </a:endParaRPr>
          </a:p>
        </p:txBody>
      </p:sp>
      <p:sp>
        <p:nvSpPr>
          <p:cNvPr id="67588" name="Content Placeholder 2">
            <a:extLst>
              <a:ext uri="{FF2B5EF4-FFF2-40B4-BE49-F238E27FC236}">
                <a16:creationId xmlns:a16="http://schemas.microsoft.com/office/drawing/2014/main" id="{B6AB46C6-7980-4D9F-A938-DF9F2B9030DE}"/>
              </a:ext>
            </a:extLst>
          </p:cNvPr>
          <p:cNvSpPr>
            <a:spLocks noGrp="1"/>
          </p:cNvSpPr>
          <p:nvPr>
            <p:ph sz="quarter" idx="11"/>
          </p:nvPr>
        </p:nvSpPr>
        <p:spPr>
          <a:xfrm>
            <a:off x="5562600" y="1268413"/>
            <a:ext cx="3352800" cy="5029200"/>
          </a:xfrm>
        </p:spPr>
        <p:txBody>
          <a:bodyPr/>
          <a:lstStyle/>
          <a:p>
            <a:r>
              <a:rPr lang="en-US" altLang="en-US" dirty="0"/>
              <a:t>0 </a:t>
            </a:r>
            <a:r>
              <a:rPr lang="en-US" altLang="en-US" dirty="0" err="1"/>
              <a:t>Biterrors</a:t>
            </a:r>
            <a:r>
              <a:rPr lang="en-US" altLang="en-US" dirty="0"/>
              <a:t> have been observed during the 11 minutes run time</a:t>
            </a:r>
          </a:p>
        </p:txBody>
      </p:sp>
      <p:pic>
        <p:nvPicPr>
          <p:cNvPr id="2" name="Picture 1">
            <a:extLst>
              <a:ext uri="{FF2B5EF4-FFF2-40B4-BE49-F238E27FC236}">
                <a16:creationId xmlns:a16="http://schemas.microsoft.com/office/drawing/2014/main" id="{DB7270ED-4889-49B2-80F4-E2E3C7695D6B}"/>
              </a:ext>
            </a:extLst>
          </p:cNvPr>
          <p:cNvPicPr>
            <a:picLocks noChangeAspect="1"/>
          </p:cNvPicPr>
          <p:nvPr/>
        </p:nvPicPr>
        <p:blipFill>
          <a:blip r:embed="rId3"/>
          <a:stretch>
            <a:fillRect/>
          </a:stretch>
        </p:blipFill>
        <p:spPr>
          <a:xfrm>
            <a:off x="381000" y="1181100"/>
            <a:ext cx="4685714" cy="4161905"/>
          </a:xfrm>
          <a:prstGeom prst="rect">
            <a:avLst/>
          </a:prstGeom>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637C058D-ADB1-46A8-A8A2-FE501087D7F8}"/>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How to use </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in Packet mode ?</a:t>
            </a:r>
          </a:p>
        </p:txBody>
      </p:sp>
      <p:sp>
        <p:nvSpPr>
          <p:cNvPr id="16387" name="Rectangle 3">
            <a:extLst>
              <a:ext uri="{FF2B5EF4-FFF2-40B4-BE49-F238E27FC236}">
                <a16:creationId xmlns:a16="http://schemas.microsoft.com/office/drawing/2014/main" id="{30DEE3C5-17EA-41C0-99D1-07B2D1A20D73}"/>
              </a:ext>
            </a:extLst>
          </p:cNvPr>
          <p:cNvSpPr>
            <a:spLocks noGrp="1"/>
          </p:cNvSpPr>
          <p:nvPr>
            <p:ph sz="quarter" idx="11"/>
          </p:nvPr>
        </p:nvSpPr>
        <p:spPr>
          <a:xfrm>
            <a:off x="381000" y="1066800"/>
            <a:ext cx="8504238" cy="5029200"/>
          </a:xfrm>
        </p:spPr>
        <p:txBody>
          <a:bodyPr/>
          <a:lstStyle/>
          <a:p>
            <a:pPr marL="342900" lvl="1" indent="-342900" eaLnBrk="1" hangingPunct="1">
              <a:lnSpc>
                <a:spcPct val="90000"/>
              </a:lnSpc>
              <a:buSzPct val="75000"/>
              <a:buFont typeface="Wingdings" panose="05000000000000000000" pitchFamily="2" charset="2"/>
              <a:buChar char="n"/>
            </a:pPr>
            <a:r>
              <a:rPr lang="en-GB" altLang="en-US" dirty="0"/>
              <a:t>By nature the </a:t>
            </a:r>
            <a:r>
              <a:rPr lang="en-GB" altLang="en-US" dirty="0" err="1"/>
              <a:t>Superlite</a:t>
            </a:r>
            <a:r>
              <a:rPr lang="en-GB" altLang="en-US" dirty="0"/>
              <a:t> II V4 is using streaming data (Avalon streaming based) so not framed or packetized . One could however support also a framed mode (or packet mode) by using one of the lanes to transport the packet related information (SOP, EOP, etc) . This does require an additional lane to provide the packet overhead information. This concept has been </a:t>
            </a:r>
            <a:r>
              <a:rPr lang="en-GB" altLang="en-US" dirty="0" err="1"/>
              <a:t>succesfully</a:t>
            </a:r>
            <a:r>
              <a:rPr lang="en-GB" altLang="en-US" dirty="0"/>
              <a:t> implemented on Stratix V GX (with 11 lanes) and can easily be repeated on Stratix10 (with higher rates and including KR-FEC).</a:t>
            </a:r>
          </a:p>
        </p:txBody>
      </p:sp>
      <p:sp>
        <p:nvSpPr>
          <p:cNvPr id="16388" name="Slide Number Placeholder 3">
            <a:extLst>
              <a:ext uri="{FF2B5EF4-FFF2-40B4-BE49-F238E27FC236}">
                <a16:creationId xmlns:a16="http://schemas.microsoft.com/office/drawing/2014/main" id="{77453C6D-CB0D-4889-9A21-48AD4D5050A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8450AB3-37F6-4F62-8232-391A59450F02}"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pic>
        <p:nvPicPr>
          <p:cNvPr id="16389" name="Picture 2">
            <a:extLst>
              <a:ext uri="{FF2B5EF4-FFF2-40B4-BE49-F238E27FC236}">
                <a16:creationId xmlns:a16="http://schemas.microsoft.com/office/drawing/2014/main" id="{ED7C84BE-9BAE-427A-ADDD-45D47C8FE0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2895600"/>
            <a:ext cx="7239000" cy="328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7717120"/>
      </p:ext>
    </p:extLst>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a:extLst>
              <a:ext uri="{FF2B5EF4-FFF2-40B4-BE49-F238E27FC236}">
                <a16:creationId xmlns:a16="http://schemas.microsoft.com/office/drawing/2014/main" id="{0DC3B744-B767-4D01-8C09-7A84D9831174}"/>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Status and PMA settings PHY 1 (5 meter DAC)</a:t>
            </a:r>
            <a:endParaRPr lang="en-US" altLang="en-US">
              <a:latin typeface="Intel Clear" panose="020B0604020203020204" pitchFamily="34" charset="0"/>
              <a:cs typeface="Intel Clear" panose="020B0604020203020204" pitchFamily="34" charset="0"/>
            </a:endParaRPr>
          </a:p>
        </p:txBody>
      </p:sp>
      <p:sp>
        <p:nvSpPr>
          <p:cNvPr id="69635" name="Slide Number Placeholder 3">
            <a:extLst>
              <a:ext uri="{FF2B5EF4-FFF2-40B4-BE49-F238E27FC236}">
                <a16:creationId xmlns:a16="http://schemas.microsoft.com/office/drawing/2014/main" id="{9A758604-0EA2-4A9A-9195-12EB43A564F0}"/>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D58CC61-F7A9-4D0A-BD91-A28A3E1F32EF}" type="slidenum">
              <a:rPr lang="en-US" altLang="en-US" smtClean="0">
                <a:solidFill>
                  <a:schemeClr val="tx1"/>
                </a:solidFill>
                <a:latin typeface="Arial" panose="020B0604020202020204" pitchFamily="34" charset="0"/>
              </a:rPr>
              <a:pPr fontAlgn="base">
                <a:spcBef>
                  <a:spcPct val="0"/>
                </a:spcBef>
                <a:spcAft>
                  <a:spcPct val="0"/>
                </a:spcAft>
                <a:buFontTx/>
                <a:buNone/>
              </a:pPr>
              <a:t>30</a:t>
            </a:fld>
            <a:endParaRPr lang="en-US" altLang="en-US">
              <a:solidFill>
                <a:schemeClr val="tx1"/>
              </a:solidFill>
              <a:latin typeface="Arial" panose="020B0604020202020204" pitchFamily="34" charset="0"/>
            </a:endParaRPr>
          </a:p>
        </p:txBody>
      </p:sp>
      <p:sp>
        <p:nvSpPr>
          <p:cNvPr id="69636" name="Content Placeholder 2">
            <a:extLst>
              <a:ext uri="{FF2B5EF4-FFF2-40B4-BE49-F238E27FC236}">
                <a16:creationId xmlns:a16="http://schemas.microsoft.com/office/drawing/2014/main" id="{5549CE39-6008-4BD3-954B-49A9A2C5BE4B}"/>
              </a:ext>
            </a:extLst>
          </p:cNvPr>
          <p:cNvSpPr>
            <a:spLocks noGrp="1"/>
          </p:cNvSpPr>
          <p:nvPr>
            <p:ph sz="quarter" idx="11"/>
          </p:nvPr>
        </p:nvSpPr>
        <p:spPr>
          <a:xfrm>
            <a:off x="411163" y="1268413"/>
            <a:ext cx="8504237" cy="5029200"/>
          </a:xfrm>
        </p:spPr>
        <p:txBody>
          <a:bodyPr/>
          <a:lstStyle/>
          <a:p>
            <a:endParaRPr lang="en-US" altLang="en-US"/>
          </a:p>
        </p:txBody>
      </p:sp>
      <p:sp>
        <p:nvSpPr>
          <p:cNvPr id="69638" name="Content Placeholder 2">
            <a:extLst>
              <a:ext uri="{FF2B5EF4-FFF2-40B4-BE49-F238E27FC236}">
                <a16:creationId xmlns:a16="http://schemas.microsoft.com/office/drawing/2014/main" id="{1BA7EE3C-D62C-42FF-A356-CE05A237B90A}"/>
              </a:ext>
            </a:extLst>
          </p:cNvPr>
          <p:cNvSpPr txBox="1">
            <a:spLocks/>
          </p:cNvSpPr>
          <p:nvPr/>
        </p:nvSpPr>
        <p:spPr bwMode="auto">
          <a:xfrm>
            <a:off x="5562600" y="1268413"/>
            <a:ext cx="3352800"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r>
              <a:rPr lang="en-US" altLang="en-US" dirty="0"/>
              <a:t>PHY 1 is also completely </a:t>
            </a:r>
            <a:r>
              <a:rPr lang="en-US" altLang="en-US" dirty="0" err="1"/>
              <a:t>errorfree</a:t>
            </a:r>
            <a:r>
              <a:rPr lang="en-US" altLang="en-US" dirty="0"/>
              <a:t> during the 11 minutes of operation.</a:t>
            </a:r>
          </a:p>
        </p:txBody>
      </p:sp>
      <p:pic>
        <p:nvPicPr>
          <p:cNvPr id="2" name="Picture 1">
            <a:extLst>
              <a:ext uri="{FF2B5EF4-FFF2-40B4-BE49-F238E27FC236}">
                <a16:creationId xmlns:a16="http://schemas.microsoft.com/office/drawing/2014/main" id="{C273B640-F587-4D8A-AAC6-AA8E2EE0ECF8}"/>
              </a:ext>
            </a:extLst>
          </p:cNvPr>
          <p:cNvPicPr>
            <a:picLocks noChangeAspect="1"/>
          </p:cNvPicPr>
          <p:nvPr/>
        </p:nvPicPr>
        <p:blipFill>
          <a:blip r:embed="rId3"/>
          <a:stretch>
            <a:fillRect/>
          </a:stretch>
        </p:blipFill>
        <p:spPr>
          <a:xfrm>
            <a:off x="533400" y="1242520"/>
            <a:ext cx="4609524" cy="4190476"/>
          </a:xfrm>
          <a:prstGeom prst="rect">
            <a:avLst/>
          </a:prstGeom>
        </p:spPr>
      </p:pic>
    </p:spTree>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a:extLst>
              <a:ext uri="{FF2B5EF4-FFF2-40B4-BE49-F238E27FC236}">
                <a16:creationId xmlns:a16="http://schemas.microsoft.com/office/drawing/2014/main" id="{18C72BEC-7A3B-44A2-A7F7-F2AE8E3B1EFA}"/>
              </a:ext>
            </a:extLst>
          </p:cNvPr>
          <p:cNvSpPr>
            <a:spLocks noGrp="1"/>
          </p:cNvSpPr>
          <p:nvPr>
            <p:ph type="title"/>
          </p:nvPr>
        </p:nvSpPr>
        <p:spPr>
          <a:xfrm>
            <a:off x="488950" y="401638"/>
            <a:ext cx="8312150" cy="779462"/>
          </a:xfrm>
        </p:spPr>
        <p:txBody>
          <a:bodyPr/>
          <a:lstStyle/>
          <a:p>
            <a:r>
              <a:rPr lang="en-GB" altLang="en-US">
                <a:latin typeface="Intel Clear" panose="020B0604020203020204" pitchFamily="34" charset="0"/>
                <a:cs typeface="Intel Clear" panose="020B0604020203020204" pitchFamily="34" charset="0"/>
              </a:rPr>
              <a:t>Sweep PMA settings</a:t>
            </a:r>
            <a:endParaRPr lang="en-US" altLang="en-US">
              <a:latin typeface="Intel Clear" panose="020B0604020203020204" pitchFamily="34" charset="0"/>
              <a:cs typeface="Intel Clear" panose="020B0604020203020204" pitchFamily="34" charset="0"/>
            </a:endParaRPr>
          </a:p>
        </p:txBody>
      </p:sp>
      <p:sp>
        <p:nvSpPr>
          <p:cNvPr id="71683" name="Slide Number Placeholder 3">
            <a:extLst>
              <a:ext uri="{FF2B5EF4-FFF2-40B4-BE49-F238E27FC236}">
                <a16:creationId xmlns:a16="http://schemas.microsoft.com/office/drawing/2014/main" id="{681272C6-FCAB-4C4F-A07B-6987E8D62032}"/>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69FE7384-4135-44FB-BF59-F865C667E903}"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US" altLang="en-US">
              <a:solidFill>
                <a:schemeClr val="tx1"/>
              </a:solidFill>
              <a:latin typeface="Arial" panose="020B0604020202020204" pitchFamily="34" charset="0"/>
            </a:endParaRPr>
          </a:p>
        </p:txBody>
      </p:sp>
      <p:sp>
        <p:nvSpPr>
          <p:cNvPr id="71684" name="Content Placeholder 1">
            <a:extLst>
              <a:ext uri="{FF2B5EF4-FFF2-40B4-BE49-F238E27FC236}">
                <a16:creationId xmlns:a16="http://schemas.microsoft.com/office/drawing/2014/main" id="{BD60409F-35BA-4243-8696-283E53FA529A}"/>
              </a:ext>
            </a:extLst>
          </p:cNvPr>
          <p:cNvSpPr>
            <a:spLocks noGrp="1"/>
          </p:cNvSpPr>
          <p:nvPr>
            <p:ph sz="quarter" idx="11"/>
          </p:nvPr>
        </p:nvSpPr>
        <p:spPr>
          <a:xfrm>
            <a:off x="371475" y="957263"/>
            <a:ext cx="8504238" cy="5029200"/>
          </a:xfrm>
        </p:spPr>
        <p:txBody>
          <a:bodyPr/>
          <a:lstStyle/>
          <a:p>
            <a:r>
              <a:rPr lang="en-US" altLang="en-US"/>
              <a:t>Screenshot below shows option (‘u’) that allows to sweep the transmit PMA settings and perform BER measurement for every step. At the end of the sweep you will get a suggestion on which setting is the best based on BER and BER window. </a:t>
            </a:r>
            <a:r>
              <a:rPr lang="en-US" altLang="en-US">
                <a:solidFill>
                  <a:srgbClr val="FF0000"/>
                </a:solidFill>
              </a:rPr>
              <a:t>It is up to the user to manually enter which setting to use (can be any setting).</a:t>
            </a:r>
          </a:p>
          <a:p>
            <a:r>
              <a:rPr lang="en-US" altLang="en-US"/>
              <a:t>Since the setup requires by default a connection between the 1x2 QSFP-DD modules, when a sweep is done the Tx channel is automatically taken from the corresponding phy.</a:t>
            </a:r>
          </a:p>
          <a:p>
            <a:r>
              <a:rPr lang="en-US" altLang="en-US"/>
              <a:t>Following PMA parameters can be swept.</a:t>
            </a:r>
          </a:p>
        </p:txBody>
      </p:sp>
      <p:pic>
        <p:nvPicPr>
          <p:cNvPr id="71685" name="Picture 2">
            <a:extLst>
              <a:ext uri="{FF2B5EF4-FFF2-40B4-BE49-F238E27FC236}">
                <a16:creationId xmlns:a16="http://schemas.microsoft.com/office/drawing/2014/main" id="{3D3CA6BF-8ECF-42AC-872F-24B157D2A2B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50" y="4051300"/>
            <a:ext cx="5283200" cy="156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a:extLst>
              <a:ext uri="{FF2B5EF4-FFF2-40B4-BE49-F238E27FC236}">
                <a16:creationId xmlns:a16="http://schemas.microsoft.com/office/drawing/2014/main" id="{3BC23141-FE49-4F7D-9E5C-4359634B649C}"/>
              </a:ext>
            </a:extLst>
          </p:cNvPr>
          <p:cNvSpPr>
            <a:spLocks noGrp="1"/>
          </p:cNvSpPr>
          <p:nvPr>
            <p:ph type="title"/>
          </p:nvPr>
        </p:nvSpPr>
        <p:spPr>
          <a:xfrm>
            <a:off x="488950" y="401638"/>
            <a:ext cx="8312150" cy="779462"/>
          </a:xfrm>
        </p:spPr>
        <p:txBody>
          <a:bodyPr/>
          <a:lstStyle/>
          <a:p>
            <a:r>
              <a:rPr lang="en-GB" altLang="en-US">
                <a:latin typeface="Intel Clear" panose="020B0604020203020204" pitchFamily="34" charset="0"/>
                <a:cs typeface="Intel Clear" panose="020B0604020203020204" pitchFamily="34" charset="0"/>
              </a:rPr>
              <a:t>Sweep PMA settings Example</a:t>
            </a:r>
            <a:endParaRPr lang="en-US" altLang="en-US">
              <a:latin typeface="Intel Clear" panose="020B0604020203020204" pitchFamily="34" charset="0"/>
              <a:cs typeface="Intel Clear" panose="020B0604020203020204" pitchFamily="34" charset="0"/>
            </a:endParaRPr>
          </a:p>
        </p:txBody>
      </p:sp>
      <p:sp>
        <p:nvSpPr>
          <p:cNvPr id="73731" name="Slide Number Placeholder 3">
            <a:extLst>
              <a:ext uri="{FF2B5EF4-FFF2-40B4-BE49-F238E27FC236}">
                <a16:creationId xmlns:a16="http://schemas.microsoft.com/office/drawing/2014/main" id="{AFF3AD7E-8FE0-4600-ACB6-7B43D7AC3D1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0210AED2-BD73-4F2A-9CCC-3F9C89355AA1}"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32</a:t>
            </a:fld>
            <a:endParaRPr lang="en-US" altLang="en-US">
              <a:solidFill>
                <a:schemeClr val="tx1"/>
              </a:solidFill>
              <a:latin typeface="Arial" panose="020B0604020202020204" pitchFamily="34" charset="0"/>
            </a:endParaRPr>
          </a:p>
        </p:txBody>
      </p:sp>
      <p:sp>
        <p:nvSpPr>
          <p:cNvPr id="73732" name="Content Placeholder 1">
            <a:extLst>
              <a:ext uri="{FF2B5EF4-FFF2-40B4-BE49-F238E27FC236}">
                <a16:creationId xmlns:a16="http://schemas.microsoft.com/office/drawing/2014/main" id="{029BF0C5-DE3F-462B-A2C3-08BA141610AB}"/>
              </a:ext>
            </a:extLst>
          </p:cNvPr>
          <p:cNvSpPr>
            <a:spLocks noGrp="1"/>
          </p:cNvSpPr>
          <p:nvPr>
            <p:ph sz="quarter" idx="11"/>
          </p:nvPr>
        </p:nvSpPr>
        <p:spPr>
          <a:xfrm>
            <a:off x="371475" y="957263"/>
            <a:ext cx="8504238" cy="5029200"/>
          </a:xfrm>
        </p:spPr>
        <p:txBody>
          <a:bodyPr/>
          <a:lstStyle/>
          <a:p>
            <a:r>
              <a:rPr lang="en-US" altLang="en-US"/>
              <a:t>Sweeping Vod </a:t>
            </a:r>
          </a:p>
        </p:txBody>
      </p:sp>
      <p:pic>
        <p:nvPicPr>
          <p:cNvPr id="73733" name="Picture 2">
            <a:extLst>
              <a:ext uri="{FF2B5EF4-FFF2-40B4-BE49-F238E27FC236}">
                <a16:creationId xmlns:a16="http://schemas.microsoft.com/office/drawing/2014/main" id="{4C9A9858-01CB-4796-AAEA-E237E06224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888" y="1277938"/>
            <a:ext cx="9144000" cy="538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a:extLst>
              <a:ext uri="{FF2B5EF4-FFF2-40B4-BE49-F238E27FC236}">
                <a16:creationId xmlns:a16="http://schemas.microsoft.com/office/drawing/2014/main" id="{8D9D95CA-A1AC-42BA-A7BB-269AA6814B37}"/>
              </a:ext>
            </a:extLst>
          </p:cNvPr>
          <p:cNvSpPr>
            <a:spLocks noGrp="1"/>
          </p:cNvSpPr>
          <p:nvPr>
            <p:ph type="title"/>
          </p:nvPr>
        </p:nvSpPr>
        <p:spPr>
          <a:xfrm>
            <a:off x="488950" y="401638"/>
            <a:ext cx="8312150" cy="779462"/>
          </a:xfrm>
        </p:spPr>
        <p:txBody>
          <a:bodyPr/>
          <a:lstStyle/>
          <a:p>
            <a:r>
              <a:rPr lang="en-GB" altLang="en-US">
                <a:latin typeface="Intel Clear" panose="020B0604020203020204" pitchFamily="34" charset="0"/>
                <a:cs typeface="Intel Clear" panose="020B0604020203020204" pitchFamily="34" charset="0"/>
              </a:rPr>
              <a:t>Losses associated with 5 Meter DAC cable</a:t>
            </a:r>
            <a:endParaRPr lang="en-US" altLang="en-US">
              <a:latin typeface="Intel Clear" panose="020B0604020203020204" pitchFamily="34" charset="0"/>
              <a:cs typeface="Intel Clear" panose="020B0604020203020204" pitchFamily="34" charset="0"/>
            </a:endParaRPr>
          </a:p>
        </p:txBody>
      </p:sp>
      <p:sp>
        <p:nvSpPr>
          <p:cNvPr id="75779" name="Slide Number Placeholder 3">
            <a:extLst>
              <a:ext uri="{FF2B5EF4-FFF2-40B4-BE49-F238E27FC236}">
                <a16:creationId xmlns:a16="http://schemas.microsoft.com/office/drawing/2014/main" id="{357ACF48-2451-4F65-8741-1CCEE35CEF4A}"/>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E8790CB-69E4-4C57-9DE3-F4BDBE9BA683}"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33</a:t>
            </a:fld>
            <a:endParaRPr lang="en-US" altLang="en-US">
              <a:solidFill>
                <a:schemeClr val="tx1"/>
              </a:solidFill>
              <a:latin typeface="Arial" panose="020B0604020202020204" pitchFamily="34" charset="0"/>
            </a:endParaRPr>
          </a:p>
        </p:txBody>
      </p:sp>
      <p:sp>
        <p:nvSpPr>
          <p:cNvPr id="75780" name="Content Placeholder 1">
            <a:extLst>
              <a:ext uri="{FF2B5EF4-FFF2-40B4-BE49-F238E27FC236}">
                <a16:creationId xmlns:a16="http://schemas.microsoft.com/office/drawing/2014/main" id="{9C63B9E1-D57E-440B-9654-E5CB4B21D8B3}"/>
              </a:ext>
            </a:extLst>
          </p:cNvPr>
          <p:cNvSpPr>
            <a:spLocks noGrp="1"/>
          </p:cNvSpPr>
          <p:nvPr>
            <p:ph sz="quarter" idx="11"/>
          </p:nvPr>
        </p:nvSpPr>
        <p:spPr>
          <a:xfrm>
            <a:off x="411163" y="995363"/>
            <a:ext cx="8504237" cy="5043487"/>
          </a:xfrm>
        </p:spPr>
        <p:txBody>
          <a:bodyPr/>
          <a:lstStyle/>
          <a:p>
            <a:r>
              <a:rPr lang="en-US" altLang="en-US" dirty="0"/>
              <a:t>Cable used : </a:t>
            </a:r>
            <a:r>
              <a:rPr lang="en-US" altLang="en-US" b="1" dirty="0"/>
              <a:t>5m (16.4') 100GbE QSFP28 Cable - Amphenol 100-Gigabit Ethernet Passive Copper QSFP Cable (SFF-8665 802.3bj) - QSFP28 to QSFP28 (26 AWG)</a:t>
            </a:r>
          </a:p>
          <a:p>
            <a:r>
              <a:rPr lang="en-US" altLang="en-US" b="1" dirty="0">
                <a:hlinkClick r:id="rId3"/>
              </a:rPr>
              <a:t>https://www.cablesondemand.com/category/QSFP%20100G/product/SF-NDAAFJ100G-005M/URvars/Items/Library/InfoManage/.htm</a:t>
            </a:r>
            <a:r>
              <a:rPr lang="en-US" altLang="en-US" b="1" dirty="0"/>
              <a:t> </a:t>
            </a:r>
          </a:p>
          <a:p>
            <a:r>
              <a:rPr lang="en-US" altLang="en-US" dirty="0"/>
              <a:t>See following slides for measured Insertion loss for both the board and the cable.</a:t>
            </a:r>
          </a:p>
          <a:p>
            <a:r>
              <a:rPr lang="en-US" altLang="en-US" dirty="0"/>
              <a:t>Cable insertion loss is  ~ 22 dB at 14.2 </a:t>
            </a:r>
            <a:r>
              <a:rPr lang="en-US" altLang="en-US" dirty="0" err="1"/>
              <a:t>Ghz.</a:t>
            </a:r>
            <a:endParaRPr lang="en-US" altLang="en-US" dirty="0"/>
          </a:p>
          <a:p>
            <a:r>
              <a:rPr lang="en-US" altLang="en-US" dirty="0"/>
              <a:t>Board insertion loss (TX+RX) is estimated to be  at ~ 8.5 dB at 14.2 </a:t>
            </a:r>
            <a:r>
              <a:rPr lang="en-US" altLang="en-US" dirty="0" err="1"/>
              <a:t>Ghz.</a:t>
            </a:r>
            <a:endParaRPr lang="en-US" altLang="en-US" dirty="0"/>
          </a:p>
          <a:p>
            <a:r>
              <a:rPr lang="en-US" altLang="en-US" dirty="0"/>
              <a:t>Connector insertion loss (estimate : 0.5 dB)</a:t>
            </a:r>
          </a:p>
          <a:p>
            <a:r>
              <a:rPr lang="en-US" altLang="en-US" dirty="0"/>
              <a:t>So total insertion loss at 14.2 </a:t>
            </a:r>
            <a:r>
              <a:rPr lang="en-US" altLang="en-US" dirty="0" err="1"/>
              <a:t>Ghz</a:t>
            </a:r>
            <a:r>
              <a:rPr lang="en-US" altLang="en-US" dirty="0"/>
              <a:t> (28.3 Gbps) ~ 31 </a:t>
            </a:r>
            <a:r>
              <a:rPr lang="en-US" altLang="en-US" dirty="0" err="1"/>
              <a:t>dB.</a:t>
            </a:r>
            <a:endParaRPr lang="en-US" altLang="en-US" dirty="0"/>
          </a:p>
          <a:p>
            <a:endParaRPr lang="en-US" altLang="en-US" b="1" dirty="0"/>
          </a:p>
          <a:p>
            <a:endParaRPr lang="en-US" altLang="en-US" dirty="0"/>
          </a:p>
        </p:txBody>
      </p:sp>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a:extLst>
              <a:ext uri="{FF2B5EF4-FFF2-40B4-BE49-F238E27FC236}">
                <a16:creationId xmlns:a16="http://schemas.microsoft.com/office/drawing/2014/main" id="{22AA3CED-5A6B-429B-999D-52E4B273E791}"/>
              </a:ext>
            </a:extLst>
          </p:cNvPr>
          <p:cNvSpPr>
            <a:spLocks noGrp="1"/>
          </p:cNvSpPr>
          <p:nvPr>
            <p:ph type="title"/>
          </p:nvPr>
        </p:nvSpPr>
        <p:spPr>
          <a:xfrm>
            <a:off x="488950" y="401638"/>
            <a:ext cx="8312150" cy="779462"/>
          </a:xfrm>
        </p:spPr>
        <p:txBody>
          <a:bodyPr/>
          <a:lstStyle/>
          <a:p>
            <a:r>
              <a:rPr lang="en-GB" altLang="en-US">
                <a:latin typeface="Intel Clear" panose="020B0604020203020204" pitchFamily="34" charset="0"/>
                <a:cs typeface="Intel Clear" panose="020B0604020203020204" pitchFamily="34" charset="0"/>
              </a:rPr>
              <a:t>Cable Insertion Loss 5 meter DAC Cable</a:t>
            </a:r>
            <a:endParaRPr lang="en-US" altLang="en-US">
              <a:latin typeface="Intel Clear" panose="020B0604020203020204" pitchFamily="34" charset="0"/>
              <a:cs typeface="Intel Clear" panose="020B0604020203020204" pitchFamily="34" charset="0"/>
            </a:endParaRPr>
          </a:p>
        </p:txBody>
      </p:sp>
      <p:sp>
        <p:nvSpPr>
          <p:cNvPr id="77827" name="Slide Number Placeholder 3">
            <a:extLst>
              <a:ext uri="{FF2B5EF4-FFF2-40B4-BE49-F238E27FC236}">
                <a16:creationId xmlns:a16="http://schemas.microsoft.com/office/drawing/2014/main" id="{A7CA156B-53CE-4435-9EB0-BF56CB06DEC3}"/>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8DF4C73-E8A8-43DD-BBB7-BFD6DAA6F43E}"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34</a:t>
            </a:fld>
            <a:endParaRPr lang="en-US" altLang="en-US">
              <a:solidFill>
                <a:schemeClr val="tx1"/>
              </a:solidFill>
              <a:latin typeface="Arial" panose="020B0604020202020204" pitchFamily="34" charset="0"/>
            </a:endParaRPr>
          </a:p>
        </p:txBody>
      </p:sp>
      <p:pic>
        <p:nvPicPr>
          <p:cNvPr id="77828" name="Picture 3">
            <a:extLst>
              <a:ext uri="{FF2B5EF4-FFF2-40B4-BE49-F238E27FC236}">
                <a16:creationId xmlns:a16="http://schemas.microsoft.com/office/drawing/2014/main" id="{2B99F753-8BE7-4978-9562-F2EC475E20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625" y="993775"/>
            <a:ext cx="6780213" cy="5092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35</a:t>
            </a:fld>
            <a:endParaRPr lang="en-US"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FFA4D56A-DB68-43C9-A535-54A88536E8CA}"/>
              </a:ext>
            </a:extLst>
          </p:cNvPr>
          <p:cNvPicPr>
            <a:picLocks noChangeAspect="1"/>
          </p:cNvPicPr>
          <p:nvPr/>
        </p:nvPicPr>
        <p:blipFill>
          <a:blip r:embed="rId3"/>
          <a:stretch>
            <a:fillRect/>
          </a:stretch>
        </p:blipFill>
        <p:spPr>
          <a:xfrm>
            <a:off x="685800" y="1371600"/>
            <a:ext cx="7576564" cy="4191000"/>
          </a:xfrm>
          <a:prstGeom prst="rect">
            <a:avLst/>
          </a:prstGeom>
        </p:spPr>
      </p:pic>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a:xfrm>
            <a:off x="411163" y="1268413"/>
            <a:ext cx="8504237" cy="5029200"/>
          </a:xfrm>
        </p:spPr>
        <p:txBody>
          <a:bodyPr/>
          <a:lstStyle/>
          <a:p>
            <a:pPr eaLnBrk="1" hangingPunct="1">
              <a:lnSpc>
                <a:spcPct val="80000"/>
              </a:lnSpc>
              <a:spcBef>
                <a:spcPct val="50000"/>
              </a:spcBef>
            </a:pPr>
            <a:r>
              <a:rPr lang="en-GB" altLang="en-US" dirty="0"/>
              <a:t>Option ‘M’ is measuring the maximum latency across 1000 resets and provides a histogram of this maximum latency being measured. (</a:t>
            </a:r>
            <a:r>
              <a:rPr lang="en-GB" altLang="en-US" dirty="0">
                <a:solidFill>
                  <a:srgbClr val="FF0000"/>
                </a:solidFill>
              </a:rPr>
              <a:t>this can only be measured when </a:t>
            </a:r>
            <a:r>
              <a:rPr lang="en-GB" altLang="en-US" dirty="0" err="1">
                <a:solidFill>
                  <a:srgbClr val="FF0000"/>
                </a:solidFill>
              </a:rPr>
              <a:t>qsfp_to_qsfp</a:t>
            </a:r>
            <a:r>
              <a:rPr lang="en-GB" altLang="en-US" dirty="0">
                <a:solidFill>
                  <a:srgbClr val="FF0000"/>
                </a:solidFill>
              </a:rPr>
              <a:t> is set to 0 in the </a:t>
            </a:r>
            <a:r>
              <a:rPr lang="en-GB" altLang="en-US" dirty="0" err="1">
                <a:solidFill>
                  <a:srgbClr val="FF0000"/>
                </a:solidFill>
              </a:rPr>
              <a:t>main.c</a:t>
            </a:r>
            <a:r>
              <a:rPr lang="en-GB" altLang="en-US" dirty="0">
                <a:solidFill>
                  <a:srgbClr val="FF0000"/>
                </a:solidFill>
              </a:rPr>
              <a:t> and an external loopback is used or when all lanes are in serial loopback (this is automatically checked)</a:t>
            </a:r>
            <a:r>
              <a:rPr lang="en-GB" altLang="en-US" dirty="0"/>
              <a:t>).</a:t>
            </a:r>
          </a:p>
          <a:p>
            <a:pPr eaLnBrk="1" hangingPunct="1">
              <a:lnSpc>
                <a:spcPct val="80000"/>
              </a:lnSpc>
              <a:spcBef>
                <a:spcPct val="50000"/>
              </a:spcBef>
            </a:pPr>
            <a:r>
              <a:rPr lang="en-GB" altLang="en-US" dirty="0"/>
              <a:t>As can be seen latency is on average 70 parallel clock cycles which is 158 ns at 28.3 Gbps. </a:t>
            </a:r>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36</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8989FF8D-D184-4A86-A9CC-1445A5B8AA78}"/>
              </a:ext>
            </a:extLst>
          </p:cNvPr>
          <p:cNvPicPr>
            <a:picLocks noChangeAspect="1"/>
          </p:cNvPicPr>
          <p:nvPr/>
        </p:nvPicPr>
        <p:blipFill>
          <a:blip r:embed="rId3"/>
          <a:stretch>
            <a:fillRect/>
          </a:stretch>
        </p:blipFill>
        <p:spPr>
          <a:xfrm>
            <a:off x="1015338" y="3429000"/>
            <a:ext cx="7113323" cy="914400"/>
          </a:xfrm>
          <a:prstGeom prst="rect">
            <a:avLst/>
          </a:prstGeom>
        </p:spPr>
      </p:pic>
    </p:spTree>
  </p:cSld>
  <p:clrMapOvr>
    <a:masterClrMapping/>
  </p:clrMapOvr>
  <p:transition spd="med">
    <p:fad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(1/2)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sz="2000" dirty="0"/>
              <a:t>Connect DAC cable (or optical connection) between the 1x2 QSFP-DD Module (U32) and (U75).</a:t>
            </a:r>
          </a:p>
          <a:p>
            <a:pPr marL="342900" indent="-342900">
              <a:spcBef>
                <a:spcPct val="50000"/>
              </a:spcBef>
              <a:buFont typeface="Arial" panose="020B0604020202020204" pitchFamily="34" charset="0"/>
              <a:buChar char="•"/>
              <a:defRPr/>
            </a:pPr>
            <a:r>
              <a:rPr lang="en-GB" altLang="en-US" sz="2000" dirty="0"/>
              <a:t>Connect USB Cable to CN1 in order to use onboard USB-Blaster II.</a:t>
            </a:r>
          </a:p>
          <a:p>
            <a:pPr marL="342900" indent="-342900">
              <a:spcBef>
                <a:spcPct val="50000"/>
              </a:spcBef>
              <a:buFont typeface="Arial" panose="020B0604020202020204" pitchFamily="34" charset="0"/>
              <a:buChar char="•"/>
              <a:defRPr/>
            </a:pPr>
            <a:r>
              <a:rPr lang="en-GB" altLang="en-US" sz="2000" dirty="0"/>
              <a:t>Power on the board</a:t>
            </a:r>
          </a:p>
          <a:p>
            <a:pPr marL="342900" indent="-342900">
              <a:spcBef>
                <a:spcPct val="50000"/>
              </a:spcBef>
              <a:buFont typeface="Arial" panose="020B0604020202020204" pitchFamily="34" charset="0"/>
              <a:buChar char="•"/>
              <a:defRPr/>
            </a:pPr>
            <a:r>
              <a:rPr lang="en-GB" altLang="en-US" sz="2000" dirty="0"/>
              <a:t>Program the clocks using the Clock control GUI (see screenshot on next page, clocks highlighted in yellow), </a:t>
            </a:r>
            <a:r>
              <a:rPr lang="en-GB" altLang="en-US" sz="2000" dirty="0" err="1"/>
              <a:t>datarate</a:t>
            </a:r>
            <a:r>
              <a:rPr lang="en-GB" altLang="en-US" sz="2000" dirty="0"/>
              <a:t> is </a:t>
            </a:r>
            <a:r>
              <a:rPr lang="en-GB" altLang="en-US" sz="2000" dirty="0" err="1"/>
              <a:t>referenceclock</a:t>
            </a:r>
            <a:r>
              <a:rPr lang="en-GB" altLang="en-US" sz="2000" dirty="0"/>
              <a:t> frequency x 100. So 283 </a:t>
            </a:r>
            <a:r>
              <a:rPr lang="en-GB" altLang="en-US" sz="2000" dirty="0" err="1"/>
              <a:t>Mhz</a:t>
            </a:r>
            <a:r>
              <a:rPr lang="en-GB" altLang="en-US" sz="2000" dirty="0"/>
              <a:t> gives you 28.3 Gbps.</a:t>
            </a:r>
          </a:p>
          <a:p>
            <a:pPr marL="342900" indent="-342900">
              <a:spcBef>
                <a:spcPct val="50000"/>
              </a:spcBef>
              <a:buFont typeface="Arial" panose="020B0604020202020204" pitchFamily="34" charset="0"/>
              <a:buChar char="•"/>
              <a:defRPr/>
            </a:pPr>
            <a:r>
              <a:rPr lang="en-GB" altLang="en-US" sz="2000" dirty="0"/>
              <a:t>Download ‘</a:t>
            </a:r>
            <a:r>
              <a:rPr lang="en-GB" altLang="en-US" sz="2000" dirty="0" err="1">
                <a:solidFill>
                  <a:srgbClr val="00B050"/>
                </a:solidFill>
              </a:rPr>
              <a:t>Devkit_Demo.sof</a:t>
            </a:r>
            <a:r>
              <a:rPr lang="en-GB" altLang="en-US" sz="2000" dirty="0"/>
              <a:t>’ to the 1ST280EY2F55E2VGS1 device using QII 18.1 (B222) programmer (use 16 </a:t>
            </a:r>
            <a:r>
              <a:rPr lang="en-GB" altLang="en-US" sz="2000" dirty="0" err="1"/>
              <a:t>Mhz</a:t>
            </a:r>
            <a:r>
              <a:rPr lang="en-GB" altLang="en-US" sz="2000" dirty="0"/>
              <a:t> programming clock frequency in the programmer)</a:t>
            </a:r>
          </a:p>
          <a:p>
            <a:pPr marL="342900" indent="-342900">
              <a:spcBef>
                <a:spcPct val="50000"/>
              </a:spcBef>
              <a:buFont typeface="Arial" panose="020B0604020202020204" pitchFamily="34" charset="0"/>
              <a:buChar char="•"/>
              <a:defRPr/>
            </a:pPr>
            <a:endParaRPr lang="en-GB" altLang="en-US" sz="2000" dirty="0"/>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37</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6D1434B3-5E0F-4044-BD0B-9C4A73AC11C5}"/>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 (2/2)</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04AF3CE7-E2A9-42E3-B2A7-340CB762FA23}"/>
              </a:ext>
            </a:extLst>
          </p:cNvPr>
          <p:cNvSpPr>
            <a:spLocks noGrp="1"/>
          </p:cNvSpPr>
          <p:nvPr>
            <p:ph type="body" sz="half" idx="1"/>
          </p:nvPr>
        </p:nvSpPr>
        <p:spPr>
          <a:xfrm>
            <a:off x="304800" y="793750"/>
            <a:ext cx="8335963" cy="5183188"/>
          </a:xfrm>
        </p:spPr>
        <p:txBody>
          <a:bodyPr/>
          <a:lstStyle/>
          <a:p>
            <a:pPr>
              <a:spcBef>
                <a:spcPct val="50000"/>
              </a:spcBef>
            </a:pPr>
            <a:endParaRPr lang="en-GB" altLang="en-US" sz="2000" dirty="0"/>
          </a:p>
          <a:p>
            <a:pPr lvl="1">
              <a:spcBef>
                <a:spcPct val="50000"/>
              </a:spcBef>
            </a:pPr>
            <a:endParaRPr lang="en-GB" altLang="en-US" dirty="0"/>
          </a:p>
          <a:p>
            <a:pPr>
              <a:spcBef>
                <a:spcPct val="50000"/>
              </a:spcBef>
            </a:pPr>
            <a:endParaRPr lang="en-GB" altLang="en-US" sz="2000" dirty="0"/>
          </a:p>
          <a:p>
            <a:pPr>
              <a:spcBef>
                <a:spcPct val="50000"/>
              </a:spcBef>
            </a:pPr>
            <a:endParaRPr lang="en-GB" altLang="en-US" dirty="0"/>
          </a:p>
          <a:p>
            <a:pPr lvl="1">
              <a:spcBef>
                <a:spcPct val="50000"/>
              </a:spcBef>
            </a:pPr>
            <a:endParaRPr lang="en-GB" altLang="en-US" dirty="0"/>
          </a:p>
          <a:p>
            <a:pPr lvl="1">
              <a:spcBef>
                <a:spcPct val="50000"/>
              </a:spcBef>
            </a:pPr>
            <a:endParaRPr lang="en-GB" altLang="en-US" dirty="0"/>
          </a:p>
          <a:p>
            <a:pPr>
              <a:spcBef>
                <a:spcPct val="50000"/>
              </a:spcBef>
            </a:pPr>
            <a:endParaRPr lang="en-GB" altLang="en-US" sz="3600" dirty="0"/>
          </a:p>
          <a:p>
            <a:pPr>
              <a:spcBef>
                <a:spcPct val="50000"/>
              </a:spcBef>
            </a:pPr>
            <a:endParaRPr lang="en-US" altLang="en-US" sz="4000" dirty="0"/>
          </a:p>
        </p:txBody>
      </p:sp>
      <p:sp>
        <p:nvSpPr>
          <p:cNvPr id="86020" name="Slide Number Placeholder 5">
            <a:extLst>
              <a:ext uri="{FF2B5EF4-FFF2-40B4-BE49-F238E27FC236}">
                <a16:creationId xmlns:a16="http://schemas.microsoft.com/office/drawing/2014/main" id="{69DB8BA0-6DF7-49EE-98EF-B73A962159B8}"/>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0C991E1-D0D2-4FD3-8CEF-3B791F1CB5B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38</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6B0DB415-7F86-412D-A643-D2E430E46835}"/>
              </a:ext>
            </a:extLst>
          </p:cNvPr>
          <p:cNvPicPr>
            <a:picLocks noChangeAspect="1"/>
          </p:cNvPicPr>
          <p:nvPr/>
        </p:nvPicPr>
        <p:blipFill>
          <a:blip r:embed="rId3"/>
          <a:stretch>
            <a:fillRect/>
          </a:stretch>
        </p:blipFill>
        <p:spPr>
          <a:xfrm>
            <a:off x="2300571" y="1295666"/>
            <a:ext cx="4542857" cy="4266667"/>
          </a:xfrm>
          <a:prstGeom prst="rect">
            <a:avLst/>
          </a:prstGeom>
        </p:spPr>
      </p:pic>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1)</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The programming file already contains the program running on the </a:t>
            </a:r>
            <a:r>
              <a:rPr lang="en-GB" altLang="en-US" sz="2000" dirty="0" err="1"/>
              <a:t>Nios</a:t>
            </a:r>
            <a:r>
              <a:rPr lang="en-GB" altLang="en-US" sz="2000" dirty="0"/>
              <a:t>. To connect to the design do the following</a:t>
            </a:r>
          </a:p>
          <a:p>
            <a:pPr marL="533400" indent="-533400">
              <a:spcBef>
                <a:spcPct val="50000"/>
              </a:spcBef>
            </a:pPr>
            <a:r>
              <a:rPr lang="en-GB" altLang="en-US" sz="2000" dirty="0"/>
              <a:t>	</a:t>
            </a:r>
            <a:r>
              <a:rPr lang="en-GB" altLang="en-US" dirty="0"/>
              <a:t>Open a command prompt and run “nios2-terminal -c 1” </a:t>
            </a:r>
          </a:p>
          <a:p>
            <a:pPr marL="533400" indent="-533400">
              <a:spcBef>
                <a:spcPct val="50000"/>
              </a:spcBef>
            </a:pPr>
            <a:r>
              <a:rPr lang="en-GB" altLang="en-US" dirty="0"/>
              <a:t>	(if not already in the $path variable the nios2-terminal.exe can be found in the Quartus installation e.g. </a:t>
            </a:r>
            <a:r>
              <a:rPr lang="fr-FR" altLang="en-US" dirty="0"/>
              <a:t>C:\quartus_18_1\quartus\bin64)</a:t>
            </a:r>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583083552"/>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DF9EDA3-0D8E-4434-BEFB-0090991AB571}"/>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a:t>
            </a:r>
          </a:p>
        </p:txBody>
      </p:sp>
      <p:sp>
        <p:nvSpPr>
          <p:cNvPr id="18435" name="Slide Number Placeholder 3">
            <a:extLst>
              <a:ext uri="{FF2B5EF4-FFF2-40B4-BE49-F238E27FC236}">
                <a16:creationId xmlns:a16="http://schemas.microsoft.com/office/drawing/2014/main" id="{19FD48C0-B868-4C04-9DBD-8D57427AADD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EF004E1-C5DB-4AAF-8367-291B9E0F77D3}"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F6B2BDD-10EF-44AA-A812-D0B5B61C9CE5}"/>
              </a:ext>
            </a:extLst>
          </p:cNvPr>
          <p:cNvPicPr>
            <a:picLocks noChangeAspect="1"/>
          </p:cNvPicPr>
          <p:nvPr/>
        </p:nvPicPr>
        <p:blipFill>
          <a:blip r:embed="rId3"/>
          <a:stretch>
            <a:fillRect/>
          </a:stretch>
        </p:blipFill>
        <p:spPr>
          <a:xfrm>
            <a:off x="611096" y="992187"/>
            <a:ext cx="8072637" cy="5467825"/>
          </a:xfrm>
          <a:prstGeom prst="rect">
            <a:avLst/>
          </a:prstGeom>
        </p:spPr>
      </p:pic>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the software (Option 2)</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1187450"/>
            <a:ext cx="8335962" cy="4681538"/>
          </a:xfrm>
        </p:spPr>
        <p:txBody>
          <a:bodyPr/>
          <a:lstStyle/>
          <a:p>
            <a:pPr marL="533400" indent="-533400">
              <a:spcBef>
                <a:spcPct val="50000"/>
              </a:spcBef>
            </a:pPr>
            <a:r>
              <a:rPr lang="en-GB" altLang="en-US" sz="2000" dirty="0"/>
              <a:t>This is when you want to run a newer version of software (i.e. more recent to the version contained in the .</a:t>
            </a:r>
            <a:r>
              <a:rPr lang="en-GB" altLang="en-US" sz="2000" dirty="0" err="1"/>
              <a:t>sof</a:t>
            </a:r>
            <a:r>
              <a:rPr lang="en-GB" altLang="en-US" sz="2000" dirty="0"/>
              <a:t> file)</a:t>
            </a:r>
          </a:p>
          <a:p>
            <a:pPr marL="533400" indent="-533400">
              <a:spcBef>
                <a:spcPct val="50000"/>
              </a:spcBef>
            </a:pPr>
            <a:r>
              <a:rPr lang="en-GB" altLang="en-US" sz="2000" dirty="0"/>
              <a:t>	Do the following :</a:t>
            </a:r>
          </a:p>
          <a:p>
            <a:pPr marL="914400" lvl="1" indent="-457200">
              <a:spcBef>
                <a:spcPct val="50000"/>
              </a:spcBef>
              <a:buFont typeface="Symbol" panose="05050102010706020507" pitchFamily="18" charset="2"/>
              <a:buAutoNum type="arabicPeriod"/>
            </a:pPr>
            <a:r>
              <a:rPr lang="en-GB" altLang="en-US" dirty="0"/>
              <a:t>Start a </a:t>
            </a:r>
            <a:r>
              <a:rPr lang="en-GB" altLang="en-US" dirty="0" err="1"/>
              <a:t>Nios</a:t>
            </a:r>
            <a:r>
              <a:rPr lang="en-GB" altLang="en-US" dirty="0"/>
              <a:t> II command Shell (can be found in the Quartus installation (e.g. C:\quartus_18_1\nios2eds)  and go to the directory where the .elf file and </a:t>
            </a:r>
            <a:r>
              <a:rPr lang="en-GB" altLang="en-US" dirty="0" err="1"/>
              <a:t>run.bsh</a:t>
            </a:r>
            <a:r>
              <a:rPr lang="en-GB" altLang="en-US" dirty="0"/>
              <a:t> file is located.</a:t>
            </a:r>
          </a:p>
          <a:p>
            <a:pPr marL="914400" lvl="1" indent="-457200">
              <a:spcBef>
                <a:spcPct val="50000"/>
              </a:spcBef>
              <a:buFont typeface="Symbol" panose="05050102010706020507" pitchFamily="18" charset="2"/>
              <a:buAutoNum type="arabicPeriod"/>
            </a:pPr>
            <a:r>
              <a:rPr lang="en-GB" altLang="en-US" dirty="0"/>
              <a:t>Type In The Following Command : </a:t>
            </a:r>
            <a:r>
              <a:rPr lang="en-GB" altLang="en-US" dirty="0">
                <a:solidFill>
                  <a:schemeClr val="accent1"/>
                </a:solidFill>
              </a:rPr>
              <a:t>“./run1.bsh</a:t>
            </a:r>
            <a:r>
              <a:rPr lang="en-GB" altLang="en-US" dirty="0"/>
              <a:t>” This will set the </a:t>
            </a:r>
            <a:r>
              <a:rPr lang="en-GB" altLang="en-US" dirty="0" err="1"/>
              <a:t>JtagSpeed</a:t>
            </a:r>
            <a:r>
              <a:rPr lang="en-GB" altLang="en-US" dirty="0"/>
              <a:t> to 16M and download the </a:t>
            </a:r>
            <a:r>
              <a:rPr lang="en-GB" altLang="en-US" dirty="0" err="1"/>
              <a:t>Nios</a:t>
            </a:r>
            <a:r>
              <a:rPr lang="en-GB" altLang="en-US" dirty="0"/>
              <a:t> II code to the FPGA and open up the terminal.</a:t>
            </a:r>
          </a:p>
          <a:p>
            <a:pPr marL="533400" indent="-533400">
              <a:spcBef>
                <a:spcPct val="50000"/>
              </a:spcBef>
            </a:pPr>
            <a:endParaRPr lang="en-US" altLang="en-US" sz="4400"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54971898"/>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AE9211D8-1A6A-465B-9FF2-B17584BF2046}"/>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(optional)</a:t>
            </a:r>
            <a:endParaRPr lang="en-US" altLang="en-US">
              <a:latin typeface="Intel Clear" panose="020B0604020203020204" pitchFamily="34" charset="0"/>
              <a:cs typeface="Intel Clear" panose="020B0604020203020204" pitchFamily="34" charset="0"/>
            </a:endParaRPr>
          </a:p>
        </p:txBody>
      </p:sp>
      <p:sp>
        <p:nvSpPr>
          <p:cNvPr id="90115" name="Rectangle 3">
            <a:extLst>
              <a:ext uri="{FF2B5EF4-FFF2-40B4-BE49-F238E27FC236}">
                <a16:creationId xmlns:a16="http://schemas.microsoft.com/office/drawing/2014/main" id="{A2645A5F-4736-463F-8E52-6098789BA5FF}"/>
              </a:ext>
            </a:extLst>
          </p:cNvPr>
          <p:cNvSpPr>
            <a:spLocks noGrp="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QII 18.1 B222 or later):</a:t>
            </a:r>
          </a:p>
          <a:p>
            <a:pPr marL="533400" indent="-533400">
              <a:spcBef>
                <a:spcPct val="50000"/>
              </a:spcBef>
            </a:pPr>
            <a:r>
              <a:rPr lang="en-GB" altLang="en-US" sz="1400" dirty="0"/>
              <a:t>Start a </a:t>
            </a:r>
            <a:r>
              <a:rPr lang="en-GB" altLang="en-US" sz="1400" dirty="0" err="1"/>
              <a:t>Nios</a:t>
            </a:r>
            <a:r>
              <a:rPr lang="en-GB" altLang="en-US" sz="1400" dirty="0"/>
              <a:t> II 18.1 SDK Shell and go to the ../</a:t>
            </a:r>
            <a:r>
              <a:rPr lang="en-GB" altLang="en-US" sz="1400" dirty="0">
                <a:solidFill>
                  <a:schemeClr val="accent1"/>
                </a:solidFill>
              </a:rPr>
              <a:t>software/app/Stratix10GX_xCh</a:t>
            </a:r>
            <a:r>
              <a:rPr lang="en-GB" altLang="en-US" sz="1400" dirty="0"/>
              <a:t> directory (which is part of the archive) and type: </a:t>
            </a:r>
            <a:r>
              <a:rPr lang="en-GB" altLang="en-US" sz="1400" b="1" dirty="0">
                <a:solidFill>
                  <a:schemeClr val="accent1"/>
                </a:solidFill>
              </a:rPr>
              <a:t>./create-this-app </a:t>
            </a:r>
            <a:r>
              <a:rPr lang="en-GB" altLang="en-US" sz="1400" dirty="0"/>
              <a:t>.This will compile the system libraries (in the </a:t>
            </a:r>
            <a:r>
              <a:rPr lang="en-GB" altLang="en-US" sz="1400" dirty="0" err="1"/>
              <a:t>bsp</a:t>
            </a:r>
            <a:r>
              <a:rPr lang="en-GB" altLang="en-US" sz="1400" dirty="0"/>
              <a:t> folder), compile the software code (</a:t>
            </a:r>
            <a:r>
              <a:rPr lang="en-GB" altLang="en-US" sz="1400" dirty="0" err="1"/>
              <a:t>main.c</a:t>
            </a:r>
            <a:r>
              <a:rPr lang="en-GB" altLang="en-US" sz="1400" dirty="0"/>
              <a:t> and a number of other .c files in this case) and produce a </a:t>
            </a:r>
            <a:r>
              <a:rPr lang="en-GB" altLang="en-US" sz="1400" dirty="0" err="1"/>
              <a:t>Nios</a:t>
            </a:r>
            <a:r>
              <a:rPr lang="en-GB" altLang="en-US" sz="14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II 18.1 shell (after having created the software a first time)</a:t>
            </a:r>
          </a:p>
          <a:p>
            <a:pPr marL="533400" indent="-533400">
              <a:spcBef>
                <a:spcPct val="50000"/>
              </a:spcBef>
            </a:pPr>
            <a:endParaRPr lang="en-US" altLang="en-US" sz="4000" dirty="0"/>
          </a:p>
        </p:txBody>
      </p:sp>
      <p:sp>
        <p:nvSpPr>
          <p:cNvPr id="90116" name="Slide Number Placeholder 5">
            <a:extLst>
              <a:ext uri="{FF2B5EF4-FFF2-40B4-BE49-F238E27FC236}">
                <a16:creationId xmlns:a16="http://schemas.microsoft.com/office/drawing/2014/main" id="{115C8457-BEF5-437F-BA78-8BD4F461ED5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EA2CA95-FCD2-4B71-92F7-829B5404EE7F}"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Use of ADME (Optional)</a:t>
            </a:r>
            <a:endParaRPr lang="en-US" altLang="en-US">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1268413"/>
            <a:ext cx="8504237" cy="5029200"/>
          </a:xfrm>
        </p:spPr>
        <p:txBody>
          <a:bodyPr/>
          <a:lstStyle/>
          <a:p>
            <a:pPr>
              <a:lnSpc>
                <a:spcPct val="80000"/>
              </a:lnSpc>
            </a:pPr>
            <a:r>
              <a:rPr lang="en-GB" altLang="en-US" dirty="0"/>
              <a:t>To access the ADME, open the System Console.</a:t>
            </a:r>
          </a:p>
          <a:p>
            <a:pPr>
              <a:lnSpc>
                <a:spcPct val="80000"/>
              </a:lnSpc>
            </a:pPr>
            <a:r>
              <a:rPr lang="en-GB" altLang="en-US" dirty="0"/>
              <a:t>Please download or start first the </a:t>
            </a:r>
            <a:r>
              <a:rPr lang="en-GB" altLang="en-US" dirty="0" err="1"/>
              <a:t>Nios</a:t>
            </a:r>
            <a:r>
              <a:rPr lang="en-GB" altLang="en-US" dirty="0"/>
              <a:t> design as otherwise access to system console might be compromised.</a:t>
            </a:r>
          </a:p>
          <a:p>
            <a:pPr>
              <a:lnSpc>
                <a:spcPct val="80000"/>
              </a:lnSpc>
            </a:pPr>
            <a:r>
              <a:rPr lang="en-GB" altLang="en-US" dirty="0"/>
              <a:t>From here you have access to all AVMM registers from the transceivers.</a:t>
            </a:r>
          </a:p>
          <a:p>
            <a:pPr>
              <a:lnSpc>
                <a:spcPct val="80000"/>
              </a:lnSpc>
            </a:pPr>
            <a:endParaRPr lang="en-GB" altLang="en-US"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72740509"/>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Ttk_helper_s10tx.tcl Script</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In the folder “scripts” one can find a useful ttk_helper_s10tx.tcl file that has a library of procedures similar to the ones  used in software, ranging in complexity  from reading a register to performing adaptation on all channels at the same time.</a:t>
            </a:r>
          </a:p>
          <a:p>
            <a:pPr>
              <a:lnSpc>
                <a:spcPct val="80000"/>
              </a:lnSpc>
            </a:pPr>
            <a:r>
              <a:rPr lang="en-GB" altLang="en-US" dirty="0"/>
              <a:t>Most of the procedure require to identify the “</a:t>
            </a:r>
            <a:r>
              <a:rPr lang="en-GB" altLang="en-US" dirty="0" err="1"/>
              <a:t>phy</a:t>
            </a:r>
            <a:r>
              <a:rPr lang="en-GB" altLang="en-US" dirty="0"/>
              <a:t>” on which the action to perform. To identify the “</a:t>
            </a:r>
            <a:r>
              <a:rPr lang="en-GB" altLang="en-US" dirty="0" err="1"/>
              <a:t>phy</a:t>
            </a:r>
            <a:r>
              <a:rPr lang="en-GB" altLang="en-US" dirty="0"/>
              <a:t>” one can just use a unique string that identifies the native </a:t>
            </a:r>
            <a:r>
              <a:rPr lang="en-GB" altLang="en-US" dirty="0" err="1"/>
              <a:t>phy</a:t>
            </a:r>
            <a:r>
              <a:rPr lang="en-GB" altLang="en-US" dirty="0"/>
              <a:t> as it exists in the RTL code.</a:t>
            </a:r>
          </a:p>
          <a:p>
            <a:pPr>
              <a:lnSpc>
                <a:spcPct val="80000"/>
              </a:lnSpc>
            </a:pPr>
            <a:r>
              <a:rPr lang="en-GB" altLang="en-US" dirty="0"/>
              <a:t>When sourcing the ttk_helper_s10tx.tcl script you will get the identification automatically and the slave address helps identifying the PHY in the TTK.</a:t>
            </a:r>
          </a:p>
          <a:p>
            <a:pPr>
              <a:lnSpc>
                <a:spcPct val="80000"/>
              </a:lnSpc>
            </a:pPr>
            <a:r>
              <a:rPr lang="en-GB" altLang="en-US" sz="1100" dirty="0"/>
              <a:t>Below is the list of E-tile PHY's claimed</a:t>
            </a:r>
          </a:p>
          <a:p>
            <a:pPr>
              <a:lnSpc>
                <a:spcPct val="80000"/>
              </a:lnSpc>
            </a:pPr>
            <a:r>
              <a:rPr lang="en-GB" altLang="en-US" sz="1100" dirty="0"/>
              <a:t>Use </a:t>
            </a:r>
            <a:r>
              <a:rPr lang="en-GB" altLang="en-US" sz="1100" dirty="0" err="1"/>
              <a:t>etile_phy</a:t>
            </a:r>
            <a:r>
              <a:rPr lang="en-GB" altLang="en-US" sz="1100" dirty="0"/>
              <a:t>_&lt;</a:t>
            </a:r>
            <a:r>
              <a:rPr lang="en-GB" altLang="en-US" sz="1100" dirty="0" err="1"/>
              <a:t>i</a:t>
            </a:r>
            <a:r>
              <a:rPr lang="en-GB" altLang="en-US" sz="1100" dirty="0"/>
              <a:t>&gt; as </a:t>
            </a:r>
            <a:r>
              <a:rPr lang="en-GB" altLang="en-US" sz="1100" dirty="0" err="1"/>
              <a:t>phy</a:t>
            </a:r>
            <a:r>
              <a:rPr lang="en-GB" altLang="en-US" sz="1100" dirty="0"/>
              <a:t> identifier in the functions</a:t>
            </a:r>
          </a:p>
          <a:p>
            <a:pPr>
              <a:lnSpc>
                <a:spcPct val="80000"/>
              </a:lnSpc>
            </a:pPr>
            <a:r>
              <a:rPr lang="en-GB" altLang="en-US" sz="1100" dirty="0" err="1"/>
              <a:t>Phy</a:t>
            </a:r>
            <a:r>
              <a:rPr lang="en-GB" altLang="en-US" sz="1100" dirty="0"/>
              <a:t> : "</a:t>
            </a:r>
            <a:r>
              <a:rPr lang="en-GB" altLang="en-US" sz="1100" dirty="0">
                <a:highlight>
                  <a:srgbClr val="FFFF00"/>
                </a:highlight>
              </a:rPr>
              <a:t>etile_phy_17</a:t>
            </a:r>
            <a:r>
              <a:rPr lang="en-GB" altLang="en-US" sz="1100" dirty="0"/>
              <a:t>" ---&gt; Hierarchy Path:  {\Generate_Superlite_II_Instances:0:instx|superliteii_txrx_module_inst|txrx_pcs_64b66b_inst|xcvr_txrx_inst|xcvr_native_s10_etile_0|alt_xcvr_native_optional_rcfg_logic}    Slave: </a:t>
            </a:r>
            <a:r>
              <a:rPr lang="en-GB" altLang="en-US" sz="1100" dirty="0">
                <a:highlight>
                  <a:srgbClr val="FFFF00"/>
                </a:highlight>
              </a:rPr>
              <a:t>0x800000</a:t>
            </a:r>
          </a:p>
          <a:p>
            <a:pPr>
              <a:lnSpc>
                <a:spcPct val="80000"/>
              </a:lnSpc>
            </a:pPr>
            <a:r>
              <a:rPr lang="en-GB" altLang="en-US" sz="1100" dirty="0" err="1"/>
              <a:t>Phy</a:t>
            </a:r>
            <a:r>
              <a:rPr lang="en-GB" altLang="en-US" sz="1100" dirty="0"/>
              <a:t> : "</a:t>
            </a:r>
            <a:r>
              <a:rPr lang="en-GB" altLang="en-US" sz="1100" dirty="0">
                <a:highlight>
                  <a:srgbClr val="00FF00"/>
                </a:highlight>
              </a:rPr>
              <a:t>etile_phy_18</a:t>
            </a:r>
            <a:r>
              <a:rPr lang="en-GB" altLang="en-US" sz="1100" dirty="0"/>
              <a:t>" ---&gt; Hierarchy Path:  {\Generate_Superlite_II_Instances:1:instx|superliteii_txrx_module_inst|txrx_pcs_64b66b_inst|xcvr_txrx_inst|xcvr_native_s10_etile_0|alt_xcvr_native_optional_rcfg_logic}    Slave: </a:t>
            </a:r>
            <a:r>
              <a:rPr lang="en-GB" altLang="en-US" sz="1100" dirty="0">
                <a:highlight>
                  <a:srgbClr val="00FF00"/>
                </a:highlight>
              </a:rPr>
              <a:t>0x1000000</a:t>
            </a:r>
          </a:p>
          <a:p>
            <a:pPr>
              <a:lnSpc>
                <a:spcPct val="80000"/>
              </a:lnSpc>
            </a:pPr>
            <a:endParaRPr lang="en-GB" altLang="en-US" sz="1100" dirty="0"/>
          </a:p>
          <a:p>
            <a:pPr>
              <a:lnSpc>
                <a:spcPct val="80000"/>
              </a:lnSpc>
            </a:pPr>
            <a:endParaRPr lang="en-GB" altLang="en-US" sz="11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975724362"/>
      </p:ext>
    </p:extLst>
  </p:cSld>
  <p:clrMapOvr>
    <a:masterClrMapping/>
  </p:clrMapOvr>
  <p:transition spd="med">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(continued)</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dirty="0"/>
              <a:t>So to identify PHY1 one can simply use </a:t>
            </a:r>
            <a:r>
              <a:rPr lang="en-GB" altLang="en-US" dirty="0">
                <a:highlight>
                  <a:srgbClr val="00FF00"/>
                </a:highlight>
              </a:rPr>
              <a:t>etile_phy_18 </a:t>
            </a:r>
            <a:r>
              <a:rPr lang="en-GB" altLang="en-US" dirty="0"/>
              <a:t>e.g. to address that specific </a:t>
            </a:r>
            <a:r>
              <a:rPr lang="en-GB" altLang="en-US" dirty="0" err="1"/>
              <a:t>phy</a:t>
            </a:r>
            <a:r>
              <a:rPr lang="en-GB" altLang="en-US" dirty="0"/>
              <a:t>.</a:t>
            </a:r>
          </a:p>
          <a:p>
            <a:pPr>
              <a:lnSpc>
                <a:spcPct val="80000"/>
              </a:lnSpc>
            </a:pPr>
            <a:r>
              <a:rPr lang="en-GB" altLang="en-US" dirty="0"/>
              <a:t>The list on the following slides shows the available procedures and provides examples how to use them.</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835961154"/>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(Generic functions)</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100" b="1" dirty="0" err="1"/>
              <a:t>rmw_all</a:t>
            </a:r>
            <a:r>
              <a:rPr lang="en-GB" altLang="en-US" sz="1100" b="1" dirty="0"/>
              <a:t>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rmw_all</a:t>
            </a:r>
            <a:r>
              <a:rPr lang="en-GB" altLang="en-US" sz="1100" dirty="0"/>
              <a:t> 0x160 0x0E 0x03 1</a:t>
            </a:r>
          </a:p>
          <a:p>
            <a:pPr>
              <a:lnSpc>
                <a:spcPct val="80000"/>
              </a:lnSpc>
            </a:pPr>
            <a:endParaRPr lang="en-GB" altLang="en-US" sz="1100" dirty="0"/>
          </a:p>
          <a:p>
            <a:pPr>
              <a:lnSpc>
                <a:spcPct val="80000"/>
              </a:lnSpc>
            </a:pPr>
            <a:r>
              <a:rPr lang="en-GB" altLang="en-US" sz="1100" b="1" dirty="0" err="1"/>
              <a:t>rmw_channel</a:t>
            </a:r>
            <a:r>
              <a:rPr lang="en-GB" altLang="en-US" sz="1100" b="1" dirty="0"/>
              <a:t> {</a:t>
            </a:r>
            <a:r>
              <a:rPr lang="en-GB" altLang="en-US" sz="1100" b="1" dirty="0" err="1"/>
              <a:t>phy</a:t>
            </a:r>
            <a:r>
              <a:rPr lang="en-GB" altLang="en-US" sz="1100" b="1" dirty="0"/>
              <a:t> channel offset mask </a:t>
            </a:r>
            <a:r>
              <a:rPr lang="en-GB" altLang="en-US" sz="1100" b="1" dirty="0" err="1"/>
              <a:t>newval</a:t>
            </a:r>
            <a:r>
              <a:rPr lang="en-GB" altLang="en-US" sz="1100" b="1" dirty="0"/>
              <a:t> verbose}</a:t>
            </a:r>
          </a:p>
          <a:p>
            <a:pPr>
              <a:lnSpc>
                <a:spcPct val="80000"/>
              </a:lnSpc>
            </a:pPr>
            <a:r>
              <a:rPr lang="en-GB" altLang="en-US" sz="1100" dirty="0"/>
              <a:t>example </a:t>
            </a:r>
            <a:r>
              <a:rPr lang="en-GB" altLang="en-US" sz="1100" dirty="0" err="1"/>
              <a:t>useage</a:t>
            </a:r>
            <a:r>
              <a:rPr lang="en-GB" altLang="en-US" sz="1100" dirty="0"/>
              <a:t> </a:t>
            </a:r>
            <a:r>
              <a:rPr lang="en-GB" altLang="en-US" sz="1100" dirty="0" err="1"/>
              <a:t>rmw_channel</a:t>
            </a:r>
            <a:r>
              <a:rPr lang="en-GB" altLang="en-US" sz="1100" dirty="0"/>
              <a:t> transceiver_block:0 0 3 0x40000 0x0F 0x03 1</a:t>
            </a:r>
          </a:p>
          <a:p>
            <a:pPr>
              <a:lnSpc>
                <a:spcPct val="80000"/>
              </a:lnSpc>
            </a:pPr>
            <a:endParaRPr lang="en-GB" altLang="en-US" sz="1100" dirty="0"/>
          </a:p>
          <a:p>
            <a:pPr>
              <a:lnSpc>
                <a:spcPct val="80000"/>
              </a:lnSpc>
            </a:pPr>
            <a:r>
              <a:rPr lang="en-GB" altLang="en-US" sz="1100" b="1" dirty="0" err="1"/>
              <a:t>rd_channel</a:t>
            </a:r>
            <a:r>
              <a:rPr lang="en-GB" altLang="en-US" sz="1100" b="1" dirty="0"/>
              <a:t> {</a:t>
            </a:r>
            <a:r>
              <a:rPr lang="en-GB" altLang="en-US" sz="1100" b="1" dirty="0" err="1"/>
              <a:t>phy</a:t>
            </a:r>
            <a:r>
              <a:rPr lang="en-GB" altLang="en-US" sz="1100" b="1" dirty="0"/>
              <a:t> channel offset verbose}</a:t>
            </a:r>
          </a:p>
          <a:p>
            <a:pPr>
              <a:lnSpc>
                <a:spcPct val="80000"/>
              </a:lnSpc>
            </a:pPr>
            <a:r>
              <a:rPr lang="en-GB" altLang="en-US" sz="1100" dirty="0"/>
              <a:t>to read and printout use e.g. </a:t>
            </a:r>
            <a:r>
              <a:rPr lang="en-GB" altLang="en-US" sz="1100" dirty="0" err="1"/>
              <a:t>rd_channel</a:t>
            </a:r>
            <a:r>
              <a:rPr lang="en-GB" altLang="en-US" sz="1100" dirty="0"/>
              <a:t> etile_phy_36 3 0x40000 1</a:t>
            </a:r>
          </a:p>
          <a:p>
            <a:pPr>
              <a:lnSpc>
                <a:spcPct val="80000"/>
              </a:lnSpc>
            </a:pPr>
            <a:r>
              <a:rPr lang="en-GB" altLang="en-US" sz="1100" dirty="0"/>
              <a:t>when only reading without printing use e.g. set d [</a:t>
            </a:r>
            <a:r>
              <a:rPr lang="en-GB" altLang="en-US" sz="1100" dirty="0" err="1"/>
              <a:t>rd_channel</a:t>
            </a:r>
            <a:r>
              <a:rPr lang="en-GB" altLang="en-US" sz="1100" dirty="0"/>
              <a:t> etile_phy_36 3 0x40000 0]</a:t>
            </a:r>
          </a:p>
          <a:p>
            <a:pPr>
              <a:lnSpc>
                <a:spcPct val="80000"/>
              </a:lnSpc>
            </a:pPr>
            <a:endParaRPr lang="en-GB" altLang="en-US" sz="1100" b="1" dirty="0"/>
          </a:p>
          <a:p>
            <a:pPr>
              <a:lnSpc>
                <a:spcPct val="80000"/>
              </a:lnSpc>
            </a:pPr>
            <a:r>
              <a:rPr lang="en-GB" altLang="en-US" sz="1100" b="1" dirty="0" err="1"/>
              <a:t>rd_all</a:t>
            </a:r>
            <a:r>
              <a:rPr lang="en-GB" altLang="en-US" sz="1100" b="1" dirty="0"/>
              <a:t> {offset}</a:t>
            </a:r>
          </a:p>
          <a:p>
            <a:pPr>
              <a:lnSpc>
                <a:spcPct val="80000"/>
              </a:lnSpc>
            </a:pPr>
            <a:r>
              <a:rPr lang="en-GB" altLang="en-US" sz="1100" dirty="0"/>
              <a:t>example </a:t>
            </a:r>
            <a:r>
              <a:rPr lang="en-GB" altLang="en-US" sz="1100" dirty="0" err="1"/>
              <a:t>useage</a:t>
            </a:r>
            <a:r>
              <a:rPr lang="en-GB" altLang="en-US" sz="1100" dirty="0"/>
              <a:t> </a:t>
            </a:r>
            <a:r>
              <a:rPr lang="en-GB" altLang="en-US" sz="1100" dirty="0" err="1"/>
              <a:t>rd_all</a:t>
            </a:r>
            <a:r>
              <a:rPr lang="en-GB" altLang="en-US" sz="1100" dirty="0"/>
              <a:t> 0x40011</a:t>
            </a:r>
          </a:p>
          <a:p>
            <a:pPr>
              <a:lnSpc>
                <a:spcPct val="80000"/>
              </a:lnSpc>
            </a:pPr>
            <a:endParaRPr lang="en-GB" altLang="en-US" sz="1100" b="1" dirty="0"/>
          </a:p>
          <a:p>
            <a:pPr>
              <a:lnSpc>
                <a:spcPct val="80000"/>
              </a:lnSpc>
            </a:pPr>
            <a:r>
              <a:rPr lang="en-GB" altLang="en-US" sz="1100" b="1" dirty="0" err="1"/>
              <a:t>raw_dump_channel</a:t>
            </a:r>
            <a:r>
              <a:rPr lang="en-GB" altLang="en-US" sz="1100" b="1" dirty="0"/>
              <a:t> {</a:t>
            </a:r>
            <a:r>
              <a:rPr lang="en-GB" altLang="en-US" sz="1100" b="1" dirty="0" err="1"/>
              <a:t>phy</a:t>
            </a:r>
            <a:r>
              <a:rPr lang="en-GB" altLang="en-US" sz="1100" b="1" dirty="0"/>
              <a:t> </a:t>
            </a:r>
            <a:r>
              <a:rPr lang="en-GB" altLang="en-US" sz="1100" b="1" dirty="0" err="1"/>
              <a:t>ch</a:t>
            </a:r>
            <a:r>
              <a:rPr lang="en-GB" altLang="en-US" sz="1100" b="1" dirty="0"/>
              <a:t>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raw_dump_channel</a:t>
            </a:r>
            <a:r>
              <a:rPr lang="en-GB" altLang="en-US" sz="1100" dirty="0"/>
              <a:t> etile_phy_36 0 0x000 0x300</a:t>
            </a:r>
          </a:p>
          <a:p>
            <a:pPr>
              <a:lnSpc>
                <a:spcPct val="80000"/>
              </a:lnSpc>
            </a:pPr>
            <a:endParaRPr lang="en-GB" altLang="en-US" sz="1100" b="1" dirty="0"/>
          </a:p>
          <a:p>
            <a:pPr>
              <a:lnSpc>
                <a:spcPct val="80000"/>
              </a:lnSpc>
            </a:pPr>
            <a:r>
              <a:rPr lang="en-GB" altLang="en-US" sz="1100" b="1" dirty="0" err="1"/>
              <a:t>compare_xcvr_channels</a:t>
            </a:r>
            <a:r>
              <a:rPr lang="en-GB" altLang="en-US" sz="1100" b="1" dirty="0"/>
              <a:t> {</a:t>
            </a:r>
            <a:r>
              <a:rPr lang="en-GB" altLang="en-US" sz="1100" b="1" dirty="0" err="1"/>
              <a:t>phy</a:t>
            </a:r>
            <a:r>
              <a:rPr lang="en-GB" altLang="en-US" sz="1100" b="1" dirty="0"/>
              <a:t> ch1 ch2 </a:t>
            </a:r>
            <a:r>
              <a:rPr lang="en-GB" altLang="en-US" sz="1100" b="1" dirty="0" err="1"/>
              <a:t>start_addr</a:t>
            </a:r>
            <a:r>
              <a:rPr lang="en-GB" altLang="en-US" sz="1100" b="1" dirty="0"/>
              <a:t> </a:t>
            </a:r>
            <a:r>
              <a:rPr lang="en-GB" altLang="en-US" sz="1100" b="1" dirty="0" err="1"/>
              <a:t>stop_addr</a:t>
            </a:r>
            <a:r>
              <a:rPr lang="en-GB" altLang="en-US" sz="1100" b="1" dirty="0"/>
              <a:t>}</a:t>
            </a:r>
          </a:p>
          <a:p>
            <a:pPr>
              <a:lnSpc>
                <a:spcPct val="80000"/>
              </a:lnSpc>
            </a:pPr>
            <a:r>
              <a:rPr lang="en-GB" altLang="en-US" sz="1100" dirty="0"/>
              <a:t>example </a:t>
            </a:r>
            <a:r>
              <a:rPr lang="en-GB" altLang="en-US" sz="1100" dirty="0" err="1"/>
              <a:t>useage</a:t>
            </a:r>
            <a:r>
              <a:rPr lang="en-GB" altLang="en-US" sz="1100" dirty="0"/>
              <a:t> </a:t>
            </a:r>
            <a:r>
              <a:rPr lang="en-GB" altLang="en-US" sz="1100" dirty="0" err="1"/>
              <a:t>compare_xcvr_channels</a:t>
            </a:r>
            <a:r>
              <a:rPr lang="en-GB" altLang="en-US" sz="1100" dirty="0"/>
              <a:t> etile_phy_36 0 1 0x0 0xF</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97329976"/>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1)</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200" b="1" dirty="0" err="1"/>
              <a:t>rcfg_etile</a:t>
            </a:r>
            <a:r>
              <a:rPr lang="en-GB" altLang="en-US" sz="1200" b="1" dirty="0"/>
              <a:t> {</a:t>
            </a:r>
            <a:r>
              <a:rPr lang="en-GB" altLang="en-US" sz="1200" b="1" dirty="0" err="1"/>
              <a:t>phy</a:t>
            </a:r>
            <a:r>
              <a:rPr lang="en-GB" altLang="en-US" sz="1200" b="1" dirty="0"/>
              <a:t> channel </a:t>
            </a:r>
            <a:r>
              <a:rPr lang="en-GB" altLang="en-US" sz="1200" b="1" dirty="0" err="1"/>
              <a:t>interrupt_code</a:t>
            </a:r>
            <a:r>
              <a:rPr lang="en-GB" altLang="en-US" sz="1200" b="1" dirty="0"/>
              <a:t> </a:t>
            </a:r>
            <a:r>
              <a:rPr lang="en-GB" altLang="en-US" sz="1200" b="1" dirty="0" err="1"/>
              <a:t>interrupt_data</a:t>
            </a:r>
            <a:r>
              <a:rPr lang="en-GB" altLang="en-US" sz="1200" b="1" dirty="0"/>
              <a:t> verbose}</a:t>
            </a:r>
          </a:p>
          <a:p>
            <a:pPr>
              <a:lnSpc>
                <a:spcPct val="80000"/>
              </a:lnSpc>
            </a:pPr>
            <a:r>
              <a:rPr lang="en-GB" altLang="en-US" sz="1200" dirty="0"/>
              <a:t>example </a:t>
            </a:r>
            <a:r>
              <a:rPr lang="en-GB" altLang="en-US" sz="1200" dirty="0" err="1"/>
              <a:t>useage</a:t>
            </a:r>
            <a:r>
              <a:rPr lang="en-GB" altLang="en-US" sz="1200" dirty="0"/>
              <a:t> reading </a:t>
            </a:r>
            <a:r>
              <a:rPr lang="en-GB" altLang="en-US" sz="1200" dirty="0" err="1"/>
              <a:t>vod</a:t>
            </a:r>
            <a:r>
              <a:rPr lang="en-GB" altLang="en-US" sz="1200" dirty="0"/>
              <a:t> : set </a:t>
            </a:r>
            <a:r>
              <a:rPr lang="en-GB" altLang="en-US" sz="1200" dirty="0" err="1"/>
              <a:t>readback_vod</a:t>
            </a:r>
            <a:r>
              <a:rPr lang="en-GB" altLang="en-US" sz="1200" dirty="0"/>
              <a:t> [</a:t>
            </a:r>
            <a:r>
              <a:rPr lang="en-GB" altLang="en-US" sz="1200" dirty="0" err="1"/>
              <a:t>rcfg_etile</a:t>
            </a:r>
            <a:r>
              <a:rPr lang="en-GB" altLang="en-US" sz="1200" dirty="0"/>
              <a:t> etile_phy_36  0 0x15 0x4100 1]</a:t>
            </a:r>
          </a:p>
          <a:p>
            <a:pPr>
              <a:lnSpc>
                <a:spcPct val="80000"/>
              </a:lnSpc>
            </a:pPr>
            <a:r>
              <a:rPr lang="en-GB" altLang="en-US" sz="1200" dirty="0"/>
              <a:t>example </a:t>
            </a:r>
            <a:r>
              <a:rPr lang="en-GB" altLang="en-US" sz="1200" dirty="0" err="1"/>
              <a:t>useage</a:t>
            </a:r>
            <a:r>
              <a:rPr lang="en-GB" altLang="en-US" sz="1200" dirty="0"/>
              <a:t> writing </a:t>
            </a:r>
            <a:r>
              <a:rPr lang="en-GB" altLang="en-US" sz="1200" dirty="0" err="1"/>
              <a:t>vod</a:t>
            </a:r>
            <a:r>
              <a:rPr lang="en-GB" altLang="en-US" sz="1200" dirty="0"/>
              <a:t> setting 3 : set </a:t>
            </a:r>
            <a:r>
              <a:rPr lang="en-GB" altLang="en-US" sz="1200" dirty="0" err="1"/>
              <a:t>readback_vod</a:t>
            </a:r>
            <a:r>
              <a:rPr lang="en-GB" altLang="en-US" sz="1200" dirty="0"/>
              <a:t>	[</a:t>
            </a:r>
            <a:r>
              <a:rPr lang="en-GB" altLang="en-US" sz="1200" dirty="0" err="1"/>
              <a:t>rcfg_etile</a:t>
            </a:r>
            <a:r>
              <a:rPr lang="en-GB" altLang="en-US" sz="1200" dirty="0"/>
              <a:t> etile_phy_36 0 0x15 0x4003 0]</a:t>
            </a:r>
          </a:p>
          <a:p>
            <a:pPr>
              <a:lnSpc>
                <a:spcPct val="80000"/>
              </a:lnSpc>
            </a:pPr>
            <a:endParaRPr lang="en-GB" altLang="en-US" sz="1200" dirty="0"/>
          </a:p>
          <a:p>
            <a:pPr>
              <a:lnSpc>
                <a:spcPct val="80000"/>
              </a:lnSpc>
            </a:pPr>
            <a:r>
              <a:rPr lang="en-GB" altLang="en-US" sz="1200" b="1" dirty="0" err="1"/>
              <a:t>start_check_prbs_etile</a:t>
            </a:r>
            <a:r>
              <a:rPr lang="en-GB" altLang="en-US" sz="1200" b="1" dirty="0"/>
              <a:t> {</a:t>
            </a:r>
            <a:r>
              <a:rPr lang="en-GB" altLang="en-US" sz="1200" b="1" dirty="0" err="1"/>
              <a:t>phy</a:t>
            </a:r>
            <a:r>
              <a:rPr lang="en-GB" altLang="en-US" sz="1200" b="1" dirty="0"/>
              <a:t> channel pattern verbose}</a:t>
            </a:r>
          </a:p>
          <a:p>
            <a:pPr>
              <a:lnSpc>
                <a:spcPct val="80000"/>
              </a:lnSpc>
            </a:pPr>
            <a:r>
              <a:rPr lang="en-GB" altLang="en-US" sz="1200" dirty="0"/>
              <a:t>example to start prbs31 on channel 1 of etile_phy_37 :  </a:t>
            </a:r>
            <a:r>
              <a:rPr lang="en-GB" altLang="en-US" sz="1200" dirty="0" err="1"/>
              <a:t>start_check_prbs_etile</a:t>
            </a:r>
            <a:r>
              <a:rPr lang="en-GB" altLang="en-US" sz="1200" dirty="0"/>
              <a:t> etile_phy_37 1 31 1</a:t>
            </a:r>
          </a:p>
          <a:p>
            <a:pPr>
              <a:lnSpc>
                <a:spcPct val="80000"/>
              </a:lnSpc>
            </a:pPr>
            <a:endParaRPr lang="en-GB" altLang="en-US" sz="1200" dirty="0"/>
          </a:p>
          <a:p>
            <a:pPr>
              <a:lnSpc>
                <a:spcPct val="80000"/>
              </a:lnSpc>
            </a:pPr>
            <a:r>
              <a:rPr lang="en-GB" altLang="en-US" sz="1200" b="1" dirty="0" err="1"/>
              <a:t>set_serial_loopback_etile</a:t>
            </a:r>
            <a:r>
              <a:rPr lang="en-GB" altLang="en-US" sz="1200" b="1" dirty="0"/>
              <a:t> {</a:t>
            </a:r>
            <a:r>
              <a:rPr lang="en-GB" altLang="en-US" sz="1200" b="1" dirty="0" err="1"/>
              <a:t>phy</a:t>
            </a:r>
            <a:r>
              <a:rPr lang="en-GB" altLang="en-US" sz="1200" b="1" dirty="0"/>
              <a:t> channel </a:t>
            </a:r>
            <a:r>
              <a:rPr lang="en-GB" altLang="en-US" sz="1200" b="1" dirty="0" err="1"/>
              <a:t>serial_loop</a:t>
            </a:r>
            <a:r>
              <a:rPr lang="en-GB" altLang="en-US" sz="1200" b="1" dirty="0"/>
              <a:t> verbose}</a:t>
            </a:r>
          </a:p>
          <a:p>
            <a:pPr>
              <a:lnSpc>
                <a:spcPct val="80000"/>
              </a:lnSpc>
            </a:pPr>
            <a:r>
              <a:rPr lang="en-GB" altLang="en-US" sz="1200" dirty="0"/>
              <a:t>example to set serial loopback on channel 4 of etile_phy_36 :  </a:t>
            </a:r>
            <a:r>
              <a:rPr lang="en-GB" altLang="en-US" sz="1200" dirty="0" err="1"/>
              <a:t>set_serial_loopback_etile</a:t>
            </a:r>
            <a:r>
              <a:rPr lang="en-GB" altLang="en-US" sz="1200" dirty="0"/>
              <a:t> etile_phy_36 4 1 1</a:t>
            </a:r>
          </a:p>
          <a:p>
            <a:pPr>
              <a:lnSpc>
                <a:spcPct val="80000"/>
              </a:lnSpc>
            </a:pPr>
            <a:endParaRPr lang="en-GB" altLang="en-US" sz="1200" dirty="0"/>
          </a:p>
          <a:p>
            <a:pPr>
              <a:lnSpc>
                <a:spcPct val="80000"/>
              </a:lnSpc>
            </a:pPr>
            <a:r>
              <a:rPr lang="en-GB" altLang="en-US" sz="1200" b="1" dirty="0" err="1"/>
              <a:t>set_mode_etile</a:t>
            </a:r>
            <a:r>
              <a:rPr lang="en-GB" altLang="en-US" sz="1200" b="1" dirty="0"/>
              <a:t> {</a:t>
            </a:r>
            <a:r>
              <a:rPr lang="en-GB" altLang="en-US" sz="1200" b="1" dirty="0" err="1"/>
              <a:t>phy</a:t>
            </a:r>
            <a:r>
              <a:rPr lang="en-GB" altLang="en-US" sz="1200" b="1" dirty="0"/>
              <a:t> channel </a:t>
            </a:r>
            <a:r>
              <a:rPr lang="en-GB" altLang="en-US" sz="1200" b="1" dirty="0" err="1"/>
              <a:t>line_encoding</a:t>
            </a:r>
            <a:r>
              <a:rPr lang="en-GB" altLang="en-US" sz="1200" b="1" dirty="0"/>
              <a:t> </a:t>
            </a:r>
            <a:r>
              <a:rPr lang="en-GB" altLang="en-US" sz="1200" b="1" dirty="0" err="1"/>
              <a:t>tx_clk_divider</a:t>
            </a:r>
            <a:r>
              <a:rPr lang="en-GB" altLang="en-US" sz="1200" b="1" dirty="0"/>
              <a:t> </a:t>
            </a:r>
            <a:r>
              <a:rPr lang="en-GB" altLang="en-US" sz="1200" b="1" dirty="0" err="1"/>
              <a:t>rx_clk_divider</a:t>
            </a:r>
            <a:r>
              <a:rPr lang="en-GB" altLang="en-US" sz="1200" b="1" dirty="0"/>
              <a:t> </a:t>
            </a:r>
            <a:r>
              <a:rPr lang="en-GB" altLang="en-US" sz="1200" b="1" dirty="0" err="1"/>
              <a:t>gray_encoding</a:t>
            </a:r>
            <a:r>
              <a:rPr lang="en-GB" altLang="en-US" sz="1200" b="1" dirty="0"/>
              <a:t> encoding_1_1plusd verbose}</a:t>
            </a:r>
          </a:p>
          <a:p>
            <a:pPr>
              <a:lnSpc>
                <a:spcPct val="80000"/>
              </a:lnSpc>
            </a:pPr>
            <a:r>
              <a:rPr lang="en-GB" altLang="en-US" sz="1200" dirty="0"/>
              <a:t>example to set PAM4 on channel 4 of etile_phy_36 with </a:t>
            </a:r>
            <a:r>
              <a:rPr lang="en-GB" altLang="en-US" sz="1200" dirty="0" err="1"/>
              <a:t>gray_encoding</a:t>
            </a:r>
            <a:r>
              <a:rPr lang="en-GB" altLang="en-US" sz="1200" dirty="0"/>
              <a:t> : </a:t>
            </a:r>
            <a:r>
              <a:rPr lang="en-GB" altLang="en-US" sz="1200" dirty="0" err="1"/>
              <a:t>set_mode_etile</a:t>
            </a:r>
            <a:r>
              <a:rPr lang="en-GB" altLang="en-US" sz="1200" dirty="0"/>
              <a:t> etile_phy_36 4 PAM4 0x64 </a:t>
            </a:r>
            <a:r>
              <a:rPr lang="en-GB" altLang="en-US" sz="1200" dirty="0" err="1"/>
              <a:t>0x64</a:t>
            </a:r>
            <a:r>
              <a:rPr lang="en-GB" altLang="en-US" sz="1200" dirty="0"/>
              <a:t> 1 0 1</a:t>
            </a:r>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04982295"/>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Ttk_helper_s10tx Script (E-Tile specific part 2)</a:t>
            </a:r>
            <a:endParaRPr lang="en-US" altLang="en-US" dirty="0">
              <a:latin typeface="Intel Clear" panose="020B0604020203020204" pitchFamily="34" charset="0"/>
              <a:cs typeface="Intel Clear" panose="020B0604020203020204" pitchFamily="34" charset="0"/>
            </a:endParaRPr>
          </a:p>
        </p:txBody>
      </p:sp>
      <p:sp>
        <p:nvSpPr>
          <p:cNvPr id="92163" name="Rectangle 3"/>
          <p:cNvSpPr>
            <a:spLocks noGrp="1" noChangeArrowheads="1"/>
          </p:cNvSpPr>
          <p:nvPr>
            <p:ph sz="quarter" idx="11"/>
          </p:nvPr>
        </p:nvSpPr>
        <p:spPr>
          <a:xfrm>
            <a:off x="411163" y="974690"/>
            <a:ext cx="8504237" cy="5322923"/>
          </a:xfrm>
        </p:spPr>
        <p:txBody>
          <a:bodyPr/>
          <a:lstStyle/>
          <a:p>
            <a:pPr>
              <a:lnSpc>
                <a:spcPct val="80000"/>
              </a:lnSpc>
            </a:pPr>
            <a:r>
              <a:rPr lang="en-GB" altLang="en-US" sz="1400" b="1" dirty="0" err="1"/>
              <a:t>iadp_channel</a:t>
            </a:r>
            <a:r>
              <a:rPr lang="en-GB" altLang="en-US" sz="1400" b="1" dirty="0"/>
              <a:t> {</a:t>
            </a:r>
            <a:r>
              <a:rPr lang="en-GB" altLang="en-US" sz="1400" b="1" dirty="0" err="1"/>
              <a:t>phy</a:t>
            </a:r>
            <a:r>
              <a:rPr lang="en-GB" altLang="en-US" sz="1400" b="1" dirty="0"/>
              <a:t> channel verbose}</a:t>
            </a:r>
          </a:p>
          <a:p>
            <a:pPr>
              <a:lnSpc>
                <a:spcPct val="80000"/>
              </a:lnSpc>
            </a:pPr>
            <a:r>
              <a:rPr lang="en-GB" altLang="en-US" sz="1400" dirty="0"/>
              <a:t>example to run </a:t>
            </a:r>
            <a:r>
              <a:rPr lang="en-GB" altLang="en-US" sz="1400" dirty="0" err="1"/>
              <a:t>iadp</a:t>
            </a:r>
            <a:r>
              <a:rPr lang="en-GB" altLang="en-US" sz="1400" dirty="0"/>
              <a:t> on channel 1 of etile_phy_36   </a:t>
            </a:r>
            <a:r>
              <a:rPr lang="en-GB" altLang="en-US" sz="1400" dirty="0" err="1"/>
              <a:t>iadp_channel</a:t>
            </a:r>
            <a:r>
              <a:rPr lang="en-GB" altLang="en-US" sz="1400" dirty="0"/>
              <a:t> etile_phy_36 1 1</a:t>
            </a:r>
          </a:p>
          <a:p>
            <a:pPr>
              <a:lnSpc>
                <a:spcPct val="80000"/>
              </a:lnSpc>
            </a:pPr>
            <a:endParaRPr lang="en-GB" altLang="en-US" sz="1400" dirty="0"/>
          </a:p>
          <a:p>
            <a:pPr>
              <a:lnSpc>
                <a:spcPct val="80000"/>
              </a:lnSpc>
            </a:pPr>
            <a:r>
              <a:rPr lang="en-GB" altLang="en-US" sz="1400" b="1" dirty="0" err="1"/>
              <a:t>iadp_phy</a:t>
            </a:r>
            <a:r>
              <a:rPr lang="en-GB" altLang="en-US" sz="1400" b="1" dirty="0"/>
              <a:t> {</a:t>
            </a:r>
            <a:r>
              <a:rPr lang="en-GB" altLang="en-US" sz="1400" b="1" dirty="0" err="1"/>
              <a:t>phy</a:t>
            </a:r>
            <a:r>
              <a:rPr lang="en-GB" altLang="en-US" sz="1400" b="1" dirty="0"/>
              <a:t> verbose}</a:t>
            </a:r>
          </a:p>
          <a:p>
            <a:pPr>
              <a:lnSpc>
                <a:spcPct val="80000"/>
              </a:lnSpc>
            </a:pPr>
            <a:r>
              <a:rPr lang="en-GB" altLang="en-US" sz="1400" dirty="0"/>
              <a:t>example to run </a:t>
            </a:r>
            <a:r>
              <a:rPr lang="en-GB" altLang="en-US" sz="1400" dirty="0" err="1"/>
              <a:t>iadp</a:t>
            </a:r>
            <a:r>
              <a:rPr lang="en-GB" altLang="en-US" sz="1400" dirty="0"/>
              <a:t> at once on all channels of etile_phy_36 :  </a:t>
            </a:r>
            <a:r>
              <a:rPr lang="en-GB" altLang="en-US" sz="1400" dirty="0" err="1"/>
              <a:t>iadp_phy</a:t>
            </a:r>
            <a:r>
              <a:rPr lang="en-GB" altLang="en-US" sz="1400" dirty="0"/>
              <a:t> etile_phy_36 1</a:t>
            </a:r>
          </a:p>
          <a:p>
            <a:pPr>
              <a:lnSpc>
                <a:spcPct val="80000"/>
              </a:lnSpc>
            </a:pPr>
            <a:endParaRPr lang="en-GB" altLang="en-US" sz="1400" dirty="0"/>
          </a:p>
          <a:p>
            <a:pPr>
              <a:lnSpc>
                <a:spcPct val="80000"/>
              </a:lnSpc>
            </a:pPr>
            <a:r>
              <a:rPr lang="en-GB" altLang="en-US" sz="1400" b="1" dirty="0" err="1"/>
              <a:t>set_serial_loopback_phy_etile</a:t>
            </a:r>
            <a:r>
              <a:rPr lang="en-GB" altLang="en-US" sz="1400" b="1" dirty="0"/>
              <a:t> {</a:t>
            </a:r>
            <a:r>
              <a:rPr lang="en-GB" altLang="en-US" sz="1400" b="1" dirty="0" err="1"/>
              <a:t>phy</a:t>
            </a:r>
            <a:r>
              <a:rPr lang="en-GB" altLang="en-US" sz="1400" b="1" dirty="0"/>
              <a:t> </a:t>
            </a:r>
            <a:r>
              <a:rPr lang="en-GB" altLang="en-US" sz="1400" b="1" dirty="0" err="1"/>
              <a:t>serial_loop</a:t>
            </a:r>
            <a:r>
              <a:rPr lang="en-GB" altLang="en-US" sz="1400" b="1" dirty="0"/>
              <a:t> verbose}</a:t>
            </a:r>
          </a:p>
          <a:p>
            <a:pPr>
              <a:lnSpc>
                <a:spcPct val="80000"/>
              </a:lnSpc>
            </a:pPr>
            <a:r>
              <a:rPr lang="en-GB" altLang="en-US" sz="1400" dirty="0"/>
              <a:t>example to turn serial loopback ON for all channels of etile_phy_36 :  </a:t>
            </a:r>
            <a:r>
              <a:rPr lang="en-GB" altLang="en-US" sz="1400" dirty="0" err="1"/>
              <a:t>set_serial_loopback_phy_etile</a:t>
            </a:r>
            <a:r>
              <a:rPr lang="en-GB" altLang="en-US" sz="1400" dirty="0"/>
              <a:t> etile_phy_36 1 1</a:t>
            </a:r>
          </a:p>
          <a:p>
            <a:pPr>
              <a:lnSpc>
                <a:spcPct val="80000"/>
              </a:lnSpc>
            </a:pPr>
            <a:r>
              <a:rPr lang="en-GB" altLang="en-US" sz="1400" b="1" dirty="0" err="1"/>
              <a:t>precal</a:t>
            </a:r>
            <a:r>
              <a:rPr lang="en-GB" altLang="en-US" sz="1400" b="1" dirty="0"/>
              <a:t> {</a:t>
            </a:r>
            <a:r>
              <a:rPr lang="en-GB" altLang="en-US" sz="1400" b="1" dirty="0" err="1"/>
              <a:t>phy</a:t>
            </a:r>
            <a:r>
              <a:rPr lang="en-GB" altLang="en-US" sz="1400" b="1" dirty="0"/>
              <a:t> </a:t>
            </a:r>
            <a:r>
              <a:rPr lang="en-GB" altLang="en-US" sz="1400" b="1" dirty="0" err="1"/>
              <a:t>prbspattern</a:t>
            </a:r>
            <a:r>
              <a:rPr lang="en-GB" altLang="en-US" sz="1400" b="1" dirty="0"/>
              <a:t> </a:t>
            </a:r>
            <a:r>
              <a:rPr lang="en-GB" altLang="en-US" sz="1400" b="1" dirty="0" err="1"/>
              <a:t>line_encoding</a:t>
            </a:r>
            <a:r>
              <a:rPr lang="en-GB" altLang="en-US" sz="1400" b="1" dirty="0"/>
              <a:t> </a:t>
            </a:r>
            <a:r>
              <a:rPr lang="en-GB" altLang="en-US" sz="1400" b="1" dirty="0" err="1"/>
              <a:t>tx_clk_divider</a:t>
            </a:r>
            <a:r>
              <a:rPr lang="en-GB" altLang="en-US" sz="1400" b="1" dirty="0"/>
              <a:t> </a:t>
            </a:r>
            <a:r>
              <a:rPr lang="en-GB" altLang="en-US" sz="1400" b="1" dirty="0" err="1"/>
              <a:t>rx_clk_divider</a:t>
            </a:r>
            <a:r>
              <a:rPr lang="en-GB" altLang="en-US" sz="1400" b="1" dirty="0"/>
              <a:t> </a:t>
            </a:r>
            <a:r>
              <a:rPr lang="en-GB" altLang="en-US" sz="1400" b="1" dirty="0" err="1"/>
              <a:t>gray_encoding</a:t>
            </a:r>
            <a:r>
              <a:rPr lang="en-GB" altLang="en-US" sz="1400" b="1" dirty="0"/>
              <a:t> encoding_1_1plusd verbose}</a:t>
            </a:r>
          </a:p>
          <a:p>
            <a:pPr>
              <a:lnSpc>
                <a:spcPct val="80000"/>
              </a:lnSpc>
            </a:pPr>
            <a:r>
              <a:rPr lang="en-GB" altLang="en-US" sz="1400" dirty="0"/>
              <a:t>example to run </a:t>
            </a:r>
            <a:r>
              <a:rPr lang="en-GB" altLang="en-US" sz="1400" dirty="0" err="1"/>
              <a:t>precal</a:t>
            </a:r>
            <a:r>
              <a:rPr lang="en-GB" altLang="en-US" sz="1400" dirty="0"/>
              <a:t> with prbs31 with pam4 on </a:t>
            </a:r>
            <a:r>
              <a:rPr lang="en-GB" altLang="en-US" sz="1400" dirty="0" err="1"/>
              <a:t>on</a:t>
            </a:r>
            <a:r>
              <a:rPr lang="en-GB" altLang="en-US" sz="1400" dirty="0"/>
              <a:t> all channels of etile_phy_37 :  </a:t>
            </a:r>
            <a:r>
              <a:rPr lang="en-GB" altLang="en-US" sz="1400" dirty="0" err="1"/>
              <a:t>precal</a:t>
            </a:r>
            <a:r>
              <a:rPr lang="en-GB" altLang="en-US" sz="1400" dirty="0"/>
              <a:t> etile_phy_37 31 PAM4 0x64 </a:t>
            </a:r>
            <a:r>
              <a:rPr lang="en-GB" altLang="en-US" sz="1400" dirty="0" err="1"/>
              <a:t>0x64</a:t>
            </a:r>
            <a:r>
              <a:rPr lang="en-GB" altLang="en-US" sz="1400" dirty="0"/>
              <a:t> 1 0 1</a:t>
            </a:r>
          </a:p>
          <a:p>
            <a:pPr>
              <a:lnSpc>
                <a:spcPct val="80000"/>
              </a:lnSpc>
            </a:pPr>
            <a:r>
              <a:rPr lang="en-US" altLang="en-US" sz="1400" b="1" dirty="0" err="1"/>
              <a:t>precal_simple</a:t>
            </a:r>
            <a:r>
              <a:rPr lang="en-US" altLang="en-US" sz="1400" b="1" dirty="0"/>
              <a:t> {</a:t>
            </a:r>
            <a:r>
              <a:rPr lang="en-US" altLang="en-US" sz="1400" b="1" dirty="0" err="1"/>
              <a:t>phy</a:t>
            </a:r>
            <a:r>
              <a:rPr lang="en-US" altLang="en-US" sz="1400" b="1" dirty="0"/>
              <a:t> </a:t>
            </a:r>
            <a:r>
              <a:rPr lang="en-US" altLang="en-US" sz="1400" b="1" dirty="0" err="1"/>
              <a:t>prbspattern</a:t>
            </a:r>
            <a:r>
              <a:rPr lang="en-US" altLang="en-US" sz="1400" b="1" dirty="0"/>
              <a:t> </a:t>
            </a:r>
            <a:r>
              <a:rPr lang="en-US" altLang="en-US" sz="1400" b="1" dirty="0" err="1"/>
              <a:t>exit_mode</a:t>
            </a:r>
            <a:r>
              <a:rPr lang="en-US" altLang="en-US" sz="1400" b="1" dirty="0"/>
              <a:t> verbose}</a:t>
            </a:r>
          </a:p>
          <a:p>
            <a:pPr>
              <a:lnSpc>
                <a:spcPct val="80000"/>
              </a:lnSpc>
            </a:pPr>
            <a:r>
              <a:rPr lang="en-US" altLang="en-US" sz="1400" dirty="0"/>
              <a:t>example to run </a:t>
            </a:r>
            <a:r>
              <a:rPr lang="en-US" altLang="en-US" sz="1400" dirty="0" err="1"/>
              <a:t>precal</a:t>
            </a:r>
            <a:r>
              <a:rPr lang="en-US" altLang="en-US" sz="1400" dirty="0"/>
              <a:t> with prbs31 on all channels of etile_phy_37 and turn off prbs31 after calibration :  </a:t>
            </a:r>
            <a:r>
              <a:rPr lang="en-US" altLang="en-US" sz="1400" dirty="0" err="1"/>
              <a:t>precal_simple</a:t>
            </a:r>
            <a:r>
              <a:rPr lang="en-US" altLang="en-US" sz="1400" dirty="0"/>
              <a:t> etile_phy_37 31 OFF 1</a:t>
            </a:r>
            <a:endParaRPr lang="en-GB" altLang="en-US" sz="1400" dirty="0"/>
          </a:p>
          <a:p>
            <a:pPr>
              <a:lnSpc>
                <a:spcPct val="80000"/>
              </a:lnSpc>
            </a:pPr>
            <a:r>
              <a:rPr lang="en-US" altLang="en-US" sz="1400" b="1" dirty="0" err="1"/>
              <a:t>get_firmware</a:t>
            </a:r>
            <a:r>
              <a:rPr lang="en-US" altLang="en-US" sz="1400" b="1" dirty="0"/>
              <a:t> {</a:t>
            </a:r>
            <a:r>
              <a:rPr lang="en-US" altLang="en-US" sz="1400" b="1" dirty="0" err="1"/>
              <a:t>phy</a:t>
            </a:r>
            <a:r>
              <a:rPr lang="en-US" altLang="en-US" sz="1400" b="1" dirty="0"/>
              <a:t>}</a:t>
            </a:r>
          </a:p>
          <a:p>
            <a:pPr>
              <a:lnSpc>
                <a:spcPct val="80000"/>
              </a:lnSpc>
            </a:pPr>
            <a:r>
              <a:rPr lang="en-US" altLang="en-US" sz="1400" dirty="0"/>
              <a:t>example to get firmware version :  </a:t>
            </a:r>
            <a:r>
              <a:rPr lang="en-US" altLang="en-US" sz="1400" dirty="0" err="1"/>
              <a:t>get_firmware</a:t>
            </a:r>
            <a:r>
              <a:rPr lang="en-US" altLang="en-US" sz="1400" dirty="0"/>
              <a:t> etile_phy_36</a:t>
            </a:r>
          </a:p>
          <a:p>
            <a:pPr>
              <a:lnSpc>
                <a:spcPct val="80000"/>
              </a:lnSpc>
            </a:pPr>
            <a:endParaRPr lang="en-GB" altLang="en-US" sz="1400" dirty="0"/>
          </a:p>
        </p:txBody>
      </p:sp>
      <p:sp>
        <p:nvSpPr>
          <p:cNvPr id="9216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5677811-BB94-48F0-88C9-8CA8FEED393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091417078"/>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a:latin typeface="Intel Clear" panose="020B0604020203020204" pitchFamily="34" charset="0"/>
                <a:cs typeface="Intel Clear" panose="020B0604020203020204" pitchFamily="34" charset="0"/>
              </a:rPr>
              <a:t>Using Transceiver Toolkit (Optional)</a:t>
            </a:r>
            <a:endParaRPr lang="en-US" altLang="en-US">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411163" y="1268413"/>
            <a:ext cx="8504237" cy="5029200"/>
          </a:xfrm>
        </p:spPr>
        <p:txBody>
          <a:bodyPr/>
          <a:lstStyle/>
          <a:p>
            <a:pPr>
              <a:lnSpc>
                <a:spcPct val="80000"/>
              </a:lnSpc>
            </a:pPr>
            <a:r>
              <a:rPr lang="en-GB" altLang="en-US" dirty="0"/>
              <a:t>To start the Transceiver Toolkit simply start it from the Tools Menu in Quartus (with the project loaded). Using 18.1 or later.</a:t>
            </a:r>
          </a:p>
          <a:p>
            <a:pPr>
              <a:lnSpc>
                <a:spcPct val="80000"/>
              </a:lnSpc>
            </a:pPr>
            <a:r>
              <a:rPr lang="en-GB" altLang="en-US" dirty="0"/>
              <a:t>This will automatically detect the design and start up the Transceiver Toolkit which allows you to run further tests in optimizing the PMA settings, do </a:t>
            </a:r>
            <a:r>
              <a:rPr lang="en-GB" altLang="en-US" dirty="0" err="1"/>
              <a:t>autosweeps</a:t>
            </a:r>
            <a:r>
              <a:rPr lang="en-GB" altLang="en-US" dirty="0"/>
              <a:t> etc.</a:t>
            </a:r>
          </a:p>
          <a:p>
            <a:pPr>
              <a:lnSpc>
                <a:spcPct val="80000"/>
              </a:lnSpc>
            </a:pPr>
            <a:r>
              <a:rPr lang="en-GB" altLang="en-US" dirty="0">
                <a:solidFill>
                  <a:srgbClr val="FF0000"/>
                </a:solidFill>
              </a:rPr>
              <a:t>Make sure to stop all traffic running in TTK before going back to the </a:t>
            </a:r>
            <a:r>
              <a:rPr lang="en-GB" altLang="en-US" dirty="0" err="1">
                <a:solidFill>
                  <a:srgbClr val="FF0000"/>
                </a:solidFill>
              </a:rPr>
              <a:t>Nios</a:t>
            </a:r>
            <a:r>
              <a:rPr lang="en-GB" altLang="en-US" dirty="0">
                <a:solidFill>
                  <a:srgbClr val="FF0000"/>
                </a:solidFill>
              </a:rPr>
              <a:t> terminal to continue with the design.</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48</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A3560F30-BB5E-4AD7-90E5-ACD5EAAE38AE}"/>
              </a:ext>
            </a:extLst>
          </p:cNvPr>
          <p:cNvPicPr>
            <a:picLocks noChangeAspect="1"/>
          </p:cNvPicPr>
          <p:nvPr/>
        </p:nvPicPr>
        <p:blipFill>
          <a:blip r:embed="rId3"/>
          <a:stretch>
            <a:fillRect/>
          </a:stretch>
        </p:blipFill>
        <p:spPr>
          <a:xfrm>
            <a:off x="115887" y="3429000"/>
            <a:ext cx="9144000" cy="2491434"/>
          </a:xfrm>
          <a:prstGeom prst="rect">
            <a:avLst/>
          </a:prstGeom>
        </p:spPr>
      </p:pic>
    </p:spTree>
    <p:extLst>
      <p:ext uri="{BB962C8B-B14F-4D97-AF65-F5344CB8AC3E}">
        <p14:creationId xmlns:p14="http://schemas.microsoft.com/office/powerpoint/2010/main" val="3302801013"/>
      </p:ext>
    </p:extLst>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a:extLst>
              <a:ext uri="{FF2B5EF4-FFF2-40B4-BE49-F238E27FC236}">
                <a16:creationId xmlns:a16="http://schemas.microsoft.com/office/drawing/2014/main" id="{E4CDA7EE-B12B-4153-B33D-185FC4A5365F}"/>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Demonstration on the board</a:t>
            </a:r>
            <a:endParaRPr lang="en-US" altLang="en-US">
              <a:latin typeface="Intel Clear" panose="020B0604020203020204" pitchFamily="34" charset="0"/>
              <a:cs typeface="Intel Clear" panose="020B0604020203020204" pitchFamily="34" charset="0"/>
            </a:endParaRPr>
          </a:p>
        </p:txBody>
      </p:sp>
      <p:sp>
        <p:nvSpPr>
          <p:cNvPr id="98307" name="Rectangle 3">
            <a:extLst>
              <a:ext uri="{FF2B5EF4-FFF2-40B4-BE49-F238E27FC236}">
                <a16:creationId xmlns:a16="http://schemas.microsoft.com/office/drawing/2014/main" id="{D66C2484-D87B-4FA7-835B-A1B158C4C128}"/>
              </a:ext>
            </a:extLst>
          </p:cNvPr>
          <p:cNvSpPr>
            <a:spLocks noGrp="1"/>
          </p:cNvSpPr>
          <p:nvPr>
            <p:ph sz="quarter" idx="11"/>
          </p:nvPr>
        </p:nvSpPr>
        <p:spPr>
          <a:xfrm>
            <a:off x="411163" y="1268413"/>
            <a:ext cx="8504237" cy="5029200"/>
          </a:xfrm>
        </p:spPr>
        <p:txBody>
          <a:bodyPr/>
          <a:lstStyle/>
          <a:p>
            <a:pPr eaLnBrk="1" hangingPunct="1">
              <a:lnSpc>
                <a:spcPct val="80000"/>
              </a:lnSpc>
              <a:spcBef>
                <a:spcPct val="50000"/>
              </a:spcBef>
            </a:pPr>
            <a:r>
              <a:rPr lang="en-GB" altLang="en-US" sz="1600"/>
              <a:t>LED’s</a:t>
            </a:r>
          </a:p>
          <a:p>
            <a:pPr lvl="1" eaLnBrk="1" hangingPunct="1">
              <a:lnSpc>
                <a:spcPct val="80000"/>
              </a:lnSpc>
              <a:spcBef>
                <a:spcPct val="50000"/>
              </a:spcBef>
            </a:pPr>
            <a:r>
              <a:rPr lang="en-GB" altLang="en-US" sz="1400"/>
              <a:t>LED0 : Combined TxPLL_Locked (Transceiver locked to reference clock</a:t>
            </a:r>
          </a:p>
          <a:p>
            <a:pPr lvl="1" eaLnBrk="1" hangingPunct="1">
              <a:lnSpc>
                <a:spcPct val="80000"/>
              </a:lnSpc>
              <a:spcBef>
                <a:spcPct val="50000"/>
              </a:spcBef>
            </a:pPr>
            <a:r>
              <a:rPr lang="en-GB" altLang="en-US" sz="1400"/>
              <a:t>LED1 : Combined Rx_Freqlocked status of selected channel</a:t>
            </a:r>
          </a:p>
          <a:p>
            <a:pPr lvl="1" eaLnBrk="1" hangingPunct="1">
              <a:lnSpc>
                <a:spcPct val="80000"/>
              </a:lnSpc>
              <a:spcBef>
                <a:spcPct val="50000"/>
              </a:spcBef>
            </a:pPr>
            <a:r>
              <a:rPr lang="en-GB" altLang="en-US" sz="1400"/>
              <a:t>LED2 : Combined WordAligned</a:t>
            </a:r>
          </a:p>
          <a:p>
            <a:pPr lvl="1" eaLnBrk="1" hangingPunct="1">
              <a:lnSpc>
                <a:spcPct val="80000"/>
              </a:lnSpc>
              <a:spcBef>
                <a:spcPct val="50000"/>
              </a:spcBef>
            </a:pPr>
            <a:r>
              <a:rPr lang="en-GB" altLang="en-US" sz="1400"/>
              <a:t>LED3 : Combined LaneAligned</a:t>
            </a:r>
          </a:p>
          <a:p>
            <a:pPr lvl="1" eaLnBrk="1" hangingPunct="1">
              <a:lnSpc>
                <a:spcPct val="80000"/>
              </a:lnSpc>
              <a:spcBef>
                <a:spcPct val="50000"/>
              </a:spcBef>
            </a:pPr>
            <a:r>
              <a:rPr lang="en-GB" altLang="en-US" sz="1400"/>
              <a:t>LED4 : Combined Locked (CountLocked and all PRBSLocked signal asserted)</a:t>
            </a:r>
          </a:p>
          <a:p>
            <a:pPr lvl="1" eaLnBrk="1" hangingPunct="1">
              <a:lnSpc>
                <a:spcPct val="80000"/>
              </a:lnSpc>
              <a:spcBef>
                <a:spcPct val="50000"/>
              </a:spcBef>
            </a:pPr>
            <a:r>
              <a:rPr lang="en-GB" altLang="en-US" sz="1400"/>
              <a:t>LED5 : Combined Link OK :  Locked + No biterrors</a:t>
            </a:r>
          </a:p>
          <a:p>
            <a:pPr lvl="1" eaLnBrk="1" hangingPunct="1">
              <a:lnSpc>
                <a:spcPct val="80000"/>
              </a:lnSpc>
              <a:spcBef>
                <a:spcPct val="50000"/>
              </a:spcBef>
            </a:pPr>
            <a:r>
              <a:rPr lang="en-GB" altLang="en-US" sz="1400"/>
              <a:t>LED6 : Combined Link Up</a:t>
            </a:r>
          </a:p>
          <a:p>
            <a:pPr lvl="1" eaLnBrk="1" hangingPunct="1">
              <a:lnSpc>
                <a:spcPct val="80000"/>
              </a:lnSpc>
              <a:spcBef>
                <a:spcPct val="50000"/>
              </a:spcBef>
            </a:pPr>
            <a:r>
              <a:rPr lang="en-GB" altLang="en-US" sz="1400"/>
              <a:t>LED7 : Not used</a:t>
            </a:r>
          </a:p>
        </p:txBody>
      </p:sp>
      <p:sp>
        <p:nvSpPr>
          <p:cNvPr id="98308" name="Slide Number Placeholder 5">
            <a:extLst>
              <a:ext uri="{FF2B5EF4-FFF2-40B4-BE49-F238E27FC236}">
                <a16:creationId xmlns:a16="http://schemas.microsoft.com/office/drawing/2014/main" id="{50BECD64-954D-442E-8ACB-A258C439814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3304806-27C8-45B9-A977-6B47C79E9762}" type="slidenum">
              <a:rPr lang="en-GB" altLang="en-US" smtClean="0">
                <a:solidFill>
                  <a:schemeClr val="tx1"/>
                </a:solidFill>
                <a:latin typeface="Arial" panose="020B0604020202020204" pitchFamily="34" charset="0"/>
              </a:rPr>
              <a:pPr fontAlgn="base">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468AD9D3-3DF6-48D3-8A64-4BC847B0B349}"/>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a:t>
            </a:r>
          </a:p>
        </p:txBody>
      </p:sp>
      <p:sp>
        <p:nvSpPr>
          <p:cNvPr id="20483" name="Rectangle 3">
            <a:extLst>
              <a:ext uri="{FF2B5EF4-FFF2-40B4-BE49-F238E27FC236}">
                <a16:creationId xmlns:a16="http://schemas.microsoft.com/office/drawing/2014/main" id="{E549A097-580B-4CD9-AF2A-6637E802B404}"/>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dirty="0"/>
              <a:t>Transport data from point A to point B as simple as possible multiple bidirectional serial links. Note that the number of lanes in each direction do not have to be equal.</a:t>
            </a:r>
          </a:p>
          <a:p>
            <a:pPr eaLnBrk="1" hangingPunct="1">
              <a:lnSpc>
                <a:spcPct val="80000"/>
              </a:lnSpc>
            </a:pPr>
            <a:r>
              <a:rPr lang="en-GB" altLang="en-US" sz="1400" dirty="0">
                <a:solidFill>
                  <a:srgbClr val="00B050"/>
                </a:solidFill>
              </a:rPr>
              <a:t>V3 version of the protocol exchanges information between local and return side (handshaking) as well as XON/XOFF control (backpressure)</a:t>
            </a:r>
          </a:p>
          <a:p>
            <a:pPr eaLnBrk="1" hangingPunct="1">
              <a:lnSpc>
                <a:spcPct val="80000"/>
              </a:lnSpc>
            </a:pPr>
            <a:r>
              <a:rPr lang="en-GB" altLang="en-US" sz="1400" dirty="0"/>
              <a:t>On the transmit side data will only be written in the FIFO when the valid signal is asserted, the </a:t>
            </a:r>
            <a:r>
              <a:rPr lang="en-GB" altLang="en-US" sz="1400" dirty="0" err="1"/>
              <a:t>fifo</a:t>
            </a:r>
            <a:r>
              <a:rPr lang="en-GB" altLang="en-US" sz="1400" dirty="0"/>
              <a:t> also can issue a backpressure signal (indicated by the ‘ready’ signal to indicate if data can be transmitted. This is equivalent to the Avalon Streaming interface.</a:t>
            </a:r>
          </a:p>
          <a:p>
            <a:pPr eaLnBrk="1" hangingPunct="1">
              <a:lnSpc>
                <a:spcPct val="80000"/>
              </a:lnSpc>
            </a:pPr>
            <a:r>
              <a:rPr lang="en-GB" altLang="en-US" sz="1400" dirty="0">
                <a:solidFill>
                  <a:srgbClr val="00B050"/>
                </a:solidFill>
              </a:rPr>
              <a:t>When XOFF is received from the remote side, all traffic will be halted on the local side (link remains up though). </a:t>
            </a:r>
            <a:endParaRPr lang="en-GB" altLang="en-US" sz="1400" dirty="0"/>
          </a:p>
          <a:p>
            <a:pPr eaLnBrk="1" hangingPunct="1">
              <a:lnSpc>
                <a:spcPct val="80000"/>
              </a:lnSpc>
            </a:pPr>
            <a:r>
              <a:rPr lang="en-GB" altLang="en-US" sz="1400" dirty="0">
                <a:solidFill>
                  <a:srgbClr val="00B050"/>
                </a:solidFill>
              </a:rPr>
              <a:t>All the logic is clocked on one single clock (i.e. both transmit and receive core logic), this clock is the clock derived from the transmit PLL and is basically the line rate/64.</a:t>
            </a:r>
          </a:p>
          <a:p>
            <a:pPr eaLnBrk="1" hangingPunct="1">
              <a:lnSpc>
                <a:spcPct val="80000"/>
              </a:lnSpc>
            </a:pPr>
            <a:r>
              <a:rPr lang="en-GB" altLang="en-US" sz="1400" dirty="0">
                <a:solidFill>
                  <a:srgbClr val="00B050"/>
                </a:solidFill>
              </a:rPr>
              <a:t>This implies that the combination of data valid with the locally generated clock from the local transmit PLL is frequency locked to the clock used at the transmit side (which will typically vary in ppm).</a:t>
            </a:r>
          </a:p>
          <a:p>
            <a:pPr eaLnBrk="1" hangingPunct="1">
              <a:lnSpc>
                <a:spcPct val="80000"/>
              </a:lnSpc>
            </a:pPr>
            <a:r>
              <a:rPr lang="en-GB" altLang="en-US" sz="1400" dirty="0"/>
              <a:t>Uses 64/66 Encoding in combination with scrambling. </a:t>
            </a:r>
          </a:p>
          <a:p>
            <a:pPr eaLnBrk="1" hangingPunct="1">
              <a:lnSpc>
                <a:spcPct val="80000"/>
              </a:lnSpc>
            </a:pPr>
            <a:r>
              <a:rPr lang="en-GB" altLang="en-US" sz="1400" dirty="0"/>
              <a:t>Multiple lanes are bonded, there is no real limit on the number of lanes that can be used, apart from potential limitations to compile very large number of lanes. Typically 4 or 10 lanes will be used. Also a single lane is possible.</a:t>
            </a:r>
          </a:p>
        </p:txBody>
      </p:sp>
      <p:sp>
        <p:nvSpPr>
          <p:cNvPr id="20484" name="Slide Number Placeholder 3">
            <a:extLst>
              <a:ext uri="{FF2B5EF4-FFF2-40B4-BE49-F238E27FC236}">
                <a16:creationId xmlns:a16="http://schemas.microsoft.com/office/drawing/2014/main" id="{BB2CB758-674F-43E4-B3FE-FF37213CCC2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BB20E32-2761-4971-A056-0E9D24B131E4}"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58522033"/>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a:t>The design contains a number of signaltap instances, each clocked by it’s own clock.</a:t>
            </a:r>
          </a:p>
          <a:p>
            <a:pPr eaLnBrk="1" hangingPunct="1"/>
            <a:r>
              <a:rPr lang="en-GB" altLang="en-US" sz="2000"/>
              <a:t>Signaltap II acquisition can be done simultaneously with Nios II control</a:t>
            </a:r>
            <a:r>
              <a:rPr lang="en-GB" altLang="en-US"/>
              <a:t>.</a:t>
            </a:r>
          </a:p>
          <a:p>
            <a:pPr eaLnBrk="1" hangingPunct="1">
              <a:buFontTx/>
              <a:buNone/>
            </a:pPr>
            <a:endParaRPr lang="en-GB" altLang="en-US"/>
          </a:p>
          <a:p>
            <a:pPr eaLnBrk="1" hangingPunct="1">
              <a:spcBef>
                <a:spcPct val="50000"/>
              </a:spcBef>
            </a:pPr>
            <a:endParaRPr lang="en-US" altLang="en-US" sz="360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50</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a:extLst>
              <a:ext uri="{FF2B5EF4-FFF2-40B4-BE49-F238E27FC236}">
                <a16:creationId xmlns:a16="http://schemas.microsoft.com/office/drawing/2014/main" id="{03F0CCB5-28D9-4C89-812A-9869BFE227F3}"/>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TestBench</a:t>
            </a:r>
            <a:endParaRPr lang="en-US" altLang="en-US">
              <a:latin typeface="Intel Clear" panose="020B0604020203020204" pitchFamily="34" charset="0"/>
              <a:cs typeface="Intel Clear" panose="020B0604020203020204" pitchFamily="34" charset="0"/>
            </a:endParaRPr>
          </a:p>
        </p:txBody>
      </p:sp>
      <p:sp>
        <p:nvSpPr>
          <p:cNvPr id="102403" name="Rectangle 3">
            <a:extLst>
              <a:ext uri="{FF2B5EF4-FFF2-40B4-BE49-F238E27FC236}">
                <a16:creationId xmlns:a16="http://schemas.microsoft.com/office/drawing/2014/main" id="{86ED29A8-A5EC-48AB-8050-9DA5C9C311E4}"/>
              </a:ext>
            </a:extLst>
          </p:cNvPr>
          <p:cNvSpPr>
            <a:spLocks noGrp="1"/>
          </p:cNvSpPr>
          <p:nvPr>
            <p:ph sz="quarter" idx="11"/>
          </p:nvPr>
        </p:nvSpPr>
        <p:spPr>
          <a:xfrm>
            <a:off x="290513" y="838200"/>
            <a:ext cx="8413750" cy="4886325"/>
          </a:xfrm>
        </p:spPr>
        <p:txBody>
          <a:bodyPr/>
          <a:lstStyle/>
          <a:p>
            <a:pPr eaLnBrk="1" hangingPunct="1">
              <a:spcBef>
                <a:spcPct val="50000"/>
              </a:spcBef>
            </a:pPr>
            <a:r>
              <a:rPr lang="en-GB" altLang="en-US" dirty="0">
                <a:solidFill>
                  <a:srgbClr val="FF0000"/>
                </a:solidFill>
              </a:rPr>
              <a:t>First use : Open a </a:t>
            </a:r>
            <a:r>
              <a:rPr lang="en-GB" altLang="en-US" dirty="0" err="1">
                <a:solidFill>
                  <a:srgbClr val="FF0000"/>
                </a:solidFill>
              </a:rPr>
              <a:t>Nios</a:t>
            </a:r>
            <a:r>
              <a:rPr lang="en-GB" altLang="en-US" dirty="0">
                <a:solidFill>
                  <a:srgbClr val="FF0000"/>
                </a:solidFill>
              </a:rPr>
              <a:t> II 18.1 Shell and go to the simulation directory. In the shell provide the following command “./</a:t>
            </a:r>
            <a:r>
              <a:rPr lang="en-GB" altLang="en-US" dirty="0" err="1">
                <a:solidFill>
                  <a:srgbClr val="FF0000"/>
                </a:solidFill>
              </a:rPr>
              <a:t>create_simscript.bsh</a:t>
            </a:r>
            <a:r>
              <a:rPr lang="en-GB" altLang="en-US" dirty="0">
                <a:solidFill>
                  <a:srgbClr val="FF0000"/>
                </a:solidFill>
              </a:rPr>
              <a:t>”. This will create the necessary simulation scripts to match your own environment.</a:t>
            </a:r>
          </a:p>
          <a:p>
            <a:pPr eaLnBrk="1" hangingPunct="1">
              <a:spcBef>
                <a:spcPct val="50000"/>
              </a:spcBef>
            </a:pPr>
            <a:r>
              <a:rPr lang="en-GB" altLang="en-US" sz="1600" dirty="0"/>
              <a:t>When using </a:t>
            </a:r>
            <a:r>
              <a:rPr lang="en-GB" altLang="en-US" sz="1600" dirty="0" err="1"/>
              <a:t>Modelsim</a:t>
            </a:r>
            <a:r>
              <a:rPr lang="en-GB" altLang="en-US" sz="1600" dirty="0"/>
              <a:t> SE (or PE) or </a:t>
            </a:r>
            <a:r>
              <a:rPr lang="en-GB" altLang="en-US" sz="1600" dirty="0" err="1"/>
              <a:t>Questasim</a:t>
            </a:r>
            <a:r>
              <a:rPr lang="en-GB" altLang="en-US" sz="1600" dirty="0"/>
              <a:t> (tested with </a:t>
            </a:r>
            <a:r>
              <a:rPr lang="en-GB" altLang="en-US" sz="1600" dirty="0" err="1"/>
              <a:t>QuestaSim</a:t>
            </a:r>
            <a:r>
              <a:rPr lang="en-GB" altLang="en-US" sz="1600" dirty="0"/>
              <a:t> 10.5c)</a:t>
            </a:r>
          </a:p>
          <a:p>
            <a:pPr lvl="1" eaLnBrk="1" hangingPunct="1">
              <a:spcBef>
                <a:spcPct val="50000"/>
              </a:spcBef>
              <a:buFont typeface="Arial" panose="020B0604020202020204" pitchFamily="34" charset="0"/>
              <a:buChar char="–"/>
            </a:pPr>
            <a:r>
              <a:rPr lang="en-GB" altLang="en-US" sz="1200" dirty="0"/>
              <a:t>Go to the folder ../simulation/mentor</a:t>
            </a:r>
          </a:p>
          <a:p>
            <a:pPr lvl="1" eaLnBrk="1" hangingPunct="1">
              <a:spcBef>
                <a:spcPct val="50000"/>
              </a:spcBef>
              <a:buFont typeface="Arial" panose="020B0604020202020204" pitchFamily="34" charset="0"/>
              <a:buChar char="–"/>
            </a:pPr>
            <a:r>
              <a:rPr lang="en-GB" altLang="en-US" sz="1200" dirty="0"/>
              <a:t>Run ‘Sim.do’ do compile and simulate everything (when there are no libraries yet)</a:t>
            </a:r>
          </a:p>
          <a:p>
            <a:pPr lvl="1" eaLnBrk="1" hangingPunct="1">
              <a:spcBef>
                <a:spcPct val="50000"/>
              </a:spcBef>
              <a:buFont typeface="Arial" panose="020B0604020202020204" pitchFamily="34" charset="0"/>
              <a:buChar char="–"/>
            </a:pPr>
            <a:r>
              <a:rPr lang="en-GB" altLang="en-US" sz="1200" dirty="0"/>
              <a:t>Run ‘Resim.do’ when libraries already exist to re-compile only the design files and simulate the testbench </a:t>
            </a:r>
          </a:p>
          <a:p>
            <a:pPr eaLnBrk="1" hangingPunct="1">
              <a:spcBef>
                <a:spcPct val="50000"/>
              </a:spcBef>
            </a:pPr>
            <a:r>
              <a:rPr lang="en-GB" altLang="en-US" sz="1600" dirty="0"/>
              <a:t>The simulation files can be found in the ‘</a:t>
            </a:r>
            <a:r>
              <a:rPr lang="en-GB" altLang="en-US" sz="1600" dirty="0">
                <a:solidFill>
                  <a:schemeClr val="accent1"/>
                </a:solidFill>
              </a:rPr>
              <a:t>simulation/mentor</a:t>
            </a:r>
            <a:r>
              <a:rPr lang="en-GB" altLang="en-US" sz="1600" dirty="0"/>
              <a:t>’ directory</a:t>
            </a:r>
          </a:p>
          <a:p>
            <a:pPr eaLnBrk="1" hangingPunct="1">
              <a:spcBef>
                <a:spcPct val="50000"/>
              </a:spcBef>
            </a:pPr>
            <a:r>
              <a:rPr lang="en-GB" altLang="en-US" sz="1600" dirty="0"/>
              <a:t>After lane </a:t>
            </a:r>
            <a:r>
              <a:rPr lang="en-GB" altLang="en-US" sz="1600" dirty="0" err="1"/>
              <a:t>alignement</a:t>
            </a:r>
            <a:r>
              <a:rPr lang="en-GB" altLang="en-US" sz="1600" dirty="0"/>
              <a:t> has been achieved the testbench will also insert 2 errors (each resulting in 4 </a:t>
            </a:r>
            <a:r>
              <a:rPr lang="en-GB" altLang="en-US" sz="1600" dirty="0" err="1"/>
              <a:t>biterrors</a:t>
            </a:r>
            <a:r>
              <a:rPr lang="en-GB" altLang="en-US" sz="1600" dirty="0"/>
              <a:t>) which are reported by the testbench. </a:t>
            </a:r>
          </a:p>
          <a:p>
            <a:pPr eaLnBrk="1" hangingPunct="1">
              <a:spcBef>
                <a:spcPct val="50000"/>
              </a:spcBef>
            </a:pPr>
            <a:r>
              <a:rPr lang="en-GB" altLang="en-US" sz="1600" dirty="0"/>
              <a:t>Note that the testbench contains 2 instances of the </a:t>
            </a:r>
            <a:r>
              <a:rPr lang="en-GB" altLang="en-US" sz="1600" dirty="0" err="1"/>
              <a:t>Ultralite</a:t>
            </a:r>
            <a:r>
              <a:rPr lang="en-GB" altLang="en-US" sz="1600" dirty="0"/>
              <a:t> II design to mimic the hardware setup and to validate the system implementation.</a:t>
            </a:r>
          </a:p>
        </p:txBody>
      </p:sp>
      <p:sp>
        <p:nvSpPr>
          <p:cNvPr id="102404" name="Slide Number Placeholder 3">
            <a:extLst>
              <a:ext uri="{FF2B5EF4-FFF2-40B4-BE49-F238E27FC236}">
                <a16:creationId xmlns:a16="http://schemas.microsoft.com/office/drawing/2014/main" id="{D85506A2-FE61-4999-98EB-9561D6782661}"/>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10B75C3E-69EE-4DAD-8659-7687DB7ADCC6}" type="slidenum">
              <a:rPr lang="en-GB" altLang="en-US" smtClean="0">
                <a:solidFill>
                  <a:schemeClr val="tx1"/>
                </a:solidFill>
                <a:latin typeface="Arial" panose="020B0604020202020204" pitchFamily="34" charset="0"/>
              </a:rPr>
              <a:pPr fontAlgn="base">
                <a:spcBef>
                  <a:spcPct val="0"/>
                </a:spcBef>
                <a:spcAft>
                  <a:spcPct val="0"/>
                </a:spcAft>
                <a:buFontTx/>
                <a:buNone/>
              </a:pPr>
              <a:t>51</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dirty="0"/>
              <a:t>Quartus 18.1 archive (B222) which contains the demo design files, the software source files, ttk_helper_s10.tcl scripts and the testbench files.</a:t>
            </a:r>
          </a:p>
          <a:p>
            <a:pPr eaLnBrk="1" hangingPunct="1">
              <a:spcBef>
                <a:spcPct val="50000"/>
              </a:spcBef>
            </a:pPr>
            <a:r>
              <a:rPr lang="en-GB" altLang="en-US" dirty="0"/>
              <a:t>The testbenches can be found after restoring the archive: &lt;</a:t>
            </a:r>
            <a:r>
              <a:rPr lang="en-GB" altLang="en-US" dirty="0" err="1"/>
              <a:t>restored_project</a:t>
            </a:r>
            <a:r>
              <a:rPr lang="en-GB" altLang="en-US" dirty="0"/>
              <a:t>&gt;/simulation</a:t>
            </a:r>
          </a:p>
          <a:p>
            <a:pPr eaLnBrk="1" hangingPunct="1">
              <a:spcBef>
                <a:spcPct val="50000"/>
              </a:spcBef>
            </a:pPr>
            <a:r>
              <a:rPr lang="en-GB" altLang="en-US" dirty="0"/>
              <a:t>The software source files can 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 </a:t>
            </a:r>
          </a:p>
          <a:p>
            <a:pPr eaLnBrk="1" hangingPunct="1">
              <a:spcBef>
                <a:spcPct val="50000"/>
              </a:spcBef>
            </a:pPr>
            <a:r>
              <a:rPr lang="en-GB" altLang="en-US" dirty="0"/>
              <a:t>The software executables.</a:t>
            </a:r>
          </a:p>
          <a:p>
            <a:pPr eaLnBrk="1" hangingPunct="1">
              <a:spcBef>
                <a:spcPct val="50000"/>
              </a:spcBef>
            </a:pPr>
            <a:r>
              <a:rPr lang="en-GB" altLang="en-US" dirty="0"/>
              <a:t>SOF File.</a:t>
            </a:r>
          </a:p>
          <a:p>
            <a:pPr eaLnBrk="1" hangingPunct="1">
              <a:spcBef>
                <a:spcPct val="50000"/>
              </a:spcBef>
            </a:pPr>
            <a:r>
              <a:rPr lang="en-GB" altLang="en-US" dirty="0"/>
              <a:t>ttk_helper_s10tx.tcl file in the /scripts folder</a:t>
            </a:r>
          </a:p>
          <a:p>
            <a:pPr eaLnBrk="1" hangingPunct="1">
              <a:spcBef>
                <a:spcPct val="50000"/>
              </a:spcBef>
            </a:pPr>
            <a:r>
              <a:rPr lang="en-GB" altLang="en-US" dirty="0"/>
              <a:t>This document.</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52</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lstStyle/>
          <a:p>
            <a:pPr eaLnBrk="1" hangingPunct="1">
              <a:spcBef>
                <a:spcPct val="50000"/>
              </a:spcBef>
            </a:pPr>
            <a:r>
              <a:rPr lang="en-GB" altLang="en-US" dirty="0"/>
              <a:t>V18.1: November 5</a:t>
            </a:r>
            <a:r>
              <a:rPr lang="en-GB" altLang="en-US" baseline="30000" dirty="0"/>
              <a:t>th</a:t>
            </a:r>
            <a:r>
              <a:rPr lang="en-GB" altLang="en-US" dirty="0"/>
              <a:t> 2018</a:t>
            </a:r>
          </a:p>
          <a:p>
            <a:pPr lvl="1" eaLnBrk="1" hangingPunct="1">
              <a:spcBef>
                <a:spcPct val="50000"/>
              </a:spcBef>
            </a:pPr>
            <a:r>
              <a:rPr lang="en-GB" altLang="en-US" dirty="0"/>
              <a:t>Initial release</a:t>
            </a:r>
          </a:p>
          <a:p>
            <a:pPr lvl="1" eaLnBrk="1" hangingPunct="1">
              <a:spcBef>
                <a:spcPct val="50000"/>
              </a:spcBef>
            </a:pPr>
            <a:r>
              <a:rPr lang="en-GB" altLang="en-US" dirty="0" err="1"/>
              <a:t>Succesfully</a:t>
            </a:r>
            <a:r>
              <a:rPr lang="en-GB" altLang="en-US" dirty="0"/>
              <a:t> tested with 5 meter DAC cable.</a:t>
            </a:r>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53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54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81ADD103-A806-4D4F-8753-A01044923093}"/>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268413"/>
            <a:ext cx="8504237" cy="5029200"/>
          </a:xfrm>
        </p:spPr>
        <p:txBody>
          <a:bodyPr rtlCol="0">
            <a:normAutofit/>
          </a:bodyPr>
          <a:lstStyle/>
          <a:p>
            <a:pPr eaLnBrk="1" hangingPunct="1">
              <a:lnSpc>
                <a:spcPct val="80000"/>
              </a:lnSpc>
            </a:pPr>
            <a:r>
              <a:rPr lang="en-GB" altLang="en-US" sz="1600" dirty="0"/>
              <a:t>For word alignment and lane alignment idle characters and alignment characters will be sent at regular intervals based on the filling level of the </a:t>
            </a:r>
            <a:r>
              <a:rPr lang="en-GB" altLang="en-US" sz="1600" dirty="0" err="1"/>
              <a:t>Fifo</a:t>
            </a:r>
            <a:r>
              <a:rPr lang="en-GB" altLang="en-US" sz="1600" dirty="0"/>
              <a:t> at the transmit side.</a:t>
            </a:r>
          </a:p>
          <a:p>
            <a:pPr eaLnBrk="1" hangingPunct="1">
              <a:lnSpc>
                <a:spcPct val="80000"/>
              </a:lnSpc>
            </a:pPr>
            <a:r>
              <a:rPr lang="en-GB" altLang="en-US" sz="1600" dirty="0"/>
              <a:t>The </a:t>
            </a:r>
            <a:r>
              <a:rPr lang="en-GB" altLang="en-US" sz="1600" dirty="0" err="1"/>
              <a:t>Superlite</a:t>
            </a:r>
            <a:r>
              <a:rPr lang="en-GB" altLang="en-US" sz="1600" dirty="0"/>
              <a:t> II V4 TX module will automatically pause Tx user data if needed to insert idle and alignment characters and will also pause Tx user data based on the “ready” received from the Native PHY (as it is working in overspeed).  So 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endParaRPr lang="en-GB" sz="1600" b="1" dirty="0"/>
          </a:p>
          <a:p>
            <a:pPr eaLnBrk="1" fontAlgn="auto" hangingPunct="1">
              <a:lnSpc>
                <a:spcPct val="80000"/>
              </a:lnSpc>
              <a:spcAft>
                <a:spcPts val="0"/>
              </a:spcAft>
              <a:defRPr/>
            </a:pPr>
            <a:r>
              <a:rPr lang="en-GB" sz="1600" dirty="0"/>
              <a:t>User data is always 64 bit per lane because of the 64b66b encoding. </a:t>
            </a:r>
          </a:p>
        </p:txBody>
      </p:sp>
      <p:sp>
        <p:nvSpPr>
          <p:cNvPr id="22532" name="Slide Number Placeholder 3">
            <a:extLst>
              <a:ext uri="{FF2B5EF4-FFF2-40B4-BE49-F238E27FC236}">
                <a16:creationId xmlns:a16="http://schemas.microsoft.com/office/drawing/2014/main" id="{EC6AD078-B696-4B57-855A-A95C0BDCB7C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DD269CC2-5EFE-40D3-8B99-B512061EC674}"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79926187"/>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EF0B68FE-E646-495F-814A-F9BBECA5C53A}"/>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2x4 lanes Demo Design</a:t>
            </a:r>
          </a:p>
        </p:txBody>
      </p:sp>
      <p:sp>
        <p:nvSpPr>
          <p:cNvPr id="24579" name="Rectangle 3">
            <a:extLst>
              <a:ext uri="{FF2B5EF4-FFF2-40B4-BE49-F238E27FC236}">
                <a16:creationId xmlns:a16="http://schemas.microsoft.com/office/drawing/2014/main" id="{859AF14C-FA53-421A-B23C-F44698C9D099}"/>
              </a:ext>
            </a:extLst>
          </p:cNvPr>
          <p:cNvSpPr>
            <a:spLocks noGrp="1"/>
          </p:cNvSpPr>
          <p:nvPr>
            <p:ph sz="quarter" idx="11"/>
          </p:nvPr>
        </p:nvSpPr>
        <p:spPr>
          <a:xfrm>
            <a:off x="455613" y="914400"/>
            <a:ext cx="8504237" cy="5029200"/>
          </a:xfrm>
        </p:spPr>
        <p:txBody>
          <a:bodyPr/>
          <a:lstStyle/>
          <a:p>
            <a:pPr eaLnBrk="1" hangingPunct="1">
              <a:lnSpc>
                <a:spcPct val="90000"/>
              </a:lnSpc>
            </a:pPr>
            <a:r>
              <a:rPr lang="en-US" altLang="en-US" dirty="0"/>
              <a:t>Goals :</a:t>
            </a:r>
          </a:p>
          <a:p>
            <a:pPr lvl="1" eaLnBrk="1" hangingPunct="1">
              <a:lnSpc>
                <a:spcPct val="90000"/>
              </a:lnSpc>
            </a:pPr>
            <a:r>
              <a:rPr lang="en-GB" altLang="en-US" dirty="0"/>
              <a:t>Demonstrate the </a:t>
            </a:r>
            <a:r>
              <a:rPr lang="en-GB" altLang="en-US" dirty="0" err="1"/>
              <a:t>Superlite</a:t>
            </a:r>
            <a:r>
              <a:rPr lang="en-GB" altLang="en-US" dirty="0"/>
              <a:t> II V4 concept on Stratix10 TX</a:t>
            </a:r>
          </a:p>
          <a:p>
            <a:pPr lvl="2" eaLnBrk="1" hangingPunct="1">
              <a:lnSpc>
                <a:spcPct val="90000"/>
              </a:lnSpc>
            </a:pPr>
            <a:r>
              <a:rPr lang="en-GB" altLang="en-US" dirty="0"/>
              <a:t>Use Stratix10 TX Signal Integrity board as platform for demonstration.</a:t>
            </a:r>
          </a:p>
          <a:p>
            <a:pPr lvl="3" eaLnBrk="1" hangingPunct="1">
              <a:lnSpc>
                <a:spcPct val="90000"/>
              </a:lnSpc>
            </a:pPr>
            <a:r>
              <a:rPr lang="en-GB" altLang="en-US" sz="1600" dirty="0"/>
              <a:t>Uses 2 </a:t>
            </a:r>
            <a:r>
              <a:rPr lang="en-GB" altLang="en-US" sz="1600" dirty="0" err="1"/>
              <a:t>Superlite</a:t>
            </a:r>
            <a:r>
              <a:rPr lang="en-GB" altLang="en-US" sz="1600" dirty="0"/>
              <a:t> II V4 demo instances (each with their own packet generator and checker). Each instance (or “</a:t>
            </a:r>
            <a:r>
              <a:rPr lang="en-GB" altLang="en-US" sz="1600" dirty="0" err="1"/>
              <a:t>phy</a:t>
            </a:r>
            <a:r>
              <a:rPr lang="en-GB" altLang="en-US" sz="1600" dirty="0"/>
              <a:t>”) is connected to the QSFP-DD module</a:t>
            </a:r>
          </a:p>
          <a:p>
            <a:pPr lvl="3" eaLnBrk="1" hangingPunct="1">
              <a:lnSpc>
                <a:spcPct val="90000"/>
              </a:lnSpc>
            </a:pPr>
            <a:r>
              <a:rPr lang="en-GB" altLang="en-US" sz="1600" dirty="0"/>
              <a:t>Full system validation can be done using either a DAC cable (various length) or </a:t>
            </a:r>
            <a:r>
              <a:rPr lang="en-GB" altLang="en-US" sz="1600" dirty="0" err="1"/>
              <a:t>Fiber</a:t>
            </a:r>
            <a:r>
              <a:rPr lang="en-GB" altLang="en-US" sz="1600" dirty="0"/>
              <a:t> Optic connection using the 2 QSFP28 modules.</a:t>
            </a:r>
          </a:p>
          <a:p>
            <a:pPr lvl="2" eaLnBrk="1" hangingPunct="1">
              <a:lnSpc>
                <a:spcPct val="90000"/>
              </a:lnSpc>
            </a:pPr>
            <a:r>
              <a:rPr lang="en-GB" altLang="en-US" dirty="0"/>
              <a:t>Line rate in this demo is 28.3 Gbps per lane by default but it could run slower if required.</a:t>
            </a:r>
          </a:p>
          <a:p>
            <a:pPr lvl="2" eaLnBrk="1" hangingPunct="1">
              <a:lnSpc>
                <a:spcPct val="90000"/>
              </a:lnSpc>
            </a:pPr>
            <a:r>
              <a:rPr lang="en-GB" altLang="en-US" dirty="0"/>
              <a:t>4 lanes will be used for each </a:t>
            </a:r>
            <a:r>
              <a:rPr lang="en-GB" altLang="en-US" dirty="0" err="1"/>
              <a:t>phy</a:t>
            </a:r>
            <a:r>
              <a:rPr lang="en-GB" altLang="en-US" dirty="0"/>
              <a:t>, therefore aggregate line rate is 113.2 Gbps per </a:t>
            </a:r>
            <a:r>
              <a:rPr lang="en-GB" altLang="en-US" dirty="0" err="1"/>
              <a:t>phy</a:t>
            </a:r>
            <a:endParaRPr lang="en-GB" altLang="en-US" dirty="0"/>
          </a:p>
          <a:p>
            <a:pPr lvl="2" eaLnBrk="1" hangingPunct="1">
              <a:lnSpc>
                <a:spcPct val="90000"/>
              </a:lnSpc>
            </a:pPr>
            <a:r>
              <a:rPr lang="en-GB" altLang="en-US" dirty="0"/>
              <a:t>User data width is 256-bits (64 bits per lane) per </a:t>
            </a:r>
            <a:r>
              <a:rPr lang="en-GB" altLang="en-US" dirty="0" err="1"/>
              <a:t>phy</a:t>
            </a:r>
            <a:endParaRPr lang="en-GB" altLang="en-US" dirty="0"/>
          </a:p>
          <a:p>
            <a:pPr lvl="2" eaLnBrk="1" hangingPunct="1">
              <a:lnSpc>
                <a:spcPct val="90000"/>
              </a:lnSpc>
            </a:pPr>
            <a:r>
              <a:rPr lang="en-GB" altLang="en-US" dirty="0"/>
              <a:t>Actual throughput depends on the configured “read time” and “idle time” parameters. In the demo the “read time” is 1056 clock cycles and “idle time” is 7 clock cycles but these can be easily changed. The “read time” needs to be an integer multiple of 33.</a:t>
            </a:r>
          </a:p>
          <a:p>
            <a:pPr lvl="2" eaLnBrk="1" hangingPunct="1">
              <a:lnSpc>
                <a:spcPct val="90000"/>
              </a:lnSpc>
            </a:pPr>
            <a:r>
              <a:rPr lang="en-GB" altLang="en-US" dirty="0"/>
              <a:t>Actual throughput is measured in the design by measuring the </a:t>
            </a:r>
            <a:r>
              <a:rPr lang="en-GB" altLang="en-US" dirty="0" err="1"/>
              <a:t>data_valid</a:t>
            </a:r>
            <a:r>
              <a:rPr lang="en-GB" altLang="en-US" dirty="0"/>
              <a:t> received in combination with the clock. </a:t>
            </a:r>
          </a:p>
        </p:txBody>
      </p:sp>
      <p:sp>
        <p:nvSpPr>
          <p:cNvPr id="24580" name="Slide Number Placeholder 3">
            <a:extLst>
              <a:ext uri="{FF2B5EF4-FFF2-40B4-BE49-F238E27FC236}">
                <a16:creationId xmlns:a16="http://schemas.microsoft.com/office/drawing/2014/main" id="{BB616803-6F45-4282-B7EE-EBCD814E99C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EE2CD1E-E2F5-4642-9497-D093A1CC7707}"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22157283"/>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31CEE2E6-B180-4EC8-92E5-B9674FF43BD2}"/>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78C2FAE2-8874-42EA-9717-010485CA4557}"/>
              </a:ext>
            </a:extLst>
          </p:cNvPr>
          <p:cNvSpPr>
            <a:spLocks noGrp="1"/>
          </p:cNvSpPr>
          <p:nvPr>
            <p:ph sz="quarter" idx="11"/>
          </p:nvPr>
        </p:nvSpPr>
        <p:spPr>
          <a:xfrm>
            <a:off x="488950" y="1374775"/>
            <a:ext cx="8413750" cy="4886325"/>
          </a:xfrm>
        </p:spPr>
        <p:txBody>
          <a:bodyPr/>
          <a:lstStyle/>
          <a:p>
            <a:pPr eaLnBrk="1" hangingPunct="1">
              <a:lnSpc>
                <a:spcPct val="80000"/>
              </a:lnSpc>
            </a:pPr>
            <a:r>
              <a:rPr lang="en-US" altLang="en-US" dirty="0"/>
              <a:t>Goals :</a:t>
            </a:r>
          </a:p>
          <a:p>
            <a:pPr lvl="2" eaLnBrk="1" hangingPunct="1">
              <a:lnSpc>
                <a:spcPct val="90000"/>
              </a:lnSpc>
            </a:pPr>
            <a:r>
              <a:rPr lang="en-GB" altLang="en-US" dirty="0"/>
              <a:t>The user data is generated based on the </a:t>
            </a:r>
            <a:r>
              <a:rPr lang="en-GB" altLang="en-US" dirty="0" err="1"/>
              <a:t>line_rate</a:t>
            </a:r>
            <a:r>
              <a:rPr lang="en-GB" altLang="en-US" dirty="0"/>
              <a:t>/64 </a:t>
            </a:r>
            <a:r>
              <a:rPr lang="en-GB" altLang="en-US" dirty="0" err="1"/>
              <a:t>Mhz</a:t>
            </a:r>
            <a:r>
              <a:rPr lang="en-GB" altLang="en-US" dirty="0"/>
              <a:t> clock generated by the Native PHY . As it receives backpressures from the </a:t>
            </a:r>
            <a:r>
              <a:rPr lang="en-GB" altLang="en-US" dirty="0" err="1"/>
              <a:t>Superlite</a:t>
            </a:r>
            <a:r>
              <a:rPr lang="en-GB" altLang="en-US" dirty="0"/>
              <a:t> IV Tx module the data will be halted at specific times.</a:t>
            </a:r>
          </a:p>
          <a:p>
            <a:pPr lvl="2" eaLnBrk="1" hangingPunct="1">
              <a:lnSpc>
                <a:spcPct val="90000"/>
              </a:lnSpc>
            </a:pPr>
            <a:r>
              <a:rPr lang="en-GB" altLang="en-US" dirty="0"/>
              <a:t>To create the 256 bit user data in each </a:t>
            </a:r>
            <a:r>
              <a:rPr lang="en-GB" altLang="en-US" dirty="0" err="1"/>
              <a:t>phy</a:t>
            </a:r>
            <a:r>
              <a:rPr lang="en-GB" altLang="en-US" dirty="0"/>
              <a:t> a combination of different </a:t>
            </a:r>
            <a:r>
              <a:rPr lang="en-GB" altLang="en-US" dirty="0" err="1"/>
              <a:t>counterpatterns</a:t>
            </a:r>
            <a:r>
              <a:rPr lang="en-GB" altLang="en-US" dirty="0"/>
              <a:t> and </a:t>
            </a:r>
            <a:r>
              <a:rPr lang="en-GB" altLang="en-US" dirty="0" err="1"/>
              <a:t>prbspatterns</a:t>
            </a:r>
            <a:r>
              <a:rPr lang="en-GB" altLang="en-US" dirty="0"/>
              <a:t> are used across the 4 lanes of each </a:t>
            </a:r>
            <a:r>
              <a:rPr lang="en-GB" altLang="en-US" dirty="0" err="1"/>
              <a:t>phy</a:t>
            </a:r>
            <a:endParaRPr lang="en-GB" altLang="en-US" dirty="0"/>
          </a:p>
          <a:p>
            <a:pPr lvl="1" eaLnBrk="1" hangingPunct="1">
              <a:buFont typeface="Arial" panose="020B0604020202020204" pitchFamily="34" charset="0"/>
              <a:buChar char="–"/>
            </a:pPr>
            <a:r>
              <a:rPr lang="en-GB" altLang="en-US" dirty="0"/>
              <a:t>Through ADME Transceiver Toolkit  support is automatically available.</a:t>
            </a:r>
          </a:p>
          <a:p>
            <a:pPr lvl="1" eaLnBrk="1" hangingPunct="1">
              <a:lnSpc>
                <a:spcPct val="80000"/>
              </a:lnSpc>
              <a:buFont typeface="Arial" panose="020B0604020202020204" pitchFamily="34" charset="0"/>
              <a:buChar char="–"/>
            </a:pPr>
            <a:r>
              <a:rPr lang="en-GB" altLang="en-US" dirty="0"/>
              <a:t>Use </a:t>
            </a:r>
            <a:r>
              <a:rPr lang="en-GB" altLang="en-US" dirty="0" err="1"/>
              <a:t>Nios</a:t>
            </a:r>
            <a:r>
              <a:rPr lang="en-GB" altLang="en-US" dirty="0"/>
              <a:t> II processor as controller/monitor.</a:t>
            </a:r>
          </a:p>
          <a:p>
            <a:pPr lvl="1" eaLnBrk="1" hangingPunct="1">
              <a:lnSpc>
                <a:spcPct val="80000"/>
              </a:lnSpc>
              <a:buFont typeface="Arial" panose="020B0604020202020204" pitchFamily="34" charset="0"/>
              <a:buChar char="–"/>
            </a:pPr>
            <a:r>
              <a:rPr lang="en-GB" altLang="en-US" dirty="0"/>
              <a:t>The RAM in the QSYS is programmed with the latest software, so one can directly connect to the system using JTAG and run the software.</a:t>
            </a:r>
          </a:p>
          <a:p>
            <a:pPr lvl="1" eaLnBrk="1" hangingPunct="1">
              <a:lnSpc>
                <a:spcPct val="80000"/>
              </a:lnSpc>
              <a:buFont typeface="Arial" panose="020B0604020202020204" pitchFamily="34" charset="0"/>
              <a:buChar char="–"/>
            </a:pPr>
            <a:r>
              <a:rPr lang="en-GB" altLang="en-US" dirty="0"/>
              <a:t>Reports </a:t>
            </a:r>
            <a:r>
              <a:rPr lang="en-GB" altLang="en-US" dirty="0" err="1"/>
              <a:t>errorcount</a:t>
            </a:r>
            <a:r>
              <a:rPr lang="en-GB" altLang="en-US" dirty="0"/>
              <a:t> and calculates BER based on the received data.</a:t>
            </a:r>
          </a:p>
          <a:p>
            <a:pPr lvl="1" eaLnBrk="1" hangingPunct="1">
              <a:lnSpc>
                <a:spcPct val="80000"/>
              </a:lnSpc>
              <a:buFont typeface="Arial" panose="020B0604020202020204" pitchFamily="34" charset="0"/>
              <a:buChar char="–"/>
            </a:pPr>
            <a:r>
              <a:rPr lang="en-GB" altLang="en-US" dirty="0"/>
              <a:t>Includes Testbench</a:t>
            </a:r>
          </a:p>
        </p:txBody>
      </p:sp>
      <p:sp>
        <p:nvSpPr>
          <p:cNvPr id="26628" name="Slide Number Placeholder 3">
            <a:extLst>
              <a:ext uri="{FF2B5EF4-FFF2-40B4-BE49-F238E27FC236}">
                <a16:creationId xmlns:a16="http://schemas.microsoft.com/office/drawing/2014/main" id="{5B525CB0-8A65-48BA-B118-92E42F26EC5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8DA33AE-9B13-47A4-AAE7-7A850A4A125F}" type="slidenum">
              <a:rPr lang="en-US" altLang="en-US" smtClean="0">
                <a:solidFill>
                  <a:schemeClr val="tx1"/>
                </a:solidFill>
                <a:latin typeface="Arial" panose="020B0604020202020204" pitchFamily="34" charset="0"/>
              </a:rPr>
              <a:pPr fontAlgn="base">
                <a:spcBef>
                  <a:spcPct val="0"/>
                </a:spcBef>
                <a:spcAft>
                  <a:spcPct val="0"/>
                </a:spcAft>
                <a:buFontTx/>
                <a:buNone/>
              </a:pPr>
              <a:t>8</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593839618"/>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6D5C474-3FB6-44BC-A4ED-0564CAE3DB32}"/>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II V4’ Resources (one </a:t>
            </a:r>
            <a:r>
              <a:rPr lang="en-US" altLang="en-US" dirty="0" err="1">
                <a:latin typeface="Intel Clear" panose="020B0604020203020204" pitchFamily="34" charset="0"/>
                <a:cs typeface="Intel Clear" panose="020B0604020203020204" pitchFamily="34" charset="0"/>
              </a:rPr>
              <a:t>phy</a:t>
            </a:r>
            <a:r>
              <a:rPr lang="en-US" altLang="en-US" dirty="0">
                <a:latin typeface="Intel Clear" panose="020B0604020203020204" pitchFamily="34" charset="0"/>
                <a:cs typeface="Intel Clear" panose="020B0604020203020204" pitchFamily="34" charset="0"/>
              </a:rPr>
              <a:t>)</a:t>
            </a:r>
          </a:p>
        </p:txBody>
      </p:sp>
      <p:sp>
        <p:nvSpPr>
          <p:cNvPr id="26627" name="Rectangle 3">
            <a:extLst>
              <a:ext uri="{FF2B5EF4-FFF2-40B4-BE49-F238E27FC236}">
                <a16:creationId xmlns:a16="http://schemas.microsoft.com/office/drawing/2014/main" id="{BEE6A64A-F819-475A-A11D-B14B9F44DF46}"/>
              </a:ext>
            </a:extLst>
          </p:cNvPr>
          <p:cNvSpPr>
            <a:spLocks noGrp="1"/>
          </p:cNvSpPr>
          <p:nvPr>
            <p:ph sz="quarter" idx="11"/>
          </p:nvPr>
        </p:nvSpPr>
        <p:spPr>
          <a:xfrm>
            <a:off x="319088" y="838200"/>
            <a:ext cx="8502650" cy="5029200"/>
          </a:xfrm>
        </p:spPr>
        <p:txBody>
          <a:bodyPr/>
          <a:lstStyle/>
          <a:p>
            <a:pPr eaLnBrk="1" hangingPunct="1"/>
            <a:r>
              <a:rPr lang="en-GB" altLang="en-US" sz="1400" dirty="0" err="1"/>
              <a:t>Superlite</a:t>
            </a:r>
            <a:r>
              <a:rPr lang="en-GB" altLang="en-US" sz="1400" dirty="0"/>
              <a:t> II V4 </a:t>
            </a:r>
            <a:r>
              <a:rPr lang="en-GB" altLang="en-US" sz="1400" dirty="0" err="1"/>
              <a:t>Etile</a:t>
            </a:r>
            <a:r>
              <a:rPr lang="en-GB" altLang="en-US" sz="1400" dirty="0"/>
              <a:t> </a:t>
            </a:r>
            <a:r>
              <a:rPr lang="en-GB" altLang="en-US" sz="1400" dirty="0" err="1"/>
              <a:t>TxRx</a:t>
            </a:r>
            <a:r>
              <a:rPr lang="en-GB" altLang="en-US" sz="1400" dirty="0"/>
              <a:t> Module Resources 4 lanes at 28.3 Gbps.</a:t>
            </a:r>
          </a:p>
          <a:p>
            <a:pPr lvl="1" eaLnBrk="1" hangingPunct="1"/>
            <a:r>
              <a:rPr lang="en-GB" altLang="en-US" sz="1200" dirty="0"/>
              <a:t>~ 2800 ALUT’s</a:t>
            </a:r>
          </a:p>
          <a:p>
            <a:pPr lvl="1" eaLnBrk="1" hangingPunct="1"/>
            <a:r>
              <a:rPr lang="en-GB" altLang="en-US" sz="1200" dirty="0"/>
              <a:t>~ 2100 ALM’s</a:t>
            </a:r>
          </a:p>
          <a:p>
            <a:pPr lvl="1" eaLnBrk="1" hangingPunct="1"/>
            <a:r>
              <a:rPr lang="en-GB" altLang="en-US" sz="1200" dirty="0"/>
              <a:t>~ 4800 Dedicated logic registers</a:t>
            </a:r>
          </a:p>
          <a:p>
            <a:pPr lvl="1" eaLnBrk="1" hangingPunct="1"/>
            <a:r>
              <a:rPr lang="en-GB" altLang="en-US" sz="1200" dirty="0"/>
              <a:t>15 M20K (for the receive and transmit buffers)</a:t>
            </a:r>
          </a:p>
          <a:p>
            <a:pPr eaLnBrk="1" hangingPunct="1"/>
            <a:endParaRPr lang="en-GB" altLang="en-US" dirty="0"/>
          </a:p>
          <a:p>
            <a:pPr lvl="1" eaLnBrk="1" hangingPunct="1">
              <a:buFont typeface="Symbol" panose="05050102010706020507" pitchFamily="18" charset="2"/>
              <a:buNone/>
            </a:pPr>
            <a:endParaRPr lang="en-GB" altLang="en-US" dirty="0"/>
          </a:p>
          <a:p>
            <a:pPr lvl="1" eaLnBrk="1" hangingPunct="1"/>
            <a:endParaRPr lang="en-GB" altLang="en-US" dirty="0"/>
          </a:p>
          <a:p>
            <a:pPr lvl="1" eaLnBrk="1" hangingPunct="1"/>
            <a:endParaRPr lang="en-GB" altLang="en-US" dirty="0"/>
          </a:p>
          <a:p>
            <a:pPr lvl="1" eaLnBrk="1" hangingPunct="1"/>
            <a:endParaRPr lang="en-GB" altLang="en-US" dirty="0"/>
          </a:p>
          <a:p>
            <a:pPr eaLnBrk="1" hangingPunct="1"/>
            <a:endParaRPr lang="en-GB" altLang="en-US" sz="3200" dirty="0"/>
          </a:p>
        </p:txBody>
      </p:sp>
      <p:sp>
        <p:nvSpPr>
          <p:cNvPr id="26628" name="Slide Number Placeholder 3">
            <a:extLst>
              <a:ext uri="{FF2B5EF4-FFF2-40B4-BE49-F238E27FC236}">
                <a16:creationId xmlns:a16="http://schemas.microsoft.com/office/drawing/2014/main" id="{24519138-F61A-453B-9286-3E20427E3E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BA48ED-D76D-4551-AE53-B350EA2A8248}" type="slidenum">
              <a:rPr lang="en-GB" altLang="en-US" smtClean="0">
                <a:solidFill>
                  <a:schemeClr val="tx1"/>
                </a:solidFill>
                <a:latin typeface="Arial" panose="020B0604020202020204" pitchFamily="34" charset="0"/>
              </a:rPr>
              <a:pPr fontAlgn="base">
                <a:spcBef>
                  <a:spcPct val="0"/>
                </a:spcBef>
                <a:spcAft>
                  <a:spcPct val="0"/>
                </a:spcAft>
                <a:buFontTx/>
                <a:buNone/>
              </a:pPr>
              <a:t>9</a:t>
            </a:fld>
            <a:endParaRPr lang="en-GB" altLang="en-US">
              <a:solidFill>
                <a:schemeClr val="tx1"/>
              </a:solidFill>
              <a:latin typeface="Arial" panose="020B0604020202020204" pitchFamily="34" charset="0"/>
            </a:endParaRPr>
          </a:p>
        </p:txBody>
      </p:sp>
      <p:pic>
        <p:nvPicPr>
          <p:cNvPr id="2" name="Picture 1">
            <a:extLst>
              <a:ext uri="{FF2B5EF4-FFF2-40B4-BE49-F238E27FC236}">
                <a16:creationId xmlns:a16="http://schemas.microsoft.com/office/drawing/2014/main" id="{3249F0B6-D283-4D07-B9C9-9C448C79F6D6}"/>
              </a:ext>
            </a:extLst>
          </p:cNvPr>
          <p:cNvPicPr>
            <a:picLocks noChangeAspect="1"/>
          </p:cNvPicPr>
          <p:nvPr/>
        </p:nvPicPr>
        <p:blipFill>
          <a:blip r:embed="rId3"/>
          <a:stretch>
            <a:fillRect/>
          </a:stretch>
        </p:blipFill>
        <p:spPr>
          <a:xfrm>
            <a:off x="65651" y="3458293"/>
            <a:ext cx="9009524" cy="1552381"/>
          </a:xfrm>
          <a:prstGeom prst="rect">
            <a:avLst/>
          </a:prstGeom>
        </p:spPr>
      </p:pic>
    </p:spTree>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20229</TotalTime>
  <Words>4979</Words>
  <Application>Microsoft Office PowerPoint</Application>
  <PresentationFormat>On-screen Show (4:3)</PresentationFormat>
  <Paragraphs>402</Paragraphs>
  <Slides>54</Slides>
  <Notes>54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54</vt:i4>
      </vt:variant>
    </vt:vector>
  </HeadingPairs>
  <TitlesOfParts>
    <vt:vector size="62" baseType="lpstr">
      <vt:lpstr>Arial</vt:lpstr>
      <vt:lpstr>Calibri</vt:lpstr>
      <vt:lpstr>Intel Clear</vt:lpstr>
      <vt:lpstr>Intel Clear Pro</vt:lpstr>
      <vt:lpstr>Symbol</vt:lpstr>
      <vt:lpstr>Times New Roman</vt:lpstr>
      <vt:lpstr>Wingdings</vt:lpstr>
      <vt:lpstr>Intel_widescreen_default</vt:lpstr>
      <vt:lpstr>Stratix10 TX  ‘Superlite II V4’ Demo Design V18.1 for the Stratix10 TX SI Board 8 Lanes @ 28.3 Gbps routed to the QSFP-DD modules</vt:lpstr>
      <vt:lpstr>Introduction &amp; Motivation</vt:lpstr>
      <vt:lpstr>How to use Superlite II V4 in Packet mode ?</vt:lpstr>
      <vt:lpstr>‘Superlite II V4’ Concept</vt:lpstr>
      <vt:lpstr>‘SuperLite II V4’ Concept</vt:lpstr>
      <vt:lpstr>‘Superlite II V4’ Concept (continued)</vt:lpstr>
      <vt:lpstr>‘SuperLite II V4 2x4 lanes Demo Design</vt:lpstr>
      <vt:lpstr>Goals (continued)</vt:lpstr>
      <vt:lpstr>‘Superlite II V4’ Resources (one phy)</vt:lpstr>
      <vt:lpstr>PowerPoint Presentation</vt:lpstr>
      <vt:lpstr>‘txrx_pcs_64b66b_Etile’ Detailed blockdiagram</vt:lpstr>
      <vt:lpstr>Tx Path</vt:lpstr>
      <vt:lpstr>Tx Path (continued)</vt:lpstr>
      <vt:lpstr>Tx Path (continued)</vt:lpstr>
      <vt:lpstr>Rx Path</vt:lpstr>
      <vt:lpstr>Rx Path (continued)</vt:lpstr>
      <vt:lpstr>Rx Path (continued)</vt:lpstr>
      <vt:lpstr>Native PHY (TX,RX PMA settings)</vt:lpstr>
      <vt:lpstr>Native PHY (Core Interface)</vt:lpstr>
      <vt:lpstr>Native PHY (PMA Interface)</vt:lpstr>
      <vt:lpstr>Native PHY (Reset)</vt:lpstr>
      <vt:lpstr>Native PHY (Dynamic Reconfiguration)</vt:lpstr>
      <vt:lpstr>Link Register Set</vt:lpstr>
      <vt:lpstr>ADME Interface</vt:lpstr>
      <vt:lpstr>Timing Closure</vt:lpstr>
      <vt:lpstr>Nios II Control &amp; Monitoring</vt:lpstr>
      <vt:lpstr>Nios II Control &amp; Monitoring</vt:lpstr>
      <vt:lpstr>Nios 2 Output in Nios II SDK Shell (5 meter DAC)</vt:lpstr>
      <vt:lpstr>Status and PMA settings PHY 0 (5 meter DAC)</vt:lpstr>
      <vt:lpstr>Status and PMA settings PHY 1 (5 meter DAC)</vt:lpstr>
      <vt:lpstr>Sweep PMA settings</vt:lpstr>
      <vt:lpstr>Sweep PMA settings Example</vt:lpstr>
      <vt:lpstr>Losses associated with 5 Meter DAC cable</vt:lpstr>
      <vt:lpstr>Cable Insertion Loss 5 meter DAC Cable</vt:lpstr>
      <vt:lpstr>Available commands </vt:lpstr>
      <vt:lpstr>Measuring Latency</vt:lpstr>
      <vt:lpstr>Board setup (1/2)</vt:lpstr>
      <vt:lpstr>Board setup (2/2)</vt:lpstr>
      <vt:lpstr>Running the software (Option 1)</vt:lpstr>
      <vt:lpstr>Running the software (Option 2)</vt:lpstr>
      <vt:lpstr>Rebuilding the software (optional)</vt:lpstr>
      <vt:lpstr>Use of ADME (Optional)</vt:lpstr>
      <vt:lpstr>Ttk_helper_s10tx.tcl Script</vt:lpstr>
      <vt:lpstr>Ttk_helper_s10tx Script (continued)</vt:lpstr>
      <vt:lpstr>Ttk_helper_s10tx Script (Generic functions)</vt:lpstr>
      <vt:lpstr>Ttk_helper_s10tx Script (E-Tile specific part 1)</vt:lpstr>
      <vt:lpstr>Ttk_helper_s10tx Script (E-Tile specific part 2)</vt:lpstr>
      <vt:lpstr>Using Transceiver Toolkit (Optional)</vt:lpstr>
      <vt:lpstr>Demonstration on the board</vt:lpstr>
      <vt:lpstr>Signaltap II Debug Example</vt:lpstr>
      <vt:lpstr>TestBench</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250</cp:revision>
  <cp:lastPrinted>2000-10-09T17:05:48Z</cp:lastPrinted>
  <dcterms:created xsi:type="dcterms:W3CDTF">2004-01-23T17:44:09Z</dcterms:created>
  <dcterms:modified xsi:type="dcterms:W3CDTF">2018-11-05T10:09:36Z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4683b9b8-630e-49c7-9483-45eebf0cc013</vt:lpwstr>
  </property>
  <property fmtid="{D5CDD505-2E9C-101B-9397-08002B2CF9AE}" pid="3" name="CTP_TimeStamp">
    <vt:lpwstr>2018-11-05 10:09:36Z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