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38"/>
  </p:notesMasterIdLst>
  <p:handoutMasterIdLst>
    <p:handoutMasterId r:id="rId39"/>
  </p:handoutMasterIdLst>
  <p:sldIdLst>
    <p:sldId id="256" r:id="rId2"/>
    <p:sldId id="329" r:id="rId3"/>
    <p:sldId id="535" r:id="rId4"/>
    <p:sldId id="536" r:id="rId5"/>
    <p:sldId id="260" r:id="rId6"/>
    <p:sldId id="370" r:id="rId7"/>
    <p:sldId id="555" r:id="rId8"/>
    <p:sldId id="556" r:id="rId9"/>
    <p:sldId id="557" r:id="rId10"/>
    <p:sldId id="474" r:id="rId11"/>
    <p:sldId id="379" r:id="rId12"/>
    <p:sldId id="378" r:id="rId13"/>
    <p:sldId id="404" r:id="rId14"/>
    <p:sldId id="435" r:id="rId15"/>
    <p:sldId id="433" r:id="rId16"/>
    <p:sldId id="562" r:id="rId17"/>
    <p:sldId id="558" r:id="rId18"/>
    <p:sldId id="561" r:id="rId19"/>
    <p:sldId id="413" r:id="rId20"/>
    <p:sldId id="488" r:id="rId21"/>
    <p:sldId id="489" r:id="rId22"/>
    <p:sldId id="553" r:id="rId23"/>
    <p:sldId id="550" r:id="rId24"/>
    <p:sldId id="551" r:id="rId25"/>
    <p:sldId id="540" r:id="rId26"/>
    <p:sldId id="542" r:id="rId27"/>
    <p:sldId id="543" r:id="rId28"/>
    <p:sldId id="544" r:id="rId29"/>
    <p:sldId id="545" r:id="rId30"/>
    <p:sldId id="546" r:id="rId31"/>
    <p:sldId id="446" r:id="rId32"/>
    <p:sldId id="368" r:id="rId33"/>
    <p:sldId id="462" r:id="rId34"/>
    <p:sldId id="394" r:id="rId35"/>
    <p:sldId id="366" r:id="rId36"/>
    <p:sldId id="408" r:id="rId37"/>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64" autoAdjust="0"/>
    <p:restoredTop sz="94643" autoAdjust="0"/>
  </p:normalViewPr>
  <p:slideViewPr>
    <p:cSldViewPr>
      <p:cViewPr varScale="1">
        <p:scale>
          <a:sx n="108" d="100"/>
          <a:sy n="108" d="100"/>
        </p:scale>
        <p:origin x="2094" y="108"/>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C6EA395F-7D78-4B69-983F-05FE234E8E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1FB7DCC-9675-44AE-B5DC-45A4646108D9}"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58371" name="Rectangle 2">
            <a:extLst>
              <a:ext uri="{FF2B5EF4-FFF2-40B4-BE49-F238E27FC236}">
                <a16:creationId xmlns:a16="http://schemas.microsoft.com/office/drawing/2014/main" id="{30ADC572-2118-4E46-9106-CDF70D94257B}"/>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367833E1-AC43-404B-B084-85441584FC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08110728-9C68-4865-9214-8448F0B8386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BAC747B-2F5D-4741-A088-24D6BA816CD7}"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33209CB0-B296-4640-AD6E-249655360966}"/>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6A069F78-F1B5-47D4-9143-DD0F9C2F19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535928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824364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7082191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2151D9AE-0A75-4F51-9218-132A38C3A7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88219853-3D17-4BC1-B1AE-643502170EBA}"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87043" name="Rectangle 2">
            <a:extLst>
              <a:ext uri="{FF2B5EF4-FFF2-40B4-BE49-F238E27FC236}">
                <a16:creationId xmlns:a16="http://schemas.microsoft.com/office/drawing/2014/main" id="{9BC675B8-456A-4779-9141-411986BECFA5}"/>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E8B65FB7-9F99-4459-A48C-86A3B0BC49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14045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396545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46192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735979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435401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121054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461974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279605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FEBD3FCC-0E55-42EC-BA44-B9F841C30F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112435E-1A68-45C1-BC50-419B7E4AD200}"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103427" name="Rectangle 2">
            <a:extLst>
              <a:ext uri="{FF2B5EF4-FFF2-40B4-BE49-F238E27FC236}">
                <a16:creationId xmlns:a16="http://schemas.microsoft.com/office/drawing/2014/main" id="{BD05D44B-0C56-4A2D-BCF9-28A89DA1277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3572E417-F913-40FE-BB03-063FC9BB6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50624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01152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725764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304281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9.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0.xml"/></Relationships>
</file>

<file path=ppt/slides/_rels/slide36.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36.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9.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533400" y="2133600"/>
            <a:ext cx="8077200" cy="1143000"/>
          </a:xfrm>
          <a:extLst/>
        </p:spPr>
        <p:txBody>
          <a:bodyPr rtlCol="0"/>
          <a:lstStyle/>
          <a:p>
            <a:pPr eaLnBrk="1" fontAlgn="auto" hangingPunct="1">
              <a:spcAft>
                <a:spcPts val="0"/>
              </a:spcAft>
              <a:defRPr/>
            </a:pPr>
            <a:r>
              <a:rPr lang="en-US" altLang="en-US" sz="2400" dirty="0"/>
              <a:t>Stratix10 </a:t>
            </a:r>
            <a:r>
              <a:rPr lang="en-US" altLang="en-US" sz="2400"/>
              <a:t>TX Soft PRBS + Dynamic reconfiguration Demo Design </a:t>
            </a:r>
            <a:br>
              <a:rPr lang="en-US" altLang="en-US" sz="2400"/>
            </a:br>
            <a:r>
              <a:rPr lang="en-US" altLang="en-US" sz="2400"/>
              <a:t>V18.1.0 </a:t>
            </a:r>
            <a:r>
              <a:rPr lang="en-US" altLang="en-US" sz="2400" dirty="0"/>
              <a:t>for the Stratix10 TX SI Board</a:t>
            </a:r>
            <a:br>
              <a:rPr lang="en-US" altLang="en-US" sz="2400"/>
            </a:br>
            <a:r>
              <a:rPr lang="en-US" altLang="en-US" sz="2400"/>
              <a:t>2 </a:t>
            </a:r>
            <a:r>
              <a:rPr lang="en-US" altLang="en-US" sz="2400" dirty="0"/>
              <a:t>Lanes </a:t>
            </a:r>
            <a:r>
              <a:rPr lang="en-US" altLang="en-US" sz="2400"/>
              <a:t>@ up to 57.8 Gbps (PAM4/NRZ) routed </a:t>
            </a:r>
            <a:r>
              <a:rPr lang="en-US" altLang="en-US" sz="2400" dirty="0"/>
              <a:t>to </a:t>
            </a:r>
            <a:r>
              <a:rPr lang="en-US" altLang="en-US" sz="2400"/>
              <a:t>the SMA connectors</a:t>
            </a:r>
            <a:br>
              <a:rPr lang="en-US" altLang="en-US" sz="2400"/>
            </a:br>
            <a:endParaRPr lang="en-US" altLang="en-US" sz="24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33400" y="34290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February 27</a:t>
            </a:r>
            <a:r>
              <a:rPr lang="en-GB" altLang="en-US" sz="1700" baseline="30000"/>
              <a:t>th</a:t>
            </a:r>
            <a:r>
              <a:rPr lang="en-GB" altLang="en-US" sz="1700"/>
              <a:t>, 2019</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a:t>
            </a:r>
            <a:r>
              <a:rPr lang="en-GB" altLang="en-US"/>
              <a:t>called “Channel </a:t>
            </a:r>
            <a:r>
              <a:rPr lang="en-GB" altLang="en-US" dirty="0"/>
              <a:t>Register Set” (</a:t>
            </a:r>
            <a:r>
              <a:rPr lang="en-GB" altLang="en-US"/>
              <a:t>using channel_</a:t>
            </a:r>
            <a:r>
              <a:rPr lang="en-GB" altLang="en-US" dirty="0" err="1"/>
              <a:t>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the number of PHY’s or instances you want to instantiate in your design and makes the generation of the </a:t>
            </a:r>
            <a:r>
              <a:rPr lang="en-GB" altLang="en-US" dirty="0" err="1"/>
              <a:t>Qsys</a:t>
            </a:r>
            <a:r>
              <a:rPr lang="en-GB" altLang="en-US" dirty="0"/>
              <a:t> system much more streamlined.</a:t>
            </a:r>
          </a:p>
          <a:p>
            <a:pPr lvl="1"/>
            <a:r>
              <a:rPr lang="en-GB" altLang="en-US" dirty="0"/>
              <a:t>As in this </a:t>
            </a:r>
            <a:r>
              <a:rPr lang="en-GB" altLang="en-US"/>
              <a:t>design 1 </a:t>
            </a:r>
            <a:r>
              <a:rPr lang="en-GB" altLang="en-US" err="1"/>
              <a:t>phy’s</a:t>
            </a:r>
            <a:r>
              <a:rPr lang="en-GB" altLang="en-US"/>
              <a:t> is </a:t>
            </a:r>
            <a:r>
              <a:rPr lang="en-GB" altLang="en-US" dirty="0"/>
              <a:t>being used, the number </a:t>
            </a:r>
            <a:r>
              <a:rPr lang="en-GB" altLang="en-US"/>
              <a:t>of register set </a:t>
            </a:r>
            <a:r>
              <a:rPr lang="en-GB" altLang="en-US" dirty="0"/>
              <a:t>has been set </a:t>
            </a:r>
            <a:r>
              <a:rPr lang="en-GB" altLang="en-US"/>
              <a:t>to 1 </a:t>
            </a:r>
            <a:r>
              <a:rPr lang="en-GB" altLang="en-US" dirty="0"/>
              <a:t>in this design.</a:t>
            </a:r>
          </a:p>
          <a:p>
            <a:pPr lvl="1"/>
            <a:r>
              <a:rPr lang="en-GB" altLang="en-US" dirty="0"/>
              <a:t>For </a:t>
            </a:r>
            <a:r>
              <a:rPr lang="en-GB" altLang="en-US"/>
              <a:t>every register set </a:t>
            </a:r>
            <a:r>
              <a:rPr lang="en-GB" altLang="en-US" dirty="0"/>
              <a:t>that you use in your design it will generate a number of registers (to control/readout the measured </a:t>
            </a:r>
            <a:r>
              <a:rPr lang="en-GB" altLang="en-US"/>
              <a:t>clocks)</a:t>
            </a:r>
          </a:p>
          <a:p>
            <a:pPr lvl="1"/>
            <a:r>
              <a:rPr lang="en-US" altLang="en-US"/>
              <a:t>For </a:t>
            </a:r>
            <a:r>
              <a:rPr lang="en-US" altLang="en-US" dirty="0"/>
              <a:t>the </a:t>
            </a:r>
            <a:r>
              <a:rPr lang="en-US" altLang="en-US"/>
              <a:t>AVMM interface to the Native PHY another </a:t>
            </a:r>
            <a:r>
              <a:rPr lang="en-US" altLang="en-US" dirty="0"/>
              <a:t>custom component : “</a:t>
            </a:r>
            <a:r>
              <a:rPr lang="en-US" altLang="en-US" dirty="0" err="1"/>
              <a:t>reconfig_mgmt</a:t>
            </a:r>
            <a:r>
              <a:rPr lang="en-US" altLang="en-US" dirty="0"/>
              <a:t>” (</a:t>
            </a:r>
            <a:r>
              <a:rPr lang="en-US" altLang="en-US" dirty="0" err="1"/>
              <a:t>reconfig_mgmt_hw.</a:t>
            </a:r>
            <a:r>
              <a:rPr lang="en-US" altLang="en-US" err="1"/>
              <a:t>tcl</a:t>
            </a:r>
            <a:r>
              <a:rPr lang="en-US" altLang="en-US"/>
              <a:t>) is being used in this design.</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10</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C25FD6D9-060E-4043-88B9-A83107E6040D}"/>
              </a:ext>
            </a:extLst>
          </p:cNvPr>
          <p:cNvPicPr>
            <a:picLocks noChangeAspect="1"/>
          </p:cNvPicPr>
          <p:nvPr/>
        </p:nvPicPr>
        <p:blipFill>
          <a:blip r:embed="rId3"/>
          <a:stretch>
            <a:fillRect/>
          </a:stretch>
        </p:blipFill>
        <p:spPr>
          <a:xfrm>
            <a:off x="2895600" y="4935595"/>
            <a:ext cx="3657143" cy="1076190"/>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constraint and has no timing violations.</a:t>
            </a:r>
          </a:p>
          <a:p>
            <a:pPr eaLnBrk="1" hangingPunct="1"/>
            <a:r>
              <a:rPr lang="en-GB" altLang="en-US" dirty="0"/>
              <a:t>Compiled for 1ST280EY2F55E2VGS1</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A3AD938C-9D27-48AF-9060-0B06FF7A7332}"/>
              </a:ext>
            </a:extLst>
          </p:cNvPr>
          <p:cNvPicPr>
            <a:picLocks noChangeAspect="1"/>
          </p:cNvPicPr>
          <p:nvPr/>
        </p:nvPicPr>
        <p:blipFill>
          <a:blip r:embed="rId3"/>
          <a:stretch>
            <a:fillRect/>
          </a:stretch>
        </p:blipFill>
        <p:spPr>
          <a:xfrm>
            <a:off x="327025" y="1828801"/>
            <a:ext cx="6226175" cy="1970410"/>
          </a:xfrm>
          <a:prstGeom prst="rect">
            <a:avLst/>
          </a:prstGeom>
        </p:spPr>
      </p:pic>
      <p:pic>
        <p:nvPicPr>
          <p:cNvPr id="5" name="Picture 4">
            <a:extLst>
              <a:ext uri="{FF2B5EF4-FFF2-40B4-BE49-F238E27FC236}">
                <a16:creationId xmlns:a16="http://schemas.microsoft.com/office/drawing/2014/main" id="{45957B20-404E-47BA-AFBB-5405100AF0CE}"/>
              </a:ext>
            </a:extLst>
          </p:cNvPr>
          <p:cNvPicPr>
            <a:picLocks noChangeAspect="1"/>
          </p:cNvPicPr>
          <p:nvPr/>
        </p:nvPicPr>
        <p:blipFill>
          <a:blip r:embed="rId4"/>
          <a:stretch>
            <a:fillRect/>
          </a:stretch>
        </p:blipFill>
        <p:spPr>
          <a:xfrm>
            <a:off x="327025" y="3848399"/>
            <a:ext cx="7216775" cy="2110168"/>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94A5B796-7BF5-41BB-95C7-47F6A225A68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ADME Interface</a:t>
            </a:r>
            <a:endParaRPr lang="en-US" altLang="en-US">
              <a:latin typeface="Intel Clear" panose="020B0604020203020204" pitchFamily="34" charset="0"/>
              <a:cs typeface="Intel Clear" panose="020B0604020203020204" pitchFamily="34" charset="0"/>
            </a:endParaRPr>
          </a:p>
        </p:txBody>
      </p:sp>
      <p:sp>
        <p:nvSpPr>
          <p:cNvPr id="57347" name="Rectangle 3">
            <a:extLst>
              <a:ext uri="{FF2B5EF4-FFF2-40B4-BE49-F238E27FC236}">
                <a16:creationId xmlns:a16="http://schemas.microsoft.com/office/drawing/2014/main" id="{913C9E62-68BC-44DB-9647-32A2E1A77EB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In addition to the AVMM interfaces the ADME interface  (Altera Debug Master Endpoint) is also enabled by default in the Ethernet HIP</a:t>
            </a:r>
          </a:p>
          <a:p>
            <a:pPr eaLnBrk="1" hangingPunct="1">
              <a:lnSpc>
                <a:spcPct val="90000"/>
              </a:lnSpc>
            </a:pPr>
            <a:r>
              <a:rPr lang="en-GB" altLang="en-US" dirty="0"/>
              <a:t>Access to the ADME interface can be done through System Console totally in parallel while the </a:t>
            </a:r>
            <a:r>
              <a:rPr lang="en-GB" altLang="en-US" dirty="0" err="1"/>
              <a:t>Nios</a:t>
            </a:r>
            <a:r>
              <a:rPr lang="en-GB" altLang="en-US" dirty="0"/>
              <a:t> controller is also being used.</a:t>
            </a:r>
          </a:p>
          <a:p>
            <a:pPr eaLnBrk="1" hangingPunct="1">
              <a:lnSpc>
                <a:spcPct val="90000"/>
              </a:lnSpc>
            </a:pPr>
            <a:r>
              <a:rPr lang="en-GB" altLang="en-US" dirty="0"/>
              <a:t>The ADME interface can be used for advanced debugging and reporting (see further) .</a:t>
            </a:r>
          </a:p>
          <a:p>
            <a:pPr eaLnBrk="1" hangingPunct="1">
              <a:lnSpc>
                <a:spcPct val="90000"/>
              </a:lnSpc>
            </a:pPr>
            <a:r>
              <a:rPr lang="en-GB" altLang="en-US" dirty="0"/>
              <a:t>One advantage of having the ADME interface is that it allows to run directly the Transceiver Toolkit (see further).</a:t>
            </a:r>
          </a:p>
        </p:txBody>
      </p:sp>
      <p:sp>
        <p:nvSpPr>
          <p:cNvPr id="57348" name="Slide Number Placeholder 3">
            <a:extLst>
              <a:ext uri="{FF2B5EF4-FFF2-40B4-BE49-F238E27FC236}">
                <a16:creationId xmlns:a16="http://schemas.microsoft.com/office/drawing/2014/main" id="{02F31A5A-EC3D-4A3A-8AEE-19F1964585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B10A54E4-8494-4EFC-AA15-40EA9127FE31}"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42540B87-5F17-4818-8071-5F91CB30098D}"/>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EDA12858-4430-44D8-B5AB-73DC6E709D00}"/>
              </a:ext>
            </a:extLst>
          </p:cNvPr>
          <p:cNvSpPr>
            <a:spLocks noGrp="1"/>
          </p:cNvSpPr>
          <p:nvPr>
            <p:ph sz="quarter" idx="11"/>
          </p:nvPr>
        </p:nvSpPr>
        <p:spPr>
          <a:xfrm>
            <a:off x="533400" y="1143000"/>
            <a:ext cx="8413750" cy="4886325"/>
          </a:xfrm>
        </p:spPr>
        <p:txBody>
          <a:bodyPr/>
          <a:lstStyle/>
          <a:p>
            <a:pPr eaLnBrk="1" hangingPunct="1">
              <a:lnSpc>
                <a:spcPct val="80000"/>
              </a:lnSpc>
            </a:pPr>
            <a:r>
              <a:rPr lang="en-GB" altLang="en-US" dirty="0"/>
              <a:t>The </a:t>
            </a:r>
            <a:r>
              <a:rPr lang="en-GB" altLang="en-US" dirty="0" err="1"/>
              <a:t>Nios</a:t>
            </a:r>
            <a:r>
              <a:rPr lang="en-GB" altLang="en-US" dirty="0"/>
              <a:t> II controller is used to control and monitor the design using the </a:t>
            </a:r>
            <a:r>
              <a:rPr lang="en-GB" altLang="en-US" dirty="0" err="1"/>
              <a:t>Nios</a:t>
            </a:r>
            <a:r>
              <a:rPr lang="en-GB" altLang="en-US" dirty="0"/>
              <a:t> II terminal.</a:t>
            </a:r>
          </a:p>
          <a:p>
            <a:pPr lvl="1" eaLnBrk="1" hangingPunct="1">
              <a:lnSpc>
                <a:spcPct val="80000"/>
              </a:lnSpc>
              <a:buFont typeface="Arial" panose="020B0604020202020204" pitchFamily="34" charset="0"/>
              <a:buChar char="–"/>
            </a:pPr>
            <a:r>
              <a:rPr lang="en-GB" altLang="en-US" sz="1400" dirty="0"/>
              <a:t>Display status signals (for each “</a:t>
            </a:r>
            <a:r>
              <a:rPr lang="en-GB" altLang="en-US" sz="1400" dirty="0" err="1"/>
              <a:t>Phy</a:t>
            </a:r>
            <a:r>
              <a:rPr lang="en-GB" altLang="en-US" sz="1400" dirty="0"/>
              <a:t>”)</a:t>
            </a:r>
          </a:p>
          <a:p>
            <a:pPr lvl="2" eaLnBrk="1" hangingPunct="1">
              <a:lnSpc>
                <a:spcPct val="80000"/>
              </a:lnSpc>
            </a:pPr>
            <a:r>
              <a:rPr lang="en-GB" altLang="en-US" sz="1200" b="1" dirty="0" err="1"/>
              <a:t>Freq_Locked</a:t>
            </a:r>
            <a:endParaRPr lang="en-GB" altLang="en-US" sz="1200" b="1" dirty="0"/>
          </a:p>
          <a:p>
            <a:pPr lvl="2" eaLnBrk="1" hangingPunct="1">
              <a:lnSpc>
                <a:spcPct val="80000"/>
              </a:lnSpc>
            </a:pPr>
            <a:r>
              <a:rPr lang="en-GB" altLang="en-US" sz="1200" b="1" dirty="0" err="1"/>
              <a:t>Pll_locked</a:t>
            </a:r>
            <a:endParaRPr lang="en-GB" altLang="en-US" sz="1200" b="1" dirty="0"/>
          </a:p>
          <a:p>
            <a:pPr lvl="2" eaLnBrk="1" hangingPunct="1">
              <a:lnSpc>
                <a:spcPct val="80000"/>
              </a:lnSpc>
            </a:pPr>
            <a:r>
              <a:rPr lang="en-GB" altLang="en-US" sz="1200" b="1"/>
              <a:t>PrbsLocked </a:t>
            </a:r>
          </a:p>
          <a:p>
            <a:pPr lvl="2" eaLnBrk="1" hangingPunct="1">
              <a:lnSpc>
                <a:spcPct val="80000"/>
              </a:lnSpc>
            </a:pPr>
            <a:r>
              <a:rPr lang="en-GB" altLang="en-US" sz="1200" b="1"/>
              <a:t>Datarate measured based on measured clock frequency (each tx_clkout and rx_clkout is being individually measured).</a:t>
            </a:r>
          </a:p>
          <a:p>
            <a:pPr lvl="1" eaLnBrk="1" hangingPunct="1">
              <a:lnSpc>
                <a:spcPct val="80000"/>
              </a:lnSpc>
              <a:buFont typeface="Arial" panose="020B0604020202020204" pitchFamily="34" charset="0"/>
              <a:buChar char="–"/>
            </a:pPr>
            <a:r>
              <a:rPr lang="en-GB" altLang="en-US" sz="1400"/>
              <a:t>Control </a:t>
            </a:r>
            <a:r>
              <a:rPr lang="en-GB" altLang="en-US" sz="1400" dirty="0"/>
              <a:t>Serial Loopback on all </a:t>
            </a:r>
            <a:r>
              <a:rPr lang="en-GB" altLang="en-US" sz="1400"/>
              <a:t>lanes.</a:t>
            </a:r>
          </a:p>
          <a:p>
            <a:pPr lvl="1" eaLnBrk="1" hangingPunct="1">
              <a:lnSpc>
                <a:spcPct val="80000"/>
              </a:lnSpc>
              <a:buFont typeface="Arial" panose="020B0604020202020204" pitchFamily="34" charset="0"/>
              <a:buChar char="–"/>
            </a:pPr>
            <a:r>
              <a:rPr lang="en-GB" altLang="en-US" sz="1400">
                <a:solidFill>
                  <a:srgbClr val="FF0000"/>
                </a:solidFill>
              </a:rPr>
              <a:t>Dynamically change NRZ to PAM4 on a per channel and per direction basis (so can be different on Tx and Rx in the same transceiver)</a:t>
            </a:r>
          </a:p>
          <a:p>
            <a:pPr lvl="1" eaLnBrk="1" hangingPunct="1">
              <a:lnSpc>
                <a:spcPct val="80000"/>
              </a:lnSpc>
              <a:buFont typeface="Arial" panose="020B0604020202020204" pitchFamily="34" charset="0"/>
              <a:buChar char="–"/>
            </a:pPr>
            <a:r>
              <a:rPr lang="en-GB" altLang="en-US" sz="1400">
                <a:solidFill>
                  <a:srgbClr val="FF0000"/>
                </a:solidFill>
              </a:rPr>
              <a:t>Dynamically change datarate on transmitter on a per channel basis (based on multiplier of the referenceclock)</a:t>
            </a:r>
          </a:p>
          <a:p>
            <a:pPr lvl="1" eaLnBrk="1" hangingPunct="1">
              <a:lnSpc>
                <a:spcPct val="80000"/>
              </a:lnSpc>
              <a:buFont typeface="Arial" panose="020B0604020202020204" pitchFamily="34" charset="0"/>
              <a:buChar char="–"/>
            </a:pPr>
            <a:r>
              <a:rPr lang="en-GB" altLang="en-US" sz="1400">
                <a:solidFill>
                  <a:srgbClr val="FF0000"/>
                </a:solidFill>
              </a:rPr>
              <a:t>Dynamically change datarate on receiver on a per channel basis (based on multiplier of the referenceclock)</a:t>
            </a:r>
            <a:endParaRPr lang="en-GB" altLang="en-US" sz="1400" dirty="0">
              <a:solidFill>
                <a:srgbClr val="FF0000"/>
              </a:solidFill>
            </a:endParaRPr>
          </a:p>
          <a:p>
            <a:pPr lvl="1" eaLnBrk="1" hangingPunct="1">
              <a:lnSpc>
                <a:spcPct val="80000"/>
              </a:lnSpc>
              <a:buFont typeface="Arial" panose="020B0604020202020204" pitchFamily="34" charset="0"/>
              <a:buChar char="–"/>
            </a:pPr>
            <a:r>
              <a:rPr lang="en-GB" altLang="en-US" sz="1400" dirty="0"/>
              <a:t>Generate single </a:t>
            </a:r>
            <a:r>
              <a:rPr lang="en-GB" altLang="en-US" sz="1400" dirty="0" err="1"/>
              <a:t>biterrors</a:t>
            </a:r>
            <a:r>
              <a:rPr lang="en-GB" altLang="en-US" sz="1400" dirty="0"/>
              <a:t> in the </a:t>
            </a:r>
            <a:r>
              <a:rPr lang="en-GB" altLang="en-US" sz="1400"/>
              <a:t>generated data</a:t>
            </a:r>
            <a:endParaRPr lang="en-GB" altLang="en-US" sz="1400" dirty="0"/>
          </a:p>
          <a:p>
            <a:pPr lvl="1" eaLnBrk="1" hangingPunct="1">
              <a:lnSpc>
                <a:spcPct val="80000"/>
              </a:lnSpc>
              <a:buFont typeface="Arial" panose="020B0604020202020204" pitchFamily="34" charset="0"/>
              <a:buChar char="–"/>
            </a:pPr>
            <a:r>
              <a:rPr lang="en-GB" altLang="en-US" sz="1400" dirty="0"/>
              <a:t>Displays the number of </a:t>
            </a:r>
            <a:r>
              <a:rPr lang="en-GB" altLang="en-US" sz="1400" dirty="0" err="1"/>
              <a:t>biterrors</a:t>
            </a:r>
            <a:r>
              <a:rPr lang="en-GB" altLang="en-US" sz="1400" dirty="0"/>
              <a:t> and the </a:t>
            </a:r>
            <a:r>
              <a:rPr lang="en-GB" altLang="en-US" sz="1400"/>
              <a:t>BER.</a:t>
            </a:r>
          </a:p>
          <a:p>
            <a:pPr eaLnBrk="1" hangingPunct="1">
              <a:lnSpc>
                <a:spcPct val="80000"/>
              </a:lnSpc>
            </a:pPr>
            <a:r>
              <a:rPr lang="en-GB" altLang="en-US"/>
              <a:t>Access is through Nios SDK shell (see further)</a:t>
            </a:r>
          </a:p>
          <a:p>
            <a:pPr lvl="1" eaLnBrk="1" hangingPunct="1">
              <a:lnSpc>
                <a:spcPct val="80000"/>
              </a:lnSpc>
              <a:buFont typeface="Arial" panose="020B0604020202020204" pitchFamily="34" charset="0"/>
              <a:buChar char="–"/>
            </a:pPr>
            <a:endParaRPr lang="en-GB" altLang="en-US" sz="1400" dirty="0"/>
          </a:p>
        </p:txBody>
      </p:sp>
      <p:sp>
        <p:nvSpPr>
          <p:cNvPr id="61444" name="Slide Number Placeholder 3">
            <a:extLst>
              <a:ext uri="{FF2B5EF4-FFF2-40B4-BE49-F238E27FC236}">
                <a16:creationId xmlns:a16="http://schemas.microsoft.com/office/drawing/2014/main" id="{C0E97B70-41DB-4E5E-ACF2-B3EBAA33D2C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B008D94-22B0-4D2B-9368-BEB828CCB1F7}" type="slidenum">
              <a:rPr lang="en-US" altLang="en-US" smtClean="0">
                <a:solidFill>
                  <a:schemeClr val="tx1"/>
                </a:solidFill>
                <a:latin typeface="Arial" panose="020B0604020202020204" pitchFamily="34" charset="0"/>
              </a:rPr>
              <a:pPr fontAlgn="base">
                <a:spcBef>
                  <a:spcPct val="0"/>
                </a:spcBef>
                <a:spcAft>
                  <a:spcPct val="0"/>
                </a:spcAft>
                <a:buFontTx/>
                <a:buNone/>
              </a:pPr>
              <a:t>13</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(start screen at default speed of 57.8 Gpbs)</a:t>
            </a: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14</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2" name="Picture 1">
            <a:extLst>
              <a:ext uri="{FF2B5EF4-FFF2-40B4-BE49-F238E27FC236}">
                <a16:creationId xmlns:a16="http://schemas.microsoft.com/office/drawing/2014/main" id="{850DC63E-9472-4D19-8636-538C08556D8F}"/>
              </a:ext>
            </a:extLst>
          </p:cNvPr>
          <p:cNvPicPr>
            <a:picLocks noChangeAspect="1"/>
          </p:cNvPicPr>
          <p:nvPr/>
        </p:nvPicPr>
        <p:blipFill>
          <a:blip r:embed="rId3"/>
          <a:stretch>
            <a:fillRect/>
          </a:stretch>
        </p:blipFill>
        <p:spPr>
          <a:xfrm>
            <a:off x="1708757" y="1407319"/>
            <a:ext cx="5726485" cy="4751387"/>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Status With SMA cables connected in “cross”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15</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21336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Connection SMA_A Tx to SMA_B Rx and SMA_B Tx to SMA_A RX results are shown on the right side (using PAM4 at 57.8 Gbps)</a:t>
            </a:r>
            <a:endParaRPr lang="en-US" altLang="en-US" dirty="0"/>
          </a:p>
        </p:txBody>
      </p:sp>
      <p:pic>
        <p:nvPicPr>
          <p:cNvPr id="2" name="Picture 1">
            <a:extLst>
              <a:ext uri="{FF2B5EF4-FFF2-40B4-BE49-F238E27FC236}">
                <a16:creationId xmlns:a16="http://schemas.microsoft.com/office/drawing/2014/main" id="{8F0BF68B-FE05-41ED-BCA1-96C2DF39CD4A}"/>
              </a:ext>
            </a:extLst>
          </p:cNvPr>
          <p:cNvPicPr>
            <a:picLocks noChangeAspect="1"/>
          </p:cNvPicPr>
          <p:nvPr/>
        </p:nvPicPr>
        <p:blipFill>
          <a:blip r:embed="rId3"/>
          <a:stretch>
            <a:fillRect/>
          </a:stretch>
        </p:blipFill>
        <p:spPr>
          <a:xfrm>
            <a:off x="2743200" y="990600"/>
            <a:ext cx="6304762" cy="5295238"/>
          </a:xfrm>
          <a:prstGeom prst="rect">
            <a:avLst/>
          </a:prstGeom>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a:latin typeface="Intel Clear" panose="020B0604020203020204" pitchFamily="34" charset="0"/>
                <a:cs typeface="Intel Clear" panose="020B0604020203020204" pitchFamily="34" charset="0"/>
              </a:rPr>
              <a:t>Status With SMA cables connected in “cross”</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16</a:t>
            </a:fld>
            <a:endParaRPr lang="en-US" altLang="en-US">
              <a:solidFill>
                <a:schemeClr val="tx1"/>
              </a:solidFill>
              <a:latin typeface="Arial" panose="020B0604020202020204" pitchFamily="34" charset="0"/>
            </a:endParaRPr>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21336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Connection SMA_A Tx to SMA_B Rx and SMA_B Tx to SMA_A RX results are shown on the right side (using PAM4 at 53.125 Gbps)</a:t>
            </a:r>
          </a:p>
          <a:p>
            <a:r>
              <a:rPr lang="en-US" altLang="en-US">
                <a:solidFill>
                  <a:srgbClr val="00B050"/>
                </a:solidFill>
              </a:rPr>
              <a:t>Errorfree!</a:t>
            </a:r>
            <a:endParaRPr lang="en-US" altLang="en-US" dirty="0">
              <a:solidFill>
                <a:srgbClr val="00B050"/>
              </a:solidFill>
            </a:endParaRPr>
          </a:p>
        </p:txBody>
      </p:sp>
      <p:pic>
        <p:nvPicPr>
          <p:cNvPr id="3" name="Picture 2">
            <a:extLst>
              <a:ext uri="{FF2B5EF4-FFF2-40B4-BE49-F238E27FC236}">
                <a16:creationId xmlns:a16="http://schemas.microsoft.com/office/drawing/2014/main" id="{9DBF0AA9-0214-430B-AAC4-E910B4444361}"/>
              </a:ext>
            </a:extLst>
          </p:cNvPr>
          <p:cNvPicPr>
            <a:picLocks noChangeAspect="1"/>
          </p:cNvPicPr>
          <p:nvPr/>
        </p:nvPicPr>
        <p:blipFill>
          <a:blip r:embed="rId3"/>
          <a:stretch>
            <a:fillRect/>
          </a:stretch>
        </p:blipFill>
        <p:spPr>
          <a:xfrm>
            <a:off x="2472805" y="971466"/>
            <a:ext cx="6200000" cy="5171429"/>
          </a:xfrm>
          <a:prstGeom prst="rect">
            <a:avLst/>
          </a:prstGeom>
        </p:spPr>
      </p:pic>
    </p:spTree>
    <p:extLst>
      <p:ext uri="{BB962C8B-B14F-4D97-AF65-F5344CB8AC3E}">
        <p14:creationId xmlns:p14="http://schemas.microsoft.com/office/powerpoint/2010/main" val="648498202"/>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Reconfigure Tx(0) and Rx(1) to NRZ</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17</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2" name="Picture 1">
            <a:extLst>
              <a:ext uri="{FF2B5EF4-FFF2-40B4-BE49-F238E27FC236}">
                <a16:creationId xmlns:a16="http://schemas.microsoft.com/office/drawing/2014/main" id="{AC7E87F0-C499-4F8C-BAEA-41C2BA71DB55}"/>
              </a:ext>
            </a:extLst>
          </p:cNvPr>
          <p:cNvPicPr>
            <a:picLocks noChangeAspect="1"/>
          </p:cNvPicPr>
          <p:nvPr/>
        </p:nvPicPr>
        <p:blipFill>
          <a:blip r:embed="rId3"/>
          <a:stretch>
            <a:fillRect/>
          </a:stretch>
        </p:blipFill>
        <p:spPr>
          <a:xfrm>
            <a:off x="2076762" y="1600200"/>
            <a:ext cx="4990476" cy="4180952"/>
          </a:xfrm>
          <a:prstGeom prst="rect">
            <a:avLst/>
          </a:prstGeom>
        </p:spPr>
      </p:pic>
    </p:spTree>
    <p:extLst>
      <p:ext uri="{BB962C8B-B14F-4D97-AF65-F5344CB8AC3E}">
        <p14:creationId xmlns:p14="http://schemas.microsoft.com/office/powerpoint/2010/main" val="230277213"/>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Divide datarate NRZ Tx(0) and Rx(1) by 2</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18</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2" name="Picture 1">
            <a:extLst>
              <a:ext uri="{FF2B5EF4-FFF2-40B4-BE49-F238E27FC236}">
                <a16:creationId xmlns:a16="http://schemas.microsoft.com/office/drawing/2014/main" id="{7C303B33-0BB8-4028-B5E9-C3A9906819DE}"/>
              </a:ext>
            </a:extLst>
          </p:cNvPr>
          <p:cNvPicPr>
            <a:picLocks noChangeAspect="1"/>
          </p:cNvPicPr>
          <p:nvPr/>
        </p:nvPicPr>
        <p:blipFill>
          <a:blip r:embed="rId3"/>
          <a:stretch>
            <a:fillRect/>
          </a:stretch>
        </p:blipFill>
        <p:spPr>
          <a:xfrm>
            <a:off x="1828800" y="1447800"/>
            <a:ext cx="5371488" cy="3962400"/>
          </a:xfrm>
          <a:prstGeom prst="rect">
            <a:avLst/>
          </a:prstGeom>
        </p:spPr>
      </p:pic>
    </p:spTree>
    <p:extLst>
      <p:ext uri="{BB962C8B-B14F-4D97-AF65-F5344CB8AC3E}">
        <p14:creationId xmlns:p14="http://schemas.microsoft.com/office/powerpoint/2010/main" val="53226828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F56AA30D-4C51-4F2C-A177-F3B491ABC476}"/>
              </a:ext>
            </a:extLst>
          </p:cNvPr>
          <p:cNvPicPr>
            <a:picLocks noChangeAspect="1"/>
          </p:cNvPicPr>
          <p:nvPr/>
        </p:nvPicPr>
        <p:blipFill>
          <a:blip r:embed="rId3"/>
          <a:stretch>
            <a:fillRect/>
          </a:stretch>
        </p:blipFill>
        <p:spPr>
          <a:xfrm>
            <a:off x="914400" y="1143000"/>
            <a:ext cx="7179532" cy="4267200"/>
          </a:xfrm>
          <a:prstGeom prst="rect">
            <a:avLst/>
          </a:prstGeom>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This design illustrates how to use </a:t>
            </a:r>
            <a:r>
              <a:rPr lang="en-GB" altLang="en-US"/>
              <a:t>the Dynamic reconfiguration capabilities of the E-tile transceiver</a:t>
            </a:r>
          </a:p>
          <a:p>
            <a:pPr eaLnBrk="1" hangingPunct="1">
              <a:lnSpc>
                <a:spcPct val="90000"/>
              </a:lnSpc>
            </a:pPr>
            <a:r>
              <a:rPr lang="en-GB" altLang="en-US"/>
              <a:t>Encoding can be dynamically changed from NRZ to PAM4 (separate for Tx and Rx) </a:t>
            </a:r>
          </a:p>
          <a:p>
            <a:pPr eaLnBrk="1" hangingPunct="1">
              <a:lnSpc>
                <a:spcPct val="90000"/>
              </a:lnSpc>
            </a:pPr>
            <a:r>
              <a:rPr lang="en-GB" altLang="en-US"/>
              <a:t>Datarate can be dynamically changed (separate for Tx and Rx).</a:t>
            </a:r>
            <a:endParaRPr lang="en-GB" altLang="en-US" dirty="0"/>
          </a:p>
          <a:p>
            <a:pPr eaLnBrk="1" hangingPunct="1">
              <a:lnSpc>
                <a:spcPct val="90000"/>
              </a:lnSpc>
            </a:pPr>
            <a:r>
              <a:rPr lang="en-GB" altLang="en-US"/>
              <a:t>Default configuration is a Native PHY configured in high datarate PAM4 with 2 physical lanes at 56 Gbps.</a:t>
            </a:r>
          </a:p>
          <a:p>
            <a:pPr eaLnBrk="1" hangingPunct="1">
              <a:lnSpc>
                <a:spcPct val="90000"/>
              </a:lnSpc>
            </a:pPr>
            <a:r>
              <a:rPr lang="en-GB" altLang="en-US"/>
              <a:t>SoftPRBS data generators and checkers are being used to test the traffic. Generators and checkers operate on 128 bit datapath.</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(1/2)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sz="2000"/>
              <a:t>Connect SMA’s cables to equipment or between SMA_A and/or SMA_B.</a:t>
            </a:r>
            <a:endParaRPr lang="en-GB" altLang="en-US" sz="2000" dirty="0"/>
          </a:p>
          <a:p>
            <a:pPr marL="342900" indent="-342900">
              <a:spcBef>
                <a:spcPct val="50000"/>
              </a:spcBef>
              <a:buFont typeface="Arial" panose="020B0604020202020204" pitchFamily="34" charset="0"/>
              <a:buChar char="•"/>
              <a:defRPr/>
            </a:pPr>
            <a:r>
              <a:rPr lang="en-GB" altLang="en-US" sz="2000" dirty="0"/>
              <a:t>Connect USB Cable to CN1 in order to use onboard USB-Blaster II.</a:t>
            </a:r>
          </a:p>
          <a:p>
            <a:pPr marL="342900" indent="-342900">
              <a:spcBef>
                <a:spcPct val="50000"/>
              </a:spcBef>
              <a:buFont typeface="Arial" panose="020B0604020202020204" pitchFamily="34" charset="0"/>
              <a:buChar char="•"/>
              <a:defRPr/>
            </a:pPr>
            <a:r>
              <a:rPr lang="en-GB" altLang="en-US" sz="2000" dirty="0"/>
              <a:t>Power on the board</a:t>
            </a:r>
          </a:p>
          <a:p>
            <a:pPr marL="342900" indent="-342900">
              <a:spcBef>
                <a:spcPct val="50000"/>
              </a:spcBef>
              <a:buFont typeface="Arial" panose="020B0604020202020204" pitchFamily="34" charset="0"/>
              <a:buChar char="•"/>
              <a:defRPr/>
            </a:pPr>
            <a:r>
              <a:rPr lang="en-GB" altLang="en-US" sz="2000" dirty="0"/>
              <a:t>Program the clocks using the Clock control GUI (see screenshot on next page, clocks highlighted in yellow</a:t>
            </a:r>
          </a:p>
          <a:p>
            <a:pPr marL="342900" indent="-342900">
              <a:spcBef>
                <a:spcPct val="50000"/>
              </a:spcBef>
              <a:buFont typeface="Arial" panose="020B0604020202020204" pitchFamily="34" charset="0"/>
              <a:buChar char="•"/>
              <a:defRPr/>
            </a:pPr>
            <a:r>
              <a:rPr lang="en-GB" altLang="en-US" sz="2000" dirty="0"/>
              <a:t>Download ‘</a:t>
            </a:r>
            <a:r>
              <a:rPr lang="en-GB" altLang="en-US" sz="2000" dirty="0" err="1">
                <a:solidFill>
                  <a:srgbClr val="00B050"/>
                </a:solidFill>
              </a:rPr>
              <a:t>Devkit_Demo.sof</a:t>
            </a:r>
            <a:r>
              <a:rPr lang="en-GB" altLang="en-US" sz="2000" dirty="0"/>
              <a:t>’ to the 1ST280EY2F55E2VGS1 device using </a:t>
            </a:r>
            <a:r>
              <a:rPr lang="en-GB" altLang="en-US" sz="2000"/>
              <a:t>QII 18.1.2 </a:t>
            </a:r>
            <a:r>
              <a:rPr lang="en-GB" altLang="en-US" sz="2000"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20</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6D1434B3-5E0F-4044-BD0B-9C4A73AC11C5}"/>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(2/2)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04AF3CE7-E2A9-42E3-B2A7-340CB762FA23}"/>
              </a:ext>
            </a:extLst>
          </p:cNvPr>
          <p:cNvSpPr>
            <a:spLocks noGrp="1"/>
          </p:cNvSpPr>
          <p:nvPr>
            <p:ph type="body" sz="half" idx="1"/>
          </p:nvPr>
        </p:nvSpPr>
        <p:spPr>
          <a:xfrm>
            <a:off x="304800" y="793750"/>
            <a:ext cx="8335963" cy="5183188"/>
          </a:xfrm>
        </p:spPr>
        <p:txBody>
          <a:bodyPr/>
          <a:lstStyle/>
          <a:p>
            <a:pPr>
              <a:spcBef>
                <a:spcPct val="50000"/>
              </a:spcBef>
            </a:pPr>
            <a:endParaRPr lang="en-GB" altLang="en-US" sz="2000"/>
          </a:p>
          <a:p>
            <a:pPr lvl="1">
              <a:spcBef>
                <a:spcPct val="50000"/>
              </a:spcBef>
            </a:pPr>
            <a:endParaRPr lang="en-GB" altLang="en-US"/>
          </a:p>
          <a:p>
            <a:pPr>
              <a:spcBef>
                <a:spcPct val="50000"/>
              </a:spcBef>
            </a:pPr>
            <a:endParaRPr lang="en-GB" altLang="en-US" sz="2000"/>
          </a:p>
          <a:p>
            <a:pPr>
              <a:spcBef>
                <a:spcPct val="50000"/>
              </a:spcBef>
            </a:pPr>
            <a:endParaRPr lang="en-GB" altLang="en-US"/>
          </a:p>
          <a:p>
            <a:pPr lvl="1">
              <a:spcBef>
                <a:spcPct val="50000"/>
              </a:spcBef>
            </a:pPr>
            <a:endParaRPr lang="en-GB" altLang="en-US"/>
          </a:p>
          <a:p>
            <a:pPr lvl="1">
              <a:spcBef>
                <a:spcPct val="50000"/>
              </a:spcBef>
            </a:pPr>
            <a:endParaRPr lang="en-GB" altLang="en-US"/>
          </a:p>
          <a:p>
            <a:pPr>
              <a:spcBef>
                <a:spcPct val="50000"/>
              </a:spcBef>
            </a:pPr>
            <a:endParaRPr lang="en-GB" altLang="en-US" sz="3600"/>
          </a:p>
          <a:p>
            <a:pPr>
              <a:spcBef>
                <a:spcPct val="50000"/>
              </a:spcBef>
            </a:pPr>
            <a:endParaRPr lang="en-US" altLang="en-US" sz="4000"/>
          </a:p>
        </p:txBody>
      </p:sp>
      <p:sp>
        <p:nvSpPr>
          <p:cNvPr id="86020" name="Slide Number Placeholder 5">
            <a:extLst>
              <a:ext uri="{FF2B5EF4-FFF2-40B4-BE49-F238E27FC236}">
                <a16:creationId xmlns:a16="http://schemas.microsoft.com/office/drawing/2014/main" id="{69DB8BA0-6DF7-49EE-98EF-B73A962159B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0C991E1-D0D2-4FD3-8CEF-3B791F1CB5B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22800F6B-0DBE-4B1A-8F0D-878B76578E41}"/>
              </a:ext>
            </a:extLst>
          </p:cNvPr>
          <p:cNvPicPr>
            <a:picLocks noChangeAspect="1"/>
          </p:cNvPicPr>
          <p:nvPr/>
        </p:nvPicPr>
        <p:blipFill>
          <a:blip r:embed="rId3"/>
          <a:stretch>
            <a:fillRect/>
          </a:stretch>
        </p:blipFill>
        <p:spPr>
          <a:xfrm>
            <a:off x="2220400" y="1066800"/>
            <a:ext cx="4504762" cy="4247619"/>
          </a:xfrm>
          <a:prstGeom prst="rect">
            <a:avLst/>
          </a:prstGeom>
        </p:spPr>
      </p:pic>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1)</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The programming file already contains the program running on the </a:t>
            </a:r>
            <a:r>
              <a:rPr lang="en-GB" altLang="en-US" sz="2000" dirty="0" err="1"/>
              <a:t>Nios</a:t>
            </a:r>
            <a:r>
              <a:rPr lang="en-GB" altLang="en-US" sz="2000" dirty="0"/>
              <a:t>. To connect to the design do the following</a:t>
            </a:r>
          </a:p>
          <a:p>
            <a:pPr marL="533400" indent="-533400">
              <a:spcBef>
                <a:spcPct val="50000"/>
              </a:spcBef>
            </a:pPr>
            <a:r>
              <a:rPr lang="en-GB" altLang="en-US" sz="2000" dirty="0"/>
              <a:t>	</a:t>
            </a:r>
            <a:r>
              <a:rPr lang="en-GB" altLang="en-US" dirty="0"/>
              <a:t>Open a command prompt and run “nios2-terminal -c 1” </a:t>
            </a:r>
          </a:p>
          <a:p>
            <a:pPr marL="533400" indent="-533400">
              <a:spcBef>
                <a:spcPct val="50000"/>
              </a:spcBef>
            </a:pPr>
            <a:r>
              <a:rPr lang="en-GB" altLang="en-US" dirty="0"/>
              <a:t>	(if not already in the $path variable the nios2-terminal.exe can be found in the Quartus installation e.g. </a:t>
            </a:r>
            <a:r>
              <a:rPr lang="fr-FR" altLang="en-US" dirty="0"/>
              <a:t>C:\quartus_18_1\quartus\bin64)</a:t>
            </a:r>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583083552"/>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2)</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This is when you want to run a newer version of software (i.e. more recent to the version contained in the .</a:t>
            </a:r>
            <a:r>
              <a:rPr lang="en-GB" altLang="en-US" sz="2000" dirty="0" err="1"/>
              <a:t>sof</a:t>
            </a:r>
            <a:r>
              <a:rPr lang="en-GB" altLang="en-US" sz="2000" dirty="0"/>
              <a:t> file)</a:t>
            </a:r>
          </a:p>
          <a:p>
            <a:pPr marL="533400" indent="-533400">
              <a:spcBef>
                <a:spcPct val="50000"/>
              </a:spcBef>
            </a:pPr>
            <a:r>
              <a:rPr lang="en-GB" altLang="en-US" sz="2000" dirty="0"/>
              <a:t>	Do the following :</a:t>
            </a:r>
          </a:p>
          <a:p>
            <a:pPr marL="914400" lvl="1" indent="-457200">
              <a:spcBef>
                <a:spcPct val="50000"/>
              </a:spcBef>
              <a:buFont typeface="Symbol" panose="05050102010706020507" pitchFamily="18" charset="2"/>
              <a:buAutoNum type="arabicPeriod"/>
            </a:pPr>
            <a:r>
              <a:rPr lang="en-GB" altLang="en-US" dirty="0"/>
              <a:t>Start a </a:t>
            </a:r>
            <a:r>
              <a:rPr lang="en-GB" altLang="en-US" dirty="0" err="1"/>
              <a:t>Nios</a:t>
            </a:r>
            <a:r>
              <a:rPr lang="en-GB" altLang="en-US" dirty="0"/>
              <a:t> II command Shell (can be found in the Quartus installation (e.g. C:\quartus_18_1\nios2eds)  and go to the directory where the .elf file and </a:t>
            </a:r>
            <a:r>
              <a:rPr lang="en-GB" altLang="en-US" dirty="0" err="1"/>
              <a:t>run.bsh</a:t>
            </a:r>
            <a:r>
              <a:rPr lang="en-GB" altLang="en-US" dirty="0"/>
              <a:t> file is located.</a:t>
            </a:r>
          </a:p>
          <a:p>
            <a:pPr marL="914400" lvl="1" indent="-457200">
              <a:spcBef>
                <a:spcPct val="50000"/>
              </a:spcBef>
              <a:buFont typeface="Symbol" panose="05050102010706020507" pitchFamily="18" charset="2"/>
              <a:buAutoNum type="arabicPeriod"/>
            </a:pPr>
            <a:r>
              <a:rPr lang="en-GB" altLang="en-US" dirty="0"/>
              <a:t>Type In The Following Command : </a:t>
            </a:r>
            <a:r>
              <a:rPr lang="en-GB" altLang="en-US" dirty="0">
                <a:solidFill>
                  <a:schemeClr val="accent1"/>
                </a:solidFill>
              </a:rPr>
              <a:t>“./run1.bsh</a:t>
            </a:r>
            <a:r>
              <a:rPr lang="en-GB" altLang="en-US" dirty="0"/>
              <a:t>” This will set the </a:t>
            </a:r>
            <a:r>
              <a:rPr lang="en-GB" altLang="en-US" dirty="0" err="1"/>
              <a:t>JtagSpeed</a:t>
            </a:r>
            <a:r>
              <a:rPr lang="en-GB" altLang="en-US" dirty="0"/>
              <a:t> to 16M and download the </a:t>
            </a:r>
            <a:r>
              <a:rPr lang="en-GB" altLang="en-US" dirty="0" err="1"/>
              <a:t>Nios</a:t>
            </a:r>
            <a:r>
              <a:rPr lang="en-GB" altLang="en-US" dirty="0"/>
              <a:t> II code to the FPGA and open up the terminal.</a:t>
            </a:r>
          </a:p>
          <a:p>
            <a:pPr marL="533400" indent="-533400">
              <a:spcBef>
                <a:spcPct val="50000"/>
              </a:spcBef>
            </a:pPr>
            <a:endParaRPr lang="en-US" altLang="en-US" sz="4400"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54971898"/>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(optional)</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18.1.2 B277 </a:t>
            </a:r>
            <a:r>
              <a:rPr lang="en-GB" altLang="en-US" sz="1600" dirty="0"/>
              <a:t>or later):</a:t>
            </a:r>
          </a:p>
          <a:p>
            <a:pPr marL="533400" indent="-533400">
              <a:spcBef>
                <a:spcPct val="50000"/>
              </a:spcBef>
            </a:pPr>
            <a:r>
              <a:rPr lang="en-GB" altLang="en-US" sz="1400" dirty="0"/>
              <a:t>Start a </a:t>
            </a:r>
            <a:r>
              <a:rPr lang="en-GB" altLang="en-US" sz="1400" dirty="0" err="1"/>
              <a:t>Nios</a:t>
            </a:r>
            <a:r>
              <a:rPr lang="en-GB" altLang="en-US" sz="1400" dirty="0"/>
              <a:t> II 18.1 Command Shell and go to the ../</a:t>
            </a:r>
            <a:r>
              <a:rPr lang="en-GB" altLang="en-US" sz="1400" dirty="0">
                <a:solidFill>
                  <a:schemeClr val="accent1"/>
                </a:solidFill>
              </a:rPr>
              <a:t>software/app/Stratix10GX_xCh</a:t>
            </a:r>
            <a:r>
              <a:rPr lang="en-GB" altLang="en-US" sz="1400" dirty="0"/>
              <a:t> directory (which is part of the archive) and type: </a:t>
            </a:r>
            <a:r>
              <a:rPr lang="en-GB" altLang="en-US" sz="1400" b="1" dirty="0">
                <a:solidFill>
                  <a:schemeClr val="accent1"/>
                </a:solidFill>
              </a:rPr>
              <a:t>./create-this-app </a:t>
            </a:r>
            <a:r>
              <a:rPr lang="en-GB" altLang="en-US" sz="1400" dirty="0"/>
              <a:t>.This will compile the system libraries (in the </a:t>
            </a:r>
            <a:r>
              <a:rPr lang="en-GB" altLang="en-US" sz="1400" dirty="0" err="1"/>
              <a:t>bsp</a:t>
            </a:r>
            <a:r>
              <a:rPr lang="en-GB" altLang="en-US" sz="1400" dirty="0"/>
              <a:t> folder), compile the software code (</a:t>
            </a:r>
            <a:r>
              <a:rPr lang="en-GB" altLang="en-US" sz="1400" dirty="0" err="1"/>
              <a:t>main.c</a:t>
            </a:r>
            <a:r>
              <a:rPr lang="en-GB" altLang="en-US" sz="1400" dirty="0"/>
              <a:t> and a number of other .c files in this case) and produce a </a:t>
            </a:r>
            <a:r>
              <a:rPr lang="en-GB" altLang="en-US" sz="1400" dirty="0" err="1"/>
              <a:t>Nios</a:t>
            </a:r>
            <a:r>
              <a:rPr lang="en-GB" altLang="en-US" sz="14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II 18.1 shell (after having created the software a first time)</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4634217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Use of ADME (Optional)</a:t>
            </a:r>
            <a:endParaRPr lang="en-US" altLang="en-US">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1268413"/>
            <a:ext cx="8504237" cy="5029200"/>
          </a:xfrm>
        </p:spPr>
        <p:txBody>
          <a:bodyPr/>
          <a:lstStyle/>
          <a:p>
            <a:pPr>
              <a:lnSpc>
                <a:spcPct val="80000"/>
              </a:lnSpc>
            </a:pPr>
            <a:r>
              <a:rPr lang="en-GB" altLang="en-US" dirty="0"/>
              <a:t>To access the ADME, open the System Console.</a:t>
            </a:r>
          </a:p>
          <a:p>
            <a:pPr>
              <a:lnSpc>
                <a:spcPct val="80000"/>
              </a:lnSpc>
            </a:pPr>
            <a:r>
              <a:rPr lang="en-GB" altLang="en-US" dirty="0"/>
              <a:t>Please download or start first the </a:t>
            </a:r>
            <a:r>
              <a:rPr lang="en-GB" altLang="en-US" dirty="0" err="1"/>
              <a:t>Nios</a:t>
            </a:r>
            <a:r>
              <a:rPr lang="en-GB" altLang="en-US" dirty="0"/>
              <a:t> design as otherwise access to system console might be compromised.</a:t>
            </a:r>
          </a:p>
          <a:p>
            <a:pPr>
              <a:lnSpc>
                <a:spcPct val="80000"/>
              </a:lnSpc>
            </a:pPr>
            <a:r>
              <a:rPr lang="en-GB" altLang="en-US" dirty="0"/>
              <a:t>From here you have access to all AVMM registers from the transceivers.</a:t>
            </a:r>
          </a:p>
          <a:p>
            <a:pPr>
              <a:lnSpc>
                <a:spcPct val="80000"/>
              </a:lnSpc>
            </a:pPr>
            <a:endParaRPr lang="en-GB" altLang="en-US"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72740509"/>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Ttk_helper_s10tx.tcl Script</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In the folder “scripts” one can find a useful ttk_helper_s10tx.tcl file that has a library of procedures similar to the ones  used in software, ranging in complexity  from reading a register to performing adaptation on all channels at the same time.</a:t>
            </a:r>
          </a:p>
          <a:p>
            <a:pPr>
              <a:lnSpc>
                <a:spcPct val="80000"/>
              </a:lnSpc>
            </a:pPr>
            <a:r>
              <a:rPr lang="en-GB" altLang="en-US" dirty="0"/>
              <a:t>Most of the procedure require to identify the “</a:t>
            </a:r>
            <a:r>
              <a:rPr lang="en-GB" altLang="en-US" dirty="0" err="1"/>
              <a:t>phy</a:t>
            </a:r>
            <a:r>
              <a:rPr lang="en-GB" altLang="en-US" dirty="0"/>
              <a:t>” on which the action to perform. To identify the “</a:t>
            </a:r>
            <a:r>
              <a:rPr lang="en-GB" altLang="en-US" dirty="0" err="1"/>
              <a:t>phy</a:t>
            </a:r>
            <a:r>
              <a:rPr lang="en-GB" altLang="en-US" dirty="0"/>
              <a:t>” one can just use a unique string that identifies the native </a:t>
            </a:r>
            <a:r>
              <a:rPr lang="en-GB" altLang="en-US" dirty="0" err="1"/>
              <a:t>phy</a:t>
            </a:r>
            <a:r>
              <a:rPr lang="en-GB" altLang="en-US" dirty="0"/>
              <a:t> as it exists in the RTL code.</a:t>
            </a:r>
          </a:p>
          <a:p>
            <a:pPr>
              <a:lnSpc>
                <a:spcPct val="80000"/>
              </a:lnSpc>
            </a:pPr>
            <a:r>
              <a:rPr lang="en-GB" altLang="en-US" dirty="0"/>
              <a:t>When sourcing the ttk_helper_s10tx.tcl script you will get the identification automatically and the slave address helps identifying the PHY in the TTK.</a:t>
            </a:r>
          </a:p>
          <a:p>
            <a:pPr>
              <a:lnSpc>
                <a:spcPct val="80000"/>
              </a:lnSpc>
            </a:pPr>
            <a:r>
              <a:rPr lang="en-GB" altLang="en-US" sz="1100"/>
              <a:t>Below is the list of E-tile PHY's claimed</a:t>
            </a:r>
          </a:p>
          <a:p>
            <a:pPr>
              <a:lnSpc>
                <a:spcPct val="80000"/>
              </a:lnSpc>
            </a:pPr>
            <a:r>
              <a:rPr lang="en-GB" altLang="en-US" sz="1100"/>
              <a:t>Use etile_phy_&lt;i&gt; as phy identifier in the functions</a:t>
            </a:r>
          </a:p>
          <a:p>
            <a:pPr>
              <a:lnSpc>
                <a:spcPct val="80000"/>
              </a:lnSpc>
            </a:pPr>
            <a:r>
              <a:rPr lang="en-GB" altLang="en-US" sz="1100"/>
              <a:t>Phy : "</a:t>
            </a:r>
            <a:r>
              <a:rPr lang="en-GB" altLang="en-US" sz="1100">
                <a:highlight>
                  <a:srgbClr val="FFFF00"/>
                </a:highlight>
              </a:rPr>
              <a:t>etile_phy_22</a:t>
            </a:r>
            <a:r>
              <a:rPr lang="en-GB" altLang="en-US" sz="1100"/>
              <a:t>" ---&gt; Hierarchy Path:  inst2|xcvr_txrx_inst|xcvr_native_s10_etile_0|alt_xcvr_native_optional_rcfg_logic    Slave: </a:t>
            </a:r>
            <a:r>
              <a:rPr lang="en-GB" altLang="en-US" sz="1100">
                <a:highlight>
                  <a:srgbClr val="FFFF00"/>
                </a:highlight>
              </a:rPr>
              <a:t>0x800000</a:t>
            </a:r>
          </a:p>
          <a:p>
            <a:pPr>
              <a:lnSpc>
                <a:spcPct val="80000"/>
              </a:lnSpc>
            </a:pPr>
            <a:endParaRPr lang="en-GB" altLang="en-US" sz="11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75724362"/>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(continued)</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So to identify PHY1 one can simply use </a:t>
            </a:r>
            <a:r>
              <a:rPr lang="en-GB" altLang="en-US" dirty="0">
                <a:highlight>
                  <a:srgbClr val="FFFF00"/>
                </a:highlight>
              </a:rPr>
              <a:t>etile_</a:t>
            </a:r>
            <a:r>
              <a:rPr lang="en-GB" altLang="en-US">
                <a:highlight>
                  <a:srgbClr val="FFFF00"/>
                </a:highlight>
              </a:rPr>
              <a:t>phy_22 </a:t>
            </a:r>
            <a:r>
              <a:rPr lang="en-GB" altLang="en-US" dirty="0"/>
              <a:t>e.g. to address that specific </a:t>
            </a:r>
            <a:r>
              <a:rPr lang="en-GB" altLang="en-US" dirty="0" err="1"/>
              <a:t>phy</a:t>
            </a:r>
            <a:r>
              <a:rPr lang="en-GB" altLang="en-US" dirty="0"/>
              <a:t>.</a:t>
            </a:r>
          </a:p>
          <a:p>
            <a:pPr>
              <a:lnSpc>
                <a:spcPct val="80000"/>
              </a:lnSpc>
            </a:pPr>
            <a:r>
              <a:rPr lang="en-GB" altLang="en-US" dirty="0"/>
              <a:t>The list on the following slides shows the available procedures and provides examples how to use them.</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835961154"/>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ttk</a:t>
            </a:r>
            <a:r>
              <a:rPr lang="en-GB" altLang="en-US" dirty="0">
                <a:latin typeface="Intel Clear" panose="020B0604020203020204" pitchFamily="34" charset="0"/>
                <a:cs typeface="Intel Clear" panose="020B0604020203020204" pitchFamily="34" charset="0"/>
              </a:rPr>
              <a:t>_helper</a:t>
            </a:r>
            <a:r>
              <a:rPr lang="en-GB" altLang="en-US">
                <a:latin typeface="Intel Clear" panose="020B0604020203020204" pitchFamily="34" charset="0"/>
                <a:cs typeface="Intel Clear" panose="020B0604020203020204" pitchFamily="34" charset="0"/>
              </a:rPr>
              <a:t>_s10tx.tcl </a:t>
            </a:r>
            <a:r>
              <a:rPr lang="en-GB" altLang="en-US" dirty="0">
                <a:latin typeface="Intel Clear" panose="020B0604020203020204" pitchFamily="34" charset="0"/>
                <a:cs typeface="Intel Clear" panose="020B0604020203020204" pitchFamily="34" charset="0"/>
              </a:rPr>
              <a:t>Script (Generic functions)</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100" b="1" dirty="0" err="1"/>
              <a:t>rmw_all</a:t>
            </a:r>
            <a:r>
              <a:rPr lang="en-GB" altLang="en-US" sz="1100" b="1" dirty="0"/>
              <a:t>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rmw_all</a:t>
            </a:r>
            <a:r>
              <a:rPr lang="en-GB" altLang="en-US" sz="1100" dirty="0"/>
              <a:t> 0x160 0x0E 0x03 1</a:t>
            </a:r>
          </a:p>
          <a:p>
            <a:pPr>
              <a:lnSpc>
                <a:spcPct val="80000"/>
              </a:lnSpc>
            </a:pPr>
            <a:endParaRPr lang="en-GB" altLang="en-US" sz="1100" dirty="0"/>
          </a:p>
          <a:p>
            <a:pPr>
              <a:lnSpc>
                <a:spcPct val="80000"/>
              </a:lnSpc>
            </a:pPr>
            <a:r>
              <a:rPr lang="en-GB" altLang="en-US" sz="1100" b="1" dirty="0" err="1"/>
              <a:t>rmw_channel</a:t>
            </a:r>
            <a:r>
              <a:rPr lang="en-GB" altLang="en-US" sz="1100" b="1" dirty="0"/>
              <a:t> {</a:t>
            </a:r>
            <a:r>
              <a:rPr lang="en-GB" altLang="en-US" sz="1100" b="1" dirty="0" err="1"/>
              <a:t>phy</a:t>
            </a:r>
            <a:r>
              <a:rPr lang="en-GB" altLang="en-US" sz="1100" b="1" dirty="0"/>
              <a:t> channel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rmw_channel</a:t>
            </a:r>
            <a:r>
              <a:rPr lang="en-GB" altLang="en-US" sz="1100" dirty="0"/>
              <a:t> transceiver_block:0 0 3 0x40000 0x0F 0x03 1</a:t>
            </a:r>
          </a:p>
          <a:p>
            <a:pPr>
              <a:lnSpc>
                <a:spcPct val="80000"/>
              </a:lnSpc>
            </a:pPr>
            <a:endParaRPr lang="en-GB" altLang="en-US" sz="1100" dirty="0"/>
          </a:p>
          <a:p>
            <a:pPr>
              <a:lnSpc>
                <a:spcPct val="80000"/>
              </a:lnSpc>
            </a:pPr>
            <a:r>
              <a:rPr lang="en-GB" altLang="en-US" sz="1100" b="1" dirty="0" err="1"/>
              <a:t>rd_channel</a:t>
            </a:r>
            <a:r>
              <a:rPr lang="en-GB" altLang="en-US" sz="1100" b="1" dirty="0"/>
              <a:t> {</a:t>
            </a:r>
            <a:r>
              <a:rPr lang="en-GB" altLang="en-US" sz="1100" b="1" dirty="0" err="1"/>
              <a:t>phy</a:t>
            </a:r>
            <a:r>
              <a:rPr lang="en-GB" altLang="en-US" sz="1100" b="1" dirty="0"/>
              <a:t> channel offset verbose}</a:t>
            </a:r>
          </a:p>
          <a:p>
            <a:pPr>
              <a:lnSpc>
                <a:spcPct val="80000"/>
              </a:lnSpc>
            </a:pPr>
            <a:r>
              <a:rPr lang="en-GB" altLang="en-US" sz="1100" dirty="0"/>
              <a:t>to read and printout use e.g. </a:t>
            </a:r>
            <a:r>
              <a:rPr lang="en-GB" altLang="en-US" sz="1100" dirty="0" err="1"/>
              <a:t>rd_channel</a:t>
            </a:r>
            <a:r>
              <a:rPr lang="en-GB" altLang="en-US" sz="1100" dirty="0"/>
              <a:t> etile_phy_36 3 0x40000 1</a:t>
            </a:r>
          </a:p>
          <a:p>
            <a:pPr>
              <a:lnSpc>
                <a:spcPct val="80000"/>
              </a:lnSpc>
            </a:pPr>
            <a:r>
              <a:rPr lang="en-GB" altLang="en-US" sz="1100" dirty="0"/>
              <a:t>when only reading without printing use e.g. set d [</a:t>
            </a:r>
            <a:r>
              <a:rPr lang="en-GB" altLang="en-US" sz="1100" dirty="0" err="1"/>
              <a:t>rd_channel</a:t>
            </a:r>
            <a:r>
              <a:rPr lang="en-GB" altLang="en-US" sz="1100" dirty="0"/>
              <a:t> etile_phy_36 3 0x40000 0]</a:t>
            </a:r>
          </a:p>
          <a:p>
            <a:pPr>
              <a:lnSpc>
                <a:spcPct val="80000"/>
              </a:lnSpc>
            </a:pPr>
            <a:endParaRPr lang="en-GB" altLang="en-US" sz="1100" b="1" dirty="0"/>
          </a:p>
          <a:p>
            <a:pPr>
              <a:lnSpc>
                <a:spcPct val="80000"/>
              </a:lnSpc>
            </a:pPr>
            <a:r>
              <a:rPr lang="en-GB" altLang="en-US" sz="1100" b="1" dirty="0" err="1"/>
              <a:t>rd_all</a:t>
            </a:r>
            <a:r>
              <a:rPr lang="en-GB" altLang="en-US" sz="1100" b="1" dirty="0"/>
              <a:t> {offset}</a:t>
            </a:r>
          </a:p>
          <a:p>
            <a:pPr>
              <a:lnSpc>
                <a:spcPct val="80000"/>
              </a:lnSpc>
            </a:pPr>
            <a:r>
              <a:rPr lang="en-GB" altLang="en-US" sz="1100" dirty="0"/>
              <a:t>example </a:t>
            </a:r>
            <a:r>
              <a:rPr lang="en-GB" altLang="en-US" sz="1100" dirty="0" err="1"/>
              <a:t>useage</a:t>
            </a:r>
            <a:r>
              <a:rPr lang="en-GB" altLang="en-US" sz="1100" dirty="0"/>
              <a:t> </a:t>
            </a:r>
            <a:r>
              <a:rPr lang="en-GB" altLang="en-US" sz="1100" dirty="0" err="1"/>
              <a:t>rd_all</a:t>
            </a:r>
            <a:r>
              <a:rPr lang="en-GB" altLang="en-US" sz="1100" dirty="0"/>
              <a:t> 0x40011</a:t>
            </a:r>
          </a:p>
          <a:p>
            <a:pPr>
              <a:lnSpc>
                <a:spcPct val="80000"/>
              </a:lnSpc>
            </a:pPr>
            <a:endParaRPr lang="en-GB" altLang="en-US" sz="1100" b="1" dirty="0"/>
          </a:p>
          <a:p>
            <a:pPr>
              <a:lnSpc>
                <a:spcPct val="80000"/>
              </a:lnSpc>
            </a:pPr>
            <a:r>
              <a:rPr lang="en-GB" altLang="en-US" sz="1100" b="1" dirty="0" err="1"/>
              <a:t>raw_dump_channel</a:t>
            </a:r>
            <a:r>
              <a:rPr lang="en-GB" altLang="en-US" sz="1100" b="1" dirty="0"/>
              <a:t> {</a:t>
            </a:r>
            <a:r>
              <a:rPr lang="en-GB" altLang="en-US" sz="1100" b="1" dirty="0" err="1"/>
              <a:t>phy</a:t>
            </a:r>
            <a:r>
              <a:rPr lang="en-GB" altLang="en-US" sz="1100" b="1" dirty="0"/>
              <a:t> </a:t>
            </a:r>
            <a:r>
              <a:rPr lang="en-GB" altLang="en-US" sz="1100" b="1" dirty="0" err="1"/>
              <a:t>ch</a:t>
            </a:r>
            <a:r>
              <a:rPr lang="en-GB" altLang="en-US" sz="1100" b="1" dirty="0"/>
              <a:t>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raw_dump_channel</a:t>
            </a:r>
            <a:r>
              <a:rPr lang="en-GB" altLang="en-US" sz="1100" dirty="0"/>
              <a:t> etile_phy_36 0 0x000 0x300</a:t>
            </a:r>
          </a:p>
          <a:p>
            <a:pPr>
              <a:lnSpc>
                <a:spcPct val="80000"/>
              </a:lnSpc>
            </a:pPr>
            <a:endParaRPr lang="en-GB" altLang="en-US" sz="1100" b="1" dirty="0"/>
          </a:p>
          <a:p>
            <a:pPr>
              <a:lnSpc>
                <a:spcPct val="80000"/>
              </a:lnSpc>
            </a:pPr>
            <a:r>
              <a:rPr lang="en-GB" altLang="en-US" sz="1100" b="1" dirty="0" err="1"/>
              <a:t>compare_xcvr_channels</a:t>
            </a:r>
            <a:r>
              <a:rPr lang="en-GB" altLang="en-US" sz="1100" b="1" dirty="0"/>
              <a:t> {</a:t>
            </a:r>
            <a:r>
              <a:rPr lang="en-GB" altLang="en-US" sz="1100" b="1" dirty="0" err="1"/>
              <a:t>phy</a:t>
            </a:r>
            <a:r>
              <a:rPr lang="en-GB" altLang="en-US" sz="1100" b="1" dirty="0"/>
              <a:t> ch1 ch2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compare_xcvr_channels</a:t>
            </a:r>
            <a:r>
              <a:rPr lang="en-GB" altLang="en-US" sz="1100" dirty="0"/>
              <a:t> etile_phy_36 0 1 0x0 0xF</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97329976"/>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1)</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200" b="1" dirty="0" err="1"/>
              <a:t>rcfg_etile</a:t>
            </a:r>
            <a:r>
              <a:rPr lang="en-GB" altLang="en-US" sz="1200" b="1" dirty="0"/>
              <a:t> {</a:t>
            </a:r>
            <a:r>
              <a:rPr lang="en-GB" altLang="en-US" sz="1200" b="1" dirty="0" err="1"/>
              <a:t>phy</a:t>
            </a:r>
            <a:r>
              <a:rPr lang="en-GB" altLang="en-US" sz="1200" b="1" dirty="0"/>
              <a:t> channel </a:t>
            </a:r>
            <a:r>
              <a:rPr lang="en-GB" altLang="en-US" sz="1200" b="1" dirty="0" err="1"/>
              <a:t>interrupt_code</a:t>
            </a:r>
            <a:r>
              <a:rPr lang="en-GB" altLang="en-US" sz="1200" b="1" dirty="0"/>
              <a:t> </a:t>
            </a:r>
            <a:r>
              <a:rPr lang="en-GB" altLang="en-US" sz="1200" b="1" dirty="0" err="1"/>
              <a:t>interrupt_data</a:t>
            </a:r>
            <a:r>
              <a:rPr lang="en-GB" altLang="en-US" sz="1200" b="1" dirty="0"/>
              <a:t> verbose}</a:t>
            </a:r>
          </a:p>
          <a:p>
            <a:pPr>
              <a:lnSpc>
                <a:spcPct val="80000"/>
              </a:lnSpc>
            </a:pPr>
            <a:r>
              <a:rPr lang="en-GB" altLang="en-US" sz="1200" dirty="0"/>
              <a:t>example </a:t>
            </a:r>
            <a:r>
              <a:rPr lang="en-GB" altLang="en-US" sz="1200" dirty="0" err="1"/>
              <a:t>useage</a:t>
            </a:r>
            <a:r>
              <a:rPr lang="en-GB" altLang="en-US" sz="1200" dirty="0"/>
              <a:t> reading </a:t>
            </a:r>
            <a:r>
              <a:rPr lang="en-GB" altLang="en-US" sz="1200" dirty="0" err="1"/>
              <a:t>vod</a:t>
            </a:r>
            <a:r>
              <a:rPr lang="en-GB" altLang="en-US" sz="1200" dirty="0"/>
              <a:t> : set </a:t>
            </a:r>
            <a:r>
              <a:rPr lang="en-GB" altLang="en-US" sz="1200" dirty="0" err="1"/>
              <a:t>readback_vod</a:t>
            </a:r>
            <a:r>
              <a:rPr lang="en-GB" altLang="en-US" sz="1200" dirty="0"/>
              <a:t> [</a:t>
            </a:r>
            <a:r>
              <a:rPr lang="en-GB" altLang="en-US" sz="1200" dirty="0" err="1"/>
              <a:t>rcfg_etile</a:t>
            </a:r>
            <a:r>
              <a:rPr lang="en-GB" altLang="en-US" sz="1200" dirty="0"/>
              <a:t> etile_phy_36  0 0x15 0x4100 1]</a:t>
            </a:r>
          </a:p>
          <a:p>
            <a:pPr>
              <a:lnSpc>
                <a:spcPct val="80000"/>
              </a:lnSpc>
            </a:pPr>
            <a:r>
              <a:rPr lang="en-GB" altLang="en-US" sz="1200" dirty="0"/>
              <a:t>example </a:t>
            </a:r>
            <a:r>
              <a:rPr lang="en-GB" altLang="en-US" sz="1200" dirty="0" err="1"/>
              <a:t>useage</a:t>
            </a:r>
            <a:r>
              <a:rPr lang="en-GB" altLang="en-US" sz="1200" dirty="0"/>
              <a:t> writing </a:t>
            </a:r>
            <a:r>
              <a:rPr lang="en-GB" altLang="en-US" sz="1200" dirty="0" err="1"/>
              <a:t>vod</a:t>
            </a:r>
            <a:r>
              <a:rPr lang="en-GB" altLang="en-US" sz="1200" dirty="0"/>
              <a:t> setting 3 : set </a:t>
            </a:r>
            <a:r>
              <a:rPr lang="en-GB" altLang="en-US" sz="1200" dirty="0" err="1"/>
              <a:t>readback_vod</a:t>
            </a:r>
            <a:r>
              <a:rPr lang="en-GB" altLang="en-US" sz="1200" dirty="0"/>
              <a:t>	[</a:t>
            </a:r>
            <a:r>
              <a:rPr lang="en-GB" altLang="en-US" sz="1200" dirty="0" err="1"/>
              <a:t>rcfg_etile</a:t>
            </a:r>
            <a:r>
              <a:rPr lang="en-GB" altLang="en-US" sz="1200" dirty="0"/>
              <a:t> etile_phy_36 0 0x15 0x4003 0]</a:t>
            </a:r>
          </a:p>
          <a:p>
            <a:pPr>
              <a:lnSpc>
                <a:spcPct val="80000"/>
              </a:lnSpc>
            </a:pPr>
            <a:endParaRPr lang="en-GB" altLang="en-US" sz="1200" dirty="0"/>
          </a:p>
          <a:p>
            <a:pPr>
              <a:lnSpc>
                <a:spcPct val="80000"/>
              </a:lnSpc>
            </a:pPr>
            <a:r>
              <a:rPr lang="en-GB" altLang="en-US" sz="1200" b="1" dirty="0" err="1"/>
              <a:t>start_check_prbs_etile</a:t>
            </a:r>
            <a:r>
              <a:rPr lang="en-GB" altLang="en-US" sz="1200" b="1" dirty="0"/>
              <a:t> {</a:t>
            </a:r>
            <a:r>
              <a:rPr lang="en-GB" altLang="en-US" sz="1200" b="1" dirty="0" err="1"/>
              <a:t>phy</a:t>
            </a:r>
            <a:r>
              <a:rPr lang="en-GB" altLang="en-US" sz="1200" b="1" dirty="0"/>
              <a:t> channel pattern verbose}</a:t>
            </a:r>
          </a:p>
          <a:p>
            <a:pPr>
              <a:lnSpc>
                <a:spcPct val="80000"/>
              </a:lnSpc>
            </a:pPr>
            <a:r>
              <a:rPr lang="en-GB" altLang="en-US" sz="1200" dirty="0"/>
              <a:t>example to start prbs31 on channel 1 of etile_phy_37 :  </a:t>
            </a:r>
            <a:r>
              <a:rPr lang="en-GB" altLang="en-US" sz="1200" dirty="0" err="1"/>
              <a:t>start_check_prbs_etile</a:t>
            </a:r>
            <a:r>
              <a:rPr lang="en-GB" altLang="en-US" sz="1200" dirty="0"/>
              <a:t> etile_phy_37 1 31 1</a:t>
            </a:r>
          </a:p>
          <a:p>
            <a:pPr>
              <a:lnSpc>
                <a:spcPct val="80000"/>
              </a:lnSpc>
            </a:pPr>
            <a:endParaRPr lang="en-GB" altLang="en-US" sz="1200" dirty="0"/>
          </a:p>
          <a:p>
            <a:pPr>
              <a:lnSpc>
                <a:spcPct val="80000"/>
              </a:lnSpc>
            </a:pPr>
            <a:r>
              <a:rPr lang="en-GB" altLang="en-US" sz="1200" b="1" dirty="0" err="1"/>
              <a:t>set_serial_loopback_etile</a:t>
            </a:r>
            <a:r>
              <a:rPr lang="en-GB" altLang="en-US" sz="1200" b="1" dirty="0"/>
              <a:t> {</a:t>
            </a:r>
            <a:r>
              <a:rPr lang="en-GB" altLang="en-US" sz="1200" b="1" dirty="0" err="1"/>
              <a:t>phy</a:t>
            </a:r>
            <a:r>
              <a:rPr lang="en-GB" altLang="en-US" sz="1200" b="1" dirty="0"/>
              <a:t> channel </a:t>
            </a:r>
            <a:r>
              <a:rPr lang="en-GB" altLang="en-US" sz="1200" b="1" dirty="0" err="1"/>
              <a:t>serial_loop</a:t>
            </a:r>
            <a:r>
              <a:rPr lang="en-GB" altLang="en-US" sz="1200" b="1" dirty="0"/>
              <a:t> verbose}</a:t>
            </a:r>
          </a:p>
          <a:p>
            <a:pPr>
              <a:lnSpc>
                <a:spcPct val="80000"/>
              </a:lnSpc>
            </a:pPr>
            <a:r>
              <a:rPr lang="en-GB" altLang="en-US" sz="1200" dirty="0"/>
              <a:t>example to set serial loopback on channel 4 of etile_phy_36 :  </a:t>
            </a:r>
            <a:r>
              <a:rPr lang="en-GB" altLang="en-US" sz="1200" dirty="0" err="1"/>
              <a:t>set_serial_loopback_etile</a:t>
            </a:r>
            <a:r>
              <a:rPr lang="en-GB" altLang="en-US" sz="1200" dirty="0"/>
              <a:t> etile_phy_36 4 1 1</a:t>
            </a:r>
          </a:p>
          <a:p>
            <a:pPr>
              <a:lnSpc>
                <a:spcPct val="80000"/>
              </a:lnSpc>
            </a:pPr>
            <a:endParaRPr lang="en-GB" altLang="en-US" sz="1200" dirty="0"/>
          </a:p>
          <a:p>
            <a:pPr>
              <a:lnSpc>
                <a:spcPct val="80000"/>
              </a:lnSpc>
            </a:pPr>
            <a:r>
              <a:rPr lang="en-GB" altLang="en-US" sz="1200" b="1" dirty="0" err="1"/>
              <a:t>set_mode_etile</a:t>
            </a:r>
            <a:r>
              <a:rPr lang="en-GB" altLang="en-US" sz="1200" b="1" dirty="0"/>
              <a:t> {</a:t>
            </a:r>
            <a:r>
              <a:rPr lang="en-GB" altLang="en-US" sz="1200" b="1" dirty="0" err="1"/>
              <a:t>phy</a:t>
            </a:r>
            <a:r>
              <a:rPr lang="en-GB" altLang="en-US" sz="1200" b="1" dirty="0"/>
              <a:t> channel </a:t>
            </a:r>
            <a:r>
              <a:rPr lang="en-GB" altLang="en-US" sz="1200" b="1" dirty="0" err="1"/>
              <a:t>line_encoding</a:t>
            </a:r>
            <a:r>
              <a:rPr lang="en-GB" altLang="en-US" sz="1200" b="1" dirty="0"/>
              <a:t> </a:t>
            </a:r>
            <a:r>
              <a:rPr lang="en-GB" altLang="en-US" sz="1200" b="1" dirty="0" err="1"/>
              <a:t>tx_clk_divider</a:t>
            </a:r>
            <a:r>
              <a:rPr lang="en-GB" altLang="en-US" sz="1200" b="1" dirty="0"/>
              <a:t> </a:t>
            </a:r>
            <a:r>
              <a:rPr lang="en-GB" altLang="en-US" sz="1200" b="1" dirty="0" err="1"/>
              <a:t>rx_clk_divider</a:t>
            </a:r>
            <a:r>
              <a:rPr lang="en-GB" altLang="en-US" sz="1200" b="1" dirty="0"/>
              <a:t> </a:t>
            </a:r>
            <a:r>
              <a:rPr lang="en-GB" altLang="en-US" sz="1200" b="1" dirty="0" err="1"/>
              <a:t>gray_encoding</a:t>
            </a:r>
            <a:r>
              <a:rPr lang="en-GB" altLang="en-US" sz="1200" b="1" dirty="0"/>
              <a:t> encoding_1_1plusd verbose}</a:t>
            </a:r>
          </a:p>
          <a:p>
            <a:pPr>
              <a:lnSpc>
                <a:spcPct val="80000"/>
              </a:lnSpc>
            </a:pPr>
            <a:r>
              <a:rPr lang="en-GB" altLang="en-US" sz="1200" dirty="0"/>
              <a:t>example to set PAM4 on channel 4 of etile_phy_36 with </a:t>
            </a:r>
            <a:r>
              <a:rPr lang="en-GB" altLang="en-US" sz="1200" dirty="0" err="1"/>
              <a:t>gray_encoding</a:t>
            </a:r>
            <a:r>
              <a:rPr lang="en-GB" altLang="en-US" sz="1200" dirty="0"/>
              <a:t> : </a:t>
            </a:r>
            <a:r>
              <a:rPr lang="en-GB" altLang="en-US" sz="1200" dirty="0" err="1"/>
              <a:t>set_mode_etile</a:t>
            </a:r>
            <a:r>
              <a:rPr lang="en-GB" altLang="en-US" sz="1200" dirty="0"/>
              <a:t> etile_phy_36 4 PAM4 0x64 </a:t>
            </a:r>
            <a:r>
              <a:rPr lang="en-GB" altLang="en-US" sz="1200" dirty="0" err="1"/>
              <a:t>0x64</a:t>
            </a:r>
            <a:r>
              <a:rPr lang="en-GB" altLang="en-US" sz="1200" dirty="0"/>
              <a:t> 1 0 1</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0498229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‘Soft PRBS/Dynamic Reconfig Demo </a:t>
            </a:r>
            <a:r>
              <a:rPr lang="en-US" altLang="en-US" dirty="0">
                <a:latin typeface="Intel Clear" panose="020B0604020203020204" pitchFamily="34" charset="0"/>
                <a:cs typeface="Intel Clear" panose="020B0604020203020204" pitchFamily="34" charset="0"/>
              </a:rPr>
              <a:t>Design</a:t>
            </a: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0"/>
            <a:ext cx="8504237" cy="5181600"/>
          </a:xfrm>
        </p:spPr>
        <p:txBody>
          <a:bodyPr/>
          <a:lstStyle/>
          <a:p>
            <a:pPr eaLnBrk="1" hangingPunct="1">
              <a:lnSpc>
                <a:spcPct val="90000"/>
              </a:lnSpc>
            </a:pPr>
            <a:r>
              <a:rPr lang="en-US" altLang="en-US" dirty="0"/>
              <a:t>Goals :</a:t>
            </a:r>
          </a:p>
          <a:p>
            <a:pPr lvl="1" eaLnBrk="1" hangingPunct="1">
              <a:lnSpc>
                <a:spcPct val="90000"/>
              </a:lnSpc>
            </a:pPr>
            <a:r>
              <a:rPr lang="en-GB" altLang="en-US" dirty="0"/>
              <a:t>Demonstrate </a:t>
            </a:r>
            <a:r>
              <a:rPr lang="en-GB" altLang="en-US"/>
              <a:t>the dynamic reconfiguration flexibility on Stratix10 TX using Native PHY</a:t>
            </a:r>
            <a:endParaRPr lang="en-GB" altLang="en-US" dirty="0"/>
          </a:p>
          <a:p>
            <a:pPr lvl="2" eaLnBrk="1" hangingPunct="1">
              <a:lnSpc>
                <a:spcPct val="90000"/>
              </a:lnSpc>
            </a:pPr>
            <a:r>
              <a:rPr lang="en-GB" altLang="en-US" dirty="0"/>
              <a:t>Use Stratix10 TX Signal Integrity board as platform for demonstration.</a:t>
            </a:r>
          </a:p>
          <a:p>
            <a:pPr lvl="3" eaLnBrk="1" hangingPunct="1">
              <a:lnSpc>
                <a:spcPct val="90000"/>
              </a:lnSpc>
            </a:pPr>
            <a:r>
              <a:rPr lang="en-GB" altLang="en-US" sz="1600"/>
              <a:t>Uses Native PHY with 2 physical lanes connected to SMA_A and SMA_B</a:t>
            </a:r>
            <a:endParaRPr lang="en-GB" altLang="en-US" sz="1600" dirty="0"/>
          </a:p>
          <a:p>
            <a:pPr lvl="3" eaLnBrk="1" hangingPunct="1">
              <a:lnSpc>
                <a:spcPct val="90000"/>
              </a:lnSpc>
            </a:pPr>
            <a:r>
              <a:rPr lang="en-GB" altLang="en-US" sz="1600"/>
              <a:t>This design is ideally suited to measure eye diagrams with a scope (realtime or sampling scope). For sampling scope one of the lanes needs to be configured in NRZ “clock” mode to act as sampling clock.</a:t>
            </a:r>
          </a:p>
          <a:p>
            <a:pPr lvl="2" eaLnBrk="1" hangingPunct="1">
              <a:lnSpc>
                <a:spcPct val="90000"/>
              </a:lnSpc>
            </a:pPr>
            <a:r>
              <a:rPr lang="en-GB" altLang="en-US"/>
              <a:t>Default Line </a:t>
            </a:r>
            <a:r>
              <a:rPr lang="en-GB" altLang="en-US" dirty="0"/>
              <a:t>rate in this demo </a:t>
            </a:r>
            <a:r>
              <a:rPr lang="en-GB" altLang="en-US"/>
              <a:t>is 57.8 </a:t>
            </a:r>
            <a:r>
              <a:rPr lang="en-GB" altLang="en-US" dirty="0"/>
              <a:t>Gbps </a:t>
            </a:r>
            <a:r>
              <a:rPr lang="en-GB" altLang="en-US"/>
              <a:t>per lane and PAM4 but using dynamic reconfiguration it can be reconfigured to NRZ or another rate dynamically and on Tx and Rx separately. So Tx can run PAM4 while Rx operates in NRZ mode e.g.</a:t>
            </a:r>
          </a:p>
          <a:p>
            <a:pPr lvl="2" eaLnBrk="1" hangingPunct="1">
              <a:lnSpc>
                <a:spcPct val="90000"/>
              </a:lnSpc>
            </a:pPr>
            <a:r>
              <a:rPr lang="en-GB" altLang="en-US"/>
              <a:t>User </a:t>
            </a:r>
            <a:r>
              <a:rPr lang="en-GB" altLang="en-US" dirty="0"/>
              <a:t>data width </a:t>
            </a:r>
            <a:r>
              <a:rPr lang="en-GB" altLang="en-US"/>
              <a:t>is 128-bits per lane. On the receive side a deskew module is used to properly deskew the data from the AIB (this is mandatory).</a:t>
            </a:r>
            <a:endParaRPr lang="en-GB" altLang="en-US" dirty="0"/>
          </a:p>
          <a:p>
            <a:pPr lvl="2" eaLnBrk="1" hangingPunct="1">
              <a:lnSpc>
                <a:spcPct val="90000"/>
              </a:lnSpc>
            </a:pPr>
            <a:r>
              <a:rPr lang="en-GB" altLang="en-US"/>
              <a:t>The </a:t>
            </a:r>
            <a:r>
              <a:rPr lang="en-GB" altLang="en-US" dirty="0"/>
              <a:t>user data is generated based on </a:t>
            </a:r>
            <a:r>
              <a:rPr lang="en-GB" altLang="en-US"/>
              <a:t>the 451.625Mhz clock (default) generated </a:t>
            </a:r>
            <a:r>
              <a:rPr lang="en-GB" altLang="en-US" dirty="0"/>
              <a:t>by </a:t>
            </a:r>
            <a:r>
              <a:rPr lang="en-GB" altLang="en-US"/>
              <a:t>the Native PHY </a:t>
            </a:r>
            <a:r>
              <a:rPr lang="en-GB" altLang="en-US" dirty="0"/>
              <a:t>(line rate divided </a:t>
            </a:r>
            <a:r>
              <a:rPr lang="en-GB" altLang="en-US"/>
              <a:t>by 128). </a:t>
            </a: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2)</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400" b="1" dirty="0" err="1"/>
              <a:t>iadp_channel</a:t>
            </a:r>
            <a:r>
              <a:rPr lang="en-GB" altLang="en-US" sz="1400" b="1" dirty="0"/>
              <a:t> {</a:t>
            </a:r>
            <a:r>
              <a:rPr lang="en-GB" altLang="en-US" sz="1400" b="1" dirty="0" err="1"/>
              <a:t>phy</a:t>
            </a:r>
            <a:r>
              <a:rPr lang="en-GB" altLang="en-US" sz="1400" b="1" dirty="0"/>
              <a:t> channel verbose}</a:t>
            </a:r>
          </a:p>
          <a:p>
            <a:pPr>
              <a:lnSpc>
                <a:spcPct val="80000"/>
              </a:lnSpc>
            </a:pPr>
            <a:r>
              <a:rPr lang="en-GB" altLang="en-US" sz="1400" dirty="0"/>
              <a:t>example to run </a:t>
            </a:r>
            <a:r>
              <a:rPr lang="en-GB" altLang="en-US" sz="1400" dirty="0" err="1"/>
              <a:t>iadp</a:t>
            </a:r>
            <a:r>
              <a:rPr lang="en-GB" altLang="en-US" sz="1400" dirty="0"/>
              <a:t> on channel 1 of etile_phy_36   </a:t>
            </a:r>
            <a:r>
              <a:rPr lang="en-GB" altLang="en-US" sz="1400" dirty="0" err="1"/>
              <a:t>iadp_channel</a:t>
            </a:r>
            <a:r>
              <a:rPr lang="en-GB" altLang="en-US" sz="1400" dirty="0"/>
              <a:t> etile_phy_36 1 1</a:t>
            </a:r>
          </a:p>
          <a:p>
            <a:pPr>
              <a:lnSpc>
                <a:spcPct val="80000"/>
              </a:lnSpc>
            </a:pPr>
            <a:endParaRPr lang="en-GB" altLang="en-US" sz="1400" dirty="0"/>
          </a:p>
          <a:p>
            <a:pPr>
              <a:lnSpc>
                <a:spcPct val="80000"/>
              </a:lnSpc>
            </a:pPr>
            <a:r>
              <a:rPr lang="en-GB" altLang="en-US" sz="1400" b="1" dirty="0" err="1"/>
              <a:t>iadp_phy</a:t>
            </a:r>
            <a:r>
              <a:rPr lang="en-GB" altLang="en-US" sz="1400" b="1" dirty="0"/>
              <a:t> {</a:t>
            </a:r>
            <a:r>
              <a:rPr lang="en-GB" altLang="en-US" sz="1400" b="1" dirty="0" err="1"/>
              <a:t>phy</a:t>
            </a:r>
            <a:r>
              <a:rPr lang="en-GB" altLang="en-US" sz="1400" b="1" dirty="0"/>
              <a:t> verbose}</a:t>
            </a:r>
          </a:p>
          <a:p>
            <a:pPr>
              <a:lnSpc>
                <a:spcPct val="80000"/>
              </a:lnSpc>
            </a:pPr>
            <a:r>
              <a:rPr lang="en-GB" altLang="en-US" sz="1400" dirty="0"/>
              <a:t>example to run </a:t>
            </a:r>
            <a:r>
              <a:rPr lang="en-GB" altLang="en-US" sz="1400" dirty="0" err="1"/>
              <a:t>iadp</a:t>
            </a:r>
            <a:r>
              <a:rPr lang="en-GB" altLang="en-US" sz="1400" dirty="0"/>
              <a:t> at once on all channels of etile_phy_36 :  </a:t>
            </a:r>
            <a:r>
              <a:rPr lang="en-GB" altLang="en-US" sz="1400" dirty="0" err="1"/>
              <a:t>iadp_phy</a:t>
            </a:r>
            <a:r>
              <a:rPr lang="en-GB" altLang="en-US" sz="1400" dirty="0"/>
              <a:t> etile_phy_36 1</a:t>
            </a:r>
          </a:p>
          <a:p>
            <a:pPr>
              <a:lnSpc>
                <a:spcPct val="80000"/>
              </a:lnSpc>
            </a:pPr>
            <a:endParaRPr lang="en-GB" altLang="en-US" sz="1400" dirty="0"/>
          </a:p>
          <a:p>
            <a:pPr>
              <a:lnSpc>
                <a:spcPct val="80000"/>
              </a:lnSpc>
            </a:pPr>
            <a:r>
              <a:rPr lang="en-GB" altLang="en-US" sz="1400" b="1" dirty="0" err="1"/>
              <a:t>set_serial_loopback_phy_etile</a:t>
            </a:r>
            <a:r>
              <a:rPr lang="en-GB" altLang="en-US" sz="1400" b="1" dirty="0"/>
              <a:t> {</a:t>
            </a:r>
            <a:r>
              <a:rPr lang="en-GB" altLang="en-US" sz="1400" b="1" dirty="0" err="1"/>
              <a:t>phy</a:t>
            </a:r>
            <a:r>
              <a:rPr lang="en-GB" altLang="en-US" sz="1400" b="1" dirty="0"/>
              <a:t> </a:t>
            </a:r>
            <a:r>
              <a:rPr lang="en-GB" altLang="en-US" sz="1400" b="1" dirty="0" err="1"/>
              <a:t>serial_loop</a:t>
            </a:r>
            <a:r>
              <a:rPr lang="en-GB" altLang="en-US" sz="1400" b="1" dirty="0"/>
              <a:t> verbose}</a:t>
            </a:r>
          </a:p>
          <a:p>
            <a:pPr>
              <a:lnSpc>
                <a:spcPct val="80000"/>
              </a:lnSpc>
            </a:pPr>
            <a:r>
              <a:rPr lang="en-GB" altLang="en-US" sz="1400" dirty="0"/>
              <a:t>example to turn serial loopback ON for all channels of etile_phy_36 :  </a:t>
            </a:r>
            <a:r>
              <a:rPr lang="en-GB" altLang="en-US" sz="1400" dirty="0" err="1"/>
              <a:t>set_serial_loopback_phy_etile</a:t>
            </a:r>
            <a:r>
              <a:rPr lang="en-GB" altLang="en-US" sz="1400" dirty="0"/>
              <a:t> etile_phy_36 1 1</a:t>
            </a:r>
          </a:p>
          <a:p>
            <a:pPr>
              <a:lnSpc>
                <a:spcPct val="80000"/>
              </a:lnSpc>
            </a:pPr>
            <a:r>
              <a:rPr lang="en-GB" altLang="en-US" sz="1400" b="1" dirty="0" err="1"/>
              <a:t>precal</a:t>
            </a:r>
            <a:r>
              <a:rPr lang="en-GB" altLang="en-US" sz="1400" b="1" dirty="0"/>
              <a:t> {</a:t>
            </a:r>
            <a:r>
              <a:rPr lang="en-GB" altLang="en-US" sz="1400" b="1" dirty="0" err="1"/>
              <a:t>phy</a:t>
            </a:r>
            <a:r>
              <a:rPr lang="en-GB" altLang="en-US" sz="1400" b="1" dirty="0"/>
              <a:t> </a:t>
            </a:r>
            <a:r>
              <a:rPr lang="en-GB" altLang="en-US" sz="1400" b="1" dirty="0" err="1"/>
              <a:t>prbspattern</a:t>
            </a:r>
            <a:r>
              <a:rPr lang="en-GB" altLang="en-US" sz="1400" b="1" dirty="0"/>
              <a:t> </a:t>
            </a:r>
            <a:r>
              <a:rPr lang="en-GB" altLang="en-US" sz="1400" b="1" dirty="0" err="1"/>
              <a:t>line_encoding</a:t>
            </a:r>
            <a:r>
              <a:rPr lang="en-GB" altLang="en-US" sz="1400" b="1" dirty="0"/>
              <a:t> </a:t>
            </a:r>
            <a:r>
              <a:rPr lang="en-GB" altLang="en-US" sz="1400" b="1" dirty="0" err="1"/>
              <a:t>tx_clk_divider</a:t>
            </a:r>
            <a:r>
              <a:rPr lang="en-GB" altLang="en-US" sz="1400" b="1" dirty="0"/>
              <a:t> </a:t>
            </a:r>
            <a:r>
              <a:rPr lang="en-GB" altLang="en-US" sz="1400" b="1" dirty="0" err="1"/>
              <a:t>rx_clk_divider</a:t>
            </a:r>
            <a:r>
              <a:rPr lang="en-GB" altLang="en-US" sz="1400" b="1" dirty="0"/>
              <a:t> </a:t>
            </a:r>
            <a:r>
              <a:rPr lang="en-GB" altLang="en-US" sz="1400" b="1" dirty="0" err="1"/>
              <a:t>gray_encoding</a:t>
            </a:r>
            <a:r>
              <a:rPr lang="en-GB" altLang="en-US" sz="1400" b="1" dirty="0"/>
              <a:t> encoding_1_1plusd verbose}</a:t>
            </a:r>
          </a:p>
          <a:p>
            <a:pPr>
              <a:lnSpc>
                <a:spcPct val="80000"/>
              </a:lnSpc>
            </a:pPr>
            <a:r>
              <a:rPr lang="en-GB" altLang="en-US" sz="1400" dirty="0"/>
              <a:t>example to run </a:t>
            </a:r>
            <a:r>
              <a:rPr lang="en-GB" altLang="en-US" sz="1400" dirty="0" err="1"/>
              <a:t>precal</a:t>
            </a:r>
            <a:r>
              <a:rPr lang="en-GB" altLang="en-US" sz="1400" dirty="0"/>
              <a:t> with prbs31 with pam4 on </a:t>
            </a:r>
            <a:r>
              <a:rPr lang="en-GB" altLang="en-US" sz="1400" dirty="0" err="1"/>
              <a:t>on</a:t>
            </a:r>
            <a:r>
              <a:rPr lang="en-GB" altLang="en-US" sz="1400" dirty="0"/>
              <a:t> all channels of etile_phy_37 :  </a:t>
            </a:r>
            <a:r>
              <a:rPr lang="en-GB" altLang="en-US" sz="1400" dirty="0" err="1"/>
              <a:t>precal</a:t>
            </a:r>
            <a:r>
              <a:rPr lang="en-GB" altLang="en-US" sz="1400" dirty="0"/>
              <a:t> etile_phy_37 31 PAM4 0x64 </a:t>
            </a:r>
            <a:r>
              <a:rPr lang="en-GB" altLang="en-US" sz="1400" dirty="0" err="1"/>
              <a:t>0x64</a:t>
            </a:r>
            <a:r>
              <a:rPr lang="en-GB" altLang="en-US" sz="1400" dirty="0"/>
              <a:t> 1 0 1</a:t>
            </a:r>
          </a:p>
          <a:p>
            <a:pPr>
              <a:lnSpc>
                <a:spcPct val="80000"/>
              </a:lnSpc>
            </a:pPr>
            <a:r>
              <a:rPr lang="en-US" altLang="en-US" sz="1400" b="1" dirty="0" err="1"/>
              <a:t>precal_simple</a:t>
            </a:r>
            <a:r>
              <a:rPr lang="en-US" altLang="en-US" sz="1400" b="1" dirty="0"/>
              <a:t> {</a:t>
            </a:r>
            <a:r>
              <a:rPr lang="en-US" altLang="en-US" sz="1400" b="1" dirty="0" err="1"/>
              <a:t>phy</a:t>
            </a:r>
            <a:r>
              <a:rPr lang="en-US" altLang="en-US" sz="1400" b="1" dirty="0"/>
              <a:t> </a:t>
            </a:r>
            <a:r>
              <a:rPr lang="en-US" altLang="en-US" sz="1400" b="1" dirty="0" err="1"/>
              <a:t>prbspattern</a:t>
            </a:r>
            <a:r>
              <a:rPr lang="en-US" altLang="en-US" sz="1400" b="1" dirty="0"/>
              <a:t> </a:t>
            </a:r>
            <a:r>
              <a:rPr lang="en-US" altLang="en-US" sz="1400" b="1" dirty="0" err="1"/>
              <a:t>exit_mode</a:t>
            </a:r>
            <a:r>
              <a:rPr lang="en-US" altLang="en-US" sz="1400" b="1" dirty="0"/>
              <a:t> verbose}</a:t>
            </a:r>
          </a:p>
          <a:p>
            <a:pPr>
              <a:lnSpc>
                <a:spcPct val="80000"/>
              </a:lnSpc>
            </a:pPr>
            <a:r>
              <a:rPr lang="en-US" altLang="en-US" sz="1400" dirty="0"/>
              <a:t>example to run </a:t>
            </a:r>
            <a:r>
              <a:rPr lang="en-US" altLang="en-US" sz="1400" dirty="0" err="1"/>
              <a:t>precal</a:t>
            </a:r>
            <a:r>
              <a:rPr lang="en-US" altLang="en-US" sz="1400" dirty="0"/>
              <a:t> with prbs31 on all channels of etile_phy_37 and turn off prbs31 after calibration :  </a:t>
            </a:r>
            <a:r>
              <a:rPr lang="en-US" altLang="en-US" sz="1400" dirty="0" err="1"/>
              <a:t>precal_simple</a:t>
            </a:r>
            <a:r>
              <a:rPr lang="en-US" altLang="en-US" sz="1400" dirty="0"/>
              <a:t> etile_phy_37 31 OFF 1</a:t>
            </a:r>
            <a:endParaRPr lang="en-GB" altLang="en-US" sz="1400" dirty="0"/>
          </a:p>
          <a:p>
            <a:pPr>
              <a:lnSpc>
                <a:spcPct val="80000"/>
              </a:lnSpc>
            </a:pPr>
            <a:r>
              <a:rPr lang="en-US" altLang="en-US" sz="1400" b="1" dirty="0" err="1"/>
              <a:t>get_firmware</a:t>
            </a:r>
            <a:r>
              <a:rPr lang="en-US" altLang="en-US" sz="1400" b="1" dirty="0"/>
              <a:t> {</a:t>
            </a:r>
            <a:r>
              <a:rPr lang="en-US" altLang="en-US" sz="1400" b="1" dirty="0" err="1"/>
              <a:t>phy</a:t>
            </a:r>
            <a:r>
              <a:rPr lang="en-US" altLang="en-US" sz="1400" b="1" dirty="0"/>
              <a:t>}</a:t>
            </a:r>
          </a:p>
          <a:p>
            <a:pPr>
              <a:lnSpc>
                <a:spcPct val="80000"/>
              </a:lnSpc>
            </a:pPr>
            <a:r>
              <a:rPr lang="en-US" altLang="en-US" sz="1400" dirty="0"/>
              <a:t>example to get firmware version :  </a:t>
            </a:r>
            <a:r>
              <a:rPr lang="en-US" altLang="en-US" sz="1400" dirty="0" err="1"/>
              <a:t>get_firmware</a:t>
            </a:r>
            <a:r>
              <a:rPr lang="en-US" altLang="en-US" sz="1400" dirty="0"/>
              <a:t> etile_phy_36</a:t>
            </a:r>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091417078"/>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411163" y="1268413"/>
            <a:ext cx="8504237" cy="5029200"/>
          </a:xfrm>
        </p:spPr>
        <p:txBody>
          <a:bodyPr/>
          <a:lstStyle/>
          <a:p>
            <a:pPr>
              <a:lnSpc>
                <a:spcPct val="80000"/>
              </a:lnSpc>
            </a:pPr>
            <a:r>
              <a:rPr lang="en-GB" altLang="en-US" dirty="0"/>
              <a:t>To start the Transceiver Toolkit simply start it from the Tools Menu in Quartus (with the project loaded). Using 18.1 or later.</a:t>
            </a:r>
          </a:p>
          <a:p>
            <a:pPr>
              <a:lnSpc>
                <a:spcPct val="80000"/>
              </a:lnSpc>
            </a:pPr>
            <a:r>
              <a:rPr lang="en-GB" altLang="en-US" dirty="0"/>
              <a:t>This will automatically detect the design and start up the Transceiver Toolkit 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Note that when the TTK is launched a short burst of errors is introduced on the transceivers (this is a known issue pending investigation)</a:t>
            </a:r>
          </a:p>
          <a:p>
            <a:pPr>
              <a:lnSpc>
                <a:spcPct val="80000"/>
              </a:lnSpc>
            </a:pPr>
            <a:r>
              <a:rPr lang="en-GB" altLang="en-US">
                <a:solidFill>
                  <a:srgbClr val="FF0000"/>
                </a:solidFill>
              </a:rPr>
              <a:t>Make </a:t>
            </a:r>
            <a:r>
              <a:rPr lang="en-GB" altLang="en-US" dirty="0">
                <a:solidFill>
                  <a:srgbClr val="FF0000"/>
                </a:solidFill>
              </a:rPr>
              <a:t>sure to stop all traffic running in TTK and close the TTK before going back to the </a:t>
            </a:r>
            <a:r>
              <a:rPr lang="en-GB" altLang="en-US" dirty="0" err="1">
                <a:solidFill>
                  <a:srgbClr val="FF0000"/>
                </a:solidFill>
              </a:rPr>
              <a:t>Nios</a:t>
            </a:r>
            <a:r>
              <a:rPr lang="en-GB" altLang="en-US" dirty="0">
                <a:solidFill>
                  <a:srgbClr val="FF0000"/>
                </a:solidFill>
              </a:rPr>
              <a:t> terminal to continue with the design.</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E56B3F91-9C95-497C-836D-44E9EBEA2DB7}"/>
              </a:ext>
            </a:extLst>
          </p:cNvPr>
          <p:cNvPicPr>
            <a:picLocks noChangeAspect="1"/>
          </p:cNvPicPr>
          <p:nvPr/>
        </p:nvPicPr>
        <p:blipFill>
          <a:blip r:embed="rId3"/>
          <a:stretch>
            <a:fillRect/>
          </a:stretch>
        </p:blipFill>
        <p:spPr>
          <a:xfrm>
            <a:off x="-27373" y="3962400"/>
            <a:ext cx="9144000" cy="974123"/>
          </a:xfrm>
          <a:prstGeom prst="rect">
            <a:avLst/>
          </a:prstGeom>
        </p:spPr>
      </p:pic>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32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3F0CCB5-28D9-4C89-812A-9869BFE227F3}"/>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102403" name="Rectangle 3">
            <a:extLst>
              <a:ext uri="{FF2B5EF4-FFF2-40B4-BE49-F238E27FC236}">
                <a16:creationId xmlns:a16="http://schemas.microsoft.com/office/drawing/2014/main" id="{86ED29A8-A5EC-48AB-8050-9DA5C9C311E4}"/>
              </a:ext>
            </a:extLst>
          </p:cNvPr>
          <p:cNvSpPr>
            <a:spLocks noGrp="1"/>
          </p:cNvSpPr>
          <p:nvPr>
            <p:ph sz="quarter" idx="11"/>
          </p:nvPr>
        </p:nvSpPr>
        <p:spPr>
          <a:xfrm>
            <a:off x="290513" y="838200"/>
            <a:ext cx="8413750" cy="4886325"/>
          </a:xfrm>
        </p:spPr>
        <p:txBody>
          <a:bodyPr/>
          <a:lstStyle/>
          <a:p>
            <a:pPr eaLnBrk="1" hangingPunct="1">
              <a:spcBef>
                <a:spcPct val="50000"/>
              </a:spcBef>
            </a:pPr>
            <a:r>
              <a:rPr lang="en-GB" altLang="en-US" dirty="0">
                <a:solidFill>
                  <a:srgbClr val="FF0000"/>
                </a:solidFill>
              </a:rPr>
              <a:t>First use : Open a </a:t>
            </a:r>
            <a:r>
              <a:rPr lang="en-GB" altLang="en-US" dirty="0" err="1">
                <a:solidFill>
                  <a:srgbClr val="FF0000"/>
                </a:solidFill>
              </a:rPr>
              <a:t>Nios</a:t>
            </a:r>
            <a:r>
              <a:rPr lang="en-GB" altLang="en-US" dirty="0">
                <a:solidFill>
                  <a:srgbClr val="FF0000"/>
                </a:solidFill>
              </a:rPr>
              <a:t> II 18.1 Shell and go to the simulation directory. In the shell provide the following command “./</a:t>
            </a:r>
            <a:r>
              <a:rPr lang="en-GB" altLang="en-US" dirty="0" err="1">
                <a:solidFill>
                  <a:srgbClr val="FF0000"/>
                </a:solidFill>
              </a:rPr>
              <a:t>create_simscript.bsh</a:t>
            </a:r>
            <a:r>
              <a:rPr lang="en-GB" altLang="en-US" dirty="0">
                <a:solidFill>
                  <a:srgbClr val="FF0000"/>
                </a:solidFill>
              </a:rPr>
              <a:t>”. This will create the necessary simulation scripts to match your own environment.</a:t>
            </a:r>
          </a:p>
          <a:p>
            <a:pPr eaLnBrk="1" hangingPunct="1">
              <a:spcBef>
                <a:spcPct val="50000"/>
              </a:spcBef>
            </a:pPr>
            <a:r>
              <a:rPr lang="en-GB" altLang="en-US" sz="1600" dirty="0"/>
              <a:t>When using </a:t>
            </a:r>
            <a:r>
              <a:rPr lang="en-GB" altLang="en-US" sz="1600" dirty="0" err="1"/>
              <a:t>Modelsim</a:t>
            </a:r>
            <a:r>
              <a:rPr lang="en-GB" altLang="en-US" sz="1600" dirty="0"/>
              <a:t> SE (or PE) or </a:t>
            </a:r>
            <a:r>
              <a:rPr lang="en-GB" altLang="en-US" sz="1600" dirty="0" err="1"/>
              <a:t>Questasim</a:t>
            </a:r>
            <a:r>
              <a:rPr lang="en-GB" altLang="en-US" sz="1600" dirty="0"/>
              <a:t> (tested with </a:t>
            </a:r>
            <a:r>
              <a:rPr lang="en-GB" altLang="en-US" sz="1600" dirty="0" err="1"/>
              <a:t>QuestaSim</a:t>
            </a:r>
            <a:r>
              <a:rPr lang="en-GB" altLang="en-US" sz="1600" dirty="0"/>
              <a:t> 10.5c)</a:t>
            </a:r>
          </a:p>
          <a:p>
            <a:pPr lvl="1" eaLnBrk="1" hangingPunct="1">
              <a:spcBef>
                <a:spcPct val="50000"/>
              </a:spcBef>
              <a:buFont typeface="Arial" panose="020B0604020202020204" pitchFamily="34" charset="0"/>
              <a:buChar char="–"/>
            </a:pPr>
            <a:r>
              <a:rPr lang="en-GB" altLang="en-US" sz="1200" dirty="0"/>
              <a:t>Go to the folder ../simulation/mentor</a:t>
            </a:r>
          </a:p>
          <a:p>
            <a:pPr lvl="1" eaLnBrk="1" hangingPunct="1">
              <a:spcBef>
                <a:spcPct val="50000"/>
              </a:spcBef>
              <a:buFont typeface="Arial" panose="020B0604020202020204" pitchFamily="34" charset="0"/>
              <a:buChar char="–"/>
            </a:pPr>
            <a:r>
              <a:rPr lang="en-GB" altLang="en-US" sz="1200" dirty="0"/>
              <a:t>Run ‘Sim.do’ do compile and simulate everything (when there are no libraries yet)</a:t>
            </a:r>
          </a:p>
          <a:p>
            <a:pPr lvl="1" eaLnBrk="1" hangingPunct="1">
              <a:spcBef>
                <a:spcPct val="50000"/>
              </a:spcBef>
              <a:buFont typeface="Arial" panose="020B0604020202020204" pitchFamily="34" charset="0"/>
              <a:buChar char="–"/>
            </a:pPr>
            <a:r>
              <a:rPr lang="en-GB" altLang="en-US" sz="1200" dirty="0"/>
              <a:t>Run ‘Resim.do’ when libraries already exist to re-compile only the design files and simulate the testbench </a:t>
            </a:r>
          </a:p>
          <a:p>
            <a:pPr eaLnBrk="1" hangingPunct="1">
              <a:spcBef>
                <a:spcPct val="50000"/>
              </a:spcBef>
            </a:pPr>
            <a:r>
              <a:rPr lang="en-GB" altLang="en-US" sz="1600" dirty="0"/>
              <a:t>The simulation files can be found in the ‘</a:t>
            </a:r>
            <a:r>
              <a:rPr lang="en-GB" altLang="en-US" sz="1600" dirty="0">
                <a:solidFill>
                  <a:schemeClr val="accent1"/>
                </a:solidFill>
              </a:rPr>
              <a:t>simulation/mentor</a:t>
            </a:r>
            <a:r>
              <a:rPr lang="en-GB" altLang="en-US" sz="1600" dirty="0"/>
              <a:t>’ directory</a:t>
            </a:r>
          </a:p>
          <a:p>
            <a:pPr eaLnBrk="1" hangingPunct="1">
              <a:spcBef>
                <a:spcPct val="50000"/>
              </a:spcBef>
            </a:pPr>
            <a:r>
              <a:rPr lang="en-GB" altLang="en-US" sz="1600" dirty="0"/>
              <a:t>After lane </a:t>
            </a:r>
            <a:r>
              <a:rPr lang="en-GB" altLang="en-US" sz="1600" dirty="0" err="1"/>
              <a:t>alignement</a:t>
            </a:r>
            <a:r>
              <a:rPr lang="en-GB" altLang="en-US" sz="1600" dirty="0"/>
              <a:t> has been achieved the testbench will also insert 2 errors (each resulting in 4 </a:t>
            </a:r>
            <a:r>
              <a:rPr lang="en-GB" altLang="en-US" sz="1600" dirty="0" err="1"/>
              <a:t>biterrors</a:t>
            </a:r>
            <a:r>
              <a:rPr lang="en-GB" altLang="en-US" sz="1600" dirty="0"/>
              <a:t>) which are reported by the testbench. </a:t>
            </a:r>
          </a:p>
        </p:txBody>
      </p:sp>
      <p:sp>
        <p:nvSpPr>
          <p:cNvPr id="102404" name="Slide Number Placeholder 3">
            <a:extLst>
              <a:ext uri="{FF2B5EF4-FFF2-40B4-BE49-F238E27FC236}">
                <a16:creationId xmlns:a16="http://schemas.microsoft.com/office/drawing/2014/main" id="{D85506A2-FE61-4999-98EB-9561D678266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0B75C3E-69EE-4DAD-8659-7687DB7ADCC6}" type="slidenum">
              <a:rPr lang="en-GB" altLang="en-US" smtClean="0">
                <a:solidFill>
                  <a:schemeClr val="tx1"/>
                </a:solidFill>
                <a:latin typeface="Arial" panose="020B0604020202020204" pitchFamily="34" charset="0"/>
              </a:rPr>
              <a:pPr fontAlgn="base">
                <a:spcBef>
                  <a:spcPct val="0"/>
                </a:spcBef>
                <a:spcAft>
                  <a:spcPct val="0"/>
                </a:spcAft>
                <a:buFontTx/>
                <a:buNone/>
              </a:pPr>
              <a:t>33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18.1.2 </a:t>
            </a:r>
            <a:r>
              <a:rPr lang="en-GB" altLang="en-US" dirty="0"/>
              <a:t>archive </a:t>
            </a:r>
            <a:r>
              <a:rPr lang="en-GB" altLang="en-US"/>
              <a:t>(B277) </a:t>
            </a:r>
            <a:r>
              <a:rPr lang="en-GB" altLang="en-US" dirty="0"/>
              <a:t>which contains the demo design files, the software source files, ttk_helper</a:t>
            </a:r>
            <a:r>
              <a:rPr lang="en-GB" altLang="en-US"/>
              <a:t>_s10tx.</a:t>
            </a:r>
            <a:r>
              <a:rPr lang="en-GB" altLang="en-US" dirty="0"/>
              <a:t>tcl scripts and the testbench files.</a:t>
            </a:r>
          </a:p>
          <a:p>
            <a:pPr eaLnBrk="1" hangingPunct="1">
              <a:spcBef>
                <a:spcPct val="50000"/>
              </a:spcBef>
            </a:pPr>
            <a:r>
              <a:rPr lang="en-GB" altLang="en-US" dirty="0"/>
              <a:t>The testbenches can be found after restoring the archive: &lt;</a:t>
            </a:r>
            <a:r>
              <a:rPr lang="en-GB" altLang="en-US" dirty="0" err="1"/>
              <a:t>restored_project</a:t>
            </a:r>
            <a:r>
              <a:rPr lang="en-GB" altLang="en-US" dirty="0"/>
              <a:t>&gt;/simulation</a:t>
            </a:r>
          </a:p>
          <a:p>
            <a:pPr eaLnBrk="1" hangingPunct="1">
              <a:spcBef>
                <a:spcPct val="50000"/>
              </a:spcBef>
            </a:pPr>
            <a:r>
              <a:rPr lang="en-GB" altLang="en-US" dirty="0"/>
              <a:t>The software source files can 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 </a:t>
            </a:r>
          </a:p>
          <a:p>
            <a:pPr eaLnBrk="1" hangingPunct="1">
              <a:spcBef>
                <a:spcPct val="50000"/>
              </a:spcBef>
            </a:pPr>
            <a:r>
              <a:rPr lang="en-GB" altLang="en-US" dirty="0"/>
              <a:t>The software executables.</a:t>
            </a:r>
          </a:p>
          <a:p>
            <a:pPr eaLnBrk="1" hangingPunct="1">
              <a:spcBef>
                <a:spcPct val="50000"/>
              </a:spcBef>
            </a:pPr>
            <a:r>
              <a:rPr lang="en-GB" altLang="en-US" dirty="0"/>
              <a:t>SOF File.</a:t>
            </a:r>
          </a:p>
          <a:p>
            <a:pPr eaLnBrk="1" hangingPunct="1">
              <a:spcBef>
                <a:spcPct val="50000"/>
              </a:spcBef>
            </a:pPr>
            <a:r>
              <a:rPr lang="en-GB" altLang="en-US" dirty="0"/>
              <a:t>ttk_helper_s10tx.tcl file in the /scripts folder</a:t>
            </a:r>
          </a:p>
          <a:p>
            <a:pPr eaLnBrk="1" hangingPunct="1">
              <a:spcBef>
                <a:spcPct val="50000"/>
              </a:spcBef>
            </a:pPr>
            <a:r>
              <a:rPr lang="en-GB" altLang="en-US" dirty="0"/>
              <a:t>This document.</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34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lstStyle/>
          <a:p>
            <a:pPr eaLnBrk="1" hangingPunct="1">
              <a:spcBef>
                <a:spcPct val="50000"/>
              </a:spcBef>
            </a:pPr>
            <a:r>
              <a:rPr lang="en-GB" altLang="en-US"/>
              <a:t>V18.1.2: February 27</a:t>
            </a:r>
            <a:r>
              <a:rPr lang="en-GB" altLang="en-US" baseline="30000"/>
              <a:t>th</a:t>
            </a:r>
            <a:r>
              <a:rPr lang="en-GB" altLang="en-US"/>
              <a:t> 2019</a:t>
            </a:r>
            <a:endParaRPr lang="en-GB" altLang="en-US" dirty="0"/>
          </a:p>
          <a:p>
            <a:pPr lvl="1" eaLnBrk="1" hangingPunct="1">
              <a:spcBef>
                <a:spcPct val="50000"/>
              </a:spcBef>
            </a:pPr>
            <a:r>
              <a:rPr lang="en-GB" altLang="en-US"/>
              <a:t>Documented release</a:t>
            </a:r>
          </a:p>
          <a:p>
            <a:pPr lvl="1" eaLnBrk="1" hangingPunct="1">
              <a:spcBef>
                <a:spcPct val="50000"/>
              </a:spcBef>
            </a:pPr>
            <a:r>
              <a:rPr lang="en-GB" altLang="en-US"/>
              <a:t>Upgraded to 18.1.2</a:t>
            </a:r>
            <a:endParaRPr lang="en-GB" altLang="en-US" dirty="0"/>
          </a:p>
          <a:p>
            <a:pPr lvl="1" eaLnBrk="1" hangingPunct="1">
              <a:spcBef>
                <a:spcPct val="50000"/>
              </a:spcBef>
            </a:pPr>
            <a:r>
              <a:rPr lang="en-GB" altLang="en-US" dirty="0" err="1"/>
              <a:t>Succesfully</a:t>
            </a:r>
            <a:r>
              <a:rPr lang="en-GB" altLang="en-US" dirty="0"/>
              <a:t> tested </a:t>
            </a:r>
            <a:r>
              <a:rPr lang="en-GB" altLang="en-US"/>
              <a:t>with “cross-configuration” of SMA-Loopbacks and using dynamic reconfiguration of encoding (NRZ or PAM4) and datarate.</a:t>
            </a:r>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35</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36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dirty="0"/>
              <a:t>Goals :</a:t>
            </a:r>
          </a:p>
          <a:p>
            <a:pPr lvl="1" eaLnBrk="1" hangingPunct="1">
              <a:buFont typeface="Arial" panose="020B0604020202020204" pitchFamily="34" charset="0"/>
              <a:buChar char="–"/>
            </a:pPr>
            <a:r>
              <a:rPr lang="en-GB" altLang="en-US"/>
              <a:t>To create the 2x 128 bit user data 128-bit soft PRBS generators and 128-bit PRBS checkers are being used.</a:t>
            </a:r>
          </a:p>
          <a:p>
            <a:pPr lvl="1" eaLnBrk="1" hangingPunct="1">
              <a:buFont typeface="Arial" panose="020B0604020202020204" pitchFamily="34" charset="0"/>
              <a:buChar char="–"/>
            </a:pPr>
            <a:r>
              <a:rPr lang="en-GB" altLang="en-US"/>
              <a:t>PRBS Patterns that can be configured are PRBS-13, PRBS-23 and PRBS-31. A clock pattern “0F0F….” can also be generated (useful for providing clock to sampling scope).</a:t>
            </a:r>
          </a:p>
          <a:p>
            <a:pPr lvl="1" eaLnBrk="1" hangingPunct="1">
              <a:buFont typeface="Arial" panose="020B0604020202020204" pitchFamily="34" charset="0"/>
              <a:buChar char="–"/>
            </a:pPr>
            <a:r>
              <a:rPr lang="en-GB" altLang="en-US"/>
              <a:t>Uses </a:t>
            </a:r>
            <a:r>
              <a:rPr lang="en-GB" altLang="en-US" dirty="0"/>
              <a:t>Reconfiguration Management Interfaces for the </a:t>
            </a:r>
            <a:r>
              <a:rPr lang="en-GB" altLang="en-US"/>
              <a:t>E-tile transceiver.</a:t>
            </a:r>
            <a:endParaRPr lang="en-GB" altLang="en-US" dirty="0"/>
          </a:p>
          <a:p>
            <a:pPr lvl="1" eaLnBrk="1" hangingPunct="1">
              <a:buFont typeface="Arial" panose="020B0604020202020204" pitchFamily="34" charset="0"/>
              <a:buChar char="–"/>
            </a:pPr>
            <a:r>
              <a:rPr lang="en-GB" altLang="en-US" dirty="0"/>
              <a:t>Through ADME Transceiver Toolkit  support is automatically available.</a:t>
            </a:r>
          </a:p>
          <a:p>
            <a:pPr lvl="1" eaLnBrk="1" hangingPunct="1">
              <a:lnSpc>
                <a:spcPct val="80000"/>
              </a:lnSpc>
              <a:buFont typeface="Arial" panose="020B0604020202020204" pitchFamily="34" charset="0"/>
              <a:buChar char="–"/>
            </a:pPr>
            <a:r>
              <a:rPr lang="en-GB" altLang="en-US" dirty="0"/>
              <a:t>Use </a:t>
            </a:r>
            <a:r>
              <a:rPr lang="en-GB" altLang="en-US" dirty="0" err="1"/>
              <a:t>Nios</a:t>
            </a:r>
            <a:r>
              <a:rPr lang="en-GB" altLang="en-US" dirty="0"/>
              <a:t> II processor as controller/monitor.</a:t>
            </a:r>
          </a:p>
          <a:p>
            <a:pPr lvl="1" eaLnBrk="1" hangingPunct="1">
              <a:lnSpc>
                <a:spcPct val="80000"/>
              </a:lnSpc>
              <a:buFont typeface="Arial" panose="020B0604020202020204" pitchFamily="34" charset="0"/>
              <a:buChar char="–"/>
            </a:pPr>
            <a:r>
              <a:rPr lang="en-GB" altLang="en-US"/>
              <a:t>Reports </a:t>
            </a:r>
            <a:r>
              <a:rPr lang="en-GB" altLang="en-US" dirty="0" err="1"/>
              <a:t>errorcount</a:t>
            </a:r>
            <a:r>
              <a:rPr lang="en-GB" altLang="en-US" dirty="0"/>
              <a:t> and calculates BER based on the received data.</a:t>
            </a:r>
          </a:p>
          <a:p>
            <a:pPr lvl="1" eaLnBrk="1" hangingPunct="1">
              <a:lnSpc>
                <a:spcPct val="80000"/>
              </a:lnSpc>
              <a:buFont typeface="Arial" panose="020B0604020202020204" pitchFamily="34" charset="0"/>
              <a:buChar char="–"/>
            </a:pPr>
            <a:r>
              <a:rPr lang="en-GB" altLang="en-US"/>
              <a:t>Includes </a:t>
            </a:r>
            <a:r>
              <a:rPr lang="en-GB" altLang="en-US" dirty="0"/>
              <a:t>Testbench</a:t>
            </a:r>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4</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75453668"/>
      </p:ext>
    </p:extLst>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8AE36D61-4955-4225-A632-614A6B108952}"/>
              </a:ext>
            </a:extLst>
          </p:cNvPr>
          <p:cNvPicPr>
            <a:picLocks noChangeAspect="1"/>
          </p:cNvPicPr>
          <p:nvPr/>
        </p:nvPicPr>
        <p:blipFill>
          <a:blip r:embed="rId3"/>
          <a:stretch>
            <a:fillRect/>
          </a:stretch>
        </p:blipFill>
        <p:spPr>
          <a:xfrm>
            <a:off x="0" y="455932"/>
            <a:ext cx="9144000" cy="5946135"/>
          </a:xfrm>
          <a:prstGeom prst="rect">
            <a:avLst/>
          </a:prstGeom>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(TX PMA/RX PMA)</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6</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5F56FB13-433D-4134-A3A9-9A1B8078CDA0}"/>
              </a:ext>
            </a:extLst>
          </p:cNvPr>
          <p:cNvPicPr>
            <a:picLocks noChangeAspect="1"/>
          </p:cNvPicPr>
          <p:nvPr/>
        </p:nvPicPr>
        <p:blipFill>
          <a:blip r:embed="rId3"/>
          <a:stretch>
            <a:fillRect/>
          </a:stretch>
        </p:blipFill>
        <p:spPr>
          <a:xfrm>
            <a:off x="4533428" y="398694"/>
            <a:ext cx="4194783" cy="5466972"/>
          </a:xfrm>
          <a:prstGeom prst="rect">
            <a:avLst/>
          </a:prstGeom>
        </p:spPr>
      </p:pic>
      <p:pic>
        <p:nvPicPr>
          <p:cNvPr id="5" name="Picture 4">
            <a:extLst>
              <a:ext uri="{FF2B5EF4-FFF2-40B4-BE49-F238E27FC236}">
                <a16:creationId xmlns:a16="http://schemas.microsoft.com/office/drawing/2014/main" id="{C1462574-30E3-459D-8379-D314F4F38441}"/>
              </a:ext>
            </a:extLst>
          </p:cNvPr>
          <p:cNvPicPr>
            <a:picLocks noChangeAspect="1"/>
          </p:cNvPicPr>
          <p:nvPr/>
        </p:nvPicPr>
        <p:blipFill>
          <a:blip r:embed="rId4"/>
          <a:stretch>
            <a:fillRect/>
          </a:stretch>
        </p:blipFill>
        <p:spPr>
          <a:xfrm>
            <a:off x="473368" y="2960904"/>
            <a:ext cx="3600000" cy="2904762"/>
          </a:xfrm>
          <a:prstGeom prst="rect">
            <a:avLst/>
          </a:prstGeom>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1"/>
            <a:ext cx="8228012" cy="501650"/>
          </a:xfrm>
        </p:spPr>
        <p:txBody>
          <a:bodyPr/>
          <a:lstStyle/>
          <a:p>
            <a:r>
              <a:rPr lang="en-GB" altLang="en-US">
                <a:latin typeface="Intel Clear" panose="020B0604020203020204" pitchFamily="34" charset="0"/>
                <a:cs typeface="Intel Clear" panose="020B0604020203020204" pitchFamily="34" charset="0"/>
              </a:rPr>
              <a:t>E-Tile Native PHY (Core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7</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4646090" y="4714401"/>
            <a:ext cx="4037536" cy="14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5" name="Picture 4">
            <a:extLst>
              <a:ext uri="{FF2B5EF4-FFF2-40B4-BE49-F238E27FC236}">
                <a16:creationId xmlns:a16="http://schemas.microsoft.com/office/drawing/2014/main" id="{4C8FEC70-0E43-4013-99B0-D266B3411671}"/>
              </a:ext>
            </a:extLst>
          </p:cNvPr>
          <p:cNvPicPr>
            <a:picLocks noChangeAspect="1"/>
          </p:cNvPicPr>
          <p:nvPr/>
        </p:nvPicPr>
        <p:blipFill>
          <a:blip r:embed="rId3"/>
          <a:stretch>
            <a:fillRect/>
          </a:stretch>
        </p:blipFill>
        <p:spPr>
          <a:xfrm>
            <a:off x="188667" y="914401"/>
            <a:ext cx="4380952" cy="4371429"/>
          </a:xfrm>
          <a:prstGeom prst="rect">
            <a:avLst/>
          </a:prstGeom>
        </p:spPr>
      </p:pic>
      <p:pic>
        <p:nvPicPr>
          <p:cNvPr id="6" name="Picture 5">
            <a:extLst>
              <a:ext uri="{FF2B5EF4-FFF2-40B4-BE49-F238E27FC236}">
                <a16:creationId xmlns:a16="http://schemas.microsoft.com/office/drawing/2014/main" id="{90DD084B-9EA0-44C9-A71C-F0C1491485CF}"/>
              </a:ext>
            </a:extLst>
          </p:cNvPr>
          <p:cNvPicPr>
            <a:picLocks noChangeAspect="1"/>
          </p:cNvPicPr>
          <p:nvPr/>
        </p:nvPicPr>
        <p:blipFill>
          <a:blip r:embed="rId4"/>
          <a:stretch>
            <a:fillRect/>
          </a:stretch>
        </p:blipFill>
        <p:spPr>
          <a:xfrm>
            <a:off x="4646090" y="906816"/>
            <a:ext cx="4114286" cy="3780952"/>
          </a:xfrm>
          <a:prstGeom prst="rect">
            <a:avLst/>
          </a:prstGeom>
        </p:spPr>
      </p:pic>
    </p:spTree>
    <p:extLst>
      <p:ext uri="{BB962C8B-B14F-4D97-AF65-F5344CB8AC3E}">
        <p14:creationId xmlns:p14="http://schemas.microsoft.com/office/powerpoint/2010/main" val="532970590"/>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(PMA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8</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607EE2DF-4DDB-433D-9715-0039313A6B1C}"/>
              </a:ext>
            </a:extLst>
          </p:cNvPr>
          <p:cNvPicPr>
            <a:picLocks noChangeAspect="1"/>
          </p:cNvPicPr>
          <p:nvPr/>
        </p:nvPicPr>
        <p:blipFill>
          <a:blip r:embed="rId3"/>
          <a:stretch>
            <a:fillRect/>
          </a:stretch>
        </p:blipFill>
        <p:spPr>
          <a:xfrm>
            <a:off x="594782" y="1295400"/>
            <a:ext cx="4219048" cy="4514286"/>
          </a:xfrm>
          <a:prstGeom prst="rect">
            <a:avLst/>
          </a:prstGeom>
        </p:spPr>
      </p:pic>
    </p:spTree>
    <p:extLst>
      <p:ext uri="{BB962C8B-B14F-4D97-AF65-F5344CB8AC3E}">
        <p14:creationId xmlns:p14="http://schemas.microsoft.com/office/powerpoint/2010/main" val="1391689381"/>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4597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(Reset/Dynamic Reconfiguration)</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9</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DC335C01-31D3-42DB-AA66-171931BB5894}"/>
              </a:ext>
            </a:extLst>
          </p:cNvPr>
          <p:cNvPicPr>
            <a:picLocks noChangeAspect="1"/>
          </p:cNvPicPr>
          <p:nvPr/>
        </p:nvPicPr>
        <p:blipFill>
          <a:blip r:embed="rId3"/>
          <a:stretch>
            <a:fillRect/>
          </a:stretch>
        </p:blipFill>
        <p:spPr>
          <a:xfrm>
            <a:off x="2133600" y="4049040"/>
            <a:ext cx="6723809" cy="1952381"/>
          </a:xfrm>
          <a:prstGeom prst="rect">
            <a:avLst/>
          </a:prstGeom>
        </p:spPr>
      </p:pic>
      <p:pic>
        <p:nvPicPr>
          <p:cNvPr id="4" name="Picture 3">
            <a:extLst>
              <a:ext uri="{FF2B5EF4-FFF2-40B4-BE49-F238E27FC236}">
                <a16:creationId xmlns:a16="http://schemas.microsoft.com/office/drawing/2014/main" id="{7B6EA9F9-47BA-4978-8B22-22147CA92B81}"/>
              </a:ext>
            </a:extLst>
          </p:cNvPr>
          <p:cNvPicPr>
            <a:picLocks noChangeAspect="1"/>
          </p:cNvPicPr>
          <p:nvPr/>
        </p:nvPicPr>
        <p:blipFill>
          <a:blip r:embed="rId4"/>
          <a:stretch>
            <a:fillRect/>
          </a:stretch>
        </p:blipFill>
        <p:spPr>
          <a:xfrm>
            <a:off x="533400" y="1722673"/>
            <a:ext cx="3685714" cy="1895238"/>
          </a:xfrm>
          <a:prstGeom prst="rect">
            <a:avLst/>
          </a:prstGeom>
        </p:spPr>
      </p:pic>
    </p:spTree>
    <p:extLst>
      <p:ext uri="{BB962C8B-B14F-4D97-AF65-F5344CB8AC3E}">
        <p14:creationId xmlns:p14="http://schemas.microsoft.com/office/powerpoint/2010/main" val="3924703597"/>
      </p:ext>
    </p:extLst>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17889</TotalTime>
  <Words>2532</Words>
  <Application>Microsoft Office PowerPoint</Application>
  <PresentationFormat>On-screen Show (4:3)</PresentationFormat>
  <Paragraphs>262</Paragraphs>
  <Slides>36</Slides>
  <Notes>36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36</vt:i4>
      </vt:variant>
    </vt:vector>
  </HeadingPairs>
  <TitlesOfParts>
    <vt:vector size="44" baseType="lpstr">
      <vt:lpstr>Arial</vt:lpstr>
      <vt:lpstr>Calibri</vt:lpstr>
      <vt:lpstr>Intel Clear</vt:lpstr>
      <vt:lpstr>Intel Clear Pro</vt:lpstr>
      <vt:lpstr>Symbol</vt:lpstr>
      <vt:lpstr>Times New Roman</vt:lpstr>
      <vt:lpstr>Wingdings</vt:lpstr>
      <vt:lpstr>Intel_widescreen_default</vt:lpstr>
      <vt:lpstr>Stratix10 TX Soft PRBS + Dynamic reconfiguration Demo Design  V18.1.0 for the Stratix10 TX SI Board 2 Lanes @ up to 57.8 Gbps (PAM4/NRZ) routed to the SMA connectors </vt:lpstr>
      <vt:lpstr>Introduction &amp; Motivation</vt:lpstr>
      <vt:lpstr>‘Soft PRBS/Dynamic Reconfig Demo Design</vt:lpstr>
      <vt:lpstr>Goals (continued)</vt:lpstr>
      <vt:lpstr>PowerPoint Presentation</vt:lpstr>
      <vt:lpstr>E-Tile Native PHY  (TX PMA/RX PMA)</vt:lpstr>
      <vt:lpstr>E-Tile Native PHY (Core Interface)</vt:lpstr>
      <vt:lpstr>E-Tile Native PHY  (PMA Interface)</vt:lpstr>
      <vt:lpstr>E-Tile Native PHY  (Reset/Dynamic Reconfiguration)</vt:lpstr>
      <vt:lpstr>Link Register Set</vt:lpstr>
      <vt:lpstr>Timing Closure</vt:lpstr>
      <vt:lpstr>ADME Interface</vt:lpstr>
      <vt:lpstr>Nios II Control &amp; Monitoring</vt:lpstr>
      <vt:lpstr>Nios 2 Output in Nios II SDK Shell  (start screen at default speed of 57.8 Gpbs)</vt:lpstr>
      <vt:lpstr>Status With SMA cables connected in “cross”</vt:lpstr>
      <vt:lpstr>Status With SMA cables connected in “cross”</vt:lpstr>
      <vt:lpstr>Reconfigure Tx(0) and Rx(1) to NRZ </vt:lpstr>
      <vt:lpstr>Divide datarate NRZ Tx(0) and Rx(1) by 2 </vt:lpstr>
      <vt:lpstr>Available commands </vt:lpstr>
      <vt:lpstr>Board setup (1/2)</vt:lpstr>
      <vt:lpstr>Board setup (2/2)</vt:lpstr>
      <vt:lpstr>Running the software (Option 1)</vt:lpstr>
      <vt:lpstr>Running the software (Option 2)</vt:lpstr>
      <vt:lpstr>Rebuilding the software (optional)</vt:lpstr>
      <vt:lpstr>Use of ADME (Optional)</vt:lpstr>
      <vt:lpstr>Ttk_helper_s10tx.tcl Script</vt:lpstr>
      <vt:lpstr>Ttk_helper_s10tx Script (continued)</vt:lpstr>
      <vt:lpstr>ttk_helper_s10tx.tcl Script (Generic functions)</vt:lpstr>
      <vt:lpstr>Ttk_helper_s10tx Script (E-Tile specific part 1)</vt:lpstr>
      <vt:lpstr>Ttk_helper_s10tx Script (E-Tile specific part 2)</vt:lpstr>
      <vt:lpstr>Using Transceiver Toolkit (Optional)</vt:lpstr>
      <vt:lpstr>Signaltap II Debug Example</vt:lpstr>
      <vt:lpstr>TestBench</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298</cp:revision>
  <cp:lastPrinted>2000-10-09T17:05:48Z</cp:lastPrinted>
  <dcterms:created xsi:type="dcterms:W3CDTF">2004-01-23T17:44:09Z</dcterms:created>
  <dcterms:modified xsi:type="dcterms:W3CDTF">2019-02-27T13:58:04Z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37f5231b-e4cf-42e1-8b6f-e4de2908fd85</vt:lpwstr>
  </property>
  <property fmtid="{D5CDD505-2E9C-101B-9397-08002B2CF9AE}" pid="3" name="CTP_TimeStamp">
    <vt:lpwstr>2019-02-27 13:58:04Z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