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2"/>
  </p:notesMasterIdLst>
  <p:handoutMasterIdLst>
    <p:handoutMasterId r:id="rId53"/>
  </p:handoutMasterIdLst>
  <p:sldIdLst>
    <p:sldId id="256" r:id="rId2"/>
    <p:sldId id="329" r:id="rId3"/>
    <p:sldId id="311" r:id="rId4"/>
    <p:sldId id="534" r:id="rId5"/>
    <p:sldId id="395" r:id="rId6"/>
    <p:sldId id="535" r:id="rId7"/>
    <p:sldId id="536" r:id="rId8"/>
    <p:sldId id="349" r:id="rId9"/>
    <p:sldId id="260" r:id="rId10"/>
    <p:sldId id="297" r:id="rId11"/>
    <p:sldId id="347" r:id="rId12"/>
    <p:sldId id="348" r:id="rId13"/>
    <p:sldId id="538" r:id="rId14"/>
    <p:sldId id="370" r:id="rId15"/>
    <p:sldId id="554" r:id="rId16"/>
    <p:sldId id="555" r:id="rId17"/>
    <p:sldId id="556" r:id="rId18"/>
    <p:sldId id="557" r:id="rId19"/>
    <p:sldId id="474" r:id="rId20"/>
    <p:sldId id="379" r:id="rId21"/>
    <p:sldId id="378" r:id="rId22"/>
    <p:sldId id="404" r:id="rId23"/>
    <p:sldId id="383" r:id="rId24"/>
    <p:sldId id="435" r:id="rId25"/>
    <p:sldId id="433" r:id="rId26"/>
    <p:sldId id="547" r:id="rId27"/>
    <p:sldId id="548" r:id="rId28"/>
    <p:sldId id="549" r:id="rId29"/>
    <p:sldId id="558" r:id="rId30"/>
    <p:sldId id="559" r:id="rId31"/>
    <p:sldId id="560" r:id="rId32"/>
    <p:sldId id="413" r:id="rId33"/>
    <p:sldId id="414" r:id="rId34"/>
    <p:sldId id="488" r:id="rId35"/>
    <p:sldId id="489" r:id="rId36"/>
    <p:sldId id="553" r:id="rId37"/>
    <p:sldId id="550" r:id="rId38"/>
    <p:sldId id="551" r:id="rId39"/>
    <p:sldId id="540" r:id="rId40"/>
    <p:sldId id="542" r:id="rId41"/>
    <p:sldId id="543" r:id="rId42"/>
    <p:sldId id="544" r:id="rId43"/>
    <p:sldId id="545" r:id="rId44"/>
    <p:sldId id="546" r:id="rId45"/>
    <p:sldId id="446" r:id="rId46"/>
    <p:sldId id="368" r:id="rId47"/>
    <p:sldId id="462" r:id="rId48"/>
    <p:sldId id="394" r:id="rId49"/>
    <p:sldId id="366" r:id="rId50"/>
    <p:sldId id="408" r:id="rId51"/>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864" autoAdjust="0"/>
    <p:restoredTop sz="94643" autoAdjust="0"/>
  </p:normalViewPr>
  <p:slideViewPr>
    <p:cSldViewPr>
      <p:cViewPr varScale="1">
        <p:scale>
          <a:sx n="108" d="100"/>
          <a:sy n="108" d="100"/>
        </p:scale>
        <p:origin x="2094" y="108"/>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866553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95E4C362-EA5A-4228-9917-CA06BF9535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01921A8-5EBE-4735-A8A5-7E18377D9E2F}"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1BA76020-DA86-4DB6-8B3B-7431225B470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CA3D7F4A-135D-44B4-BCE0-AC8165807F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3160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62C577F9-EEDF-4C9C-AA33-55B2CF27A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DFD98CA-CE52-4413-A434-21E85DF5A1B3}"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A3237732-FEEC-4A05-8DAF-3C626B282DF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0696FB9F-FDFD-4C4F-8654-B4D669657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58797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D36DF716-F554-45F0-97E7-D4F47B6A750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B5593F0-676D-445E-A3CE-67A0DE55249A}"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524B146D-BEA9-4D37-B17C-07E17BF589FF}"/>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C69E60A3-7D96-40D7-8168-5F7E86F5FE1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54908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2509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01152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725764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04281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C6EA395F-7D78-4B69-983F-05FE234E8E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1FB7DCC-9675-44AE-B5DC-45A4646108D9}"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30ADC572-2118-4E46-9106-CDF70D94257B}"/>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367833E1-AC43-404B-B084-85441584FC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08110728-9C68-4865-9214-8448F0B838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BAC747B-2F5D-4741-A088-24D6BA816CD7}"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33209CB0-B296-4640-AD6E-249655360966}"/>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6A069F78-F1B5-47D4-9143-DD0F9C2F19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3E7B37BF-D7CA-4804-844B-80B95D1860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FE19442-4E8E-494A-9BD4-C9A541CEC5F1}"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64515" name="Rectangle 2">
            <a:extLst>
              <a:ext uri="{FF2B5EF4-FFF2-40B4-BE49-F238E27FC236}">
                <a16:creationId xmlns:a16="http://schemas.microsoft.com/office/drawing/2014/main" id="{6ADFE74D-76D2-4FB1-81E9-F9531EEA5344}"/>
              </a:ext>
            </a:extLst>
          </p:cNvPr>
          <p:cNvSpPr>
            <a:spLocks noGrp="1" noRot="1" noChangeAspect="1" noChangeArrowheads="1" noTextEdit="1"/>
          </p:cNvSpPr>
          <p:nvPr>
            <p:ph type="sldImg"/>
          </p:nvPr>
        </p:nvSpPr>
        <p:spPr>
          <a:ln/>
        </p:spPr>
      </p:sp>
      <p:sp>
        <p:nvSpPr>
          <p:cNvPr id="64516" name="Rectangle 3">
            <a:extLst>
              <a:ext uri="{FF2B5EF4-FFF2-40B4-BE49-F238E27FC236}">
                <a16:creationId xmlns:a16="http://schemas.microsoft.com/office/drawing/2014/main" id="{7C81A561-A34C-4DD9-AF84-A4504F7FDB4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092223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661166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78512725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8243640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834255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520725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2151D9AE-0A75-4F51-9218-132A38C3A7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88219853-3D17-4BC1-B1AE-643502170EBA}"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9BC675B8-456A-4779-9141-411986BECFA5}"/>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E8B65FB7-9F99-4459-A48C-86A3B0BC4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140451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39654511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4619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751024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735979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435401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1210548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46197495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279605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E786DC4-C8FB-4D4D-8F4C-2FDB29FF16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0DF7DE0-4628-4586-B233-371C08B93BE6}"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EC4D4677-24F9-455F-8602-FAFD8807849D}"/>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357E8CD2-294B-4EB7-BAAE-2718790816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2741206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50624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hyperlink" Target="https://www.cablesondemand.com/category/QSFP%20100G/product/SF-NDAAFJ100G-005M/URvars/Items/Library/InfoManage/.htm" TargetMode="External"/><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3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1.xml"/></Relationships>
</file>

<file path=ppt/slides/_rels/slide3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5.xml"/><Relationship Id="rId1" Type="http://schemas.openxmlformats.org/officeDocument/2006/relationships/slideLayout" Target="../slideLayouts/slideLayout21.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0.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33400" y="2133600"/>
            <a:ext cx="8077200" cy="1143000"/>
          </a:xfrm>
          <a:extLst/>
        </p:spPr>
        <p:txBody>
          <a:bodyPr rtlCol="0"/>
          <a:lstStyle/>
          <a:p>
            <a:pPr eaLnBrk="1" fontAlgn="auto" hangingPunct="1">
              <a:spcAft>
                <a:spcPts val="0"/>
              </a:spcAft>
              <a:defRPr/>
            </a:pPr>
            <a:r>
              <a:rPr lang="en-US" altLang="en-US" sz="2400" dirty="0"/>
              <a:t>Stratix10 TX ‘</a:t>
            </a:r>
            <a:r>
              <a:rPr lang="en-US" altLang="en-US" sz="2400" dirty="0" err="1"/>
              <a:t>Superlite</a:t>
            </a:r>
            <a:r>
              <a:rPr lang="en-US" altLang="en-US" sz="2400" dirty="0"/>
              <a:t> IV’ Demo </a:t>
            </a:r>
            <a:r>
              <a:rPr lang="en-US" altLang="en-US" sz="2400"/>
              <a:t>Design V18.1.1 </a:t>
            </a:r>
            <a:r>
              <a:rPr lang="en-US" altLang="en-US" sz="2400" dirty="0"/>
              <a:t>for the Stratix10 TX SI Board</a:t>
            </a:r>
            <a:br>
              <a:rPr lang="en-US" altLang="en-US" sz="2400" dirty="0"/>
            </a:br>
            <a:r>
              <a:rPr lang="en-US" altLang="en-US" sz="2400" dirty="0"/>
              <a:t>4 Lanes @ 53.125 Gbps routed to the </a:t>
            </a:r>
            <a:r>
              <a:rPr lang="en-US" altLang="en-US" sz="2400"/>
              <a:t>QSFP-DD modules</a:t>
            </a:r>
            <a:br>
              <a:rPr lang="en-US" altLang="en-US" sz="2400"/>
            </a:br>
            <a:r>
              <a:rPr lang="en-US" altLang="en-US" sz="2400">
                <a:solidFill>
                  <a:srgbClr val="FF0000">
                    <a:alpha val="90000"/>
                  </a:srgbClr>
                </a:solidFill>
              </a:rPr>
              <a:t>Using NATIVE PHY + KPFEC (No EHIP)</a:t>
            </a:r>
            <a:endParaRPr lang="en-US" altLang="en-US" sz="24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February 12</a:t>
            </a:r>
            <a:r>
              <a:rPr lang="en-GB" altLang="en-US" sz="1700" baseline="30000"/>
              <a:t>th</a:t>
            </a:r>
            <a:r>
              <a:rPr lang="en-GB" altLang="en-US" sz="1700"/>
              <a:t>, 2019</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415.039 </a:t>
            </a:r>
            <a:r>
              <a:rPr lang="en-GB" altLang="en-US" sz="1600" dirty="0" err="1"/>
              <a:t>Mhz</a:t>
            </a:r>
            <a:r>
              <a:rPr lang="en-GB" altLang="en-US" sz="1600" dirty="0"/>
              <a:t> @ 256 bit when </a:t>
            </a:r>
            <a:r>
              <a:rPr lang="en-GB" altLang="en-US" sz="1600" dirty="0" err="1"/>
              <a:t>DataIn_ready</a:t>
            </a:r>
            <a:r>
              <a:rPr lang="en-GB" altLang="en-US" sz="1600" dirty="0"/>
              <a:t> is high. The </a:t>
            </a:r>
            <a:r>
              <a:rPr lang="en-GB" altLang="en-US" sz="1600" dirty="0" err="1"/>
              <a:t>datapattern</a:t>
            </a:r>
            <a:r>
              <a:rPr lang="en-GB" altLang="en-US" sz="1600" dirty="0"/>
              <a:t> is a combination of 4 60-bit Prbs-23 (each with their own starting value) and one 16-bit </a:t>
            </a:r>
            <a:r>
              <a:rPr lang="en-GB" altLang="en-US" sz="1600" dirty="0" err="1"/>
              <a:t>counterpattern</a:t>
            </a:r>
            <a:r>
              <a:rPr lang="en-GB" altLang="en-US" sz="1600" dirty="0"/>
              <a:t>.</a:t>
            </a:r>
          </a:p>
          <a:p>
            <a:pPr lvl="1" eaLnBrk="1" hangingPunct="1">
              <a:lnSpc>
                <a:spcPct val="90000"/>
              </a:lnSpc>
            </a:pPr>
            <a:r>
              <a:rPr lang="en-GB" altLang="en-US" sz="1200" dirty="0"/>
              <a:t>The 16-bit </a:t>
            </a:r>
            <a:r>
              <a:rPr lang="en-GB" altLang="en-US" sz="1200" dirty="0" err="1"/>
              <a:t>counterpattern</a:t>
            </a:r>
            <a:r>
              <a:rPr lang="en-GB" altLang="en-US" sz="1200" dirty="0"/>
              <a:t> is spread across the 4 lanes, 4 bits per lane. This is to make sure any </a:t>
            </a:r>
            <a:r>
              <a:rPr lang="en-GB" altLang="en-US" sz="1200" dirty="0" err="1"/>
              <a:t>deskew</a:t>
            </a:r>
            <a:r>
              <a:rPr lang="en-GB" altLang="en-US" sz="1200" dirty="0"/>
              <a:t> on the lanes would be immediately spotted.</a:t>
            </a:r>
          </a:p>
          <a:p>
            <a:pPr eaLnBrk="1" hangingPunct="1">
              <a:lnSpc>
                <a:spcPct val="90000"/>
              </a:lnSpc>
            </a:pPr>
            <a:r>
              <a:rPr lang="en-GB" altLang="en-US" sz="1600" dirty="0"/>
              <a:t>Since idle +</a:t>
            </a:r>
            <a:r>
              <a:rPr lang="en-GB" altLang="en-US" sz="1600"/>
              <a:t>alignment characters and AM </a:t>
            </a:r>
            <a:r>
              <a:rPr lang="en-GB" altLang="en-US" sz="1600" dirty="0"/>
              <a:t>markers have to be inserted at regular intervals and because of the overclocking </a:t>
            </a:r>
            <a:r>
              <a:rPr lang="en-GB" altLang="en-US" sz="1600"/>
              <a:t>the IP </a:t>
            </a:r>
            <a:r>
              <a:rPr lang="en-GB" altLang="en-US" sz="1600" dirty="0"/>
              <a:t>is generating periodic </a:t>
            </a:r>
            <a:r>
              <a:rPr lang="en-GB" altLang="en-US" sz="1600" dirty="0" err="1"/>
              <a:t>tx_pcs_</a:t>
            </a:r>
            <a:r>
              <a:rPr lang="en-GB" altLang="en-US" sz="1600" err="1"/>
              <a:t>ready</a:t>
            </a:r>
            <a:r>
              <a:rPr lang="en-GB" altLang="en-US" sz="1600"/>
              <a:t> pulses. So </a:t>
            </a:r>
            <a:r>
              <a:rPr lang="en-GB" altLang="en-US" sz="1600" dirty="0"/>
              <a:t>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a:t>
            </a:r>
            <a:r>
              <a:rPr lang="en-GB" altLang="en-US" sz="1600"/>
              <a:t>one PRBS-generator </a:t>
            </a:r>
            <a:r>
              <a:rPr lang="en-GB" altLang="en-US" sz="1600" dirty="0"/>
              <a:t>per virtual lane, the </a:t>
            </a:r>
            <a:r>
              <a:rPr lang="en-GB" altLang="en-US" sz="1600" dirty="0" err="1"/>
              <a:t>biterror</a:t>
            </a:r>
            <a:r>
              <a:rPr lang="en-GB" altLang="en-US" sz="1600" dirty="0"/>
              <a:t> insert will produce 4 bit-errors at a time.</a:t>
            </a:r>
          </a:p>
          <a:p>
            <a:pPr eaLnBrk="1" hangingPunct="1">
              <a:lnSpc>
                <a:spcPct val="90000"/>
              </a:lnSpc>
            </a:pPr>
            <a:r>
              <a:rPr lang="en-GB" altLang="en-US" sz="1600" dirty="0"/>
              <a:t>This data is presented to the </a:t>
            </a:r>
            <a:r>
              <a:rPr lang="en-GB" altLang="en-US" sz="1600" dirty="0" err="1"/>
              <a:t>Superlite</a:t>
            </a:r>
            <a:r>
              <a:rPr lang="en-GB" altLang="en-US" sz="1600" dirty="0"/>
              <a:t> IV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415.039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a:t>
            </a:r>
            <a:r>
              <a:rPr lang="en-GB" altLang="en-US" sz="1600" err="1"/>
              <a:t>_</a:t>
            </a:r>
            <a:r>
              <a:rPr lang="en-GB" altLang="en-US" sz="1600"/>
              <a:t>enable of the TxFifo </a:t>
            </a:r>
            <a:r>
              <a:rPr lang="en-GB" altLang="en-US" sz="1600" dirty="0"/>
              <a:t>is pulsed at the same pace as the write-enable.</a:t>
            </a:r>
          </a:p>
          <a:p>
            <a:pPr eaLnBrk="1" hangingPunct="1">
              <a:lnSpc>
                <a:spcPct val="90000"/>
              </a:lnSpc>
            </a:pPr>
            <a:r>
              <a:rPr lang="en-GB" altLang="en-US" sz="1600" dirty="0"/>
              <a:t>Once every 80K valid cycles idle characters + alignment characters + alignment markers will be inserted in the </a:t>
            </a:r>
            <a:r>
              <a:rPr lang="en-GB" altLang="en-US" sz="1600" dirty="0" err="1"/>
              <a:t>datastream</a:t>
            </a:r>
            <a:r>
              <a:rPr lang="en-GB" altLang="en-US" sz="1600" dirty="0"/>
              <a:t>. 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4C4959B-93FD-423F-B16E-D99F73070B2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75E23D8-A07A-470F-BAA3-7DEB3126A420}"/>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The </a:t>
            </a:r>
            <a:r>
              <a:rPr lang="en-GB" altLang="en-US"/>
              <a:t>scrambling is </a:t>
            </a:r>
            <a:r>
              <a:rPr lang="en-GB" altLang="en-US" dirty="0"/>
              <a:t>being done in </a:t>
            </a:r>
            <a:r>
              <a:rPr lang="en-GB" altLang="en-US"/>
              <a:t>the txrx_pcs_64b66_kpfec module. The scrambler is working in 100GbE mode (mandatory for the KPFEC).</a:t>
            </a:r>
          </a:p>
          <a:p>
            <a:pPr eaLnBrk="1" hangingPunct="1">
              <a:lnSpc>
                <a:spcPct val="90000"/>
              </a:lnSpc>
            </a:pPr>
            <a:r>
              <a:rPr lang="en-GB" altLang="en-US"/>
              <a:t>The </a:t>
            </a:r>
            <a:r>
              <a:rPr lang="en-GB" altLang="en-US" dirty="0"/>
              <a:t>special control characters being used for idle and </a:t>
            </a:r>
            <a:r>
              <a:rPr lang="en-GB" altLang="en-US" dirty="0" err="1"/>
              <a:t>alignement</a:t>
            </a:r>
            <a:r>
              <a:rPr lang="en-GB" altLang="en-US" dirty="0"/>
              <a:t> are the following : </a:t>
            </a:r>
          </a:p>
          <a:p>
            <a:pPr eaLnBrk="1" hangingPunct="1">
              <a:lnSpc>
                <a:spcPct val="90000"/>
              </a:lnSpc>
            </a:pPr>
            <a:r>
              <a:rPr lang="en-GB" altLang="en-US" dirty="0"/>
              <a:t>In terms of idle character a value of “00….00BCFF” is being used (valid 802.3 control character).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dirty="0">
                <a:solidFill>
                  <a:srgbClr val="00B050"/>
                </a:solidFill>
              </a:rPr>
              <a:t>If no local alignment has been found : the last control word sent is  “..7CFF”</a:t>
            </a:r>
          </a:p>
          <a:p>
            <a:pPr eaLnBrk="1" hangingPunct="1">
              <a:lnSpc>
                <a:spcPct val="80000"/>
              </a:lnSpc>
            </a:pPr>
            <a:r>
              <a:rPr lang="en-GB" altLang="en-US" dirty="0">
                <a:solidFill>
                  <a:srgbClr val="00B050"/>
                </a:solidFill>
              </a:rPr>
              <a:t>If local </a:t>
            </a:r>
            <a:r>
              <a:rPr lang="en-GB" altLang="en-US" dirty="0" err="1">
                <a:solidFill>
                  <a:srgbClr val="00B050"/>
                </a:solidFill>
              </a:rPr>
              <a:t>wordalignment</a:t>
            </a:r>
            <a:r>
              <a:rPr lang="en-GB" altLang="en-US" dirty="0">
                <a:solidFill>
                  <a:srgbClr val="00B050"/>
                </a:solidFill>
              </a:rPr>
              <a:t> has been found : the last control word sent is  “..FDFF”</a:t>
            </a:r>
          </a:p>
          <a:p>
            <a:pPr eaLnBrk="1" hangingPunct="1">
              <a:lnSpc>
                <a:spcPct val="80000"/>
              </a:lnSpc>
            </a:pPr>
            <a:r>
              <a:rPr lang="en-GB" altLang="en-US" dirty="0">
                <a:solidFill>
                  <a:srgbClr val="00B050"/>
                </a:solidFill>
              </a:rPr>
              <a:t>If XOFF is being sent to the remote side : the last control word sent is “..5CFF”</a:t>
            </a:r>
          </a:p>
          <a:p>
            <a:pPr eaLnBrk="1" hangingPunct="1">
              <a:lnSpc>
                <a:spcPct val="80000"/>
              </a:lnSpc>
            </a:pPr>
            <a:r>
              <a:rPr lang="en-GB" altLang="en-US" dirty="0">
                <a:solidFill>
                  <a:schemeClr val="bg1">
                    <a:lumMod val="85000"/>
                  </a:schemeClr>
                </a:solidFill>
              </a:rPr>
              <a:t>If local side is not transmitting : the last control word sent is “..3CFF”</a:t>
            </a:r>
          </a:p>
          <a:p>
            <a:pPr eaLnBrk="1" hangingPunct="1">
              <a:lnSpc>
                <a:spcPct val="80000"/>
              </a:lnSpc>
            </a:pPr>
            <a:r>
              <a:rPr lang="en-GB" altLang="en-US" dirty="0">
                <a:solidFill>
                  <a:schemeClr val="bg1">
                    <a:lumMod val="85000"/>
                  </a:schemeClr>
                </a:solidFill>
              </a:rPr>
              <a:t>If local side is not transmitting and XOFF is being sent to the remote side : last control word sent is “…9CFF”.</a:t>
            </a:r>
          </a:p>
        </p:txBody>
      </p:sp>
      <p:sp>
        <p:nvSpPr>
          <p:cNvPr id="34820" name="Slide Number Placeholder 3">
            <a:extLst>
              <a:ext uri="{FF2B5EF4-FFF2-40B4-BE49-F238E27FC236}">
                <a16:creationId xmlns:a16="http://schemas.microsoft.com/office/drawing/2014/main" id="{C719BAB9-D1B0-4370-A52A-9D9E1508F1A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4B7E5B1-8C49-42E2-8868-6515AE006FDF}"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80063970"/>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6A076087-82DE-4EAA-8818-0AB9E1EF25E7}"/>
              </a:ext>
            </a:extLst>
          </p:cNvPr>
          <p:cNvSpPr>
            <a:spLocks noGrp="1"/>
          </p:cNvSpPr>
          <p:nvPr>
            <p:ph type="title"/>
          </p:nvPr>
        </p:nvSpPr>
        <p:spPr/>
        <p:txBody>
          <a:bodyPr/>
          <a:lstStyle/>
          <a:p>
            <a:pPr eaLnBrk="1" hangingPunct="1"/>
            <a:r>
              <a:rPr lang="en-GB" altLang="en-US" dirty="0">
                <a:latin typeface="Intel Clear" panose="020B0604020203020204" pitchFamily="34" charset="0"/>
                <a:cs typeface="Intel Clear" panose="020B0604020203020204" pitchFamily="34" charset="0"/>
              </a:rPr>
              <a:t>Rx Path </a:t>
            </a:r>
            <a:endParaRPr lang="en-US" altLang="en-US" dirty="0">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D39B7277-C413-4741-8FAE-1C527337FF1F}"/>
              </a:ext>
            </a:extLst>
          </p:cNvPr>
          <p:cNvSpPr>
            <a:spLocks noGrp="1"/>
          </p:cNvSpPr>
          <p:nvPr>
            <p:ph idx="1"/>
          </p:nvPr>
        </p:nvSpPr>
        <p:spPr>
          <a:xfrm>
            <a:off x="381000" y="914400"/>
            <a:ext cx="8331200" cy="5257800"/>
          </a:xfrm>
        </p:spPr>
        <p:txBody>
          <a:bodyPr>
            <a:normAutofit fontScale="92500" lnSpcReduction="10000"/>
          </a:bodyPr>
          <a:lstStyle/>
          <a:p>
            <a:pPr eaLnBrk="1" hangingPunct="1">
              <a:lnSpc>
                <a:spcPct val="80000"/>
              </a:lnSpc>
            </a:pPr>
            <a:r>
              <a:rPr lang="en-GB" altLang="en-US"/>
              <a:t>Each Native PHY + KPFEC will </a:t>
            </a:r>
            <a:r>
              <a:rPr lang="en-GB" altLang="en-US" dirty="0"/>
              <a:t>perform all necessary </a:t>
            </a:r>
            <a:r>
              <a:rPr lang="en-GB" altLang="en-US" dirty="0" err="1"/>
              <a:t>wordalignment</a:t>
            </a:r>
            <a:r>
              <a:rPr lang="en-GB" altLang="en-US" dirty="0"/>
              <a:t>, decoding, </a:t>
            </a:r>
            <a:r>
              <a:rPr lang="en-GB" altLang="en-US" dirty="0" err="1"/>
              <a:t>deskew</a:t>
            </a:r>
            <a:r>
              <a:rPr lang="en-GB" altLang="en-US" dirty="0"/>
              <a:t> of the virtual lanes, RSFEC </a:t>
            </a:r>
            <a:r>
              <a:rPr lang="en-GB" altLang="en-US" dirty="0" err="1"/>
              <a:t>dedoding</a:t>
            </a:r>
            <a:r>
              <a:rPr lang="en-GB" altLang="en-US" dirty="0"/>
              <a:t> + correction and will present 256 bits of aligned data and control to the user (in combination with a valid signal and received alignment markers (which can </a:t>
            </a:r>
            <a:r>
              <a:rPr lang="en-GB" altLang="en-US"/>
              <a:t>be discarded). External soft IP is used to deskew the received data to make sure the received data is properly deskewed across the AIB.</a:t>
            </a:r>
            <a:endParaRPr lang="en-GB" altLang="en-US" dirty="0"/>
          </a:p>
          <a:p>
            <a:pPr eaLnBrk="1" hangingPunct="1">
              <a:lnSpc>
                <a:spcPct val="80000"/>
              </a:lnSpc>
            </a:pPr>
            <a:r>
              <a:rPr lang="en-GB" altLang="en-US" dirty="0"/>
              <a:t>To </a:t>
            </a:r>
            <a:r>
              <a:rPr lang="en-GB" altLang="en-US" dirty="0" err="1"/>
              <a:t>deskew</a:t>
            </a:r>
            <a:r>
              <a:rPr lang="en-GB" altLang="en-US" dirty="0"/>
              <a:t> the data received from multiple HIP instances (if applicable) the following method will be used : Based on the position of the alignment word, the delay for each block </a:t>
            </a:r>
            <a:r>
              <a:rPr lang="en-GB" altLang="en-US"/>
              <a:t>is measured and  </a:t>
            </a:r>
            <a:r>
              <a:rPr lang="en-GB" altLang="en-US" dirty="0"/>
              <a:t>the </a:t>
            </a:r>
            <a:r>
              <a:rPr lang="en-GB" altLang="en-US" dirty="0" err="1"/>
              <a:t>statemachine</a:t>
            </a:r>
            <a:r>
              <a:rPr lang="en-GB" altLang="en-US" dirty="0"/>
              <a:t> inside the </a:t>
            </a:r>
            <a:r>
              <a:rPr lang="en-GB" altLang="en-US" dirty="0" err="1"/>
              <a:t>Rx_path_deskew</a:t>
            </a:r>
            <a:r>
              <a:rPr lang="en-GB" altLang="en-US" dirty="0"/>
              <a:t> module will use the information of that measured delay to control the </a:t>
            </a:r>
            <a:r>
              <a:rPr lang="en-GB" altLang="en-US" dirty="0" err="1"/>
              <a:t>readenable</a:t>
            </a:r>
            <a:r>
              <a:rPr lang="en-GB" altLang="en-US" dirty="0"/>
              <a:t> to the </a:t>
            </a:r>
            <a:r>
              <a:rPr lang="en-GB" altLang="en-US" dirty="0" err="1"/>
              <a:t>RxFIFO’s</a:t>
            </a:r>
            <a:r>
              <a:rPr lang="en-GB" altLang="en-US" dirty="0"/>
              <a:t> to </a:t>
            </a:r>
            <a:r>
              <a:rPr lang="en-GB" altLang="en-US" dirty="0" err="1"/>
              <a:t>deskew</a:t>
            </a:r>
            <a:r>
              <a:rPr lang="en-GB" altLang="en-US" dirty="0"/>
              <a:t> all the virtual lanes. Note in this demo design there is only one block so </a:t>
            </a:r>
            <a:r>
              <a:rPr lang="en-GB" altLang="en-US"/>
              <a:t>the RxFIFO’s are </a:t>
            </a:r>
            <a:r>
              <a:rPr lang="en-GB" altLang="en-US" dirty="0"/>
              <a:t>not instantiated.</a:t>
            </a:r>
          </a:p>
          <a:p>
            <a:pPr eaLnBrk="1" hangingPunct="1">
              <a:lnSpc>
                <a:spcPct val="80000"/>
              </a:lnSpc>
            </a:pPr>
            <a:r>
              <a:rPr lang="en-GB" altLang="en-US" dirty="0"/>
              <a:t>Once lane alignment is achieved amongst all instances, the combined data in addition with a data valid signal will be sent to the data verifier.</a:t>
            </a:r>
          </a:p>
          <a:p>
            <a:pPr eaLnBrk="1" hangingPunct="1">
              <a:lnSpc>
                <a:spcPct val="80000"/>
              </a:lnSpc>
            </a:pPr>
            <a:r>
              <a:rPr lang="en-GB" altLang="en-US" dirty="0"/>
              <a:t>Here PRBS and </a:t>
            </a:r>
            <a:r>
              <a:rPr lang="en-GB" altLang="en-US" dirty="0" err="1"/>
              <a:t>counterverification</a:t>
            </a:r>
            <a:r>
              <a:rPr lang="en-GB" altLang="en-US" dirty="0"/>
              <a:t> will take place and single </a:t>
            </a:r>
            <a:r>
              <a:rPr lang="en-GB" altLang="en-US" dirty="0" err="1"/>
              <a:t>biterrors</a:t>
            </a:r>
            <a:r>
              <a:rPr lang="en-GB" altLang="en-US" dirty="0"/>
              <a:t> will be counted.</a:t>
            </a:r>
          </a:p>
          <a:p>
            <a:pPr eaLnBrk="1" hangingPunct="1">
              <a:lnSpc>
                <a:spcPct val="80000"/>
              </a:lnSpc>
            </a:pPr>
            <a:r>
              <a:rPr lang="en-GB" altLang="en-US" dirty="0" err="1"/>
              <a:t>Prbslocked</a:t>
            </a:r>
            <a:r>
              <a:rPr lang="en-GB" altLang="en-US" dirty="0"/>
              <a:t> is asserted when 128 consecutive valid Prbs-23 60-bit words have been received on each of the virtual lanes and de-asserted when 128 consecutive non-valid Prbs-23 60-bit words have been received.</a:t>
            </a:r>
          </a:p>
          <a:p>
            <a:pPr eaLnBrk="1" hangingPunct="1">
              <a:lnSpc>
                <a:spcPct val="80000"/>
              </a:lnSpc>
            </a:pPr>
            <a:r>
              <a:rPr lang="en-GB" altLang="en-US" dirty="0" err="1"/>
              <a:t>Countlocked</a:t>
            </a:r>
            <a:r>
              <a:rPr lang="en-GB" altLang="en-US" dirty="0"/>
              <a:t> is asserted when 128 consecutive valid 16-bit counter words have been received on the parts of the virtual lanes they were received.</a:t>
            </a:r>
          </a:p>
          <a:p>
            <a:pPr eaLnBrk="1" hangingPunct="1">
              <a:lnSpc>
                <a:spcPct val="80000"/>
              </a:lnSpc>
            </a:pPr>
            <a:r>
              <a:rPr lang="en-GB" altLang="en-US" dirty="0"/>
              <a:t>There are 4 60 bit PRBS Verifiers (one for every virtual lane) and 1 16-bit </a:t>
            </a:r>
            <a:r>
              <a:rPr lang="en-GB" altLang="en-US" dirty="0" err="1"/>
              <a:t>CountVerifier</a:t>
            </a:r>
            <a:r>
              <a:rPr lang="en-GB" altLang="en-US" dirty="0"/>
              <a:t> to validate the 256 bit data.</a:t>
            </a:r>
          </a:p>
        </p:txBody>
      </p:sp>
      <p:sp>
        <p:nvSpPr>
          <p:cNvPr id="40964" name="Slide Number Placeholder 3">
            <a:extLst>
              <a:ext uri="{FF2B5EF4-FFF2-40B4-BE49-F238E27FC236}">
                <a16:creationId xmlns:a16="http://schemas.microsoft.com/office/drawing/2014/main" id="{5FC6E4F8-F1CD-4DCA-A9BE-9F5EF5D4F7F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E521401-9D17-484C-972B-1652CEB9C5E9}"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36800204"/>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21902FCF-B623-49E1-A0BE-605D11B0FE0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3005C86A-3C51-4C10-B7A3-D0C9054BE6F5}"/>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solidFill>
                  <a:schemeClr val="bg1">
                    <a:lumMod val="85000"/>
                  </a:schemeClr>
                </a:solidFill>
              </a:rPr>
              <a:t>The V3 version adds an additional Rx State machine to the logic to determine the local Rx state and it depends on the incoming “alignment” control word</a:t>
            </a:r>
            <a:endParaRPr lang="en-GB" altLang="en-US" sz="1200" dirty="0">
              <a:solidFill>
                <a:schemeClr val="bg1">
                  <a:lumMod val="85000"/>
                </a:schemeClr>
              </a:solidFill>
            </a:endParaRPr>
          </a:p>
          <a:p>
            <a:pPr eaLnBrk="1" hangingPunct="1">
              <a:lnSpc>
                <a:spcPct val="90000"/>
              </a:lnSpc>
            </a:pPr>
            <a:r>
              <a:rPr lang="en-GB" altLang="en-US" dirty="0">
                <a:solidFill>
                  <a:schemeClr val="bg1">
                    <a:lumMod val="85000"/>
                  </a:schemeClr>
                </a:solidFill>
              </a:rPr>
              <a:t>If last control word received is “…FD7C” it means the remote side has reached </a:t>
            </a:r>
            <a:r>
              <a:rPr lang="en-GB" altLang="en-US" dirty="0" err="1">
                <a:solidFill>
                  <a:schemeClr val="bg1">
                    <a:lumMod val="85000"/>
                  </a:schemeClr>
                </a:solidFill>
              </a:rPr>
              <a:t>Wordalignment</a:t>
            </a:r>
            <a:r>
              <a:rPr lang="en-GB" altLang="en-US" dirty="0">
                <a:solidFill>
                  <a:schemeClr val="bg1">
                    <a:lumMod val="85000"/>
                  </a:schemeClr>
                </a:solidFill>
              </a:rPr>
              <a:t>, if local side also has reached </a:t>
            </a:r>
            <a:r>
              <a:rPr lang="en-GB" altLang="en-US" dirty="0" err="1">
                <a:solidFill>
                  <a:schemeClr val="bg1">
                    <a:lumMod val="85000"/>
                  </a:schemeClr>
                </a:solidFill>
              </a:rPr>
              <a:t>wordalignment</a:t>
            </a:r>
            <a:r>
              <a:rPr lang="en-GB" altLang="en-US" dirty="0">
                <a:solidFill>
                  <a:schemeClr val="bg1">
                    <a:lumMod val="85000"/>
                  </a:schemeClr>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chemeClr val="bg1">
                    <a:lumMod val="85000"/>
                  </a:schemeClr>
                </a:solidFill>
              </a:rPr>
              <a:t>If last control word received is “…5C7C” it means an XOFF has been received from the remote side, this will be forwarded to the local transmitter to stop generating traffic on the local side.</a:t>
            </a:r>
          </a:p>
          <a:p>
            <a:pPr eaLnBrk="1" hangingPunct="1">
              <a:lnSpc>
                <a:spcPct val="90000"/>
              </a:lnSpc>
            </a:pPr>
            <a:r>
              <a:rPr lang="en-GB" altLang="en-US" dirty="0">
                <a:solidFill>
                  <a:schemeClr val="bg1">
                    <a:lumMod val="85000"/>
                  </a:schemeClr>
                </a:solidFill>
              </a:rPr>
              <a:t>If last control word received is “…3C7C” it means the remote side has stopped sending traffic (as a response to a local XOFF)</a:t>
            </a:r>
          </a:p>
          <a:p>
            <a:pPr eaLnBrk="1" hangingPunct="1">
              <a:lnSpc>
                <a:spcPct val="90000"/>
              </a:lnSpc>
            </a:pPr>
            <a:r>
              <a:rPr lang="en-GB" altLang="en-US" dirty="0">
                <a:solidFill>
                  <a:schemeClr val="bg1">
                    <a:lumMod val="85000"/>
                  </a:schemeClr>
                </a:solidFill>
              </a:rPr>
              <a:t>If last control word received is “…9C7C” it means the remote side has stopped sending traffic but at the same time also requesting XOFF. At this point of time both local and remote side are not generating any traffic (Link is still up).</a:t>
            </a:r>
          </a:p>
        </p:txBody>
      </p:sp>
      <p:sp>
        <p:nvSpPr>
          <p:cNvPr id="43012" name="Slide Number Placeholder 3">
            <a:extLst>
              <a:ext uri="{FF2B5EF4-FFF2-40B4-BE49-F238E27FC236}">
                <a16:creationId xmlns:a16="http://schemas.microsoft.com/office/drawing/2014/main" id="{2ABE00E3-7528-45B6-9090-7DD0BA13F7A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1151726-590E-4B26-A5BE-F47245C99DDE}"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640151914"/>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(TX PMA/RX PMA)</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A763A200-8C3E-4AD4-A6CB-BD5E9AB6DA93}"/>
              </a:ext>
            </a:extLst>
          </p:cNvPr>
          <p:cNvPicPr>
            <a:picLocks noChangeAspect="1"/>
          </p:cNvPicPr>
          <p:nvPr/>
        </p:nvPicPr>
        <p:blipFill>
          <a:blip r:embed="rId3"/>
          <a:stretch>
            <a:fillRect/>
          </a:stretch>
        </p:blipFill>
        <p:spPr>
          <a:xfrm>
            <a:off x="5054600" y="345806"/>
            <a:ext cx="3900488" cy="5789404"/>
          </a:xfrm>
          <a:prstGeom prst="rect">
            <a:avLst/>
          </a:prstGeom>
        </p:spPr>
      </p:pic>
      <p:pic>
        <p:nvPicPr>
          <p:cNvPr id="4" name="Picture 3">
            <a:extLst>
              <a:ext uri="{FF2B5EF4-FFF2-40B4-BE49-F238E27FC236}">
                <a16:creationId xmlns:a16="http://schemas.microsoft.com/office/drawing/2014/main" id="{10302DD2-340E-46EB-97EB-96C0A678F090}"/>
              </a:ext>
            </a:extLst>
          </p:cNvPr>
          <p:cNvPicPr>
            <a:picLocks noChangeAspect="1"/>
          </p:cNvPicPr>
          <p:nvPr/>
        </p:nvPicPr>
        <p:blipFill>
          <a:blip r:embed="rId4"/>
          <a:stretch>
            <a:fillRect/>
          </a:stretch>
        </p:blipFill>
        <p:spPr>
          <a:xfrm>
            <a:off x="685800" y="2667000"/>
            <a:ext cx="3676190" cy="2866667"/>
          </a:xfrm>
          <a:prstGeom prst="rect">
            <a:avLst/>
          </a:prstGeom>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15</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1C270230-B748-4EA5-B0F6-4AF2B1AF44F0}"/>
              </a:ext>
            </a:extLst>
          </p:cNvPr>
          <p:cNvPicPr>
            <a:picLocks noChangeAspect="1"/>
          </p:cNvPicPr>
          <p:nvPr/>
        </p:nvPicPr>
        <p:blipFill>
          <a:blip r:embed="rId3"/>
          <a:stretch>
            <a:fillRect/>
          </a:stretch>
        </p:blipFill>
        <p:spPr>
          <a:xfrm>
            <a:off x="455613" y="1447800"/>
            <a:ext cx="4190476" cy="3228571"/>
          </a:xfrm>
          <a:prstGeom prst="rect">
            <a:avLst/>
          </a:prstGeom>
        </p:spPr>
      </p:pic>
    </p:spTree>
    <p:extLst>
      <p:ext uri="{BB962C8B-B14F-4D97-AF65-F5344CB8AC3E}">
        <p14:creationId xmlns:p14="http://schemas.microsoft.com/office/powerpoint/2010/main" val="975645653"/>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1"/>
            <a:ext cx="8228012" cy="501650"/>
          </a:xfrm>
        </p:spPr>
        <p:txBody>
          <a:bodyPr/>
          <a:lstStyle/>
          <a:p>
            <a:r>
              <a:rPr lang="en-GB" altLang="en-US">
                <a:latin typeface="Intel Clear" panose="020B0604020203020204" pitchFamily="34" charset="0"/>
                <a:cs typeface="Intel Clear" panose="020B0604020203020204" pitchFamily="34" charset="0"/>
              </a:rPr>
              <a:t>E-Tile Native PHY (Core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16</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4646090" y="4714401"/>
            <a:ext cx="4037536" cy="1457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r>
              <a:rPr lang="en-US" altLang="en-US">
                <a:solidFill>
                  <a:srgbClr val="FF0000"/>
                </a:solidFill>
              </a:rPr>
              <a:t>Note : External clock mode is mandatory and tx_coreclkin2 will be fed by tx_clkout2 clock running at 2x the datarate</a:t>
            </a:r>
          </a:p>
        </p:txBody>
      </p:sp>
      <p:pic>
        <p:nvPicPr>
          <p:cNvPr id="3" name="Picture 2">
            <a:extLst>
              <a:ext uri="{FF2B5EF4-FFF2-40B4-BE49-F238E27FC236}">
                <a16:creationId xmlns:a16="http://schemas.microsoft.com/office/drawing/2014/main" id="{1CE55BEB-5B02-4A17-8530-8AC82FFA7D56}"/>
              </a:ext>
            </a:extLst>
          </p:cNvPr>
          <p:cNvPicPr>
            <a:picLocks noChangeAspect="1"/>
          </p:cNvPicPr>
          <p:nvPr/>
        </p:nvPicPr>
        <p:blipFill>
          <a:blip r:embed="rId3"/>
          <a:stretch>
            <a:fillRect/>
          </a:stretch>
        </p:blipFill>
        <p:spPr>
          <a:xfrm>
            <a:off x="348811" y="914401"/>
            <a:ext cx="4190476" cy="5066667"/>
          </a:xfrm>
          <a:prstGeom prst="rect">
            <a:avLst/>
          </a:prstGeom>
        </p:spPr>
      </p:pic>
      <p:pic>
        <p:nvPicPr>
          <p:cNvPr id="4" name="Picture 3">
            <a:extLst>
              <a:ext uri="{FF2B5EF4-FFF2-40B4-BE49-F238E27FC236}">
                <a16:creationId xmlns:a16="http://schemas.microsoft.com/office/drawing/2014/main" id="{EAA1B055-A40E-4959-BD4B-6AF78632C4F2}"/>
              </a:ext>
            </a:extLst>
          </p:cNvPr>
          <p:cNvPicPr>
            <a:picLocks noChangeAspect="1"/>
          </p:cNvPicPr>
          <p:nvPr/>
        </p:nvPicPr>
        <p:blipFill>
          <a:blip r:embed="rId4"/>
          <a:stretch>
            <a:fillRect/>
          </a:stretch>
        </p:blipFill>
        <p:spPr>
          <a:xfrm>
            <a:off x="4646089" y="914401"/>
            <a:ext cx="4380952" cy="3800000"/>
          </a:xfrm>
          <a:prstGeom prst="rect">
            <a:avLst/>
          </a:prstGeom>
        </p:spPr>
      </p:pic>
    </p:spTree>
    <p:extLst>
      <p:ext uri="{BB962C8B-B14F-4D97-AF65-F5344CB8AC3E}">
        <p14:creationId xmlns:p14="http://schemas.microsoft.com/office/powerpoint/2010/main" val="532970590"/>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(PMA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17</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3378F688-042E-4DB7-AF36-2D80E13A8D63}"/>
              </a:ext>
            </a:extLst>
          </p:cNvPr>
          <p:cNvPicPr>
            <a:picLocks noChangeAspect="1"/>
          </p:cNvPicPr>
          <p:nvPr/>
        </p:nvPicPr>
        <p:blipFill>
          <a:blip r:embed="rId3"/>
          <a:stretch>
            <a:fillRect/>
          </a:stretch>
        </p:blipFill>
        <p:spPr>
          <a:xfrm>
            <a:off x="4191000" y="533400"/>
            <a:ext cx="4009524" cy="5504762"/>
          </a:xfrm>
          <a:prstGeom prst="rect">
            <a:avLst/>
          </a:prstGeom>
        </p:spPr>
      </p:pic>
      <p:pic>
        <p:nvPicPr>
          <p:cNvPr id="5" name="Picture 4">
            <a:extLst>
              <a:ext uri="{FF2B5EF4-FFF2-40B4-BE49-F238E27FC236}">
                <a16:creationId xmlns:a16="http://schemas.microsoft.com/office/drawing/2014/main" id="{9443F61A-0E1C-4DC8-B929-4313C54D4258}"/>
              </a:ext>
            </a:extLst>
          </p:cNvPr>
          <p:cNvPicPr>
            <a:picLocks noChangeAspect="1"/>
          </p:cNvPicPr>
          <p:nvPr/>
        </p:nvPicPr>
        <p:blipFill>
          <a:blip r:embed="rId4"/>
          <a:stretch>
            <a:fillRect/>
          </a:stretch>
        </p:blipFill>
        <p:spPr>
          <a:xfrm>
            <a:off x="575688" y="3219774"/>
            <a:ext cx="3495238" cy="2790476"/>
          </a:xfrm>
          <a:prstGeom prst="rect">
            <a:avLst/>
          </a:prstGeom>
        </p:spPr>
      </p:pic>
    </p:spTree>
    <p:extLst>
      <p:ext uri="{BB962C8B-B14F-4D97-AF65-F5344CB8AC3E}">
        <p14:creationId xmlns:p14="http://schemas.microsoft.com/office/powerpoint/2010/main" val="1391689381"/>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459787" cy="1158875"/>
          </a:xfrm>
        </p:spPr>
        <p:txBody>
          <a:bodyPr/>
          <a:lstStyle/>
          <a:p>
            <a:r>
              <a:rPr lang="en-GB" altLang="en-US">
                <a:latin typeface="Intel Clear" panose="020B0604020203020204" pitchFamily="34" charset="0"/>
                <a:cs typeface="Intel Clear" panose="020B0604020203020204" pitchFamily="34" charset="0"/>
              </a:rPr>
              <a:t>E-Tile Native PHY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(Reset/Dynamic Reconfiguration)</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555A7CDC-27A3-46B3-8BBC-ED8249051F75}"/>
              </a:ext>
            </a:extLst>
          </p:cNvPr>
          <p:cNvPicPr>
            <a:picLocks noChangeAspect="1"/>
          </p:cNvPicPr>
          <p:nvPr/>
        </p:nvPicPr>
        <p:blipFill>
          <a:blip r:embed="rId3"/>
          <a:stretch>
            <a:fillRect/>
          </a:stretch>
        </p:blipFill>
        <p:spPr>
          <a:xfrm>
            <a:off x="457832" y="1887787"/>
            <a:ext cx="4276190" cy="1990476"/>
          </a:xfrm>
          <a:prstGeom prst="rect">
            <a:avLst/>
          </a:prstGeom>
        </p:spPr>
      </p:pic>
      <p:pic>
        <p:nvPicPr>
          <p:cNvPr id="3" name="Picture 2">
            <a:extLst>
              <a:ext uri="{FF2B5EF4-FFF2-40B4-BE49-F238E27FC236}">
                <a16:creationId xmlns:a16="http://schemas.microsoft.com/office/drawing/2014/main" id="{DC335C01-31D3-42DB-AA66-171931BB5894}"/>
              </a:ext>
            </a:extLst>
          </p:cNvPr>
          <p:cNvPicPr>
            <a:picLocks noChangeAspect="1"/>
          </p:cNvPicPr>
          <p:nvPr/>
        </p:nvPicPr>
        <p:blipFill>
          <a:blip r:embed="rId4"/>
          <a:stretch>
            <a:fillRect/>
          </a:stretch>
        </p:blipFill>
        <p:spPr>
          <a:xfrm>
            <a:off x="2133600" y="4049040"/>
            <a:ext cx="6723809" cy="1952381"/>
          </a:xfrm>
          <a:prstGeom prst="rect">
            <a:avLst/>
          </a:prstGeom>
        </p:spPr>
      </p:pic>
    </p:spTree>
    <p:extLst>
      <p:ext uri="{BB962C8B-B14F-4D97-AF65-F5344CB8AC3E}">
        <p14:creationId xmlns:p14="http://schemas.microsoft.com/office/powerpoint/2010/main" val="3924703597"/>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the number of PHY’s or instances you want to instantiate in your design and makes the generation of the </a:t>
            </a:r>
            <a:r>
              <a:rPr lang="en-GB" altLang="en-US" dirty="0" err="1"/>
              <a:t>Qsys</a:t>
            </a:r>
            <a:r>
              <a:rPr lang="en-GB" altLang="en-US" dirty="0"/>
              <a:t> system much more streamlined.</a:t>
            </a:r>
          </a:p>
          <a:p>
            <a:pPr lvl="1"/>
            <a:r>
              <a:rPr lang="en-GB" altLang="en-US" dirty="0"/>
              <a:t>As in this design 2 </a:t>
            </a:r>
            <a:r>
              <a:rPr lang="en-GB" altLang="en-US" dirty="0" err="1"/>
              <a:t>phy’s</a:t>
            </a:r>
            <a:r>
              <a:rPr lang="en-GB" altLang="en-US" dirty="0"/>
              <a:t> are being used, the number of link register sets has been set to 2 in this design.</a:t>
            </a:r>
          </a:p>
          <a:p>
            <a:pPr lvl="1"/>
            <a:r>
              <a:rPr lang="en-GB" altLang="en-US" dirty="0"/>
              <a:t>For every Link that you use in your design it will generate a number of registers (to control/readout the measured clocks) as well as all the required AVMM reconfiguration interfaces for the E-Tile Hard IP (which is for every instance </a:t>
            </a:r>
            <a:r>
              <a:rPr lang="en-GB" altLang="en-US"/>
              <a:t>: 1 AVMM </a:t>
            </a:r>
            <a:r>
              <a:rPr lang="en-GB" altLang="en-US" dirty="0"/>
              <a:t>for </a:t>
            </a:r>
            <a:r>
              <a:rPr lang="en-GB" altLang="en-US"/>
              <a:t>the transceivers (shared interface) and 1 </a:t>
            </a:r>
            <a:r>
              <a:rPr lang="en-GB" altLang="en-US" dirty="0"/>
              <a:t>AVMM for </a:t>
            </a:r>
            <a:r>
              <a:rPr lang="en-GB" altLang="en-US"/>
              <a:t>the RSFEC).</a:t>
            </a:r>
            <a:endParaRPr lang="en-GB" altLang="en-US" dirty="0"/>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6600" y="5099420"/>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IV concept on </a:t>
            </a:r>
            <a:r>
              <a:rPr lang="en-GB" altLang="en-US"/>
              <a:t>Stratix10 Tx </a:t>
            </a:r>
            <a:r>
              <a:rPr lang="en-GB" altLang="en-US" dirty="0"/>
              <a:t>using the E-Tile</a:t>
            </a:r>
          </a:p>
          <a:p>
            <a:pPr eaLnBrk="1" hangingPunct="1">
              <a:lnSpc>
                <a:spcPct val="90000"/>
              </a:lnSpc>
            </a:pPr>
            <a:r>
              <a:rPr lang="en-GB" altLang="en-US"/>
              <a:t>This version is only using Native PHY with PAM4 with RSFEC configured in RS(544,514)(aka “KPFEC” aggregrate mode. No EHIP Core or EHIP Lane is being used.</a:t>
            </a:r>
            <a:endParaRPr lang="en-GB" altLang="en-US" dirty="0"/>
          </a:p>
          <a:p>
            <a:pPr lvl="1" eaLnBrk="1" hangingPunct="1">
              <a:lnSpc>
                <a:spcPct val="90000"/>
              </a:lnSpc>
            </a:pPr>
            <a:r>
              <a:rPr lang="en-GB" altLang="en-US">
                <a:solidFill>
                  <a:srgbClr val="00B050"/>
                </a:solidFill>
              </a:rPr>
              <a:t>This </a:t>
            </a:r>
            <a:r>
              <a:rPr lang="en-GB" altLang="en-US" dirty="0">
                <a:solidFill>
                  <a:srgbClr val="00B050"/>
                </a:solidFill>
              </a:rPr>
              <a:t>version is using PAM4 at </a:t>
            </a:r>
            <a:r>
              <a:rPr lang="en-GB" altLang="en-US">
                <a:solidFill>
                  <a:srgbClr val="00B050"/>
                </a:solidFill>
              </a:rPr>
              <a:t>53.125 Gbps </a:t>
            </a:r>
          </a:p>
          <a:p>
            <a:pPr lvl="1" eaLnBrk="1" hangingPunct="1">
              <a:lnSpc>
                <a:spcPct val="90000"/>
              </a:lnSpc>
            </a:pPr>
            <a:r>
              <a:rPr lang="en-GB" altLang="en-US">
                <a:solidFill>
                  <a:srgbClr val="00B050"/>
                </a:solidFill>
              </a:rPr>
              <a:t>Link </a:t>
            </a:r>
            <a:r>
              <a:rPr lang="en-GB" altLang="en-US" dirty="0">
                <a:solidFill>
                  <a:srgbClr val="00B050"/>
                </a:solidFill>
              </a:rPr>
              <a:t>information is exchanged between the local and remote side and results in a </a:t>
            </a:r>
            <a:r>
              <a:rPr lang="en-GB" altLang="en-US" dirty="0" err="1">
                <a:solidFill>
                  <a:srgbClr val="00B050"/>
                </a:solidFill>
              </a:rPr>
              <a:t>LinkUp</a:t>
            </a:r>
            <a:r>
              <a:rPr lang="en-GB" altLang="en-US" dirty="0">
                <a:solidFill>
                  <a:srgbClr val="00B050"/>
                </a:solidFill>
              </a:rPr>
              <a:t> when both local and remote side are aligned.</a:t>
            </a:r>
          </a:p>
          <a:p>
            <a:pPr lvl="1" eaLnBrk="1" hangingPunct="1">
              <a:lnSpc>
                <a:spcPct val="90000"/>
              </a:lnSpc>
            </a:pPr>
            <a:r>
              <a:rPr lang="en-GB" altLang="en-US" dirty="0">
                <a:solidFill>
                  <a:schemeClr val="bg1">
                    <a:lumMod val="85000"/>
                  </a:schemeClr>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rgbClr val="00B050"/>
                </a:solidFill>
              </a:rPr>
              <a:t>This demo design is using 2 instances of the </a:t>
            </a:r>
            <a:r>
              <a:rPr lang="en-GB" altLang="en-US" dirty="0" err="1">
                <a:solidFill>
                  <a:srgbClr val="00B050"/>
                </a:solidFill>
              </a:rPr>
              <a:t>Superlite</a:t>
            </a:r>
            <a:r>
              <a:rPr lang="en-GB" altLang="en-US" dirty="0">
                <a:solidFill>
                  <a:srgbClr val="00B050"/>
                </a:solidFill>
              </a:rPr>
              <a:t> IV demo instance, each with 2 lanes running at 53.125 Gbps PAM4 and each connected to the QSFP-DD module. Using DAC or </a:t>
            </a:r>
            <a:r>
              <a:rPr lang="en-GB" altLang="en-US" dirty="0" err="1">
                <a:solidFill>
                  <a:srgbClr val="00B050"/>
                </a:solidFill>
              </a:rPr>
              <a:t>Fiber</a:t>
            </a:r>
            <a:r>
              <a:rPr lang="en-GB" altLang="en-US" dirty="0">
                <a:solidFill>
                  <a:srgbClr val="00B050"/>
                </a:solidFill>
              </a:rPr>
              <a:t> Optic connection a full system test can be done between the 2 modules, illustrating link-up, reset behaviour etc.</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constraint and has no timing violations.</a:t>
            </a:r>
          </a:p>
          <a:p>
            <a:pPr eaLnBrk="1" hangingPunct="1"/>
            <a:r>
              <a:rPr lang="en-GB" altLang="en-US" dirty="0"/>
              <a:t>Compiled for 1ST280EY2F55E2VGS1</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3698929D-25D8-4769-A5E3-0A7AA65D5070}"/>
              </a:ext>
            </a:extLst>
          </p:cNvPr>
          <p:cNvPicPr>
            <a:picLocks noChangeAspect="1"/>
          </p:cNvPicPr>
          <p:nvPr/>
        </p:nvPicPr>
        <p:blipFill>
          <a:blip r:embed="rId3"/>
          <a:stretch>
            <a:fillRect/>
          </a:stretch>
        </p:blipFill>
        <p:spPr>
          <a:xfrm>
            <a:off x="577183" y="1905001"/>
            <a:ext cx="6661817" cy="2102824"/>
          </a:xfrm>
          <a:prstGeom prst="rect">
            <a:avLst/>
          </a:prstGeom>
        </p:spPr>
      </p:pic>
      <p:pic>
        <p:nvPicPr>
          <p:cNvPr id="3" name="Picture 2">
            <a:extLst>
              <a:ext uri="{FF2B5EF4-FFF2-40B4-BE49-F238E27FC236}">
                <a16:creationId xmlns:a16="http://schemas.microsoft.com/office/drawing/2014/main" id="{5A37277B-A9D5-4ECE-BA98-46C2761C629E}"/>
              </a:ext>
            </a:extLst>
          </p:cNvPr>
          <p:cNvPicPr>
            <a:picLocks noChangeAspect="1"/>
          </p:cNvPicPr>
          <p:nvPr/>
        </p:nvPicPr>
        <p:blipFill>
          <a:blip r:embed="rId4"/>
          <a:stretch>
            <a:fillRect/>
          </a:stretch>
        </p:blipFill>
        <p:spPr>
          <a:xfrm>
            <a:off x="577183" y="4114800"/>
            <a:ext cx="8217565" cy="2041788"/>
          </a:xfrm>
          <a:prstGeom prst="rect">
            <a:avLst/>
          </a:prstGeom>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94A5B796-7BF5-41BB-95C7-47F6A225A68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ADME Interface</a:t>
            </a:r>
            <a:endParaRPr lang="en-US" altLang="en-US">
              <a:latin typeface="Intel Clear" panose="020B0604020203020204" pitchFamily="34" charset="0"/>
              <a:cs typeface="Intel Clear" panose="020B0604020203020204" pitchFamily="34" charset="0"/>
            </a:endParaRPr>
          </a:p>
        </p:txBody>
      </p:sp>
      <p:sp>
        <p:nvSpPr>
          <p:cNvPr id="57347" name="Rectangle 3">
            <a:extLst>
              <a:ext uri="{FF2B5EF4-FFF2-40B4-BE49-F238E27FC236}">
                <a16:creationId xmlns:a16="http://schemas.microsoft.com/office/drawing/2014/main" id="{913C9E62-68BC-44DB-9647-32A2E1A77EB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In addition to the AVMM interfaces the ADME interface  (Altera Debug Master Endpoint) is also enabled by default in the Ethernet HIP</a:t>
            </a:r>
          </a:p>
          <a:p>
            <a:pPr eaLnBrk="1" hangingPunct="1">
              <a:lnSpc>
                <a:spcPct val="90000"/>
              </a:lnSpc>
            </a:pPr>
            <a:r>
              <a:rPr lang="en-GB" altLang="en-US" dirty="0"/>
              <a:t>Access to the ADME interface can be done through System Console totally in parallel while the </a:t>
            </a:r>
            <a:r>
              <a:rPr lang="en-GB" altLang="en-US" dirty="0" err="1"/>
              <a:t>Nios</a:t>
            </a:r>
            <a:r>
              <a:rPr lang="en-GB" altLang="en-US" dirty="0"/>
              <a:t> controller is also being used.</a:t>
            </a:r>
          </a:p>
          <a:p>
            <a:pPr eaLnBrk="1" hangingPunct="1">
              <a:lnSpc>
                <a:spcPct val="90000"/>
              </a:lnSpc>
            </a:pPr>
            <a:r>
              <a:rPr lang="en-GB" altLang="en-US" dirty="0"/>
              <a:t>The ADME interface can be used for advanced debugging and reporting (see further) .</a:t>
            </a:r>
          </a:p>
          <a:p>
            <a:pPr eaLnBrk="1" hangingPunct="1">
              <a:lnSpc>
                <a:spcPct val="90000"/>
              </a:lnSpc>
            </a:pPr>
            <a:r>
              <a:rPr lang="en-GB" altLang="en-US" dirty="0"/>
              <a:t>One advantage of having the ADME interface is that it allows to run directly the Transceiver Toolkit (see further).</a:t>
            </a:r>
          </a:p>
        </p:txBody>
      </p:sp>
      <p:sp>
        <p:nvSpPr>
          <p:cNvPr id="57348" name="Slide Number Placeholder 3">
            <a:extLst>
              <a:ext uri="{FF2B5EF4-FFF2-40B4-BE49-F238E27FC236}">
                <a16:creationId xmlns:a16="http://schemas.microsoft.com/office/drawing/2014/main" id="{02F31A5A-EC3D-4A3A-8AEE-19F1964585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B10A54E4-8494-4EFC-AA15-40EA9127FE31}" type="slidenum">
              <a:rPr lang="en-GB" altLang="en-US" smtClean="0">
                <a:solidFill>
                  <a:schemeClr val="tx1"/>
                </a:solidFill>
                <a:latin typeface="Arial" panose="020B0604020202020204" pitchFamily="34" charset="0"/>
              </a:rPr>
              <a:pPr fontAlgn="base">
                <a:spcBef>
                  <a:spcPct val="0"/>
                </a:spcBef>
                <a:spcAft>
                  <a:spcPct val="0"/>
                </a:spcAft>
                <a:buFontTx/>
                <a:buNone/>
              </a:pPr>
              <a:t>21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42540B87-5F17-4818-8071-5F91CB30098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EDA12858-4430-44D8-B5AB-73DC6E709D00}"/>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dirty="0"/>
              <a:t>The </a:t>
            </a:r>
            <a:r>
              <a:rPr lang="en-GB" altLang="en-US" dirty="0" err="1"/>
              <a:t>Nios</a:t>
            </a:r>
            <a:r>
              <a:rPr lang="en-GB" altLang="en-US" dirty="0"/>
              <a:t> II controller is used to control and monitor the design using the </a:t>
            </a:r>
            <a:r>
              <a:rPr lang="en-GB" altLang="en-US" dirty="0" err="1"/>
              <a:t>Nios</a:t>
            </a:r>
            <a:r>
              <a:rPr lang="en-GB" altLang="en-US" dirty="0"/>
              <a:t> II terminal.</a:t>
            </a:r>
          </a:p>
          <a:p>
            <a:pPr lvl="1" eaLnBrk="1" hangingPunct="1">
              <a:lnSpc>
                <a:spcPct val="80000"/>
              </a:lnSpc>
              <a:buFont typeface="Arial" panose="020B0604020202020204" pitchFamily="34" charset="0"/>
              <a:buChar char="–"/>
            </a:pPr>
            <a:r>
              <a:rPr lang="en-GB" altLang="en-US" sz="1400" dirty="0"/>
              <a:t>Display status signals (for each “</a:t>
            </a:r>
            <a:r>
              <a:rPr lang="en-GB" altLang="en-US" sz="1400" dirty="0" err="1"/>
              <a:t>Phy</a:t>
            </a:r>
            <a:r>
              <a:rPr lang="en-GB" altLang="en-US" sz="1400" dirty="0"/>
              <a:t>”)</a:t>
            </a:r>
          </a:p>
          <a:p>
            <a:pPr lvl="2" eaLnBrk="1" hangingPunct="1">
              <a:lnSpc>
                <a:spcPct val="80000"/>
              </a:lnSpc>
            </a:pPr>
            <a:r>
              <a:rPr lang="en-GB" altLang="en-US" sz="1200" b="1" dirty="0" err="1"/>
              <a:t>Freq_Locked</a:t>
            </a:r>
            <a:endParaRPr lang="en-GB" altLang="en-US" sz="1200" b="1" dirty="0"/>
          </a:p>
          <a:p>
            <a:pPr lvl="2" eaLnBrk="1" hangingPunct="1">
              <a:lnSpc>
                <a:spcPct val="80000"/>
              </a:lnSpc>
            </a:pPr>
            <a:r>
              <a:rPr lang="en-GB" altLang="en-US" sz="1200" b="1" dirty="0" err="1"/>
              <a:t>Pll_locked</a:t>
            </a:r>
            <a:endParaRPr lang="en-GB" altLang="en-US" sz="1200" b="1" dirty="0"/>
          </a:p>
          <a:p>
            <a:pPr lvl="2" eaLnBrk="1" hangingPunct="1">
              <a:lnSpc>
                <a:spcPct val="80000"/>
              </a:lnSpc>
            </a:pPr>
            <a:r>
              <a:rPr lang="en-GB" altLang="en-US" sz="1200" b="1"/>
              <a:t>RSFEC Status </a:t>
            </a:r>
            <a:r>
              <a:rPr lang="en-GB" altLang="en-US" sz="1200" b="1" dirty="0"/>
              <a:t>(</a:t>
            </a:r>
            <a:r>
              <a:rPr lang="en-GB" altLang="en-US" sz="1200" b="1" dirty="0" err="1"/>
              <a:t>tx_lanes_</a:t>
            </a:r>
            <a:r>
              <a:rPr lang="en-GB" altLang="en-US" sz="1200" b="1" err="1"/>
              <a:t>stable</a:t>
            </a:r>
            <a:r>
              <a:rPr lang="en-GB" altLang="en-US" sz="1200" b="1"/>
              <a:t>, cdr_lock, </a:t>
            </a:r>
            <a:r>
              <a:rPr lang="en-GB" altLang="en-US" sz="1200" b="1" dirty="0" err="1"/>
              <a:t>rx_</a:t>
            </a:r>
            <a:r>
              <a:rPr lang="en-GB" altLang="en-US" sz="1200" b="1" err="1"/>
              <a:t>am</a:t>
            </a:r>
            <a:r>
              <a:rPr lang="en-GB" altLang="en-US" sz="1200" b="1"/>
              <a:t>_lock …)</a:t>
            </a:r>
            <a:endParaRPr lang="en-GB" altLang="en-US" sz="1200" b="1" dirty="0"/>
          </a:p>
          <a:p>
            <a:pPr lvl="2" eaLnBrk="1" hangingPunct="1">
              <a:lnSpc>
                <a:spcPct val="80000"/>
              </a:lnSpc>
            </a:pPr>
            <a:r>
              <a:rPr lang="en-GB" altLang="en-US" sz="1200" b="1" dirty="0">
                <a:highlight>
                  <a:srgbClr val="FFFF00"/>
                </a:highlight>
              </a:rPr>
              <a:t>RSFEC statistics</a:t>
            </a:r>
          </a:p>
          <a:p>
            <a:pPr lvl="2" eaLnBrk="1" hangingPunct="1">
              <a:lnSpc>
                <a:spcPct val="80000"/>
              </a:lnSpc>
            </a:pPr>
            <a:r>
              <a:rPr lang="en-GB" altLang="en-US" sz="1200" b="1" dirty="0"/>
              <a:t>Link Up</a:t>
            </a:r>
          </a:p>
          <a:p>
            <a:pPr lvl="2" eaLnBrk="1" hangingPunct="1">
              <a:lnSpc>
                <a:spcPct val="80000"/>
              </a:lnSpc>
            </a:pPr>
            <a:r>
              <a:rPr lang="en-GB" altLang="en-US" sz="1200" b="1" dirty="0" err="1"/>
              <a:t>DataLocked</a:t>
            </a:r>
            <a:r>
              <a:rPr lang="en-GB" altLang="en-US" sz="1200" b="1" dirty="0"/>
              <a:t> (combination of the 4 </a:t>
            </a:r>
            <a:r>
              <a:rPr lang="en-GB" altLang="en-US" sz="1200" b="1" dirty="0" err="1"/>
              <a:t>PrbsLocked</a:t>
            </a:r>
            <a:r>
              <a:rPr lang="en-GB" altLang="en-US" sz="1200" b="1" dirty="0"/>
              <a:t> and </a:t>
            </a:r>
            <a:r>
              <a:rPr lang="en-GB" altLang="en-US" sz="1200" b="1" dirty="0" err="1"/>
              <a:t>Countlocked</a:t>
            </a:r>
            <a:r>
              <a:rPr lang="en-GB" altLang="en-US" sz="1200" b="1" dirty="0"/>
              <a:t>)</a:t>
            </a:r>
          </a:p>
          <a:p>
            <a:pPr lvl="2" eaLnBrk="1" hangingPunct="1">
              <a:lnSpc>
                <a:spcPct val="80000"/>
              </a:lnSpc>
            </a:pPr>
            <a:r>
              <a:rPr lang="en-GB" altLang="en-US" sz="1200" b="1" dirty="0" err="1"/>
              <a:t>LaneAligned</a:t>
            </a:r>
            <a:endParaRPr lang="en-GB" altLang="en-US" sz="1200" b="1" dirty="0"/>
          </a:p>
          <a:p>
            <a:pPr lvl="2" eaLnBrk="1" hangingPunct="1">
              <a:lnSpc>
                <a:spcPct val="80000"/>
              </a:lnSpc>
            </a:pPr>
            <a:r>
              <a:rPr lang="en-GB" altLang="en-US" sz="1200" b="1" dirty="0"/>
              <a:t>Effective </a:t>
            </a:r>
            <a:r>
              <a:rPr lang="en-GB" altLang="en-US" sz="1200" b="1" dirty="0" err="1"/>
              <a:t>Datarate</a:t>
            </a:r>
            <a:endParaRPr lang="en-GB" altLang="en-US" sz="1200" b="1" dirty="0"/>
          </a:p>
          <a:p>
            <a:pPr lvl="2" eaLnBrk="1" hangingPunct="1">
              <a:lnSpc>
                <a:spcPct val="80000"/>
              </a:lnSpc>
            </a:pPr>
            <a:r>
              <a:rPr lang="en-GB" altLang="en-US" sz="1200" b="1" dirty="0"/>
              <a:t>Latency (only when looped back on it’s own)</a:t>
            </a:r>
          </a:p>
          <a:p>
            <a:pPr lvl="1" eaLnBrk="1" hangingPunct="1">
              <a:lnSpc>
                <a:spcPct val="80000"/>
              </a:lnSpc>
              <a:buFont typeface="Arial" panose="020B0604020202020204" pitchFamily="34" charset="0"/>
              <a:buChar char="–"/>
            </a:pPr>
            <a:r>
              <a:rPr lang="en-GB" altLang="en-US" sz="1400" dirty="0"/>
              <a:t>Control Serial Loopback on all lanes.</a:t>
            </a:r>
          </a:p>
          <a:p>
            <a:pPr lvl="1" eaLnBrk="1" hangingPunct="1">
              <a:lnSpc>
                <a:spcPct val="80000"/>
              </a:lnSpc>
              <a:buFont typeface="Arial" panose="020B0604020202020204" pitchFamily="34" charset="0"/>
              <a:buChar char="–"/>
            </a:pPr>
            <a:r>
              <a:rPr lang="en-GB" altLang="en-US" sz="1400" dirty="0"/>
              <a:t>Generate single </a:t>
            </a:r>
            <a:r>
              <a:rPr lang="en-GB" altLang="en-US" sz="1400" dirty="0" err="1"/>
              <a:t>biterrors</a:t>
            </a:r>
            <a:r>
              <a:rPr lang="en-GB" altLang="en-US" sz="1400" dirty="0"/>
              <a:t> in the generated data (note that inserting an error will result in 4 errors being seen : one per lane.</a:t>
            </a:r>
          </a:p>
          <a:p>
            <a:pPr lvl="1" eaLnBrk="1" hangingPunct="1">
              <a:lnSpc>
                <a:spcPct val="80000"/>
              </a:lnSpc>
              <a:buFont typeface="Arial" panose="020B0604020202020204" pitchFamily="34" charset="0"/>
              <a:buChar char="–"/>
            </a:pPr>
            <a:r>
              <a:rPr lang="en-GB" altLang="en-US" sz="1400" dirty="0"/>
              <a:t>Displays the number of </a:t>
            </a:r>
            <a:r>
              <a:rPr lang="en-GB" altLang="en-US" sz="1400" dirty="0" err="1"/>
              <a:t>biterrors</a:t>
            </a:r>
            <a:r>
              <a:rPr lang="en-GB" altLang="en-US" sz="1400" dirty="0"/>
              <a:t> and the BER.</a:t>
            </a:r>
          </a:p>
        </p:txBody>
      </p:sp>
      <p:sp>
        <p:nvSpPr>
          <p:cNvPr id="61444" name="Slide Number Placeholder 3">
            <a:extLst>
              <a:ext uri="{FF2B5EF4-FFF2-40B4-BE49-F238E27FC236}">
                <a16:creationId xmlns:a16="http://schemas.microsoft.com/office/drawing/2014/main" id="{C0E97B70-41DB-4E5E-ACF2-B3EBAA33D2C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B008D94-22B0-4D2B-9368-BEB828CCB1F7}" type="slidenum">
              <a:rPr lang="en-US" altLang="en-US" smtClean="0">
                <a:solidFill>
                  <a:schemeClr val="tx1"/>
                </a:solidFill>
                <a:latin typeface="Arial" panose="020B0604020202020204" pitchFamily="34" charset="0"/>
              </a:rPr>
              <a:pPr fontAlgn="base">
                <a:spcBef>
                  <a:spcPct val="0"/>
                </a:spcBef>
                <a:spcAft>
                  <a:spcPct val="0"/>
                </a:spcAft>
                <a:buFontTx/>
                <a:buNone/>
              </a:pPr>
              <a:t>22</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7EA1E328-A23B-4047-98B0-F1AB7FD42D32}"/>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3491" name="Rectangle 3">
            <a:extLst>
              <a:ext uri="{FF2B5EF4-FFF2-40B4-BE49-F238E27FC236}">
                <a16:creationId xmlns:a16="http://schemas.microsoft.com/office/drawing/2014/main" id="{508A66AA-41E2-4A99-B2B0-A49DCAF3D242}"/>
              </a:ext>
            </a:extLst>
          </p:cNvPr>
          <p:cNvSpPr>
            <a:spLocks noGrp="1"/>
          </p:cNvSpPr>
          <p:nvPr>
            <p:ph sz="quarter" idx="11"/>
          </p:nvPr>
        </p:nvSpPr>
        <p:spPr>
          <a:xfrm>
            <a:off x="533400" y="1143000"/>
            <a:ext cx="8413750" cy="4886325"/>
          </a:xfrm>
        </p:spPr>
        <p:txBody>
          <a:bodyPr/>
          <a:lstStyle/>
          <a:p>
            <a:pPr lvl="1" eaLnBrk="1" hangingPunct="1">
              <a:lnSpc>
                <a:spcPct val="80000"/>
              </a:lnSpc>
              <a:buFont typeface="Arial" panose="020B0604020202020204" pitchFamily="34" charset="0"/>
              <a:buChar char="–"/>
            </a:pPr>
            <a:r>
              <a:rPr lang="en-GB" altLang="en-US" sz="1400" dirty="0"/>
              <a:t>Allows to start a continuous BER measurement with a controllable interval (default time interval is 2 seconds).</a:t>
            </a:r>
          </a:p>
          <a:p>
            <a:pPr lvl="1" eaLnBrk="1" hangingPunct="1">
              <a:lnSpc>
                <a:spcPct val="80000"/>
              </a:lnSpc>
              <a:buFont typeface="Arial" panose="020B0604020202020204" pitchFamily="34" charset="0"/>
              <a:buChar char="–"/>
            </a:pPr>
            <a:r>
              <a:rPr lang="en-GB" altLang="en-US" sz="1400" dirty="0"/>
              <a:t>Displays the time the test has been running.</a:t>
            </a:r>
          </a:p>
          <a:p>
            <a:pPr lvl="1" eaLnBrk="1" hangingPunct="1">
              <a:lnSpc>
                <a:spcPct val="80000"/>
              </a:lnSpc>
              <a:buFont typeface="Arial" panose="020B0604020202020204" pitchFamily="34" charset="0"/>
              <a:buChar char="–"/>
            </a:pPr>
            <a:r>
              <a:rPr lang="en-GB" altLang="en-US" sz="1400" dirty="0"/>
              <a:t>Displays the measured reference clock frequency (Measured with 100 </a:t>
            </a:r>
            <a:r>
              <a:rPr lang="en-GB" altLang="en-US" sz="1400" dirty="0" err="1"/>
              <a:t>Mhz</a:t>
            </a:r>
            <a:r>
              <a:rPr lang="en-GB" altLang="en-US" sz="1400" dirty="0"/>
              <a:t> reference clock during 1 second).</a:t>
            </a:r>
          </a:p>
          <a:p>
            <a:pPr lvl="1" eaLnBrk="1" hangingPunct="1">
              <a:lnSpc>
                <a:spcPct val="80000"/>
              </a:lnSpc>
              <a:buFont typeface="Arial" panose="020B0604020202020204" pitchFamily="34" charset="0"/>
              <a:buChar char="–"/>
            </a:pPr>
            <a:r>
              <a:rPr lang="en-GB" altLang="en-US" sz="1400" dirty="0"/>
              <a:t>Measures the minimum and maximum latency (only when looped back to itself)</a:t>
            </a:r>
          </a:p>
          <a:p>
            <a:pPr eaLnBrk="1" hangingPunct="1">
              <a:lnSpc>
                <a:spcPct val="80000"/>
              </a:lnSpc>
            </a:pPr>
            <a:r>
              <a:rPr lang="en-GB" altLang="en-US" dirty="0"/>
              <a:t>Access is through </a:t>
            </a:r>
            <a:r>
              <a:rPr lang="en-GB" altLang="en-US" dirty="0" err="1"/>
              <a:t>Nios</a:t>
            </a:r>
            <a:r>
              <a:rPr lang="en-GB" altLang="en-US" dirty="0"/>
              <a:t> SDK shell (see further)</a:t>
            </a:r>
          </a:p>
        </p:txBody>
      </p:sp>
      <p:sp>
        <p:nvSpPr>
          <p:cNvPr id="63492" name="Slide Number Placeholder 3">
            <a:extLst>
              <a:ext uri="{FF2B5EF4-FFF2-40B4-BE49-F238E27FC236}">
                <a16:creationId xmlns:a16="http://schemas.microsoft.com/office/drawing/2014/main" id="{31ACD303-4824-404A-B496-260D3DFD16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CADAA41-9954-42CF-A513-88DC65DB0CFF}" type="slidenum">
              <a:rPr lang="en-US" altLang="en-US" smtClean="0">
                <a:solidFill>
                  <a:schemeClr val="tx1"/>
                </a:solidFill>
                <a:latin typeface="Arial" panose="020B0604020202020204" pitchFamily="34" charset="0"/>
              </a:rPr>
              <a:pPr fontAlgn="base">
                <a:spcBef>
                  <a:spcPct val="0"/>
                </a:spcBef>
                <a:spcAft>
                  <a:spcPct val="0"/>
                </a:spcAft>
                <a:buFontTx/>
                <a:buNone/>
              </a:pPr>
              <a:t>23</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(start screen at default speed of 53.125 Gpbs)</a:t>
            </a: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24</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5" name="Picture 4">
            <a:extLst>
              <a:ext uri="{FF2B5EF4-FFF2-40B4-BE49-F238E27FC236}">
                <a16:creationId xmlns:a16="http://schemas.microsoft.com/office/drawing/2014/main" id="{A045BED8-CA3A-4FE1-8A68-711EA056B9C2}"/>
              </a:ext>
            </a:extLst>
          </p:cNvPr>
          <p:cNvPicPr>
            <a:picLocks noChangeAspect="1"/>
          </p:cNvPicPr>
          <p:nvPr/>
        </p:nvPicPr>
        <p:blipFill>
          <a:blip r:embed="rId3"/>
          <a:stretch>
            <a:fillRect/>
          </a:stretch>
        </p:blipFill>
        <p:spPr>
          <a:xfrm>
            <a:off x="1157936" y="1371600"/>
            <a:ext cx="6707477" cy="4539818"/>
          </a:xfrm>
          <a:prstGeom prst="rect">
            <a:avLst/>
          </a:prstGeom>
        </p:spPr>
      </p:pic>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PHY 0 (5 meter DAC)</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25</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dirty="0"/>
              <a:t>During the test of </a:t>
            </a:r>
            <a:r>
              <a:rPr lang="en-US" altLang="en-US"/>
              <a:t>1 hour 11 minutes </a:t>
            </a:r>
            <a:r>
              <a:rPr lang="en-US" altLang="en-US" dirty="0"/>
              <a:t>the entire link has been </a:t>
            </a:r>
            <a:r>
              <a:rPr lang="en-US" altLang="en-US" dirty="0" err="1"/>
              <a:t>errorfree</a:t>
            </a:r>
            <a:r>
              <a:rPr lang="en-US" altLang="en-US" dirty="0"/>
              <a:t> due to the KPFEC which performed correction of more </a:t>
            </a:r>
            <a:r>
              <a:rPr lang="en-US" altLang="en-US"/>
              <a:t>than 5 </a:t>
            </a:r>
            <a:r>
              <a:rPr lang="en-US" altLang="en-US" dirty="0"/>
              <a:t>million codewords during this timeframe.</a:t>
            </a:r>
          </a:p>
          <a:p>
            <a:r>
              <a:rPr lang="en-US" altLang="en-US" dirty="0"/>
              <a:t>As can be seen various important RSFEC statistics are provided, like pre corrected BER and Symbol error ratio.</a:t>
            </a:r>
          </a:p>
        </p:txBody>
      </p:sp>
      <p:pic>
        <p:nvPicPr>
          <p:cNvPr id="3" name="Picture 2">
            <a:extLst>
              <a:ext uri="{FF2B5EF4-FFF2-40B4-BE49-F238E27FC236}">
                <a16:creationId xmlns:a16="http://schemas.microsoft.com/office/drawing/2014/main" id="{74FDB1A8-C8ED-4A43-9647-8CD8A14D78F6}"/>
              </a:ext>
            </a:extLst>
          </p:cNvPr>
          <p:cNvPicPr>
            <a:picLocks noChangeAspect="1"/>
          </p:cNvPicPr>
          <p:nvPr/>
        </p:nvPicPr>
        <p:blipFill>
          <a:blip r:embed="rId3"/>
          <a:stretch>
            <a:fillRect/>
          </a:stretch>
        </p:blipFill>
        <p:spPr>
          <a:xfrm>
            <a:off x="3429000" y="304800"/>
            <a:ext cx="5638095" cy="5714286"/>
          </a:xfrm>
          <a:prstGeom prst="rect">
            <a:avLst/>
          </a:prstGeom>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PHY 1 (5 meter DAC)</a:t>
            </a:r>
            <a:endParaRPr lang="en-US" altLang="en-US"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26</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228600" y="146341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dirty="0"/>
              <a:t>The same for PHY 1 : no </a:t>
            </a:r>
            <a:r>
              <a:rPr lang="en-US" altLang="en-US" err="1"/>
              <a:t>biterrors</a:t>
            </a:r>
            <a:r>
              <a:rPr lang="en-US" altLang="en-US"/>
              <a:t> observed.</a:t>
            </a:r>
            <a:endParaRPr lang="en-US" altLang="en-US" dirty="0"/>
          </a:p>
        </p:txBody>
      </p:sp>
      <p:pic>
        <p:nvPicPr>
          <p:cNvPr id="2" name="Picture 1">
            <a:extLst>
              <a:ext uri="{FF2B5EF4-FFF2-40B4-BE49-F238E27FC236}">
                <a16:creationId xmlns:a16="http://schemas.microsoft.com/office/drawing/2014/main" id="{0EFA3205-00A7-45EB-9CDB-1DA2CCB97CCE}"/>
              </a:ext>
            </a:extLst>
          </p:cNvPr>
          <p:cNvPicPr>
            <a:picLocks noChangeAspect="1"/>
          </p:cNvPicPr>
          <p:nvPr/>
        </p:nvPicPr>
        <p:blipFill>
          <a:blip r:embed="rId3"/>
          <a:stretch>
            <a:fillRect/>
          </a:stretch>
        </p:blipFill>
        <p:spPr>
          <a:xfrm>
            <a:off x="3267430" y="390514"/>
            <a:ext cx="5657143" cy="5752381"/>
          </a:xfrm>
          <a:prstGeom prst="rect">
            <a:avLst/>
          </a:prstGeom>
        </p:spPr>
      </p:pic>
    </p:spTree>
    <p:extLst>
      <p:ext uri="{BB962C8B-B14F-4D97-AF65-F5344CB8AC3E}">
        <p14:creationId xmlns:p14="http://schemas.microsoft.com/office/powerpoint/2010/main" val="815763664"/>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50" y="401638"/>
            <a:ext cx="8312150" cy="779462"/>
          </a:xfrm>
        </p:spPr>
        <p:txBody>
          <a:bodyPr/>
          <a:lstStyle/>
          <a:p>
            <a:r>
              <a:rPr lang="en-GB" altLang="en-US" dirty="0">
                <a:latin typeface="Intel Clear" panose="020B0604020203020204" pitchFamily="34" charset="0"/>
                <a:cs typeface="Intel Clear" panose="020B0604020203020204" pitchFamily="34" charset="0"/>
              </a:rPr>
              <a:t>Losses associated with 5 Meter DAC cable</a:t>
            </a:r>
            <a:endParaRPr lang="en-US" altLang="en-US"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27</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411480" y="994787"/>
            <a:ext cx="8503920" cy="5044271"/>
          </a:xfrm>
        </p:spPr>
        <p:txBody>
          <a:bodyPr/>
          <a:lstStyle/>
          <a:p>
            <a:r>
              <a:rPr lang="en-US" dirty="0"/>
              <a:t>Cable used : </a:t>
            </a:r>
            <a:r>
              <a:rPr lang="en-US" b="1" dirty="0"/>
              <a:t>5m (16.4') 100GbE QSFP28 Cable - Amphenol 100-Gigabit Ethernet Passive Copper QSFP Cable (SFF-8665 802.3bj) - QSFP28 to QSFP28 (26 AWG)</a:t>
            </a:r>
          </a:p>
          <a:p>
            <a:r>
              <a:rPr lang="en-US" b="1" dirty="0">
                <a:hlinkClick r:id="rId3"/>
              </a:rPr>
              <a:t>https://www.cablesondemand.com/category/QSFP%20100G/product/SF-NDAAFJ100G-005M/URvars/Items/Library/InfoManage/.htm</a:t>
            </a:r>
            <a:r>
              <a:rPr lang="en-US" b="1" dirty="0"/>
              <a:t> </a:t>
            </a:r>
          </a:p>
          <a:p>
            <a:r>
              <a:rPr lang="en-US" dirty="0"/>
              <a:t>See following slides for measured Insertion loss for both the board and the cable.</a:t>
            </a:r>
          </a:p>
          <a:p>
            <a:r>
              <a:rPr lang="en-US" dirty="0"/>
              <a:t>Cable insertion loss is  ~ 20 dB at 13.28 </a:t>
            </a:r>
            <a:r>
              <a:rPr lang="en-US" dirty="0" err="1"/>
              <a:t>Ghz.</a:t>
            </a:r>
            <a:endParaRPr lang="en-US" dirty="0"/>
          </a:p>
          <a:p>
            <a:r>
              <a:rPr lang="en-US" dirty="0"/>
              <a:t>Board insertion loss (TX+RX) is estimated to be  at ~ 8 dB at 13.28 </a:t>
            </a:r>
            <a:r>
              <a:rPr lang="en-US" dirty="0" err="1"/>
              <a:t>Ghz.</a:t>
            </a:r>
            <a:endParaRPr lang="en-US" dirty="0"/>
          </a:p>
          <a:p>
            <a:r>
              <a:rPr lang="en-US" dirty="0"/>
              <a:t>Connector insertion loss (estimate : 0.5 dB)</a:t>
            </a:r>
          </a:p>
          <a:p>
            <a:r>
              <a:rPr lang="en-US" dirty="0"/>
              <a:t>So total insertion loss at 13.28 </a:t>
            </a:r>
            <a:r>
              <a:rPr lang="en-US" dirty="0" err="1"/>
              <a:t>Ghz</a:t>
            </a:r>
            <a:r>
              <a:rPr lang="en-US" dirty="0"/>
              <a:t> (53.125 Gbps PAM4) ~29 </a:t>
            </a:r>
            <a:r>
              <a:rPr lang="en-US" dirty="0" err="1"/>
              <a:t>dB.</a:t>
            </a:r>
            <a:endParaRPr lang="en-US" dirty="0"/>
          </a:p>
          <a:p>
            <a:endParaRPr lang="en-US" b="1" dirty="0"/>
          </a:p>
          <a:p>
            <a:endParaRPr lang="en-US" dirty="0"/>
          </a:p>
        </p:txBody>
      </p:sp>
    </p:spTree>
    <p:extLst>
      <p:ext uri="{BB962C8B-B14F-4D97-AF65-F5344CB8AC3E}">
        <p14:creationId xmlns:p14="http://schemas.microsoft.com/office/powerpoint/2010/main" val="2037174896"/>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50" y="401638"/>
            <a:ext cx="8312150" cy="779462"/>
          </a:xfrm>
        </p:spPr>
        <p:txBody>
          <a:bodyPr/>
          <a:lstStyle/>
          <a:p>
            <a:r>
              <a:rPr lang="en-GB" altLang="en-US" dirty="0">
                <a:latin typeface="Intel Clear" panose="020B0604020203020204" pitchFamily="34" charset="0"/>
                <a:cs typeface="Intel Clear" panose="020B0604020203020204" pitchFamily="34" charset="0"/>
              </a:rPr>
              <a:t>Cable Insertion Loss 5 meter DAC Cable</a:t>
            </a:r>
            <a:endParaRPr lang="en-US" altLang="en-US"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US" altLang="en-US">
              <a:solidFill>
                <a:schemeClr val="tx1"/>
              </a:solidFill>
              <a:latin typeface="Arial" panose="020B0604020202020204" pitchFamily="34" charset="0"/>
            </a:endParaRPr>
          </a:p>
        </p:txBody>
      </p:sp>
      <p:pic>
        <p:nvPicPr>
          <p:cNvPr id="4" name="Picture 3"/>
          <p:cNvPicPr>
            <a:picLocks noChangeAspect="1"/>
          </p:cNvPicPr>
          <p:nvPr/>
        </p:nvPicPr>
        <p:blipFill>
          <a:blip r:embed="rId3"/>
          <a:stretch>
            <a:fillRect/>
          </a:stretch>
        </p:blipFill>
        <p:spPr>
          <a:xfrm>
            <a:off x="937411" y="993240"/>
            <a:ext cx="6779724" cy="5092568"/>
          </a:xfrm>
          <a:prstGeom prst="rect">
            <a:avLst/>
          </a:prstGeom>
        </p:spPr>
      </p:pic>
    </p:spTree>
    <p:extLst>
      <p:ext uri="{BB962C8B-B14F-4D97-AF65-F5344CB8AC3E}">
        <p14:creationId xmlns:p14="http://schemas.microsoft.com/office/powerpoint/2010/main" val="3278292831"/>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Overclocking the design to run at 57.8 Gbps</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29</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r>
              <a:rPr lang="en-US" altLang="en-US"/>
              <a:t>By changing the 2 referenceclocks to use 170 Mhz instead of 156.25 Mhz the design can be overclocked to run at 57.8 Gbps (maximum PAM4 speed) and the design is still fully functional and errorfree</a:t>
            </a:r>
            <a:endParaRPr lang="en-US" altLang="en-US" dirty="0"/>
          </a:p>
        </p:txBody>
      </p:sp>
      <p:pic>
        <p:nvPicPr>
          <p:cNvPr id="2" name="Picture 1">
            <a:extLst>
              <a:ext uri="{FF2B5EF4-FFF2-40B4-BE49-F238E27FC236}">
                <a16:creationId xmlns:a16="http://schemas.microsoft.com/office/drawing/2014/main" id="{E03D0155-DCC5-4384-A653-81F11824A689}"/>
              </a:ext>
            </a:extLst>
          </p:cNvPr>
          <p:cNvPicPr>
            <a:picLocks noChangeAspect="1"/>
          </p:cNvPicPr>
          <p:nvPr/>
        </p:nvPicPr>
        <p:blipFill>
          <a:blip r:embed="rId3"/>
          <a:stretch>
            <a:fillRect/>
          </a:stretch>
        </p:blipFill>
        <p:spPr>
          <a:xfrm>
            <a:off x="1371600" y="2286000"/>
            <a:ext cx="5828571" cy="2676190"/>
          </a:xfrm>
          <a:prstGeom prst="rect">
            <a:avLst/>
          </a:prstGeom>
        </p:spPr>
      </p:pic>
    </p:spTree>
    <p:extLst>
      <p:ext uri="{BB962C8B-B14F-4D97-AF65-F5344CB8AC3E}">
        <p14:creationId xmlns:p14="http://schemas.microsoft.com/office/powerpoint/2010/main" val="230277213"/>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a:xfrm>
            <a:off x="152400" y="24075"/>
            <a:ext cx="8229600" cy="1158875"/>
          </a:xfrm>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E3193342-988A-441D-B4B0-05EC6C220024}"/>
              </a:ext>
            </a:extLst>
          </p:cNvPr>
          <p:cNvPicPr>
            <a:picLocks noChangeAspect="1"/>
          </p:cNvPicPr>
          <p:nvPr/>
        </p:nvPicPr>
        <p:blipFill>
          <a:blip r:embed="rId3"/>
          <a:stretch>
            <a:fillRect/>
          </a:stretch>
        </p:blipFill>
        <p:spPr>
          <a:xfrm>
            <a:off x="0" y="502685"/>
            <a:ext cx="9144000" cy="5852630"/>
          </a:xfrm>
          <a:prstGeom prst="rect">
            <a:avLst/>
          </a:prstGeom>
        </p:spPr>
      </p:pic>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PHY 0 (5 meter </a:t>
            </a:r>
            <a:r>
              <a:rPr lang="en-GB" altLang="en-US">
                <a:latin typeface="Intel Clear" panose="020B0604020203020204" pitchFamily="34" charset="0"/>
                <a:cs typeface="Intel Clear" panose="020B0604020203020204" pitchFamily="34" charset="0"/>
              </a:rPr>
              <a:t>DAC)</a:t>
            </a:r>
            <a:br>
              <a:rPr lang="en-GB" altLang="en-US">
                <a:latin typeface="Intel Clear" panose="020B0604020203020204" pitchFamily="34" charset="0"/>
                <a:cs typeface="Intel Clear" panose="020B0604020203020204" pitchFamily="34" charset="0"/>
              </a:rPr>
            </a:br>
            <a:r>
              <a:rPr lang="en-GB" altLang="en-US">
                <a:solidFill>
                  <a:srgbClr val="FF0000"/>
                </a:solidFill>
                <a:latin typeface="Intel Clear" panose="020B0604020203020204" pitchFamily="34" charset="0"/>
                <a:cs typeface="Intel Clear" panose="020B0604020203020204" pitchFamily="34" charset="0"/>
              </a:rPr>
              <a:t>At 57.8 Gbps</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30</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154481" y="184682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During the test of 6 minutes no errors have been detected. Of course the SER is now significantly higher so the # corrected codewords is also higher at this higher speed.</a:t>
            </a:r>
            <a:endParaRPr lang="en-US" altLang="en-US" dirty="0"/>
          </a:p>
        </p:txBody>
      </p:sp>
      <p:pic>
        <p:nvPicPr>
          <p:cNvPr id="2" name="Picture 1">
            <a:extLst>
              <a:ext uri="{FF2B5EF4-FFF2-40B4-BE49-F238E27FC236}">
                <a16:creationId xmlns:a16="http://schemas.microsoft.com/office/drawing/2014/main" id="{2DEC3A6A-A643-41BB-AF7A-57C202E98C53}"/>
              </a:ext>
            </a:extLst>
          </p:cNvPr>
          <p:cNvPicPr>
            <a:picLocks noChangeAspect="1"/>
          </p:cNvPicPr>
          <p:nvPr/>
        </p:nvPicPr>
        <p:blipFill>
          <a:blip r:embed="rId3"/>
          <a:stretch>
            <a:fillRect/>
          </a:stretch>
        </p:blipFill>
        <p:spPr>
          <a:xfrm>
            <a:off x="3237542" y="401638"/>
            <a:ext cx="5657143" cy="5695238"/>
          </a:xfrm>
          <a:prstGeom prst="rect">
            <a:avLst/>
          </a:prstGeom>
        </p:spPr>
      </p:pic>
    </p:spTree>
    <p:extLst>
      <p:ext uri="{BB962C8B-B14F-4D97-AF65-F5344CB8AC3E}">
        <p14:creationId xmlns:p14="http://schemas.microsoft.com/office/powerpoint/2010/main" val="1988656780"/>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2559050" cy="779462"/>
          </a:xfrm>
        </p:spPr>
        <p:txBody>
          <a:bodyPr/>
          <a:lstStyle/>
          <a:p>
            <a:pPr eaLnBrk="1" hangingPunct="1"/>
            <a:r>
              <a:rPr lang="en-GB" altLang="en-US" dirty="0">
                <a:latin typeface="Intel Clear" panose="020B0604020203020204" pitchFamily="34" charset="0"/>
                <a:cs typeface="Intel Clear" panose="020B0604020203020204" pitchFamily="34" charset="0"/>
              </a:rPr>
              <a:t>Status </a:t>
            </a:r>
            <a:r>
              <a:rPr lang="en-GB" altLang="en-US">
                <a:latin typeface="Intel Clear" panose="020B0604020203020204" pitchFamily="34" charset="0"/>
                <a:cs typeface="Intel Clear" panose="020B0604020203020204" pitchFamily="34" charset="0"/>
              </a:rPr>
              <a:t>PHY 1 </a:t>
            </a:r>
            <a:r>
              <a:rPr lang="en-GB" altLang="en-US" dirty="0">
                <a:latin typeface="Intel Clear" panose="020B0604020203020204" pitchFamily="34" charset="0"/>
                <a:cs typeface="Intel Clear" panose="020B0604020203020204" pitchFamily="34" charset="0"/>
              </a:rPr>
              <a:t>(5 meter </a:t>
            </a:r>
            <a:r>
              <a:rPr lang="en-GB" altLang="en-US">
                <a:latin typeface="Intel Clear" panose="020B0604020203020204" pitchFamily="34" charset="0"/>
                <a:cs typeface="Intel Clear" panose="020B0604020203020204" pitchFamily="34" charset="0"/>
              </a:rPr>
              <a:t>DAC)</a:t>
            </a:r>
            <a:br>
              <a:rPr lang="en-GB" altLang="en-US">
                <a:latin typeface="Intel Clear" panose="020B0604020203020204" pitchFamily="34" charset="0"/>
                <a:cs typeface="Intel Clear" panose="020B0604020203020204" pitchFamily="34" charset="0"/>
              </a:rPr>
            </a:br>
            <a:r>
              <a:rPr lang="en-GB" altLang="en-US">
                <a:solidFill>
                  <a:srgbClr val="FF0000"/>
                </a:solidFill>
                <a:latin typeface="Intel Clear" panose="020B0604020203020204" pitchFamily="34" charset="0"/>
                <a:cs typeface="Intel Clear" panose="020B0604020203020204" pitchFamily="34" charset="0"/>
              </a:rPr>
              <a:t>At 57.8 Gbps</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31</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endParaRPr lang="en-US" altLang="en-US" dirty="0"/>
          </a:p>
        </p:txBody>
      </p:sp>
      <p:sp>
        <p:nvSpPr>
          <p:cNvPr id="7" name="Content Placeholder 2">
            <a:extLst>
              <a:ext uri="{FF2B5EF4-FFF2-40B4-BE49-F238E27FC236}">
                <a16:creationId xmlns:a16="http://schemas.microsoft.com/office/drawing/2014/main" id="{5E623FFB-E8D4-4E98-8E83-D95BAD6070C5}"/>
              </a:ext>
            </a:extLst>
          </p:cNvPr>
          <p:cNvSpPr txBox="1">
            <a:spLocks/>
          </p:cNvSpPr>
          <p:nvPr/>
        </p:nvSpPr>
        <p:spPr bwMode="auto">
          <a:xfrm>
            <a:off x="154481" y="1846822"/>
            <a:ext cx="2819400" cy="4679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a:t>Similar for PHY1, no errors observed.</a:t>
            </a:r>
            <a:endParaRPr lang="en-US" altLang="en-US" dirty="0"/>
          </a:p>
        </p:txBody>
      </p:sp>
      <p:pic>
        <p:nvPicPr>
          <p:cNvPr id="2" name="Picture 1">
            <a:extLst>
              <a:ext uri="{FF2B5EF4-FFF2-40B4-BE49-F238E27FC236}">
                <a16:creationId xmlns:a16="http://schemas.microsoft.com/office/drawing/2014/main" id="{A0D0A22E-525A-4D7B-B8E5-3462658A4A54}"/>
              </a:ext>
            </a:extLst>
          </p:cNvPr>
          <p:cNvPicPr>
            <a:picLocks noChangeAspect="1"/>
          </p:cNvPicPr>
          <p:nvPr/>
        </p:nvPicPr>
        <p:blipFill>
          <a:blip r:embed="rId3"/>
          <a:stretch>
            <a:fillRect/>
          </a:stretch>
        </p:blipFill>
        <p:spPr>
          <a:xfrm>
            <a:off x="3351073" y="410516"/>
            <a:ext cx="5638095" cy="5695238"/>
          </a:xfrm>
          <a:prstGeom prst="rect">
            <a:avLst/>
          </a:prstGeom>
        </p:spPr>
      </p:pic>
    </p:spTree>
    <p:extLst>
      <p:ext uri="{BB962C8B-B14F-4D97-AF65-F5344CB8AC3E}">
        <p14:creationId xmlns:p14="http://schemas.microsoft.com/office/powerpoint/2010/main" val="182266803"/>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37D0AA03-9F3D-4651-B85D-ACC6635E6F9D}"/>
              </a:ext>
            </a:extLst>
          </p:cNvPr>
          <p:cNvPicPr>
            <a:picLocks noChangeAspect="1"/>
          </p:cNvPicPr>
          <p:nvPr/>
        </p:nvPicPr>
        <p:blipFill>
          <a:blip r:embed="rId3"/>
          <a:stretch>
            <a:fillRect/>
          </a:stretch>
        </p:blipFill>
        <p:spPr>
          <a:xfrm>
            <a:off x="609600" y="1181100"/>
            <a:ext cx="7888122" cy="4152900"/>
          </a:xfrm>
          <a:prstGeom prst="rect">
            <a:avLst/>
          </a:prstGeom>
        </p:spPr>
      </p:pic>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dirty="0"/>
              <a:t>Option ‘M’ is measuring the maximum latency across 1000 resets and provides a histogram of this maximum latency being measured. (</a:t>
            </a:r>
            <a:r>
              <a:rPr lang="en-GB" altLang="en-US" dirty="0">
                <a:solidFill>
                  <a:srgbClr val="FF0000"/>
                </a:solidFill>
              </a:rPr>
              <a:t>this can only be measured when </a:t>
            </a:r>
            <a:r>
              <a:rPr lang="en-GB" altLang="en-US" dirty="0" err="1">
                <a:solidFill>
                  <a:srgbClr val="FF0000"/>
                </a:solidFill>
              </a:rPr>
              <a:t>qsfp_to_qsfp</a:t>
            </a:r>
            <a:r>
              <a:rPr lang="en-GB" altLang="en-US" dirty="0">
                <a:solidFill>
                  <a:srgbClr val="FF0000"/>
                </a:solidFill>
              </a:rPr>
              <a:t> is set to 0 in the </a:t>
            </a:r>
            <a:r>
              <a:rPr lang="en-GB" altLang="en-US" dirty="0" err="1">
                <a:solidFill>
                  <a:srgbClr val="FF0000"/>
                </a:solidFill>
              </a:rPr>
              <a:t>main.c</a:t>
            </a:r>
            <a:r>
              <a:rPr lang="en-GB" altLang="en-US" dirty="0">
                <a:solidFill>
                  <a:srgbClr val="FF0000"/>
                </a:solidFill>
              </a:rPr>
              <a:t> and an external loopback is used or when all lanes are in serial loopback (this is automatically checked)</a:t>
            </a:r>
            <a:r>
              <a:rPr lang="en-GB" altLang="en-US" dirty="0"/>
              <a:t>).</a:t>
            </a:r>
          </a:p>
          <a:p>
            <a:pPr eaLnBrk="1" hangingPunct="1">
              <a:lnSpc>
                <a:spcPct val="80000"/>
              </a:lnSpc>
              <a:spcBef>
                <a:spcPct val="50000"/>
              </a:spcBef>
            </a:pPr>
            <a:r>
              <a:rPr lang="en-GB" altLang="en-US" dirty="0"/>
              <a:t>As can be seen maximum latency is on </a:t>
            </a:r>
            <a:r>
              <a:rPr lang="en-GB" altLang="en-US"/>
              <a:t>average 116 </a:t>
            </a:r>
            <a:r>
              <a:rPr lang="en-GB" altLang="en-US" dirty="0"/>
              <a:t>parallel clock cycles which is </a:t>
            </a:r>
            <a:r>
              <a:rPr lang="en-GB" altLang="en-US"/>
              <a:t>~ 279 </a:t>
            </a:r>
            <a:r>
              <a:rPr lang="en-GB" altLang="en-US" dirty="0"/>
              <a:t>ns at 53.125 Gbps</a:t>
            </a:r>
            <a:r>
              <a:rPr lang="en-GB" altLang="en-US"/>
              <a:t>. </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33</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672315B-32E2-4E43-AFA0-6E5A5812DE62}"/>
              </a:ext>
            </a:extLst>
          </p:cNvPr>
          <p:cNvPicPr>
            <a:picLocks noChangeAspect="1"/>
          </p:cNvPicPr>
          <p:nvPr/>
        </p:nvPicPr>
        <p:blipFill>
          <a:blip r:embed="rId3"/>
          <a:stretch>
            <a:fillRect/>
          </a:stretch>
        </p:blipFill>
        <p:spPr>
          <a:xfrm>
            <a:off x="1600200" y="3176619"/>
            <a:ext cx="5704762" cy="504762"/>
          </a:xfrm>
          <a:prstGeom prst="rect">
            <a:avLst/>
          </a:prstGeom>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(1/2)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dirty="0"/>
              <a:t>Connect DAC cable between the 1x2 QSFP-DD Module (U32) and (U75).</a:t>
            </a:r>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dirty="0"/>
              <a:t>Power on the board</a:t>
            </a:r>
          </a:p>
          <a:p>
            <a:pPr marL="342900" indent="-342900">
              <a:spcBef>
                <a:spcPct val="50000"/>
              </a:spcBef>
              <a:buFont typeface="Arial" panose="020B0604020202020204" pitchFamily="34" charset="0"/>
              <a:buChar char="•"/>
              <a:defRPr/>
            </a:pPr>
            <a:r>
              <a:rPr lang="en-GB" altLang="en-US" sz="2000" dirty="0"/>
              <a:t>Program the clocks using the Clock control GUI (see screenshot on next page, clocks highlighted in yellow</a:t>
            </a:r>
          </a:p>
          <a:p>
            <a:pPr marL="342900" indent="-342900">
              <a:spcBef>
                <a:spcPct val="50000"/>
              </a:spcBef>
              <a:buFont typeface="Arial" panose="020B0604020202020204" pitchFamily="34" charset="0"/>
              <a:buChar char="•"/>
              <a:defRPr/>
            </a:pPr>
            <a:r>
              <a:rPr lang="en-GB" altLang="en-US" sz="2000" dirty="0"/>
              <a:t>Download ‘</a:t>
            </a:r>
            <a:r>
              <a:rPr lang="en-GB" altLang="en-US" sz="2000" dirty="0" err="1">
                <a:solidFill>
                  <a:srgbClr val="00B050"/>
                </a:solidFill>
              </a:rPr>
              <a:t>Devkit_Demo.sof</a:t>
            </a:r>
            <a:r>
              <a:rPr lang="en-GB" altLang="en-US" sz="2000" dirty="0"/>
              <a:t>’ to the 1ST280EY2F55E2VGS1 device using </a:t>
            </a:r>
            <a:r>
              <a:rPr lang="en-GB" altLang="en-US" sz="2000"/>
              <a:t>QII 18.1.1 </a:t>
            </a:r>
            <a:r>
              <a:rPr lang="en-GB" altLang="en-US" sz="2000"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34</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D1434B3-5E0F-4044-BD0B-9C4A73AC11C5}"/>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(2/2)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04AF3CE7-E2A9-42E3-B2A7-340CB762FA23}"/>
              </a:ext>
            </a:extLst>
          </p:cNvPr>
          <p:cNvSpPr>
            <a:spLocks noGrp="1"/>
          </p:cNvSpPr>
          <p:nvPr>
            <p:ph type="body" sz="half" idx="1"/>
          </p:nvPr>
        </p:nvSpPr>
        <p:spPr>
          <a:xfrm>
            <a:off x="304800" y="793750"/>
            <a:ext cx="8335963" cy="5183188"/>
          </a:xfrm>
        </p:spPr>
        <p:txBody>
          <a:bodyPr/>
          <a:lstStyle/>
          <a:p>
            <a:pPr>
              <a:spcBef>
                <a:spcPct val="50000"/>
              </a:spcBef>
            </a:pPr>
            <a:endParaRPr lang="en-GB" altLang="en-US" sz="2000"/>
          </a:p>
          <a:p>
            <a:pPr lvl="1">
              <a:spcBef>
                <a:spcPct val="50000"/>
              </a:spcBef>
            </a:pPr>
            <a:endParaRPr lang="en-GB" altLang="en-US"/>
          </a:p>
          <a:p>
            <a:pPr>
              <a:spcBef>
                <a:spcPct val="50000"/>
              </a:spcBef>
            </a:pPr>
            <a:endParaRPr lang="en-GB" altLang="en-US" sz="2000"/>
          </a:p>
          <a:p>
            <a:pPr>
              <a:spcBef>
                <a:spcPct val="50000"/>
              </a:spcBef>
            </a:pPr>
            <a:endParaRPr lang="en-GB" altLang="en-US"/>
          </a:p>
          <a:p>
            <a:pPr lvl="1">
              <a:spcBef>
                <a:spcPct val="50000"/>
              </a:spcBef>
            </a:pPr>
            <a:endParaRPr lang="en-GB" altLang="en-US"/>
          </a:p>
          <a:p>
            <a:pPr lvl="1">
              <a:spcBef>
                <a:spcPct val="50000"/>
              </a:spcBef>
            </a:pPr>
            <a:endParaRPr lang="en-GB" altLang="en-US"/>
          </a:p>
          <a:p>
            <a:pPr>
              <a:spcBef>
                <a:spcPct val="50000"/>
              </a:spcBef>
            </a:pPr>
            <a:endParaRPr lang="en-GB" altLang="en-US" sz="3600"/>
          </a:p>
          <a:p>
            <a:pPr>
              <a:spcBef>
                <a:spcPct val="50000"/>
              </a:spcBef>
            </a:pPr>
            <a:endParaRPr lang="en-US" altLang="en-US" sz="4000"/>
          </a:p>
        </p:txBody>
      </p:sp>
      <p:sp>
        <p:nvSpPr>
          <p:cNvPr id="86020" name="Slide Number Placeholder 5">
            <a:extLst>
              <a:ext uri="{FF2B5EF4-FFF2-40B4-BE49-F238E27FC236}">
                <a16:creationId xmlns:a16="http://schemas.microsoft.com/office/drawing/2014/main" id="{69DB8BA0-6DF7-49EE-98EF-B73A962159B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0C991E1-D0D2-4FD3-8CEF-3B791F1CB5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B746A33B-AA88-451F-A127-366A5D3FCBE2}"/>
              </a:ext>
            </a:extLst>
          </p:cNvPr>
          <p:cNvPicPr>
            <a:picLocks noChangeAspect="1"/>
          </p:cNvPicPr>
          <p:nvPr/>
        </p:nvPicPr>
        <p:blipFill>
          <a:blip r:embed="rId3"/>
          <a:stretch>
            <a:fillRect/>
          </a:stretch>
        </p:blipFill>
        <p:spPr>
          <a:xfrm>
            <a:off x="4839468" y="1401896"/>
            <a:ext cx="4178934" cy="3966895"/>
          </a:xfrm>
          <a:prstGeom prst="rect">
            <a:avLst/>
          </a:prstGeom>
        </p:spPr>
      </p:pic>
      <p:pic>
        <p:nvPicPr>
          <p:cNvPr id="5" name="Picture 4">
            <a:extLst>
              <a:ext uri="{FF2B5EF4-FFF2-40B4-BE49-F238E27FC236}">
                <a16:creationId xmlns:a16="http://schemas.microsoft.com/office/drawing/2014/main" id="{AE059957-3AB6-4306-97D6-197E6739B73E}"/>
              </a:ext>
            </a:extLst>
          </p:cNvPr>
          <p:cNvPicPr>
            <a:picLocks noChangeAspect="1"/>
          </p:cNvPicPr>
          <p:nvPr/>
        </p:nvPicPr>
        <p:blipFill>
          <a:blip r:embed="rId4"/>
          <a:stretch>
            <a:fillRect/>
          </a:stretch>
        </p:blipFill>
        <p:spPr>
          <a:xfrm>
            <a:off x="259826" y="1410200"/>
            <a:ext cx="4495238" cy="3723809"/>
          </a:xfrm>
          <a:prstGeom prst="rect">
            <a:avLst/>
          </a:prstGeom>
        </p:spPr>
      </p:pic>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1)</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The programming file already contains the program running on the </a:t>
            </a:r>
            <a:r>
              <a:rPr lang="en-GB" altLang="en-US" sz="2000" dirty="0" err="1"/>
              <a:t>Nios</a:t>
            </a:r>
            <a:r>
              <a:rPr lang="en-GB" altLang="en-US" sz="2000" dirty="0"/>
              <a:t>. To connect to the design do the following</a:t>
            </a:r>
          </a:p>
          <a:p>
            <a:pPr marL="533400" indent="-533400">
              <a:spcBef>
                <a:spcPct val="50000"/>
              </a:spcBef>
            </a:pPr>
            <a:r>
              <a:rPr lang="en-GB" altLang="en-US" sz="2000" dirty="0"/>
              <a:t>	</a:t>
            </a:r>
            <a:r>
              <a:rPr lang="en-GB" altLang="en-US" dirty="0"/>
              <a:t>Open a command prompt and run “nios2-terminal -c 1” </a:t>
            </a:r>
          </a:p>
          <a:p>
            <a:pPr marL="533400" indent="-533400">
              <a:spcBef>
                <a:spcPct val="50000"/>
              </a:spcBef>
            </a:pPr>
            <a:r>
              <a:rPr lang="en-GB" altLang="en-US" dirty="0"/>
              <a:t>	(if not already in the $path variable the nios2-terminal.exe can be found in the Quartus installation e.g. </a:t>
            </a:r>
            <a:r>
              <a:rPr lang="fr-FR" altLang="en-US" dirty="0"/>
              <a:t>C:\quartus_18_1\quartus\bin64)</a:t>
            </a:r>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583083552"/>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2)</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This is when you want to run a newer version of software (i.e. more recent to the version contained in the .</a:t>
            </a:r>
            <a:r>
              <a:rPr lang="en-GB" altLang="en-US" sz="2000" dirty="0" err="1"/>
              <a:t>sof</a:t>
            </a:r>
            <a:r>
              <a:rPr lang="en-GB" altLang="en-US" sz="2000" dirty="0"/>
              <a:t> file)</a:t>
            </a:r>
          </a:p>
          <a:p>
            <a:pPr marL="533400" indent="-533400">
              <a:spcBef>
                <a:spcPct val="50000"/>
              </a:spcBef>
            </a:pPr>
            <a:r>
              <a:rPr lang="en-GB" altLang="en-US" sz="2000" dirty="0"/>
              <a:t>	Do the following :</a:t>
            </a:r>
          </a:p>
          <a:p>
            <a:pPr marL="914400" lvl="1" indent="-457200">
              <a:spcBef>
                <a:spcPct val="50000"/>
              </a:spcBef>
              <a:buFont typeface="Symbol" panose="05050102010706020507" pitchFamily="18" charset="2"/>
              <a:buAutoNum type="arabicPeriod"/>
            </a:pPr>
            <a:r>
              <a:rPr lang="en-GB" altLang="en-US" dirty="0"/>
              <a:t>Start a </a:t>
            </a:r>
            <a:r>
              <a:rPr lang="en-GB" altLang="en-US" dirty="0" err="1"/>
              <a:t>Nios</a:t>
            </a:r>
            <a:r>
              <a:rPr lang="en-GB" altLang="en-US" dirty="0"/>
              <a:t> II command Shell (can be found in the Quartus installation (e.g. C:\quartus_18_1\nios2eds)  and go to the directory where the .elf file and </a:t>
            </a:r>
            <a:r>
              <a:rPr lang="en-GB" altLang="en-US" dirty="0" err="1"/>
              <a:t>run.bsh</a:t>
            </a:r>
            <a:r>
              <a:rPr lang="en-GB" altLang="en-US" dirty="0"/>
              <a:t> file is located.</a:t>
            </a:r>
          </a:p>
          <a:p>
            <a:pPr marL="914400" lvl="1" indent="-457200">
              <a:spcBef>
                <a:spcPct val="50000"/>
              </a:spcBef>
              <a:buFont typeface="Symbol" panose="05050102010706020507" pitchFamily="18" charset="2"/>
              <a:buAutoNum type="arabicPeriod"/>
            </a:pPr>
            <a:r>
              <a:rPr lang="en-GB" altLang="en-US" dirty="0"/>
              <a:t>Type In The Following Command : </a:t>
            </a:r>
            <a:r>
              <a:rPr lang="en-GB" altLang="en-US" dirty="0">
                <a:solidFill>
                  <a:schemeClr val="accent1"/>
                </a:solidFill>
              </a:rPr>
              <a:t>“./run1.bsh</a:t>
            </a:r>
            <a:r>
              <a:rPr lang="en-GB" altLang="en-US" dirty="0"/>
              <a:t>” This will set the </a:t>
            </a:r>
            <a:r>
              <a:rPr lang="en-GB" altLang="en-US" dirty="0" err="1"/>
              <a:t>JtagSpeed</a:t>
            </a:r>
            <a:r>
              <a:rPr lang="en-GB" altLang="en-US" dirty="0"/>
              <a:t> to 16M and download the </a:t>
            </a:r>
            <a:r>
              <a:rPr lang="en-GB" altLang="en-US" dirty="0" err="1"/>
              <a:t>Nios</a:t>
            </a:r>
            <a:r>
              <a:rPr lang="en-GB" altLang="en-US" dirty="0"/>
              <a:t> II code to the FPGA and open up the terminal.</a:t>
            </a:r>
          </a:p>
          <a:p>
            <a:pPr marL="533400" indent="-533400">
              <a:spcBef>
                <a:spcPct val="50000"/>
              </a:spcBef>
            </a:pPr>
            <a:endParaRPr lang="en-US" altLang="en-US" sz="4400"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54971898"/>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(optional)</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18.1.1 B263 </a:t>
            </a:r>
            <a:r>
              <a:rPr lang="en-GB" altLang="en-US" sz="1600" dirty="0"/>
              <a:t>or later):</a:t>
            </a:r>
          </a:p>
          <a:p>
            <a:pPr marL="533400" indent="-533400">
              <a:spcBef>
                <a:spcPct val="50000"/>
              </a:spcBef>
            </a:pPr>
            <a:r>
              <a:rPr lang="en-GB" altLang="en-US" sz="1400" dirty="0"/>
              <a:t>Start a </a:t>
            </a:r>
            <a:r>
              <a:rPr lang="en-GB" altLang="en-US" sz="1400" dirty="0" err="1"/>
              <a:t>Nios</a:t>
            </a:r>
            <a:r>
              <a:rPr lang="en-GB" altLang="en-US" sz="1400" dirty="0"/>
              <a:t> II 18.1 Command Shell and go to the ../</a:t>
            </a:r>
            <a:r>
              <a:rPr lang="en-GB" altLang="en-US" sz="1400" dirty="0">
                <a:solidFill>
                  <a:schemeClr val="accent1"/>
                </a:solidFill>
              </a:rPr>
              <a:t>software/app/Stratix10GX_xCh</a:t>
            </a:r>
            <a:r>
              <a:rPr lang="en-GB" altLang="en-US" sz="1400" dirty="0"/>
              <a:t> directory (which is part of the archive) and type: </a:t>
            </a:r>
            <a:r>
              <a:rPr lang="en-GB" altLang="en-US" sz="1400" b="1" dirty="0">
                <a:solidFill>
                  <a:schemeClr val="accent1"/>
                </a:solidFill>
              </a:rPr>
              <a:t>./create-this-app </a:t>
            </a:r>
            <a:r>
              <a:rPr lang="en-GB" altLang="en-US" sz="1400" dirty="0"/>
              <a:t>.This will compile the system libraries (in the </a:t>
            </a:r>
            <a:r>
              <a:rPr lang="en-GB" altLang="en-US" sz="1400" dirty="0" err="1"/>
              <a:t>bsp</a:t>
            </a:r>
            <a:r>
              <a:rPr lang="en-GB" altLang="en-US" sz="1400" dirty="0"/>
              <a:t> folder), compile the software code (</a:t>
            </a:r>
            <a:r>
              <a:rPr lang="en-GB" altLang="en-US" sz="1400" dirty="0" err="1"/>
              <a:t>main.c</a:t>
            </a:r>
            <a:r>
              <a:rPr lang="en-GB" altLang="en-US" sz="1400" dirty="0"/>
              <a:t> and a number of other .c files in this case) and produce a </a:t>
            </a:r>
            <a:r>
              <a:rPr lang="en-GB" altLang="en-US" sz="1400" dirty="0" err="1"/>
              <a:t>Nios</a:t>
            </a:r>
            <a:r>
              <a:rPr lang="en-GB" altLang="en-US" sz="14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II 18.1 shell (after having created the software a first time)</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46342176"/>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ADME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dirty="0"/>
              <a:t>To access the ADME, open the System Console.</a:t>
            </a:r>
          </a:p>
          <a:p>
            <a:pPr>
              <a:lnSpc>
                <a:spcPct val="80000"/>
              </a:lnSpc>
            </a:pPr>
            <a:r>
              <a:rPr lang="en-GB" altLang="en-US" dirty="0"/>
              <a:t>Please download or start first the </a:t>
            </a:r>
            <a:r>
              <a:rPr lang="en-GB" altLang="en-US" dirty="0" err="1"/>
              <a:t>Nios</a:t>
            </a:r>
            <a:r>
              <a:rPr lang="en-GB" altLang="en-US" dirty="0"/>
              <a:t> design as otherwise access to system console might be compromised.</a:t>
            </a:r>
          </a:p>
          <a:p>
            <a:pPr>
              <a:lnSpc>
                <a:spcPct val="80000"/>
              </a:lnSpc>
            </a:pPr>
            <a:r>
              <a:rPr lang="en-GB" altLang="en-US" dirty="0"/>
              <a:t>From here you have access to all AVMM registers from the transceivers.</a:t>
            </a:r>
          </a:p>
          <a:p>
            <a:pPr>
              <a:lnSpc>
                <a:spcPct val="80000"/>
              </a:lnSpc>
            </a:pPr>
            <a:endParaRPr lang="en-GB" altLang="en-US"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a:t>
            </a:r>
          </a:p>
          <a:p>
            <a:pPr eaLnBrk="1" hangingPunct="1">
              <a:lnSpc>
                <a:spcPct val="80000"/>
              </a:lnSpc>
            </a:pPr>
            <a:r>
              <a:rPr lang="en-GB" altLang="en-US" sz="1400">
                <a:solidFill>
                  <a:srgbClr val="00B050"/>
                </a:solidFill>
              </a:rPr>
              <a:t>This version of  </a:t>
            </a:r>
            <a:r>
              <a:rPr lang="en-GB" altLang="en-US" sz="1400" dirty="0" err="1">
                <a:solidFill>
                  <a:srgbClr val="00B050"/>
                </a:solidFill>
              </a:rPr>
              <a:t>Superlite</a:t>
            </a:r>
            <a:r>
              <a:rPr lang="en-GB" altLang="en-US" sz="1400" dirty="0">
                <a:solidFill>
                  <a:srgbClr val="00B050"/>
                </a:solidFill>
              </a:rPr>
              <a:t> </a:t>
            </a:r>
            <a:r>
              <a:rPr lang="en-GB" altLang="en-US" sz="1400">
                <a:solidFill>
                  <a:srgbClr val="00B050"/>
                </a:solidFill>
              </a:rPr>
              <a:t>IV only makes use of the Native PHY which </a:t>
            </a:r>
            <a:r>
              <a:rPr lang="en-GB" altLang="en-US" sz="1400" dirty="0">
                <a:solidFill>
                  <a:srgbClr val="00B050"/>
                </a:solidFill>
              </a:rPr>
              <a:t>can be used with NRZ or PAM4 and with and without FEC (for NRZ </a:t>
            </a:r>
            <a:r>
              <a:rPr lang="en-GB" altLang="en-US" sz="1400">
                <a:solidFill>
                  <a:srgbClr val="00B050"/>
                </a:solidFill>
              </a:rPr>
              <a:t>only). This allows to use all available lanes inside the E-tile (as opposed to the EHIP version which can only use the lanes next to the EHIP CORE for the PAM4).</a:t>
            </a:r>
            <a:endParaRPr lang="en-GB" altLang="en-US" sz="1400" dirty="0">
              <a:solidFill>
                <a:srgbClr val="00B050"/>
              </a:solidFill>
            </a:endParaRPr>
          </a:p>
          <a:p>
            <a:pPr eaLnBrk="1" hangingPunct="1">
              <a:lnSpc>
                <a:spcPct val="80000"/>
              </a:lnSpc>
            </a:pPr>
            <a:r>
              <a:rPr lang="en-GB" altLang="en-US" sz="1400" dirty="0">
                <a:solidFill>
                  <a:srgbClr val="00B050"/>
                </a:solidFill>
              </a:rPr>
              <a:t>This particular demo is </a:t>
            </a:r>
            <a:r>
              <a:rPr lang="en-GB" altLang="en-US" sz="1400">
                <a:solidFill>
                  <a:srgbClr val="00B050"/>
                </a:solidFill>
              </a:rPr>
              <a:t>using PAM4 </a:t>
            </a:r>
            <a:r>
              <a:rPr lang="en-GB" altLang="en-US" sz="1400" dirty="0">
                <a:solidFill>
                  <a:srgbClr val="00B050"/>
                </a:solidFill>
              </a:rPr>
              <a:t>and KPFEC. Future demo’s will use </a:t>
            </a:r>
            <a:r>
              <a:rPr lang="en-GB" altLang="en-US" sz="1400">
                <a:solidFill>
                  <a:srgbClr val="00B050"/>
                </a:solidFill>
              </a:rPr>
              <a:t>NRZ with FEC as well (Version without FEC already exists (Superlite II V4).</a:t>
            </a:r>
            <a:endParaRPr lang="en-GB" altLang="en-US" sz="1400" dirty="0">
              <a:solidFill>
                <a:srgbClr val="00B050"/>
              </a:solidFill>
            </a:endParaRPr>
          </a:p>
          <a:p>
            <a:pPr eaLnBrk="1" hangingPunct="1">
              <a:lnSpc>
                <a:spcPct val="80000"/>
              </a:lnSpc>
            </a:pPr>
            <a:r>
              <a:rPr lang="en-GB" altLang="en-US" sz="1400" dirty="0">
                <a:solidFill>
                  <a:schemeClr val="accent1"/>
                </a:solidFill>
              </a:rPr>
              <a:t>Like </a:t>
            </a:r>
            <a:r>
              <a:rPr lang="en-GB" altLang="en-US" sz="1400">
                <a:solidFill>
                  <a:schemeClr val="accent1"/>
                </a:solidFill>
              </a:rPr>
              <a:t>in Superlite II, </a:t>
            </a:r>
            <a:r>
              <a:rPr lang="en-GB" altLang="en-US" sz="1400" dirty="0" err="1">
                <a:solidFill>
                  <a:schemeClr val="accent1"/>
                </a:solidFill>
              </a:rPr>
              <a:t>Superlite</a:t>
            </a:r>
            <a:r>
              <a:rPr lang="en-GB" altLang="en-US" sz="1400" dirty="0">
                <a:solidFill>
                  <a:schemeClr val="accent1"/>
                </a:solidFill>
              </a:rPr>
              <a:t> IV also exchanges information between local and return side (handshaking) as well as allows to sent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chemeClr val="bg1">
                    <a:lumMod val="85000"/>
                  </a:schemeClr>
                </a:solidFill>
              </a:rPr>
              <a:t>When XOFF is received from the remote side, all traffic will be halted on the local side (link remains running though). </a:t>
            </a:r>
          </a:p>
          <a:p>
            <a:pPr eaLnBrk="1" hangingPunct="1">
              <a:lnSpc>
                <a:spcPct val="80000"/>
              </a:lnSpc>
            </a:pPr>
            <a:r>
              <a:rPr lang="en-GB" altLang="en-US" sz="1400" dirty="0">
                <a:solidFill>
                  <a:srgbClr val="00B050"/>
                </a:solidFill>
              </a:rPr>
              <a:t>All the logic is clocked on one single clock (i.e. both transmit and receive core logic), this clock is the clock derived from the transmit PLL and is basically the line rate/128 for the PAM4 high </a:t>
            </a:r>
            <a:r>
              <a:rPr lang="en-GB" altLang="en-US" sz="1400" dirty="0" err="1">
                <a:solidFill>
                  <a:srgbClr val="00B050"/>
                </a:solidFill>
              </a:rPr>
              <a:t>datarate</a:t>
            </a:r>
            <a:r>
              <a:rPr lang="en-GB" altLang="en-US" sz="1400" dirty="0">
                <a:solidFill>
                  <a:srgbClr val="00B050"/>
                </a:solidFill>
              </a:rPr>
              <a:t> case.</a:t>
            </a:r>
            <a:endParaRPr lang="en-GB" altLang="en-US" sz="1400" dirty="0">
              <a:solidFill>
                <a:schemeClr val="accent1"/>
              </a:solidFill>
            </a:endParaRPr>
          </a:p>
          <a:p>
            <a:pPr eaLnBrk="1" hangingPunct="1">
              <a:lnSpc>
                <a:spcPct val="80000"/>
              </a:lnSpc>
            </a:pPr>
            <a:r>
              <a:rPr lang="en-GB" altLang="en-US" sz="1400" dirty="0">
                <a:solidFill>
                  <a:srgbClr val="00B050"/>
                </a:solidFill>
              </a:rPr>
              <a:t>This implies that the combination of data valid with the locally generated clock from the local transmit PLL is frequency locked to the clock used at </a:t>
            </a:r>
            <a:r>
              <a:rPr lang="en-GB" altLang="en-US" sz="1400">
                <a:solidFill>
                  <a:srgbClr val="00B050"/>
                </a:solidFill>
              </a:rPr>
              <a:t>the remote </a:t>
            </a:r>
            <a:r>
              <a:rPr lang="en-GB" altLang="en-US" sz="1400" dirty="0">
                <a:solidFill>
                  <a:srgbClr val="00B050"/>
                </a:solidFill>
              </a:rPr>
              <a:t>side (which will typically vary in </a:t>
            </a:r>
            <a:r>
              <a:rPr lang="en-GB" altLang="en-US" sz="1400">
                <a:solidFill>
                  <a:srgbClr val="00B050"/>
                </a:solidFill>
              </a:rPr>
              <a:t>ppm). </a:t>
            </a:r>
            <a:r>
              <a:rPr lang="en-GB" altLang="en-US" sz="1400">
                <a:solidFill>
                  <a:srgbClr val="FF0000"/>
                </a:solidFill>
              </a:rPr>
              <a:t>PPM difference is also measured inside the design.</a:t>
            </a:r>
            <a:endParaRPr lang="en-GB" altLang="en-US" sz="1400" dirty="0">
              <a:solidFill>
                <a:srgbClr val="FF0000"/>
              </a:solidFill>
            </a:endParaRPr>
          </a:p>
          <a:p>
            <a:pPr eaLnBrk="1" hangingPunct="1">
              <a:lnSpc>
                <a:spcPct val="80000"/>
              </a:lnSpc>
            </a:pPr>
            <a:r>
              <a:rPr lang="en-GB" altLang="en-US" sz="1400" dirty="0">
                <a:solidFill>
                  <a:srgbClr val="00B050"/>
                </a:solidFill>
              </a:rPr>
              <a:t>As </a:t>
            </a:r>
            <a:r>
              <a:rPr lang="en-GB" altLang="en-US" sz="1400">
                <a:solidFill>
                  <a:srgbClr val="00B050"/>
                </a:solidFill>
              </a:rPr>
              <a:t>the Native PHY mode </a:t>
            </a:r>
            <a:r>
              <a:rPr lang="en-GB" altLang="en-US" sz="1400" dirty="0">
                <a:solidFill>
                  <a:srgbClr val="00B050"/>
                </a:solidFill>
              </a:rPr>
              <a:t>with PAM4 and KPFEC is only available as a “block” with 2 lanes, the amount of lanes is always a multiple of 2 for the high </a:t>
            </a:r>
            <a:r>
              <a:rPr lang="en-GB" altLang="en-US" sz="1400" dirty="0" err="1">
                <a:solidFill>
                  <a:srgbClr val="00B050"/>
                </a:solidFill>
              </a:rPr>
              <a:t>datarate</a:t>
            </a:r>
            <a:r>
              <a:rPr lang="en-GB" altLang="en-US" sz="1400" dirty="0">
                <a:solidFill>
                  <a:srgbClr val="00B050"/>
                </a:solidFill>
              </a:rPr>
              <a:t> PAM4 version. </a:t>
            </a:r>
          </a:p>
          <a:p>
            <a:pPr eaLnBrk="1" hangingPunct="1">
              <a:lnSpc>
                <a:spcPct val="80000"/>
              </a:lnSpc>
            </a:pPr>
            <a:r>
              <a:rPr lang="en-GB" altLang="en-US" sz="1400" dirty="0"/>
              <a:t>Multiple HIP’s can be used in combination in order to have a multiple of 2 lanes (see the 1x8 lanes </a:t>
            </a:r>
            <a:r>
              <a:rPr lang="en-GB" altLang="en-US" sz="1400"/>
              <a:t>demo design and 1x12 demo designs).</a:t>
            </a:r>
            <a:endParaRPr lang="en-GB" altLang="en-US" sz="1400" dirty="0"/>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47396511"/>
      </p:ext>
    </p:extLst>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Ttk_helper_s10tx.tcl Script</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In the folder “scripts” one can find a useful ttk_helper_s10tx.tcl file that has a library of procedures similar to the ones  used in software, ranging in complexity  from reading a register to performing adaptation on all channels at the same time.</a:t>
            </a:r>
          </a:p>
          <a:p>
            <a:pPr>
              <a:lnSpc>
                <a:spcPct val="80000"/>
              </a:lnSpc>
            </a:pPr>
            <a:r>
              <a:rPr lang="en-GB" altLang="en-US" dirty="0"/>
              <a:t>Most of the procedure require to identify the “</a:t>
            </a:r>
            <a:r>
              <a:rPr lang="en-GB" altLang="en-US" dirty="0" err="1"/>
              <a:t>phy</a:t>
            </a:r>
            <a:r>
              <a:rPr lang="en-GB" altLang="en-US" dirty="0"/>
              <a:t>” on which the action to perform. To identify the “</a:t>
            </a:r>
            <a:r>
              <a:rPr lang="en-GB" altLang="en-US" dirty="0" err="1"/>
              <a:t>phy</a:t>
            </a:r>
            <a:r>
              <a:rPr lang="en-GB" altLang="en-US" dirty="0"/>
              <a:t>” one can just use a unique string that identifies the native </a:t>
            </a:r>
            <a:r>
              <a:rPr lang="en-GB" altLang="en-US" dirty="0" err="1"/>
              <a:t>phy</a:t>
            </a:r>
            <a:r>
              <a:rPr lang="en-GB" altLang="en-US" dirty="0"/>
              <a:t> as it exists in the RTL code.</a:t>
            </a:r>
          </a:p>
          <a:p>
            <a:pPr>
              <a:lnSpc>
                <a:spcPct val="80000"/>
              </a:lnSpc>
            </a:pPr>
            <a:r>
              <a:rPr lang="en-GB" altLang="en-US" dirty="0"/>
              <a:t>When sourcing the ttk_helper_s10tx.tcl script you will get the identification automatically and the slave address helps identifying the PHY in the TTK.</a:t>
            </a:r>
          </a:p>
          <a:p>
            <a:pPr>
              <a:lnSpc>
                <a:spcPct val="80000"/>
              </a:lnSpc>
            </a:pPr>
            <a:r>
              <a:rPr lang="en-GB" altLang="en-US" sz="1100"/>
              <a:t>Below is the list of E-tile PHY's claimed</a:t>
            </a:r>
          </a:p>
          <a:p>
            <a:pPr>
              <a:lnSpc>
                <a:spcPct val="80000"/>
              </a:lnSpc>
            </a:pPr>
            <a:r>
              <a:rPr lang="en-GB" altLang="en-US" sz="1100"/>
              <a:t>Use etile_phy_&lt;i&gt; as phy identifier in the functions</a:t>
            </a:r>
          </a:p>
          <a:p>
            <a:pPr>
              <a:lnSpc>
                <a:spcPct val="80000"/>
              </a:lnSpc>
            </a:pPr>
            <a:r>
              <a:rPr lang="en-GB" altLang="en-US" sz="1100"/>
              <a:t>Phy : "</a:t>
            </a:r>
            <a:r>
              <a:rPr lang="en-GB" altLang="en-US" sz="1100">
                <a:highlight>
                  <a:srgbClr val="FFFF00"/>
                </a:highlight>
              </a:rPr>
              <a:t>etile_phy_18</a:t>
            </a:r>
            <a:r>
              <a:rPr lang="en-GB" altLang="en-US" sz="1100"/>
              <a:t>" ---&gt; Hierarchy Path:  {\Generate_Superlite_IV_Instances:0:instx|superliteiv_txrx_module_inst|txrx_pcs_64b66b_inst|xcvr_txrx_inst|xcvr_native_s10_etile_0|alt_xcvr_native_optional_rcfg_logic}    Slave: 0x1800000</a:t>
            </a:r>
          </a:p>
          <a:p>
            <a:pPr>
              <a:lnSpc>
                <a:spcPct val="80000"/>
              </a:lnSpc>
            </a:pPr>
            <a:r>
              <a:rPr lang="en-GB" altLang="en-US" sz="1100"/>
              <a:t>Phy : "</a:t>
            </a:r>
            <a:r>
              <a:rPr lang="en-GB" altLang="en-US" sz="1100">
                <a:highlight>
                  <a:srgbClr val="00FF00"/>
                </a:highlight>
              </a:rPr>
              <a:t>etile_phy_20</a:t>
            </a:r>
            <a:r>
              <a:rPr lang="en-GB" altLang="en-US" sz="1100"/>
              <a:t>" ---&gt; Hierarchy Path:  {\Generate_Superlite_IV_Instances:1:instx|superliteiv_txrx_module_inst|txrx_pcs_64b66b_inst|xcvr_txrx_inst|xcvr_native_s10_etile_0|alt_xcvr_native_optional_rcfg_logic}    Slave: 0x2000000</a:t>
            </a:r>
          </a:p>
          <a:p>
            <a:pPr>
              <a:lnSpc>
                <a:spcPct val="80000"/>
              </a:lnSpc>
            </a:pPr>
            <a:endParaRPr lang="en-GB" altLang="en-US" sz="11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75724362"/>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(continued)</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So to identify PHY1 one can simply use </a:t>
            </a:r>
            <a:r>
              <a:rPr lang="en-GB" altLang="en-US" dirty="0">
                <a:highlight>
                  <a:srgbClr val="00FF00"/>
                </a:highlight>
              </a:rPr>
              <a:t>etile_phy_20 </a:t>
            </a:r>
            <a:r>
              <a:rPr lang="en-GB" altLang="en-US" dirty="0"/>
              <a:t>e.g. to address that specific </a:t>
            </a:r>
            <a:r>
              <a:rPr lang="en-GB" altLang="en-US" dirty="0" err="1"/>
              <a:t>phy</a:t>
            </a:r>
            <a:r>
              <a:rPr lang="en-GB" altLang="en-US" dirty="0"/>
              <a:t>.</a:t>
            </a:r>
          </a:p>
          <a:p>
            <a:pPr>
              <a:lnSpc>
                <a:spcPct val="80000"/>
              </a:lnSpc>
            </a:pPr>
            <a:r>
              <a:rPr lang="en-GB" altLang="en-US" dirty="0"/>
              <a:t>The list on the following slides shows the available procedures and provides examples how to use them.</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35961154"/>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ttk</a:t>
            </a:r>
            <a:r>
              <a:rPr lang="en-GB" altLang="en-US" dirty="0">
                <a:latin typeface="Intel Clear" panose="020B0604020203020204" pitchFamily="34" charset="0"/>
                <a:cs typeface="Intel Clear" panose="020B0604020203020204" pitchFamily="34" charset="0"/>
              </a:rPr>
              <a:t>_helper</a:t>
            </a:r>
            <a:r>
              <a:rPr lang="en-GB" altLang="en-US">
                <a:latin typeface="Intel Clear" panose="020B0604020203020204" pitchFamily="34" charset="0"/>
                <a:cs typeface="Intel Clear" panose="020B0604020203020204" pitchFamily="34" charset="0"/>
              </a:rPr>
              <a:t>_s10tx.tcl </a:t>
            </a:r>
            <a:r>
              <a:rPr lang="en-GB" altLang="en-US" dirty="0">
                <a:latin typeface="Intel Clear" panose="020B0604020203020204" pitchFamily="34" charset="0"/>
                <a:cs typeface="Intel Clear" panose="020B0604020203020204" pitchFamily="34" charset="0"/>
              </a:rPr>
              <a:t>Script (Generic functions)</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100" b="1" dirty="0" err="1"/>
              <a:t>rmw_all</a:t>
            </a:r>
            <a:r>
              <a:rPr lang="en-GB" altLang="en-US" sz="1100" b="1" dirty="0"/>
              <a:t>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rmw_all</a:t>
            </a:r>
            <a:r>
              <a:rPr lang="en-GB" altLang="en-US" sz="1100" dirty="0"/>
              <a:t> 0x160 0x0E 0x03 1</a:t>
            </a:r>
          </a:p>
          <a:p>
            <a:pPr>
              <a:lnSpc>
                <a:spcPct val="80000"/>
              </a:lnSpc>
            </a:pPr>
            <a:endParaRPr lang="en-GB" altLang="en-US" sz="1100" dirty="0"/>
          </a:p>
          <a:p>
            <a:pPr>
              <a:lnSpc>
                <a:spcPct val="80000"/>
              </a:lnSpc>
            </a:pPr>
            <a:r>
              <a:rPr lang="en-GB" altLang="en-US" sz="1100" b="1" dirty="0" err="1"/>
              <a:t>rmw_channel</a:t>
            </a:r>
            <a:r>
              <a:rPr lang="en-GB" altLang="en-US" sz="1100" b="1" dirty="0"/>
              <a:t> {</a:t>
            </a:r>
            <a:r>
              <a:rPr lang="en-GB" altLang="en-US" sz="1100" b="1" dirty="0" err="1"/>
              <a:t>phy</a:t>
            </a:r>
            <a:r>
              <a:rPr lang="en-GB" altLang="en-US" sz="1100" b="1" dirty="0"/>
              <a:t> channel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rmw_channel</a:t>
            </a:r>
            <a:r>
              <a:rPr lang="en-GB" altLang="en-US" sz="1100" dirty="0"/>
              <a:t> transceiver_block:0 0 3 0x40000 0x0F 0x03 1</a:t>
            </a:r>
          </a:p>
          <a:p>
            <a:pPr>
              <a:lnSpc>
                <a:spcPct val="80000"/>
              </a:lnSpc>
            </a:pPr>
            <a:endParaRPr lang="en-GB" altLang="en-US" sz="1100" dirty="0"/>
          </a:p>
          <a:p>
            <a:pPr>
              <a:lnSpc>
                <a:spcPct val="80000"/>
              </a:lnSpc>
            </a:pPr>
            <a:r>
              <a:rPr lang="en-GB" altLang="en-US" sz="1100" b="1" dirty="0" err="1"/>
              <a:t>rd_channel</a:t>
            </a:r>
            <a:r>
              <a:rPr lang="en-GB" altLang="en-US" sz="1100" b="1" dirty="0"/>
              <a:t> {</a:t>
            </a:r>
            <a:r>
              <a:rPr lang="en-GB" altLang="en-US" sz="1100" b="1" dirty="0" err="1"/>
              <a:t>phy</a:t>
            </a:r>
            <a:r>
              <a:rPr lang="en-GB" altLang="en-US" sz="1100" b="1" dirty="0"/>
              <a:t> channel offset verbose}</a:t>
            </a:r>
          </a:p>
          <a:p>
            <a:pPr>
              <a:lnSpc>
                <a:spcPct val="80000"/>
              </a:lnSpc>
            </a:pPr>
            <a:r>
              <a:rPr lang="en-GB" altLang="en-US" sz="1100" dirty="0"/>
              <a:t>to read and printout use e.g. </a:t>
            </a:r>
            <a:r>
              <a:rPr lang="en-GB" altLang="en-US" sz="1100" dirty="0" err="1"/>
              <a:t>rd_channel</a:t>
            </a:r>
            <a:r>
              <a:rPr lang="en-GB" altLang="en-US" sz="1100" dirty="0"/>
              <a:t> etile_phy_36 3 0x40000 1</a:t>
            </a:r>
          </a:p>
          <a:p>
            <a:pPr>
              <a:lnSpc>
                <a:spcPct val="80000"/>
              </a:lnSpc>
            </a:pPr>
            <a:r>
              <a:rPr lang="en-GB" altLang="en-US" sz="1100" dirty="0"/>
              <a:t>when only reading without printing use e.g. set d [</a:t>
            </a:r>
            <a:r>
              <a:rPr lang="en-GB" altLang="en-US" sz="1100" dirty="0" err="1"/>
              <a:t>rd_channel</a:t>
            </a:r>
            <a:r>
              <a:rPr lang="en-GB" altLang="en-US" sz="1100" dirty="0"/>
              <a:t> etile_phy_36 3 0x40000 0]</a:t>
            </a:r>
          </a:p>
          <a:p>
            <a:pPr>
              <a:lnSpc>
                <a:spcPct val="80000"/>
              </a:lnSpc>
            </a:pPr>
            <a:endParaRPr lang="en-GB" altLang="en-US" sz="1100" b="1" dirty="0"/>
          </a:p>
          <a:p>
            <a:pPr>
              <a:lnSpc>
                <a:spcPct val="80000"/>
              </a:lnSpc>
            </a:pPr>
            <a:r>
              <a:rPr lang="en-GB" altLang="en-US" sz="1100" b="1" dirty="0" err="1"/>
              <a:t>rd_all</a:t>
            </a:r>
            <a:r>
              <a:rPr lang="en-GB" altLang="en-US" sz="1100" b="1" dirty="0"/>
              <a:t> {offset}</a:t>
            </a:r>
          </a:p>
          <a:p>
            <a:pPr>
              <a:lnSpc>
                <a:spcPct val="80000"/>
              </a:lnSpc>
            </a:pPr>
            <a:r>
              <a:rPr lang="en-GB" altLang="en-US" sz="1100" dirty="0"/>
              <a:t>example </a:t>
            </a:r>
            <a:r>
              <a:rPr lang="en-GB" altLang="en-US" sz="1100" dirty="0" err="1"/>
              <a:t>useage</a:t>
            </a:r>
            <a:r>
              <a:rPr lang="en-GB" altLang="en-US" sz="1100" dirty="0"/>
              <a:t> </a:t>
            </a:r>
            <a:r>
              <a:rPr lang="en-GB" altLang="en-US" sz="1100" dirty="0" err="1"/>
              <a:t>rd_all</a:t>
            </a:r>
            <a:r>
              <a:rPr lang="en-GB" altLang="en-US" sz="1100" dirty="0"/>
              <a:t> 0x40011</a:t>
            </a:r>
          </a:p>
          <a:p>
            <a:pPr>
              <a:lnSpc>
                <a:spcPct val="80000"/>
              </a:lnSpc>
            </a:pPr>
            <a:endParaRPr lang="en-GB" altLang="en-US" sz="1100" b="1" dirty="0"/>
          </a:p>
          <a:p>
            <a:pPr>
              <a:lnSpc>
                <a:spcPct val="80000"/>
              </a:lnSpc>
            </a:pPr>
            <a:r>
              <a:rPr lang="en-GB" altLang="en-US" sz="1100" b="1" dirty="0" err="1"/>
              <a:t>raw_dump_channel</a:t>
            </a:r>
            <a:r>
              <a:rPr lang="en-GB" altLang="en-US" sz="1100" b="1" dirty="0"/>
              <a:t> {</a:t>
            </a:r>
            <a:r>
              <a:rPr lang="en-GB" altLang="en-US" sz="1100" b="1" dirty="0" err="1"/>
              <a:t>phy</a:t>
            </a:r>
            <a:r>
              <a:rPr lang="en-GB" altLang="en-US" sz="1100" b="1" dirty="0"/>
              <a:t> </a:t>
            </a:r>
            <a:r>
              <a:rPr lang="en-GB" altLang="en-US" sz="1100" b="1" dirty="0" err="1"/>
              <a:t>ch</a:t>
            </a:r>
            <a:r>
              <a:rPr lang="en-GB" altLang="en-US" sz="1100" b="1" dirty="0"/>
              <a:t>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raw_dump_channel</a:t>
            </a:r>
            <a:r>
              <a:rPr lang="en-GB" altLang="en-US" sz="1100" dirty="0"/>
              <a:t> etile_phy_36 0 0x000 0x300</a:t>
            </a:r>
          </a:p>
          <a:p>
            <a:pPr>
              <a:lnSpc>
                <a:spcPct val="80000"/>
              </a:lnSpc>
            </a:pPr>
            <a:endParaRPr lang="en-GB" altLang="en-US" sz="1100" b="1" dirty="0"/>
          </a:p>
          <a:p>
            <a:pPr>
              <a:lnSpc>
                <a:spcPct val="80000"/>
              </a:lnSpc>
            </a:pPr>
            <a:r>
              <a:rPr lang="en-GB" altLang="en-US" sz="1100" b="1" dirty="0" err="1"/>
              <a:t>compare_xcvr_channels</a:t>
            </a:r>
            <a:r>
              <a:rPr lang="en-GB" altLang="en-US" sz="1100" b="1" dirty="0"/>
              <a:t> {</a:t>
            </a:r>
            <a:r>
              <a:rPr lang="en-GB" altLang="en-US" sz="1100" b="1" dirty="0" err="1"/>
              <a:t>phy</a:t>
            </a:r>
            <a:r>
              <a:rPr lang="en-GB" altLang="en-US" sz="1100" b="1" dirty="0"/>
              <a:t> ch1 ch2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compare_xcvr_channels</a:t>
            </a:r>
            <a:r>
              <a:rPr lang="en-GB" altLang="en-US" sz="1100" dirty="0"/>
              <a:t> etile_phy_36 0 1 0x0 0xF</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97329976"/>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1)</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200" b="1" dirty="0" err="1"/>
              <a:t>rcfg_etile</a:t>
            </a:r>
            <a:r>
              <a:rPr lang="en-GB" altLang="en-US" sz="1200" b="1" dirty="0"/>
              <a:t> {</a:t>
            </a:r>
            <a:r>
              <a:rPr lang="en-GB" altLang="en-US" sz="1200" b="1" dirty="0" err="1"/>
              <a:t>phy</a:t>
            </a:r>
            <a:r>
              <a:rPr lang="en-GB" altLang="en-US" sz="1200" b="1" dirty="0"/>
              <a:t> channel </a:t>
            </a:r>
            <a:r>
              <a:rPr lang="en-GB" altLang="en-US" sz="1200" b="1" dirty="0" err="1"/>
              <a:t>interrupt_code</a:t>
            </a:r>
            <a:r>
              <a:rPr lang="en-GB" altLang="en-US" sz="1200" b="1" dirty="0"/>
              <a:t> </a:t>
            </a:r>
            <a:r>
              <a:rPr lang="en-GB" altLang="en-US" sz="1200" b="1" dirty="0" err="1"/>
              <a:t>interrupt_data</a:t>
            </a:r>
            <a:r>
              <a:rPr lang="en-GB" altLang="en-US" sz="1200" b="1" dirty="0"/>
              <a:t> verbose}</a:t>
            </a:r>
          </a:p>
          <a:p>
            <a:pPr>
              <a:lnSpc>
                <a:spcPct val="80000"/>
              </a:lnSpc>
            </a:pPr>
            <a:r>
              <a:rPr lang="en-GB" altLang="en-US" sz="1200" dirty="0"/>
              <a:t>example </a:t>
            </a:r>
            <a:r>
              <a:rPr lang="en-GB" altLang="en-US" sz="1200" dirty="0" err="1"/>
              <a:t>useage</a:t>
            </a:r>
            <a:r>
              <a:rPr lang="en-GB" altLang="en-US" sz="1200" dirty="0"/>
              <a:t> reading </a:t>
            </a:r>
            <a:r>
              <a:rPr lang="en-GB" altLang="en-US" sz="1200" dirty="0" err="1"/>
              <a:t>vod</a:t>
            </a:r>
            <a:r>
              <a:rPr lang="en-GB" altLang="en-US" sz="1200" dirty="0"/>
              <a:t> : set </a:t>
            </a:r>
            <a:r>
              <a:rPr lang="en-GB" altLang="en-US" sz="1200" dirty="0" err="1"/>
              <a:t>readback_vod</a:t>
            </a:r>
            <a:r>
              <a:rPr lang="en-GB" altLang="en-US" sz="1200" dirty="0"/>
              <a:t> [</a:t>
            </a:r>
            <a:r>
              <a:rPr lang="en-GB" altLang="en-US" sz="1200" dirty="0" err="1"/>
              <a:t>rcfg_etile</a:t>
            </a:r>
            <a:r>
              <a:rPr lang="en-GB" altLang="en-US" sz="1200" dirty="0"/>
              <a:t> etile_phy_36  0 0x15 0x4100 1]</a:t>
            </a:r>
          </a:p>
          <a:p>
            <a:pPr>
              <a:lnSpc>
                <a:spcPct val="80000"/>
              </a:lnSpc>
            </a:pPr>
            <a:r>
              <a:rPr lang="en-GB" altLang="en-US" sz="1200" dirty="0"/>
              <a:t>example </a:t>
            </a:r>
            <a:r>
              <a:rPr lang="en-GB" altLang="en-US" sz="1200" dirty="0" err="1"/>
              <a:t>useage</a:t>
            </a:r>
            <a:r>
              <a:rPr lang="en-GB" altLang="en-US" sz="1200" dirty="0"/>
              <a:t> writing </a:t>
            </a:r>
            <a:r>
              <a:rPr lang="en-GB" altLang="en-US" sz="1200" dirty="0" err="1"/>
              <a:t>vod</a:t>
            </a:r>
            <a:r>
              <a:rPr lang="en-GB" altLang="en-US" sz="1200" dirty="0"/>
              <a:t> setting 3 : set </a:t>
            </a:r>
            <a:r>
              <a:rPr lang="en-GB" altLang="en-US" sz="1200" dirty="0" err="1"/>
              <a:t>readback_vod</a:t>
            </a:r>
            <a:r>
              <a:rPr lang="en-GB" altLang="en-US" sz="1200" dirty="0"/>
              <a:t>	[</a:t>
            </a:r>
            <a:r>
              <a:rPr lang="en-GB" altLang="en-US" sz="1200" dirty="0" err="1"/>
              <a:t>rcfg_etile</a:t>
            </a:r>
            <a:r>
              <a:rPr lang="en-GB" altLang="en-US" sz="1200" dirty="0"/>
              <a:t> etile_phy_36 0 0x15 0x4003 0]</a:t>
            </a:r>
          </a:p>
          <a:p>
            <a:pPr>
              <a:lnSpc>
                <a:spcPct val="80000"/>
              </a:lnSpc>
            </a:pPr>
            <a:endParaRPr lang="en-GB" altLang="en-US" sz="1200" dirty="0"/>
          </a:p>
          <a:p>
            <a:pPr>
              <a:lnSpc>
                <a:spcPct val="80000"/>
              </a:lnSpc>
            </a:pPr>
            <a:r>
              <a:rPr lang="en-GB" altLang="en-US" sz="1200" b="1" dirty="0" err="1"/>
              <a:t>start_check_prbs_etile</a:t>
            </a:r>
            <a:r>
              <a:rPr lang="en-GB" altLang="en-US" sz="1200" b="1" dirty="0"/>
              <a:t> {</a:t>
            </a:r>
            <a:r>
              <a:rPr lang="en-GB" altLang="en-US" sz="1200" b="1" dirty="0" err="1"/>
              <a:t>phy</a:t>
            </a:r>
            <a:r>
              <a:rPr lang="en-GB" altLang="en-US" sz="1200" b="1" dirty="0"/>
              <a:t> channel pattern verbose}</a:t>
            </a:r>
          </a:p>
          <a:p>
            <a:pPr>
              <a:lnSpc>
                <a:spcPct val="80000"/>
              </a:lnSpc>
            </a:pPr>
            <a:r>
              <a:rPr lang="en-GB" altLang="en-US" sz="1200" dirty="0"/>
              <a:t>example to start prbs31 on channel 1 of etile_phy_37 :  </a:t>
            </a:r>
            <a:r>
              <a:rPr lang="en-GB" altLang="en-US" sz="1200" dirty="0" err="1"/>
              <a:t>start_check_prbs_etile</a:t>
            </a:r>
            <a:r>
              <a:rPr lang="en-GB" altLang="en-US" sz="1200" dirty="0"/>
              <a:t> etile_phy_37 1 31 1</a:t>
            </a:r>
          </a:p>
          <a:p>
            <a:pPr>
              <a:lnSpc>
                <a:spcPct val="80000"/>
              </a:lnSpc>
            </a:pPr>
            <a:endParaRPr lang="en-GB" altLang="en-US" sz="1200" dirty="0"/>
          </a:p>
          <a:p>
            <a:pPr>
              <a:lnSpc>
                <a:spcPct val="80000"/>
              </a:lnSpc>
            </a:pPr>
            <a:r>
              <a:rPr lang="en-GB" altLang="en-US" sz="1200" b="1" dirty="0" err="1"/>
              <a:t>set_serial_loopback_etile</a:t>
            </a:r>
            <a:r>
              <a:rPr lang="en-GB" altLang="en-US" sz="1200" b="1" dirty="0"/>
              <a:t> {</a:t>
            </a:r>
            <a:r>
              <a:rPr lang="en-GB" altLang="en-US" sz="1200" b="1" dirty="0" err="1"/>
              <a:t>phy</a:t>
            </a:r>
            <a:r>
              <a:rPr lang="en-GB" altLang="en-US" sz="1200" b="1" dirty="0"/>
              <a:t> channel </a:t>
            </a:r>
            <a:r>
              <a:rPr lang="en-GB" altLang="en-US" sz="1200" b="1" dirty="0" err="1"/>
              <a:t>serial_loop</a:t>
            </a:r>
            <a:r>
              <a:rPr lang="en-GB" altLang="en-US" sz="1200" b="1" dirty="0"/>
              <a:t> verbose}</a:t>
            </a:r>
          </a:p>
          <a:p>
            <a:pPr>
              <a:lnSpc>
                <a:spcPct val="80000"/>
              </a:lnSpc>
            </a:pPr>
            <a:r>
              <a:rPr lang="en-GB" altLang="en-US" sz="1200" dirty="0"/>
              <a:t>example to set serial loopback on channel 4 of etile_phy_36 :  </a:t>
            </a:r>
            <a:r>
              <a:rPr lang="en-GB" altLang="en-US" sz="1200" dirty="0" err="1"/>
              <a:t>set_serial_loopback_etile</a:t>
            </a:r>
            <a:r>
              <a:rPr lang="en-GB" altLang="en-US" sz="1200" dirty="0"/>
              <a:t> etile_phy_36 4 1 1</a:t>
            </a:r>
          </a:p>
          <a:p>
            <a:pPr>
              <a:lnSpc>
                <a:spcPct val="80000"/>
              </a:lnSpc>
            </a:pPr>
            <a:endParaRPr lang="en-GB" altLang="en-US" sz="1200" dirty="0"/>
          </a:p>
          <a:p>
            <a:pPr>
              <a:lnSpc>
                <a:spcPct val="80000"/>
              </a:lnSpc>
            </a:pPr>
            <a:r>
              <a:rPr lang="en-GB" altLang="en-US" sz="1200" b="1" dirty="0" err="1"/>
              <a:t>set_mode_etile</a:t>
            </a:r>
            <a:r>
              <a:rPr lang="en-GB" altLang="en-US" sz="1200" b="1" dirty="0"/>
              <a:t> {</a:t>
            </a:r>
            <a:r>
              <a:rPr lang="en-GB" altLang="en-US" sz="1200" b="1" dirty="0" err="1"/>
              <a:t>phy</a:t>
            </a:r>
            <a:r>
              <a:rPr lang="en-GB" altLang="en-US" sz="1200" b="1" dirty="0"/>
              <a:t> channel </a:t>
            </a:r>
            <a:r>
              <a:rPr lang="en-GB" altLang="en-US" sz="1200" b="1" dirty="0" err="1"/>
              <a:t>line_encoding</a:t>
            </a:r>
            <a:r>
              <a:rPr lang="en-GB" altLang="en-US" sz="1200" b="1" dirty="0"/>
              <a:t> </a:t>
            </a:r>
            <a:r>
              <a:rPr lang="en-GB" altLang="en-US" sz="1200" b="1" dirty="0" err="1"/>
              <a:t>tx_clk_divider</a:t>
            </a:r>
            <a:r>
              <a:rPr lang="en-GB" altLang="en-US" sz="1200" b="1" dirty="0"/>
              <a:t> </a:t>
            </a:r>
            <a:r>
              <a:rPr lang="en-GB" altLang="en-US" sz="1200" b="1" dirty="0" err="1"/>
              <a:t>rx_clk_divider</a:t>
            </a:r>
            <a:r>
              <a:rPr lang="en-GB" altLang="en-US" sz="1200" b="1" dirty="0"/>
              <a:t> </a:t>
            </a:r>
            <a:r>
              <a:rPr lang="en-GB" altLang="en-US" sz="1200" b="1" dirty="0" err="1"/>
              <a:t>gray_encoding</a:t>
            </a:r>
            <a:r>
              <a:rPr lang="en-GB" altLang="en-US" sz="1200" b="1" dirty="0"/>
              <a:t> encoding_1_1plusd verbose}</a:t>
            </a:r>
          </a:p>
          <a:p>
            <a:pPr>
              <a:lnSpc>
                <a:spcPct val="80000"/>
              </a:lnSpc>
            </a:pPr>
            <a:r>
              <a:rPr lang="en-GB" altLang="en-US" sz="1200" dirty="0"/>
              <a:t>example to set PAM4 on channel 4 of etile_phy_36 with </a:t>
            </a:r>
            <a:r>
              <a:rPr lang="en-GB" altLang="en-US" sz="1200" dirty="0" err="1"/>
              <a:t>gray_encoding</a:t>
            </a:r>
            <a:r>
              <a:rPr lang="en-GB" altLang="en-US" sz="1200" dirty="0"/>
              <a:t> : </a:t>
            </a:r>
            <a:r>
              <a:rPr lang="en-GB" altLang="en-US" sz="1200" dirty="0" err="1"/>
              <a:t>set_mode_etile</a:t>
            </a:r>
            <a:r>
              <a:rPr lang="en-GB" altLang="en-US" sz="1200" dirty="0"/>
              <a:t> etile_phy_36 4 PAM4 0x64 </a:t>
            </a:r>
            <a:r>
              <a:rPr lang="en-GB" altLang="en-US" sz="1200" dirty="0" err="1"/>
              <a:t>0x64</a:t>
            </a:r>
            <a:r>
              <a:rPr lang="en-GB" altLang="en-US" sz="1200" dirty="0"/>
              <a:t> 1 0 1</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04982295"/>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2)</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400" b="1" dirty="0" err="1"/>
              <a:t>iadp_channel</a:t>
            </a:r>
            <a:r>
              <a:rPr lang="en-GB" altLang="en-US" sz="1400" b="1" dirty="0"/>
              <a:t> {</a:t>
            </a:r>
            <a:r>
              <a:rPr lang="en-GB" altLang="en-US" sz="1400" b="1" dirty="0" err="1"/>
              <a:t>phy</a:t>
            </a:r>
            <a:r>
              <a:rPr lang="en-GB" altLang="en-US" sz="1400" b="1" dirty="0"/>
              <a:t> channel verbose}</a:t>
            </a:r>
          </a:p>
          <a:p>
            <a:pPr>
              <a:lnSpc>
                <a:spcPct val="80000"/>
              </a:lnSpc>
            </a:pPr>
            <a:r>
              <a:rPr lang="en-GB" altLang="en-US" sz="1400" dirty="0"/>
              <a:t>example to run </a:t>
            </a:r>
            <a:r>
              <a:rPr lang="en-GB" altLang="en-US" sz="1400" dirty="0" err="1"/>
              <a:t>iadp</a:t>
            </a:r>
            <a:r>
              <a:rPr lang="en-GB" altLang="en-US" sz="1400" dirty="0"/>
              <a:t> on channel 1 of etile_phy_36   </a:t>
            </a:r>
            <a:r>
              <a:rPr lang="en-GB" altLang="en-US" sz="1400" dirty="0" err="1"/>
              <a:t>iadp_channel</a:t>
            </a:r>
            <a:r>
              <a:rPr lang="en-GB" altLang="en-US" sz="1400" dirty="0"/>
              <a:t> etile_phy_36 1 1</a:t>
            </a:r>
          </a:p>
          <a:p>
            <a:pPr>
              <a:lnSpc>
                <a:spcPct val="80000"/>
              </a:lnSpc>
            </a:pPr>
            <a:endParaRPr lang="en-GB" altLang="en-US" sz="1400" dirty="0"/>
          </a:p>
          <a:p>
            <a:pPr>
              <a:lnSpc>
                <a:spcPct val="80000"/>
              </a:lnSpc>
            </a:pPr>
            <a:r>
              <a:rPr lang="en-GB" altLang="en-US" sz="1400" b="1" dirty="0" err="1"/>
              <a:t>iadp_phy</a:t>
            </a:r>
            <a:r>
              <a:rPr lang="en-GB" altLang="en-US" sz="1400" b="1" dirty="0"/>
              <a:t> {</a:t>
            </a:r>
            <a:r>
              <a:rPr lang="en-GB" altLang="en-US" sz="1400" b="1" dirty="0" err="1"/>
              <a:t>phy</a:t>
            </a:r>
            <a:r>
              <a:rPr lang="en-GB" altLang="en-US" sz="1400" b="1" dirty="0"/>
              <a:t> verbose}</a:t>
            </a:r>
          </a:p>
          <a:p>
            <a:pPr>
              <a:lnSpc>
                <a:spcPct val="80000"/>
              </a:lnSpc>
            </a:pPr>
            <a:r>
              <a:rPr lang="en-GB" altLang="en-US" sz="1400" dirty="0"/>
              <a:t>example to run </a:t>
            </a:r>
            <a:r>
              <a:rPr lang="en-GB" altLang="en-US" sz="1400" dirty="0" err="1"/>
              <a:t>iadp</a:t>
            </a:r>
            <a:r>
              <a:rPr lang="en-GB" altLang="en-US" sz="1400" dirty="0"/>
              <a:t> at once on all channels of etile_phy_36 :  </a:t>
            </a:r>
            <a:r>
              <a:rPr lang="en-GB" altLang="en-US" sz="1400" dirty="0" err="1"/>
              <a:t>iadp_phy</a:t>
            </a:r>
            <a:r>
              <a:rPr lang="en-GB" altLang="en-US" sz="1400" dirty="0"/>
              <a:t> etile_phy_36 1</a:t>
            </a:r>
          </a:p>
          <a:p>
            <a:pPr>
              <a:lnSpc>
                <a:spcPct val="80000"/>
              </a:lnSpc>
            </a:pPr>
            <a:endParaRPr lang="en-GB" altLang="en-US" sz="1400" dirty="0"/>
          </a:p>
          <a:p>
            <a:pPr>
              <a:lnSpc>
                <a:spcPct val="80000"/>
              </a:lnSpc>
            </a:pPr>
            <a:r>
              <a:rPr lang="en-GB" altLang="en-US" sz="1400" b="1" dirty="0" err="1"/>
              <a:t>set_serial_loopback_phy_etile</a:t>
            </a:r>
            <a:r>
              <a:rPr lang="en-GB" altLang="en-US" sz="1400" b="1" dirty="0"/>
              <a:t> {</a:t>
            </a:r>
            <a:r>
              <a:rPr lang="en-GB" altLang="en-US" sz="1400" b="1" dirty="0" err="1"/>
              <a:t>phy</a:t>
            </a:r>
            <a:r>
              <a:rPr lang="en-GB" altLang="en-US" sz="1400" b="1" dirty="0"/>
              <a:t> </a:t>
            </a:r>
            <a:r>
              <a:rPr lang="en-GB" altLang="en-US" sz="1400" b="1" dirty="0" err="1"/>
              <a:t>serial_loop</a:t>
            </a:r>
            <a:r>
              <a:rPr lang="en-GB" altLang="en-US" sz="1400" b="1" dirty="0"/>
              <a:t> verbose}</a:t>
            </a:r>
          </a:p>
          <a:p>
            <a:pPr>
              <a:lnSpc>
                <a:spcPct val="80000"/>
              </a:lnSpc>
            </a:pPr>
            <a:r>
              <a:rPr lang="en-GB" altLang="en-US" sz="1400" dirty="0"/>
              <a:t>example to turn serial loopback ON for all channels of etile_phy_36 :  </a:t>
            </a:r>
            <a:r>
              <a:rPr lang="en-GB" altLang="en-US" sz="1400" dirty="0" err="1"/>
              <a:t>set_serial_loopback_phy_etile</a:t>
            </a:r>
            <a:r>
              <a:rPr lang="en-GB" altLang="en-US" sz="1400" dirty="0"/>
              <a:t> etile_phy_36 1 1</a:t>
            </a:r>
          </a:p>
          <a:p>
            <a:pPr>
              <a:lnSpc>
                <a:spcPct val="80000"/>
              </a:lnSpc>
            </a:pPr>
            <a:r>
              <a:rPr lang="en-GB" altLang="en-US" sz="1400" b="1" dirty="0" err="1"/>
              <a:t>precal</a:t>
            </a:r>
            <a:r>
              <a:rPr lang="en-GB" altLang="en-US" sz="1400" b="1" dirty="0"/>
              <a:t> {</a:t>
            </a:r>
            <a:r>
              <a:rPr lang="en-GB" altLang="en-US" sz="1400" b="1" dirty="0" err="1"/>
              <a:t>phy</a:t>
            </a:r>
            <a:r>
              <a:rPr lang="en-GB" altLang="en-US" sz="1400" b="1" dirty="0"/>
              <a:t> </a:t>
            </a:r>
            <a:r>
              <a:rPr lang="en-GB" altLang="en-US" sz="1400" b="1" dirty="0" err="1"/>
              <a:t>prbspattern</a:t>
            </a:r>
            <a:r>
              <a:rPr lang="en-GB" altLang="en-US" sz="1400" b="1" dirty="0"/>
              <a:t> </a:t>
            </a:r>
            <a:r>
              <a:rPr lang="en-GB" altLang="en-US" sz="1400" b="1" dirty="0" err="1"/>
              <a:t>line_encoding</a:t>
            </a:r>
            <a:r>
              <a:rPr lang="en-GB" altLang="en-US" sz="1400" b="1" dirty="0"/>
              <a:t> </a:t>
            </a:r>
            <a:r>
              <a:rPr lang="en-GB" altLang="en-US" sz="1400" b="1" dirty="0" err="1"/>
              <a:t>tx_clk_divider</a:t>
            </a:r>
            <a:r>
              <a:rPr lang="en-GB" altLang="en-US" sz="1400" b="1" dirty="0"/>
              <a:t> </a:t>
            </a:r>
            <a:r>
              <a:rPr lang="en-GB" altLang="en-US" sz="1400" b="1" dirty="0" err="1"/>
              <a:t>rx_clk_divider</a:t>
            </a:r>
            <a:r>
              <a:rPr lang="en-GB" altLang="en-US" sz="1400" b="1" dirty="0"/>
              <a:t> </a:t>
            </a:r>
            <a:r>
              <a:rPr lang="en-GB" altLang="en-US" sz="1400" b="1" dirty="0" err="1"/>
              <a:t>gray_encoding</a:t>
            </a:r>
            <a:r>
              <a:rPr lang="en-GB" altLang="en-US" sz="1400" b="1" dirty="0"/>
              <a:t> encoding_1_1plusd verbose}</a:t>
            </a:r>
          </a:p>
          <a:p>
            <a:pPr>
              <a:lnSpc>
                <a:spcPct val="80000"/>
              </a:lnSpc>
            </a:pPr>
            <a:r>
              <a:rPr lang="en-GB" altLang="en-US" sz="1400" dirty="0"/>
              <a:t>example to run </a:t>
            </a:r>
            <a:r>
              <a:rPr lang="en-GB" altLang="en-US" sz="1400" dirty="0" err="1"/>
              <a:t>precal</a:t>
            </a:r>
            <a:r>
              <a:rPr lang="en-GB" altLang="en-US" sz="1400" dirty="0"/>
              <a:t> with prbs31 with pam4 on </a:t>
            </a:r>
            <a:r>
              <a:rPr lang="en-GB" altLang="en-US" sz="1400" dirty="0" err="1"/>
              <a:t>on</a:t>
            </a:r>
            <a:r>
              <a:rPr lang="en-GB" altLang="en-US" sz="1400" dirty="0"/>
              <a:t> all channels of etile_phy_37 :  </a:t>
            </a:r>
            <a:r>
              <a:rPr lang="en-GB" altLang="en-US" sz="1400" dirty="0" err="1"/>
              <a:t>precal</a:t>
            </a:r>
            <a:r>
              <a:rPr lang="en-GB" altLang="en-US" sz="1400" dirty="0"/>
              <a:t> etile_phy_37 31 PAM4 0x64 </a:t>
            </a:r>
            <a:r>
              <a:rPr lang="en-GB" altLang="en-US" sz="1400" dirty="0" err="1"/>
              <a:t>0x64</a:t>
            </a:r>
            <a:r>
              <a:rPr lang="en-GB" altLang="en-US" sz="1400" dirty="0"/>
              <a:t> 1 0 1</a:t>
            </a:r>
          </a:p>
          <a:p>
            <a:pPr>
              <a:lnSpc>
                <a:spcPct val="80000"/>
              </a:lnSpc>
            </a:pPr>
            <a:r>
              <a:rPr lang="en-US" altLang="en-US" sz="1400" b="1" dirty="0" err="1"/>
              <a:t>precal_simple</a:t>
            </a:r>
            <a:r>
              <a:rPr lang="en-US" altLang="en-US" sz="1400" b="1" dirty="0"/>
              <a:t> {</a:t>
            </a:r>
            <a:r>
              <a:rPr lang="en-US" altLang="en-US" sz="1400" b="1" dirty="0" err="1"/>
              <a:t>phy</a:t>
            </a:r>
            <a:r>
              <a:rPr lang="en-US" altLang="en-US" sz="1400" b="1" dirty="0"/>
              <a:t> </a:t>
            </a:r>
            <a:r>
              <a:rPr lang="en-US" altLang="en-US" sz="1400" b="1" dirty="0" err="1"/>
              <a:t>prbspattern</a:t>
            </a:r>
            <a:r>
              <a:rPr lang="en-US" altLang="en-US" sz="1400" b="1" dirty="0"/>
              <a:t> </a:t>
            </a:r>
            <a:r>
              <a:rPr lang="en-US" altLang="en-US" sz="1400" b="1" dirty="0" err="1"/>
              <a:t>exit_mode</a:t>
            </a:r>
            <a:r>
              <a:rPr lang="en-US" altLang="en-US" sz="1400" b="1" dirty="0"/>
              <a:t> verbose}</a:t>
            </a:r>
          </a:p>
          <a:p>
            <a:pPr>
              <a:lnSpc>
                <a:spcPct val="80000"/>
              </a:lnSpc>
            </a:pPr>
            <a:r>
              <a:rPr lang="en-US" altLang="en-US" sz="1400" dirty="0"/>
              <a:t>example to run </a:t>
            </a:r>
            <a:r>
              <a:rPr lang="en-US" altLang="en-US" sz="1400" dirty="0" err="1"/>
              <a:t>precal</a:t>
            </a:r>
            <a:r>
              <a:rPr lang="en-US" altLang="en-US" sz="1400" dirty="0"/>
              <a:t> with prbs31 on all channels of etile_phy_37 and turn off prbs31 after calibration :  </a:t>
            </a:r>
            <a:r>
              <a:rPr lang="en-US" altLang="en-US" sz="1400" dirty="0" err="1"/>
              <a:t>precal_simple</a:t>
            </a:r>
            <a:r>
              <a:rPr lang="en-US" altLang="en-US" sz="1400" dirty="0"/>
              <a:t> etile_phy_37 31 OFF 1</a:t>
            </a:r>
            <a:endParaRPr lang="en-GB" altLang="en-US" sz="1400" dirty="0"/>
          </a:p>
          <a:p>
            <a:pPr>
              <a:lnSpc>
                <a:spcPct val="80000"/>
              </a:lnSpc>
            </a:pPr>
            <a:r>
              <a:rPr lang="en-US" altLang="en-US" sz="1400" b="1" dirty="0" err="1"/>
              <a:t>get_firmware</a:t>
            </a:r>
            <a:r>
              <a:rPr lang="en-US" altLang="en-US" sz="1400" b="1" dirty="0"/>
              <a:t> {</a:t>
            </a:r>
            <a:r>
              <a:rPr lang="en-US" altLang="en-US" sz="1400" b="1" dirty="0" err="1"/>
              <a:t>phy</a:t>
            </a:r>
            <a:r>
              <a:rPr lang="en-US" altLang="en-US" sz="1400" b="1" dirty="0"/>
              <a:t>}</a:t>
            </a:r>
          </a:p>
          <a:p>
            <a:pPr>
              <a:lnSpc>
                <a:spcPct val="80000"/>
              </a:lnSpc>
            </a:pPr>
            <a:r>
              <a:rPr lang="en-US" altLang="en-US" sz="1400" dirty="0"/>
              <a:t>example to get firmware version :  </a:t>
            </a:r>
            <a:r>
              <a:rPr lang="en-US" altLang="en-US" sz="1400" dirty="0" err="1"/>
              <a:t>get_firmware</a:t>
            </a:r>
            <a:r>
              <a:rPr lang="en-US" altLang="en-US" sz="1400" dirty="0"/>
              <a:t> etile_phy_36</a:t>
            </a:r>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091417078"/>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411163" y="1268413"/>
            <a:ext cx="8504237" cy="5029200"/>
          </a:xfrm>
        </p:spPr>
        <p:txBody>
          <a:bodyPr/>
          <a:lstStyle/>
          <a:p>
            <a:pPr>
              <a:lnSpc>
                <a:spcPct val="80000"/>
              </a:lnSpc>
            </a:pPr>
            <a:r>
              <a:rPr lang="en-GB" altLang="en-US" dirty="0"/>
              <a:t>To start the Transceiver Toolkit simply start it from the Tools Menu in Quartus (with the project loaded). Using 18.1 or later.</a:t>
            </a:r>
          </a:p>
          <a:p>
            <a:pPr>
              <a:lnSpc>
                <a:spcPct val="80000"/>
              </a:lnSpc>
            </a:pPr>
            <a:r>
              <a:rPr lang="en-GB" altLang="en-US" dirty="0"/>
              <a:t>This will automatically detect the design and start up the Transceiver Toolkit which allows you to run further tests in optimizing the PMA settings, do </a:t>
            </a:r>
            <a:r>
              <a:rPr lang="en-GB" altLang="en-US" dirty="0" err="1"/>
              <a:t>autosweeps</a:t>
            </a:r>
            <a:r>
              <a:rPr lang="en-GB" altLang="en-US" dirty="0"/>
              <a:t> etc.</a:t>
            </a:r>
          </a:p>
          <a:p>
            <a:pPr>
              <a:lnSpc>
                <a:spcPct val="80000"/>
              </a:lnSpc>
            </a:pPr>
            <a:r>
              <a:rPr lang="en-GB" altLang="en-US" dirty="0">
                <a:solidFill>
                  <a:srgbClr val="FF0000"/>
                </a:solidFill>
              </a:rPr>
              <a:t>Make sure to stop all traffic running in TTK and close the TTK before going back to the </a:t>
            </a:r>
            <a:r>
              <a:rPr lang="en-GB" altLang="en-US" dirty="0" err="1">
                <a:solidFill>
                  <a:srgbClr val="FF0000"/>
                </a:solidFill>
              </a:rPr>
              <a:t>Nios</a:t>
            </a:r>
            <a:r>
              <a:rPr lang="en-GB" altLang="en-US" dirty="0">
                <a:solidFill>
                  <a:srgbClr val="FF0000"/>
                </a:solidFill>
              </a:rPr>
              <a:t> terminal to continue with the design.</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F0F38BB8-E06D-4C16-9912-BE7CE60045F2}"/>
              </a:ext>
            </a:extLst>
          </p:cNvPr>
          <p:cNvPicPr>
            <a:picLocks noChangeAspect="1"/>
          </p:cNvPicPr>
          <p:nvPr/>
        </p:nvPicPr>
        <p:blipFill>
          <a:blip r:embed="rId3"/>
          <a:stretch>
            <a:fillRect/>
          </a:stretch>
        </p:blipFill>
        <p:spPr>
          <a:xfrm>
            <a:off x="1299369" y="3153327"/>
            <a:ext cx="6545262" cy="3253823"/>
          </a:xfrm>
          <a:prstGeom prst="rect">
            <a:avLst/>
          </a:prstGeom>
        </p:spPr>
      </p:pic>
    </p:spTree>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dirty="0">
                <a:solidFill>
                  <a:srgbClr val="FF0000"/>
                </a:solidFill>
              </a:rPr>
              <a:t>First use : Open a </a:t>
            </a:r>
            <a:r>
              <a:rPr lang="en-GB" altLang="en-US" dirty="0" err="1">
                <a:solidFill>
                  <a:srgbClr val="FF0000"/>
                </a:solidFill>
              </a:rPr>
              <a:t>Nios</a:t>
            </a:r>
            <a:r>
              <a:rPr lang="en-GB" altLang="en-US" dirty="0">
                <a:solidFill>
                  <a:srgbClr val="FF0000"/>
                </a:solidFill>
              </a:rPr>
              <a:t> II 18.1 Shell and go to the simulation directory. In the shell provide the following command “./</a:t>
            </a:r>
            <a:r>
              <a:rPr lang="en-GB" altLang="en-US" dirty="0" err="1">
                <a:solidFill>
                  <a:srgbClr val="FF0000"/>
                </a:solidFill>
              </a:rPr>
              <a:t>create_simscript.bsh</a:t>
            </a:r>
            <a:r>
              <a:rPr lang="en-GB" altLang="en-US" dirty="0">
                <a:solidFill>
                  <a:srgbClr val="FF0000"/>
                </a:solidFill>
              </a:rPr>
              <a:t>”. This will create the necessary simulation scripts to match your own environment.</a:t>
            </a:r>
          </a:p>
          <a:p>
            <a:pPr eaLnBrk="1" hangingPunct="1">
              <a:spcBef>
                <a:spcPct val="50000"/>
              </a:spcBef>
            </a:pPr>
            <a:r>
              <a:rPr lang="en-GB" altLang="en-US" sz="1600" dirty="0"/>
              <a:t>When using </a:t>
            </a:r>
            <a:r>
              <a:rPr lang="en-GB" altLang="en-US" sz="1600" dirty="0" err="1"/>
              <a:t>Modelsim</a:t>
            </a:r>
            <a:r>
              <a:rPr lang="en-GB" altLang="en-US" sz="1600" dirty="0"/>
              <a:t> SE (or PE) or </a:t>
            </a:r>
            <a:r>
              <a:rPr lang="en-GB" altLang="en-US" sz="1600" dirty="0" err="1"/>
              <a:t>Questasim</a:t>
            </a:r>
            <a:r>
              <a:rPr lang="en-GB" altLang="en-US" sz="1600" dirty="0"/>
              <a:t> (tested with </a:t>
            </a:r>
            <a:r>
              <a:rPr lang="en-GB" altLang="en-US" sz="1600" dirty="0" err="1"/>
              <a:t>QuestaSim</a:t>
            </a:r>
            <a:r>
              <a:rPr lang="en-GB" altLang="en-US" sz="1600" dirty="0"/>
              <a:t> 10.5c)</a:t>
            </a:r>
          </a:p>
          <a:p>
            <a:pPr lvl="1" eaLnBrk="1" hangingPunct="1">
              <a:spcBef>
                <a:spcPct val="50000"/>
              </a:spcBef>
              <a:buFont typeface="Arial" panose="020B0604020202020204" pitchFamily="34" charset="0"/>
              <a:buChar char="–"/>
            </a:pPr>
            <a:r>
              <a:rPr lang="en-GB" altLang="en-US" sz="1200" dirty="0"/>
              <a:t>Go to the folder ../simulation/mentor</a:t>
            </a:r>
          </a:p>
          <a:p>
            <a:pPr lvl="1" eaLnBrk="1" hangingPunct="1">
              <a:spcBef>
                <a:spcPct val="50000"/>
              </a:spcBef>
              <a:buFont typeface="Arial" panose="020B0604020202020204" pitchFamily="34" charset="0"/>
              <a:buChar char="–"/>
            </a:pPr>
            <a:r>
              <a:rPr lang="en-GB" altLang="en-US" sz="12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200" dirty="0"/>
              <a:t>Run ‘Resim.do’ when libraries already exist to re-compile only the design files and simulate the testbench </a:t>
            </a:r>
          </a:p>
          <a:p>
            <a:pPr eaLnBrk="1" hangingPunct="1">
              <a:spcBef>
                <a:spcPct val="50000"/>
              </a:spcBef>
            </a:pPr>
            <a:r>
              <a:rPr lang="en-GB" altLang="en-US" sz="1600" dirty="0"/>
              <a:t>The simulation files can be found in the ‘</a:t>
            </a:r>
            <a:r>
              <a:rPr lang="en-GB" altLang="en-US" sz="1600" dirty="0">
                <a:solidFill>
                  <a:schemeClr val="accent1"/>
                </a:solidFill>
              </a:rPr>
              <a:t>simulation/mentor</a:t>
            </a:r>
            <a:r>
              <a:rPr lang="en-GB" altLang="en-US" sz="1600" dirty="0"/>
              <a:t>’ directory</a:t>
            </a:r>
          </a:p>
          <a:p>
            <a:pPr eaLnBrk="1" hangingPunct="1">
              <a:spcBef>
                <a:spcPct val="50000"/>
              </a:spcBef>
            </a:pPr>
            <a:r>
              <a:rPr lang="en-GB" altLang="en-US" sz="1600" dirty="0"/>
              <a:t>After lane </a:t>
            </a:r>
            <a:r>
              <a:rPr lang="en-GB" altLang="en-US" sz="1600" dirty="0" err="1"/>
              <a:t>alignement</a:t>
            </a:r>
            <a:r>
              <a:rPr lang="en-GB" altLang="en-US" sz="1600" dirty="0"/>
              <a:t> has been achieved the testbench will also insert 2 errors (each resulting in 4 </a:t>
            </a:r>
            <a:r>
              <a:rPr lang="en-GB" altLang="en-US" sz="1600" dirty="0" err="1"/>
              <a:t>biterrors</a:t>
            </a:r>
            <a:r>
              <a:rPr lang="en-GB" altLang="en-US" sz="1600" dirty="0"/>
              <a:t>) which are reported by the testbench. </a:t>
            </a:r>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47</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18.1.1 </a:t>
            </a:r>
            <a:r>
              <a:rPr lang="en-GB" altLang="en-US" dirty="0"/>
              <a:t>archive </a:t>
            </a:r>
            <a:r>
              <a:rPr lang="en-GB" altLang="en-US"/>
              <a:t>(B263) </a:t>
            </a:r>
            <a:r>
              <a:rPr lang="en-GB" altLang="en-US" dirty="0"/>
              <a:t>which contains the demo design files, the software source files, ttk_helper</a:t>
            </a:r>
            <a:r>
              <a:rPr lang="en-GB" altLang="en-US"/>
              <a:t>_s10tx.</a:t>
            </a:r>
            <a:r>
              <a:rPr lang="en-GB" altLang="en-US" dirty="0"/>
              <a:t>tcl scripts and the testbench files.</a:t>
            </a:r>
          </a:p>
          <a:p>
            <a:pPr eaLnBrk="1" hangingPunct="1">
              <a:spcBef>
                <a:spcPct val="50000"/>
              </a:spcBef>
            </a:pPr>
            <a:r>
              <a:rPr lang="en-GB" altLang="en-US" dirty="0"/>
              <a:t>The testbenches can be found after restoring the archive: &lt;</a:t>
            </a:r>
            <a:r>
              <a:rPr lang="en-GB" altLang="en-US" dirty="0" err="1"/>
              <a:t>restored_project</a:t>
            </a:r>
            <a:r>
              <a:rPr lang="en-GB" altLang="en-US" dirty="0"/>
              <a:t>&gt;/simulation</a:t>
            </a:r>
          </a:p>
          <a:p>
            <a:pPr eaLnBrk="1" hangingPunct="1">
              <a:spcBef>
                <a:spcPct val="50000"/>
              </a:spcBef>
            </a:pPr>
            <a:r>
              <a:rPr lang="en-GB" altLang="en-US" dirty="0"/>
              <a:t>The software source files can 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 </a:t>
            </a:r>
          </a:p>
          <a:p>
            <a:pPr eaLnBrk="1" hangingPunct="1">
              <a:spcBef>
                <a:spcPct val="50000"/>
              </a:spcBef>
            </a:pPr>
            <a:r>
              <a:rPr lang="en-GB" altLang="en-US" dirty="0"/>
              <a:t>The software executables.</a:t>
            </a:r>
          </a:p>
          <a:p>
            <a:pPr eaLnBrk="1" hangingPunct="1">
              <a:spcBef>
                <a:spcPct val="50000"/>
              </a:spcBef>
            </a:pPr>
            <a:r>
              <a:rPr lang="en-GB" altLang="en-US" dirty="0"/>
              <a:t>SOF File.</a:t>
            </a:r>
          </a:p>
          <a:p>
            <a:pPr eaLnBrk="1" hangingPunct="1">
              <a:spcBef>
                <a:spcPct val="50000"/>
              </a:spcBef>
            </a:pPr>
            <a:r>
              <a:rPr lang="en-GB" altLang="en-US" dirty="0"/>
              <a:t>ttk_helper_s10tx.tcl file in the /scripts folder</a:t>
            </a:r>
          </a:p>
          <a:p>
            <a:pPr eaLnBrk="1" hangingPunct="1">
              <a:spcBef>
                <a:spcPct val="50000"/>
              </a:spcBef>
            </a:pPr>
            <a:r>
              <a:rPr lang="en-GB" altLang="en-US" dirty="0"/>
              <a:t>This document.</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48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lstStyle/>
          <a:p>
            <a:pPr eaLnBrk="1" hangingPunct="1">
              <a:spcBef>
                <a:spcPct val="50000"/>
              </a:spcBef>
            </a:pPr>
            <a:r>
              <a:rPr lang="en-GB" altLang="en-US"/>
              <a:t>V18.1.1: February 12</a:t>
            </a:r>
            <a:r>
              <a:rPr lang="en-GB" altLang="en-US" baseline="30000"/>
              <a:t>th</a:t>
            </a:r>
            <a:r>
              <a:rPr lang="en-GB" altLang="en-US"/>
              <a:t> 2019</a:t>
            </a:r>
            <a:endParaRPr lang="en-GB" altLang="en-US" dirty="0"/>
          </a:p>
          <a:p>
            <a:pPr lvl="1" eaLnBrk="1" hangingPunct="1">
              <a:spcBef>
                <a:spcPct val="50000"/>
              </a:spcBef>
            </a:pPr>
            <a:r>
              <a:rPr lang="en-GB" altLang="en-US" dirty="0"/>
              <a:t>Initial release</a:t>
            </a:r>
          </a:p>
          <a:p>
            <a:pPr lvl="1" eaLnBrk="1" hangingPunct="1">
              <a:spcBef>
                <a:spcPct val="50000"/>
              </a:spcBef>
            </a:pPr>
            <a:r>
              <a:rPr lang="en-GB" altLang="en-US" dirty="0" err="1"/>
              <a:t>Succesfully</a:t>
            </a:r>
            <a:r>
              <a:rPr lang="en-GB" altLang="en-US" dirty="0"/>
              <a:t> tested with 5 meter </a:t>
            </a:r>
            <a:r>
              <a:rPr lang="en-GB" altLang="en-US"/>
              <a:t>DAC cable at default rate of 53.125 Gbps as well as with overclocked speed of 57.8 Gbps.</a:t>
            </a:r>
          </a:p>
          <a:p>
            <a:pPr lvl="1" eaLnBrk="1" hangingPunct="1">
              <a:spcBef>
                <a:spcPct val="50000"/>
              </a:spcBef>
            </a:pPr>
            <a:r>
              <a:rPr lang="en-GB" altLang="en-US">
                <a:solidFill>
                  <a:srgbClr val="FF0000"/>
                </a:solidFill>
              </a:rPr>
              <a:t>Note that once you move from external loopback back from serial loopback, you will get a very large number of corrected errors. This is known behaviour and will be fixed in a future software update.</a:t>
            </a:r>
          </a:p>
          <a:p>
            <a:pPr lvl="1" eaLnBrk="1" hangingPunct="1">
              <a:spcBef>
                <a:spcPct val="50000"/>
              </a:spcBef>
            </a:pPr>
            <a:endParaRPr lang="en-GB" altLang="en-US" dirty="0"/>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1692E87-082F-47DF-A210-C884259478CB}"/>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066800"/>
            <a:ext cx="8504237" cy="5230813"/>
          </a:xfrm>
        </p:spPr>
        <p:txBody>
          <a:bodyPr rtlCol="0">
            <a:noAutofit/>
          </a:bodyPr>
          <a:lstStyle/>
          <a:p>
            <a:pPr eaLnBrk="1" hangingPunct="1">
              <a:lnSpc>
                <a:spcPct val="80000"/>
              </a:lnSpc>
            </a:pPr>
            <a:r>
              <a:rPr lang="en-GB" altLang="en-US" sz="1600" dirty="0"/>
              <a:t>For aligning the lanes across </a:t>
            </a:r>
            <a:r>
              <a:rPr lang="en-GB" altLang="en-US" sz="1600"/>
              <a:t>multiple Native PHY idle </a:t>
            </a:r>
            <a:r>
              <a:rPr lang="en-GB" altLang="en-US" sz="1600" dirty="0"/>
              <a:t>characters and alignment characters will be sent at regular intervals (at the same pace as the generation of the mandatory Alignment marker insertion). Alignment markers need to be inserted every 80K parallel clock cycles.</a:t>
            </a:r>
          </a:p>
          <a:p>
            <a:pPr eaLnBrk="1" hangingPunct="1">
              <a:lnSpc>
                <a:spcPct val="80000"/>
              </a:lnSpc>
            </a:pPr>
            <a:r>
              <a:rPr lang="en-GB" altLang="en-US" sz="1600" dirty="0"/>
              <a:t>The </a:t>
            </a:r>
            <a:r>
              <a:rPr lang="en-GB" altLang="en-US" sz="1600" dirty="0" err="1"/>
              <a:t>Superlite</a:t>
            </a:r>
            <a:r>
              <a:rPr lang="en-GB" altLang="en-US" sz="1600" dirty="0"/>
              <a:t> IV TX module will automatically pause Tx user data if needed to insert idle and alignment characters and will also pause Tx user data based on the “ready” received from the EHIP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r>
              <a:rPr lang="en-GB" sz="1600" dirty="0"/>
              <a:t>User data is always in multiple of 256 bits as this is the granularity of </a:t>
            </a:r>
            <a:r>
              <a:rPr lang="en-GB" sz="1600"/>
              <a:t>the Native PHY with KPFEC in </a:t>
            </a:r>
            <a:r>
              <a:rPr lang="en-GB" sz="1600" dirty="0"/>
              <a:t>PAM4 high </a:t>
            </a:r>
            <a:r>
              <a:rPr lang="en-GB" sz="1600" dirty="0" err="1"/>
              <a:t>datarate</a:t>
            </a:r>
            <a:r>
              <a:rPr lang="en-GB" sz="1600" dirty="0"/>
              <a:t> mode.</a:t>
            </a:r>
          </a:p>
          <a:p>
            <a:pPr eaLnBrk="1" fontAlgn="auto" hangingPunct="1">
              <a:lnSpc>
                <a:spcPct val="80000"/>
              </a:lnSpc>
              <a:spcAft>
                <a:spcPts val="0"/>
              </a:spcAft>
              <a:defRPr/>
            </a:pPr>
            <a:r>
              <a:rPr lang="en-GB" sz="1600" dirty="0"/>
              <a:t>The amount of physical lanes used in this demo is 2 lanes per </a:t>
            </a:r>
            <a:r>
              <a:rPr lang="en-GB" sz="1600" dirty="0" err="1"/>
              <a:t>Superlite</a:t>
            </a:r>
            <a:r>
              <a:rPr lang="en-GB" sz="1600" dirty="0"/>
              <a:t> IV instance. This corresponds to 4 virtual lanes per </a:t>
            </a:r>
            <a:r>
              <a:rPr lang="en-GB" sz="1600" dirty="0" err="1"/>
              <a:t>Superlite</a:t>
            </a:r>
            <a:r>
              <a:rPr lang="en-GB" sz="1600" dirty="0"/>
              <a:t> IV instance (which is what </a:t>
            </a:r>
            <a:r>
              <a:rPr lang="en-GB" sz="1600"/>
              <a:t>the KPFEC </a:t>
            </a:r>
            <a:r>
              <a:rPr lang="en-GB" sz="1600" dirty="0"/>
              <a:t>will inherently use).</a:t>
            </a:r>
          </a:p>
        </p:txBody>
      </p:sp>
      <p:sp>
        <p:nvSpPr>
          <p:cNvPr id="22532" name="Slide Number Placeholder 3">
            <a:extLst>
              <a:ext uri="{FF2B5EF4-FFF2-40B4-BE49-F238E27FC236}">
                <a16:creationId xmlns:a16="http://schemas.microsoft.com/office/drawing/2014/main" id="{6BAA7BF1-4ECC-453E-ABFC-C493C56ECD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788258C-A494-4592-A369-D644191EC359}"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81827465"/>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4 (2x2) lane Demo Design</a:t>
            </a: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428980" y="914400"/>
            <a:ext cx="8504237" cy="5181600"/>
          </a:xfrm>
        </p:spPr>
        <p:txBody>
          <a:bodyPr/>
          <a:lstStyle/>
          <a:p>
            <a:pPr eaLnBrk="1" hangingPunct="1">
              <a:lnSpc>
                <a:spcPct val="90000"/>
              </a:lnSpc>
            </a:pPr>
            <a:r>
              <a:rPr lang="en-US" altLang="en-US" dirty="0"/>
              <a:t>Goals :</a:t>
            </a:r>
          </a:p>
          <a:p>
            <a:pPr lvl="1" eaLnBrk="1" hangingPunct="1">
              <a:lnSpc>
                <a:spcPct val="90000"/>
              </a:lnSpc>
            </a:pPr>
            <a:r>
              <a:rPr lang="en-GB" altLang="en-US" dirty="0"/>
              <a:t>Demonstrate the </a:t>
            </a:r>
            <a:r>
              <a:rPr lang="en-GB" altLang="en-US" dirty="0" err="1"/>
              <a:t>Superlite</a:t>
            </a:r>
            <a:r>
              <a:rPr lang="en-GB" altLang="en-US" dirty="0"/>
              <a:t> IV concept on </a:t>
            </a:r>
            <a:r>
              <a:rPr lang="en-GB" altLang="en-US"/>
              <a:t>Stratix10 TX using only Native PHY</a:t>
            </a:r>
            <a:endParaRPr lang="en-GB" altLang="en-US" dirty="0"/>
          </a:p>
          <a:p>
            <a:pPr lvl="2" eaLnBrk="1" hangingPunct="1">
              <a:lnSpc>
                <a:spcPct val="90000"/>
              </a:lnSpc>
            </a:pPr>
            <a:r>
              <a:rPr lang="en-GB" altLang="en-US" dirty="0"/>
              <a:t>Use Stratix10 TX Signal Integrity board as platform for demonstration.</a:t>
            </a:r>
          </a:p>
          <a:p>
            <a:pPr lvl="3" eaLnBrk="1" hangingPunct="1">
              <a:lnSpc>
                <a:spcPct val="90000"/>
              </a:lnSpc>
            </a:pPr>
            <a:r>
              <a:rPr lang="en-GB" altLang="en-US" sz="1600" dirty="0"/>
              <a:t>Uses 2 </a:t>
            </a:r>
            <a:r>
              <a:rPr lang="en-GB" altLang="en-US" sz="1600" dirty="0" err="1"/>
              <a:t>Superlite</a:t>
            </a:r>
            <a:r>
              <a:rPr lang="en-GB" altLang="en-US" sz="1600" dirty="0"/>
              <a:t> IV demo instances (each with their own packet generator and checker). Each instance (or “</a:t>
            </a:r>
            <a:r>
              <a:rPr lang="en-GB" altLang="en-US" sz="1600" dirty="0" err="1"/>
              <a:t>phy</a:t>
            </a:r>
            <a:r>
              <a:rPr lang="en-GB" altLang="en-US" sz="1600" dirty="0"/>
              <a:t>”) is connected to the QSFP-DD module</a:t>
            </a:r>
          </a:p>
          <a:p>
            <a:pPr lvl="3" eaLnBrk="1" hangingPunct="1">
              <a:lnSpc>
                <a:spcPct val="90000"/>
              </a:lnSpc>
            </a:pPr>
            <a:r>
              <a:rPr lang="en-GB" altLang="en-US" sz="1600" dirty="0"/>
              <a:t>Full system validation can be done using a DAC cable (various length) between the 2 QSFP-DD modules.</a:t>
            </a:r>
          </a:p>
          <a:p>
            <a:pPr lvl="2" eaLnBrk="1" hangingPunct="1">
              <a:lnSpc>
                <a:spcPct val="90000"/>
              </a:lnSpc>
            </a:pPr>
            <a:r>
              <a:rPr lang="en-GB" altLang="en-US" dirty="0"/>
              <a:t>Line rate in this demo is 53.125 Gbps per lane but using a higher </a:t>
            </a:r>
            <a:r>
              <a:rPr lang="en-GB" altLang="en-US" dirty="0" err="1"/>
              <a:t>referenceclock</a:t>
            </a:r>
            <a:r>
              <a:rPr lang="en-GB" altLang="en-US" dirty="0"/>
              <a:t> frequency it can be overclocked to run at </a:t>
            </a:r>
            <a:r>
              <a:rPr lang="en-GB" altLang="en-US" dirty="0" err="1"/>
              <a:t>e.</a:t>
            </a:r>
            <a:r>
              <a:rPr lang="en-GB" altLang="en-US" err="1"/>
              <a:t>g</a:t>
            </a:r>
            <a:r>
              <a:rPr lang="en-GB" altLang="en-US"/>
              <a:t> 57.8 </a:t>
            </a:r>
            <a:r>
              <a:rPr lang="en-GB" altLang="en-US" dirty="0"/>
              <a:t>Gbps per </a:t>
            </a:r>
            <a:r>
              <a:rPr lang="en-GB" altLang="en-US"/>
              <a:t>lane..</a:t>
            </a:r>
          </a:p>
          <a:p>
            <a:pPr lvl="2" eaLnBrk="1" hangingPunct="1">
              <a:lnSpc>
                <a:spcPct val="90000"/>
              </a:lnSpc>
            </a:pPr>
            <a:r>
              <a:rPr lang="en-GB" altLang="en-US">
                <a:solidFill>
                  <a:srgbClr val="FF0000"/>
                </a:solidFill>
              </a:rPr>
              <a:t>2 Different reference clocks will be used, to show it can work with ppm differences</a:t>
            </a:r>
            <a:endParaRPr lang="en-GB" altLang="en-US" dirty="0">
              <a:solidFill>
                <a:srgbClr val="FF0000"/>
              </a:solidFill>
            </a:endParaRPr>
          </a:p>
          <a:p>
            <a:pPr lvl="2" eaLnBrk="1" hangingPunct="1">
              <a:lnSpc>
                <a:spcPct val="90000"/>
              </a:lnSpc>
            </a:pPr>
            <a:r>
              <a:rPr lang="en-GB" altLang="en-US" dirty="0"/>
              <a:t>2 lanes will be used for each </a:t>
            </a:r>
            <a:r>
              <a:rPr lang="en-GB" altLang="en-US" dirty="0" err="1"/>
              <a:t>phy</a:t>
            </a:r>
            <a:r>
              <a:rPr lang="en-GB" altLang="en-US" dirty="0"/>
              <a:t>, therefore aggregate line rate is 106.25 Gbps per </a:t>
            </a:r>
            <a:r>
              <a:rPr lang="en-GB" altLang="en-US" dirty="0" err="1"/>
              <a:t>phy</a:t>
            </a:r>
            <a:endParaRPr lang="en-GB" altLang="en-US" dirty="0"/>
          </a:p>
          <a:p>
            <a:pPr lvl="2" eaLnBrk="1" hangingPunct="1">
              <a:lnSpc>
                <a:spcPct val="90000"/>
              </a:lnSpc>
            </a:pPr>
            <a:r>
              <a:rPr lang="en-GB" altLang="en-US" dirty="0"/>
              <a:t>User data width is 256-bits (64 bits per virtual lane) per </a:t>
            </a:r>
            <a:r>
              <a:rPr lang="en-GB" altLang="en-US" dirty="0" err="1"/>
              <a:t>phy</a:t>
            </a:r>
            <a:endParaRPr lang="en-GB" altLang="en-US" dirty="0"/>
          </a:p>
          <a:p>
            <a:pPr lvl="2" eaLnBrk="1" hangingPunct="1">
              <a:lnSpc>
                <a:spcPct val="90000"/>
              </a:lnSpc>
            </a:pPr>
            <a:r>
              <a:rPr lang="en-GB" altLang="en-US" dirty="0"/>
              <a:t>Actual throughput is measured in the design by measuring the </a:t>
            </a:r>
            <a:r>
              <a:rPr lang="en-GB" altLang="en-US" dirty="0" err="1"/>
              <a:t>data_valid</a:t>
            </a:r>
            <a:r>
              <a:rPr lang="en-GB" altLang="en-US" dirty="0"/>
              <a:t> received in combination with the clock. The net </a:t>
            </a:r>
            <a:r>
              <a:rPr lang="en-GB" altLang="en-US" err="1"/>
              <a:t>datarate</a:t>
            </a:r>
            <a:r>
              <a:rPr lang="en-GB" altLang="en-US"/>
              <a:t> is 99.985 </a:t>
            </a:r>
            <a:r>
              <a:rPr lang="en-GB" altLang="en-US" dirty="0"/>
              <a:t>Gbps (so slightly less than 100 Gbps, because of KP FEC overhead, AM overhead and idle/alignment insertion).</a:t>
            </a:r>
          </a:p>
          <a:p>
            <a:pPr lvl="2" eaLnBrk="1" hangingPunct="1">
              <a:lnSpc>
                <a:spcPct val="90000"/>
              </a:lnSpc>
            </a:pPr>
            <a:r>
              <a:rPr lang="en-GB" altLang="en-US" dirty="0"/>
              <a:t>The user data is generated based on the 415.039 </a:t>
            </a:r>
            <a:r>
              <a:rPr lang="en-GB" altLang="en-US" dirty="0" err="1"/>
              <a:t>Mhz</a:t>
            </a:r>
            <a:r>
              <a:rPr lang="en-GB" altLang="en-US" dirty="0"/>
              <a:t> clock generated by </a:t>
            </a:r>
            <a:r>
              <a:rPr lang="en-GB" altLang="en-US"/>
              <a:t>the Native PHY </a:t>
            </a:r>
            <a:r>
              <a:rPr lang="en-GB" altLang="en-US" dirty="0"/>
              <a:t>(line rate divided </a:t>
            </a:r>
            <a:r>
              <a:rPr lang="en-GB" altLang="en-US"/>
              <a:t>by 128). </a:t>
            </a:r>
            <a:r>
              <a:rPr lang="en-GB" altLang="en-US" dirty="0"/>
              <a:t>As it receives backpressures from the </a:t>
            </a:r>
            <a:r>
              <a:rPr lang="en-GB" altLang="en-US" dirty="0" err="1"/>
              <a:t>Superlite</a:t>
            </a:r>
            <a:r>
              <a:rPr lang="en-GB" altLang="en-US" dirty="0"/>
              <a:t> IV Tx module the data will be halted at specific </a:t>
            </a:r>
            <a:r>
              <a:rPr lang="en-GB" altLang="en-US"/>
              <a:t>times.</a:t>
            </a: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dirty="0"/>
              <a:t>Goals :</a:t>
            </a:r>
          </a:p>
          <a:p>
            <a:pPr lvl="1" eaLnBrk="1" hangingPunct="1">
              <a:buFont typeface="Arial" panose="020B0604020202020204" pitchFamily="34" charset="0"/>
              <a:buChar char="–"/>
            </a:pPr>
            <a:r>
              <a:rPr lang="en-GB" altLang="en-US"/>
              <a:t>To create the 256 bit user data to each phy a combination of different counterpatterns and prbspatterns are used across the 4 virtual lanes of each instance.</a:t>
            </a:r>
          </a:p>
          <a:p>
            <a:pPr lvl="1" eaLnBrk="1" hangingPunct="1">
              <a:buFont typeface="Arial" panose="020B0604020202020204" pitchFamily="34" charset="0"/>
              <a:buChar char="–"/>
            </a:pPr>
            <a:r>
              <a:rPr lang="en-GB" altLang="en-US"/>
              <a:t>Uses </a:t>
            </a:r>
            <a:r>
              <a:rPr lang="en-GB" altLang="en-US" dirty="0"/>
              <a:t>Reconfiguration Management Interfaces for the </a:t>
            </a:r>
            <a:r>
              <a:rPr lang="en-GB" altLang="en-US"/>
              <a:t>E-tile transceiver and reconfiguration interface of the RSFEC through </a:t>
            </a:r>
            <a:r>
              <a:rPr lang="en-GB" altLang="en-US" dirty="0"/>
              <a:t>a QSYS system.</a:t>
            </a:r>
          </a:p>
          <a:p>
            <a:pPr lvl="1" eaLnBrk="1" hangingPunct="1">
              <a:buFont typeface="Arial" panose="020B0604020202020204" pitchFamily="34" charset="0"/>
              <a:buChar char="–"/>
            </a:pPr>
            <a:r>
              <a:rPr lang="en-GB" altLang="en-US" dirty="0"/>
              <a:t>Through ADME Transceiver Toolkit  support is automatically available.</a:t>
            </a:r>
          </a:p>
          <a:p>
            <a:pPr lvl="1" eaLnBrk="1" hangingPunct="1">
              <a:lnSpc>
                <a:spcPct val="80000"/>
              </a:lnSpc>
              <a:buFont typeface="Arial" panose="020B0604020202020204" pitchFamily="34" charset="0"/>
              <a:buChar char="–"/>
            </a:pPr>
            <a:r>
              <a:rPr lang="en-GB" altLang="en-US" dirty="0"/>
              <a:t>Use </a:t>
            </a:r>
            <a:r>
              <a:rPr lang="en-GB" altLang="en-US" dirty="0" err="1"/>
              <a:t>Nios</a:t>
            </a:r>
            <a:r>
              <a:rPr lang="en-GB" altLang="en-US" dirty="0"/>
              <a:t> II processor as controller/monitor.</a:t>
            </a:r>
          </a:p>
          <a:p>
            <a:pPr lvl="1" eaLnBrk="1" hangingPunct="1">
              <a:lnSpc>
                <a:spcPct val="80000"/>
              </a:lnSpc>
              <a:buFont typeface="Arial" panose="020B0604020202020204" pitchFamily="34" charset="0"/>
              <a:buChar char="–"/>
            </a:pPr>
            <a:r>
              <a:rPr lang="en-GB" altLang="en-US" dirty="0"/>
              <a:t>The RAM in the QSYS is programmed with the latest software, so one can directly connect to the system using JTAG and run the software.</a:t>
            </a:r>
          </a:p>
          <a:p>
            <a:pPr lvl="1" eaLnBrk="1" hangingPunct="1">
              <a:lnSpc>
                <a:spcPct val="80000"/>
              </a:lnSpc>
              <a:buFont typeface="Arial" panose="020B0604020202020204" pitchFamily="34" charset="0"/>
              <a:buChar char="–"/>
            </a:pPr>
            <a:r>
              <a:rPr lang="en-GB" altLang="en-US" dirty="0"/>
              <a:t>Reports and calculates all relevant RSFEC statistics to provide information on the RSFEC performance.</a:t>
            </a:r>
          </a:p>
          <a:p>
            <a:pPr lvl="1" eaLnBrk="1" hangingPunct="1">
              <a:lnSpc>
                <a:spcPct val="80000"/>
              </a:lnSpc>
              <a:buFont typeface="Arial" panose="020B0604020202020204" pitchFamily="34" charset="0"/>
              <a:buChar char="–"/>
            </a:pPr>
            <a:r>
              <a:rPr lang="en-GB" altLang="en-US" dirty="0"/>
              <a:t>Reports </a:t>
            </a:r>
            <a:r>
              <a:rPr lang="en-GB" altLang="en-US" dirty="0" err="1"/>
              <a:t>errorcount</a:t>
            </a:r>
            <a:r>
              <a:rPr lang="en-GB" altLang="en-US" dirty="0"/>
              <a:t> and calculates BER based on the received data.</a:t>
            </a:r>
          </a:p>
          <a:p>
            <a:pPr lvl="1" eaLnBrk="1" hangingPunct="1">
              <a:lnSpc>
                <a:spcPct val="80000"/>
              </a:lnSpc>
              <a:buFont typeface="Arial" panose="020B0604020202020204" pitchFamily="34" charset="0"/>
              <a:buChar char="–"/>
            </a:pPr>
            <a:r>
              <a:rPr lang="en-GB" altLang="en-US"/>
              <a:t>Includes </a:t>
            </a:r>
            <a:r>
              <a:rPr lang="en-GB" altLang="en-US" dirty="0"/>
              <a:t>Testbench</a:t>
            </a:r>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7</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75453668"/>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Resources (one </a:t>
            </a:r>
            <a:r>
              <a:rPr lang="en-US" altLang="en-US" dirty="0" err="1">
                <a:latin typeface="Intel Clear" panose="020B0604020203020204" pitchFamily="34" charset="0"/>
                <a:cs typeface="Intel Clear" panose="020B0604020203020204" pitchFamily="34" charset="0"/>
              </a:rPr>
              <a:t>phy</a:t>
            </a:r>
            <a:r>
              <a:rPr lang="en-US" altLang="en-US" dirty="0">
                <a:latin typeface="Intel Clear" panose="020B0604020203020204" pitchFamily="34" charset="0"/>
                <a:cs typeface="Intel Clear" panose="020B0604020203020204" pitchFamily="34" charset="0"/>
              </a:rPr>
              <a:t>)</a:t>
            </a: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IV </a:t>
            </a:r>
            <a:r>
              <a:rPr lang="en-GB" altLang="en-US" sz="1400" dirty="0" err="1"/>
              <a:t>Etile</a:t>
            </a:r>
            <a:r>
              <a:rPr lang="en-GB" altLang="en-US" sz="1400" dirty="0"/>
              <a:t> </a:t>
            </a:r>
            <a:r>
              <a:rPr lang="en-GB" altLang="en-US" sz="1400" dirty="0" err="1"/>
              <a:t>TxRx</a:t>
            </a:r>
            <a:r>
              <a:rPr lang="en-GB" altLang="en-US" sz="1400" dirty="0"/>
              <a:t> Module Resources 2 lanes at 53.125 Gbps.</a:t>
            </a:r>
          </a:p>
          <a:p>
            <a:pPr eaLnBrk="1" hangingPunct="1"/>
            <a:r>
              <a:rPr lang="en-GB" altLang="en-US" sz="1400" dirty="0"/>
              <a:t>Note </a:t>
            </a:r>
            <a:r>
              <a:rPr lang="en-GB" altLang="en-US" sz="1400"/>
              <a:t>: Note </a:t>
            </a:r>
            <a:r>
              <a:rPr lang="en-GB" altLang="en-US" sz="1400" dirty="0"/>
              <a:t>that this version is not using any Receive FIFO’s as the data is already aligned by </a:t>
            </a:r>
            <a:r>
              <a:rPr lang="en-GB" altLang="en-US" sz="1400"/>
              <a:t>the the RSFEC.</a:t>
            </a:r>
            <a:endParaRPr lang="en-GB" altLang="en-US" sz="1400" dirty="0"/>
          </a:p>
          <a:p>
            <a:pPr lvl="1" eaLnBrk="1" hangingPunct="1"/>
            <a:r>
              <a:rPr lang="en-GB" altLang="en-US" sz="1200"/>
              <a:t>~ 2350 </a:t>
            </a:r>
            <a:r>
              <a:rPr lang="en-GB" altLang="en-US" sz="1200" dirty="0"/>
              <a:t>ALUT’s</a:t>
            </a:r>
          </a:p>
          <a:p>
            <a:pPr lvl="1" eaLnBrk="1" hangingPunct="1"/>
            <a:r>
              <a:rPr lang="en-GB" altLang="en-US" sz="1200"/>
              <a:t>~ 1950 </a:t>
            </a:r>
            <a:r>
              <a:rPr lang="en-GB" altLang="en-US" sz="1200" dirty="0"/>
              <a:t>ALM’s</a:t>
            </a:r>
          </a:p>
          <a:p>
            <a:pPr lvl="1" eaLnBrk="1" hangingPunct="1"/>
            <a:r>
              <a:rPr lang="en-GB" altLang="en-US" sz="1200"/>
              <a:t>~ 2750 Dedicated </a:t>
            </a:r>
            <a:r>
              <a:rPr lang="en-GB" altLang="en-US" sz="1200" dirty="0"/>
              <a:t>logic registers</a:t>
            </a:r>
          </a:p>
          <a:p>
            <a:pPr lvl="1" eaLnBrk="1" hangingPunct="1"/>
            <a:r>
              <a:rPr lang="en-GB" altLang="en-US" sz="1200" dirty="0"/>
              <a:t>7 M20K (for the transmit buffer)</a:t>
            </a:r>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8</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6B8D5C1-0CC6-48B9-BA17-75AA9DA50C7E}"/>
              </a:ext>
            </a:extLst>
          </p:cNvPr>
          <p:cNvPicPr>
            <a:picLocks noChangeAspect="1"/>
          </p:cNvPicPr>
          <p:nvPr/>
        </p:nvPicPr>
        <p:blipFill>
          <a:blip r:embed="rId3"/>
          <a:stretch>
            <a:fillRect/>
          </a:stretch>
        </p:blipFill>
        <p:spPr>
          <a:xfrm>
            <a:off x="-29592" y="3150169"/>
            <a:ext cx="9144000" cy="1194913"/>
          </a:xfrm>
          <a:prstGeom prst="rect">
            <a:avLst/>
          </a:prstGeom>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9</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D4C31F74-3C99-4756-AD79-C5FA8F6E22C3}"/>
              </a:ext>
            </a:extLst>
          </p:cNvPr>
          <p:cNvPicPr>
            <a:picLocks noChangeAspect="1"/>
          </p:cNvPicPr>
          <p:nvPr/>
        </p:nvPicPr>
        <p:blipFill>
          <a:blip r:embed="rId3"/>
          <a:stretch>
            <a:fillRect/>
          </a:stretch>
        </p:blipFill>
        <p:spPr>
          <a:xfrm>
            <a:off x="0" y="552802"/>
            <a:ext cx="9144000" cy="5752396"/>
          </a:xfrm>
          <a:prstGeom prst="rect">
            <a:avLst/>
          </a:prstGeom>
        </p:spPr>
      </p:pic>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17641</TotalTime>
  <Words>4826</Words>
  <Application>Microsoft Office PowerPoint</Application>
  <PresentationFormat>On-screen Show (4:3)</PresentationFormat>
  <Paragraphs>380</Paragraphs>
  <Slides>50</Slides>
  <Notes>50</Notes>
  <HiddenSlides>1</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50</vt:i4>
      </vt:variant>
    </vt:vector>
  </HeadingPairs>
  <TitlesOfParts>
    <vt:vector size="58" baseType="lpstr">
      <vt:lpstr>Arial</vt:lpstr>
      <vt:lpstr>Calibri</vt:lpstr>
      <vt:lpstr>Intel Clear</vt:lpstr>
      <vt:lpstr>Intel Clear Pro</vt:lpstr>
      <vt:lpstr>Symbol</vt:lpstr>
      <vt:lpstr>Times New Roman</vt:lpstr>
      <vt:lpstr>Wingdings</vt:lpstr>
      <vt:lpstr>Intel_widescreen_default</vt:lpstr>
      <vt:lpstr>Stratix10 TX ‘Superlite IV’ Demo Design V18.1.1 for the Stratix10 TX SI Board 4 Lanes @ 53.125 Gbps routed to the QSFP-DD modules Using NATIVE PHY + KPFEC (No EHIP)</vt:lpstr>
      <vt:lpstr>Introduction &amp; Motivation</vt:lpstr>
      <vt:lpstr>‘Superlite IV’ Concept</vt:lpstr>
      <vt:lpstr>‘SuperLite IV’ Concept</vt:lpstr>
      <vt:lpstr>‘Superlite IV’ Concept (continued)</vt:lpstr>
      <vt:lpstr>‘SuperLite IV 4 (2x2) lane Demo Design</vt:lpstr>
      <vt:lpstr>Goals (continued)</vt:lpstr>
      <vt:lpstr>‘Superlite IV’ Resources (one phy)</vt:lpstr>
      <vt:lpstr>PowerPoint Presentation</vt:lpstr>
      <vt:lpstr>Tx Path</vt:lpstr>
      <vt:lpstr>Tx Path (continued)</vt:lpstr>
      <vt:lpstr>Rx Path </vt:lpstr>
      <vt:lpstr>Rx Path (continued)</vt:lpstr>
      <vt:lpstr>E-Tile Native PHY  (TX PMA/RX PMA)</vt:lpstr>
      <vt:lpstr>E-Tile Native PHY  (RSFEC)</vt:lpstr>
      <vt:lpstr>E-Tile Native PHY (Core Interface)</vt:lpstr>
      <vt:lpstr>E-Tile Native PHY  (PMA Interface)</vt:lpstr>
      <vt:lpstr>E-Tile Native PHY  (Reset/Dynamic Reconfiguration)</vt:lpstr>
      <vt:lpstr>Link Register Set</vt:lpstr>
      <vt:lpstr>Timing Closure</vt:lpstr>
      <vt:lpstr>ADME Interface</vt:lpstr>
      <vt:lpstr>Nios II Control &amp; Monitoring</vt:lpstr>
      <vt:lpstr>Nios II Control &amp; Monitoring</vt:lpstr>
      <vt:lpstr>Nios 2 Output in Nios II SDK Shell  (start screen at default speed of 53.125 Gpbs)</vt:lpstr>
      <vt:lpstr>Status PHY 0 (5 meter DAC)</vt:lpstr>
      <vt:lpstr>Status PHY 1 (5 meter DAC)</vt:lpstr>
      <vt:lpstr>Losses associated with 5 Meter DAC cable</vt:lpstr>
      <vt:lpstr>Cable Insertion Loss 5 meter DAC Cable</vt:lpstr>
      <vt:lpstr>Overclocking the design to run at 57.8 Gbps </vt:lpstr>
      <vt:lpstr>Status PHY 0 (5 meter DAC) At 57.8 Gbps</vt:lpstr>
      <vt:lpstr>Status PHY 1 (5 meter DAC) At 57.8 Gbps</vt:lpstr>
      <vt:lpstr>Available commands </vt:lpstr>
      <vt:lpstr>Measuring Latency</vt:lpstr>
      <vt:lpstr>Board setup (1/2)</vt:lpstr>
      <vt:lpstr>Board setup (2/2)</vt:lpstr>
      <vt:lpstr>Running the software (Option 1)</vt:lpstr>
      <vt:lpstr>Running the software (Option 2)</vt:lpstr>
      <vt:lpstr>Rebuilding the software (optional)</vt:lpstr>
      <vt:lpstr>Use of ADME (Optional)</vt:lpstr>
      <vt:lpstr>Ttk_helper_s10tx.tcl Script</vt:lpstr>
      <vt:lpstr>Ttk_helper_s10tx Script (continued)</vt:lpstr>
      <vt:lpstr>ttk_helper_s10tx.tcl Script (Generic functions)</vt:lpstr>
      <vt:lpstr>Ttk_helper_s10tx Script (E-Tile specific part 1)</vt:lpstr>
      <vt:lpstr>Ttk_helper_s10tx Script (E-Tile specific part 2)</vt:lpstr>
      <vt:lpstr>Using Transceiver Toolkit (Optional)</vt:lpstr>
      <vt:lpstr>Signaltap II Debug Example</vt:lpstr>
      <vt:lpstr>TestBench</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282</cp:revision>
  <cp:lastPrinted>2000-10-09T17:05:48Z</cp:lastPrinted>
  <dcterms:created xsi:type="dcterms:W3CDTF">2004-01-23T17:44:09Z</dcterms:created>
  <dcterms:modified xsi:type="dcterms:W3CDTF">2019-02-13T09:29:02Z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37f5231b-e4cf-42e1-8b6f-e4de2908fd85</vt:lpwstr>
  </property>
  <property fmtid="{D5CDD505-2E9C-101B-9397-08002B2CF9AE}" pid="3" name="CTP_TimeStamp">
    <vt:lpwstr>2019-02-13 09:29:02Z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