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74"/>
  </p:notesMasterIdLst>
  <p:handoutMasterIdLst>
    <p:handoutMasterId r:id="rId75"/>
  </p:handoutMasterIdLst>
  <p:sldIdLst>
    <p:sldId id="256" r:id="rId2"/>
    <p:sldId id="603" r:id="rId3"/>
    <p:sldId id="329" r:id="rId4"/>
    <p:sldId id="535" r:id="rId5"/>
    <p:sldId id="536" r:id="rId6"/>
    <p:sldId id="604" r:id="rId7"/>
    <p:sldId id="260" r:id="rId8"/>
    <p:sldId id="579" r:id="rId9"/>
    <p:sldId id="370" r:id="rId10"/>
    <p:sldId id="583" r:id="rId11"/>
    <p:sldId id="555" r:id="rId12"/>
    <p:sldId id="556" r:id="rId13"/>
    <p:sldId id="557" r:id="rId14"/>
    <p:sldId id="587" r:id="rId15"/>
    <p:sldId id="588" r:id="rId16"/>
    <p:sldId id="589" r:id="rId17"/>
    <p:sldId id="590" r:id="rId18"/>
    <p:sldId id="591" r:id="rId19"/>
    <p:sldId id="593" r:id="rId20"/>
    <p:sldId id="599" r:id="rId21"/>
    <p:sldId id="609" r:id="rId22"/>
    <p:sldId id="610" r:id="rId23"/>
    <p:sldId id="608" r:id="rId24"/>
    <p:sldId id="474" r:id="rId25"/>
    <p:sldId id="379" r:id="rId26"/>
    <p:sldId id="611" r:id="rId27"/>
    <p:sldId id="476" r:id="rId28"/>
    <p:sldId id="479" r:id="rId29"/>
    <p:sldId id="480" r:id="rId30"/>
    <p:sldId id="559" r:id="rId31"/>
    <p:sldId id="602" r:id="rId32"/>
    <p:sldId id="568" r:id="rId33"/>
    <p:sldId id="570" r:id="rId34"/>
    <p:sldId id="569" r:id="rId35"/>
    <p:sldId id="581" r:id="rId36"/>
    <p:sldId id="580" r:id="rId37"/>
    <p:sldId id="435" r:id="rId38"/>
    <p:sldId id="433" r:id="rId39"/>
    <p:sldId id="565" r:id="rId40"/>
    <p:sldId id="586" r:id="rId41"/>
    <p:sldId id="594" r:id="rId42"/>
    <p:sldId id="596" r:id="rId43"/>
    <p:sldId id="595" r:id="rId44"/>
    <p:sldId id="597" r:id="rId45"/>
    <p:sldId id="612" r:id="rId46"/>
    <p:sldId id="413" r:id="rId47"/>
    <p:sldId id="613" r:id="rId48"/>
    <p:sldId id="560" r:id="rId49"/>
    <p:sldId id="488" r:id="rId50"/>
    <p:sldId id="489" r:id="rId51"/>
    <p:sldId id="553" r:id="rId52"/>
    <p:sldId id="598" r:id="rId53"/>
    <p:sldId id="592" r:id="rId54"/>
    <p:sldId id="600" r:id="rId55"/>
    <p:sldId id="540" r:id="rId56"/>
    <p:sldId id="542" r:id="rId57"/>
    <p:sldId id="543" r:id="rId58"/>
    <p:sldId id="574" r:id="rId59"/>
    <p:sldId id="575" r:id="rId60"/>
    <p:sldId id="576" r:id="rId61"/>
    <p:sldId id="585" r:id="rId62"/>
    <p:sldId id="577" r:id="rId63"/>
    <p:sldId id="446" r:id="rId64"/>
    <p:sldId id="571" r:id="rId65"/>
    <p:sldId id="368" r:id="rId66"/>
    <p:sldId id="462" r:id="rId67"/>
    <p:sldId id="394" r:id="rId68"/>
    <p:sldId id="614" r:id="rId69"/>
    <p:sldId id="606" r:id="rId70"/>
    <p:sldId id="366" r:id="rId71"/>
    <p:sldId id="601" r:id="rId72"/>
    <p:sldId id="408" r:id="rId73"/>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2D2D89"/>
    <a:srgbClr val="000066"/>
    <a:srgbClr val="3366CC"/>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19" autoAdjust="0"/>
    <p:restoredTop sz="94643" autoAdjust="0"/>
  </p:normalViewPr>
  <p:slideViewPr>
    <p:cSldViewPr>
      <p:cViewPr varScale="1">
        <p:scale>
          <a:sx n="110" d="100"/>
          <a:sy n="110" d="100"/>
        </p:scale>
        <p:origin x="1584" y="102"/>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67242B7-BA86-4E0C-8173-5A7AAACDC65B}"/>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6275F06E-56A9-41ED-8F00-523235D5B035}"/>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D2151AD0-B450-46AC-8447-EF1B6FC32903}"/>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B8028248-3F49-429B-8301-24B25AF39B84}"/>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5FD76CB2-E45A-472E-AC2D-4B9D1655A87F}"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F1CCDE4-740C-4478-8913-A2EA20E00BA3}"/>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7013FB1F-8974-4415-9BFF-F0E0FF114F08}"/>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84437B9A-8190-49D2-8E10-1D8553EB8186}"/>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D2DEC42B-3D57-404B-864B-F2FC067E7922}"/>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ADA60C0B-A862-422B-9F9D-21D78828696F}"/>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394D1F3D-1AB1-4388-8F31-CC4960C94503}"/>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fontAlgn="auto" hangingPunct="1">
              <a:spcBef>
                <a:spcPts val="0"/>
              </a:spcBef>
              <a:spcAft>
                <a:spcPts val="0"/>
              </a:spcAft>
              <a:defRPr sz="1200">
                <a:latin typeface="+mn-lt"/>
              </a:defRPr>
            </a:lvl1pPr>
          </a:lstStyle>
          <a:p>
            <a:pPr>
              <a:defRPr/>
            </a:pPr>
            <a:fld id="{AC6C1F8E-8494-4CD6-A37B-EB39B6D7250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5D7F208-36DF-451D-996A-AC0EE54AFC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ED41FC-8CC0-4B77-97A6-0E921B779958}"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A5872489-DEAC-4435-802A-CFDFC1394FC1}"/>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091C51FE-C59F-4902-8453-117E111304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10</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74761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11</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01152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672576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13</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30428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14</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911161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15</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888636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16</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2482070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17</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983175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163737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730610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061595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20</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6804037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300850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712138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23</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0608378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24</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25</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2861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F5913AAE-7FF2-422A-9BE3-03CB41DDA095}" type="slidenum">
              <a:rPr lang="en-US" altLang="en-US" smtClean="0">
                <a:latin typeface="Arial" panose="020B0604020202020204" pitchFamily="34" charset="0"/>
              </a:rPr>
              <a:pPr fontAlgn="base">
                <a:spcBef>
                  <a:spcPct val="0"/>
                </a:spcBef>
                <a:spcAft>
                  <a:spcPct val="0"/>
                </a:spcAft>
              </a:pPr>
              <a:t>27</a:t>
            </a:fld>
            <a:endParaRPr lang="en-US" altLang="en-US">
              <a:latin typeface="Arial" panose="020B0604020202020204" pitchFamily="34"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935628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09249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29</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63855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30</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017407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35313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58389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64704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34783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08013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37</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38</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8886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4</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0950094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41</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675348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35110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43</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807497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53874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45</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5798850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46</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47</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81531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B7D52C9-7926-4E72-BDB4-49CCFA232B29}" type="slidenum">
              <a:rPr lang="en-US" altLang="en-US" smtClean="0">
                <a:latin typeface="Arial" panose="020B0604020202020204" pitchFamily="34" charset="0"/>
              </a:rPr>
              <a:pPr fontAlgn="base">
                <a:spcBef>
                  <a:spcPct val="0"/>
                </a:spcBef>
                <a:spcAft>
                  <a:spcPct val="0"/>
                </a:spcAft>
              </a:pPr>
              <a:t>48</a:t>
            </a:fld>
            <a:endParaRPr lang="en-US" altLang="en-US">
              <a:latin typeface="Arial" panose="020B0604020202020204"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Tree>
    <p:extLst>
      <p:ext uri="{BB962C8B-B14F-4D97-AF65-F5344CB8AC3E}">
        <p14:creationId xmlns:p14="http://schemas.microsoft.com/office/powerpoint/2010/main" val="12329887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EE4E7C36-1481-4D02-AF8F-1C3716EE35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D58A744-C92D-46D6-9786-80D447FEC766}" type="slidenum">
              <a:rPr lang="en-US" altLang="en-US" smtClean="0">
                <a:latin typeface="Arial" panose="020B0604020202020204" pitchFamily="34" charset="0"/>
              </a:rPr>
              <a:pPr fontAlgn="base">
                <a:spcBef>
                  <a:spcPct val="0"/>
                </a:spcBef>
                <a:spcAft>
                  <a:spcPct val="0"/>
                </a:spcAft>
              </a:pPr>
              <a:t>49</a:t>
            </a:fld>
            <a:endParaRPr lang="en-US" altLang="en-US">
              <a:latin typeface="Arial" panose="020B0604020202020204" pitchFamily="34" charset="0"/>
            </a:endParaRPr>
          </a:p>
        </p:txBody>
      </p:sp>
      <p:sp>
        <p:nvSpPr>
          <p:cNvPr id="84995" name="Rectangle 2">
            <a:extLst>
              <a:ext uri="{FF2B5EF4-FFF2-40B4-BE49-F238E27FC236}">
                <a16:creationId xmlns:a16="http://schemas.microsoft.com/office/drawing/2014/main" id="{65454505-7FBF-47BB-91A1-804A4E9FC6CB}"/>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267313E4-3BA7-4242-BC89-A08B540BE0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a:extLst>
              <a:ext uri="{FF2B5EF4-FFF2-40B4-BE49-F238E27FC236}">
                <a16:creationId xmlns:a16="http://schemas.microsoft.com/office/drawing/2014/main" id="{2151D9AE-0A75-4F51-9218-132A38C3A74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88219853-3D17-4BC1-B1AE-643502170EBA}" type="slidenum">
              <a:rPr lang="en-US" altLang="en-US" smtClean="0">
                <a:latin typeface="Arial" panose="020B0604020202020204" pitchFamily="34" charset="0"/>
              </a:rPr>
              <a:pPr fontAlgn="base">
                <a:spcBef>
                  <a:spcPct val="0"/>
                </a:spcBef>
                <a:spcAft>
                  <a:spcPct val="0"/>
                </a:spcAft>
              </a:pPr>
              <a:t>50</a:t>
            </a:fld>
            <a:endParaRPr lang="en-US" altLang="en-US">
              <a:latin typeface="Arial" panose="020B0604020202020204" pitchFamily="34" charset="0"/>
            </a:endParaRPr>
          </a:p>
        </p:txBody>
      </p:sp>
      <p:sp>
        <p:nvSpPr>
          <p:cNvPr id="87043" name="Rectangle 2">
            <a:extLst>
              <a:ext uri="{FF2B5EF4-FFF2-40B4-BE49-F238E27FC236}">
                <a16:creationId xmlns:a16="http://schemas.microsoft.com/office/drawing/2014/main" id="{9BC675B8-456A-4779-9141-411986BECFA5}"/>
              </a:ext>
            </a:extLst>
          </p:cNvPr>
          <p:cNvSpPr>
            <a:spLocks noGrp="1" noRot="1" noChangeAspect="1" noChangeArrowheads="1" noTextEdit="1"/>
          </p:cNvSpPr>
          <p:nvPr>
            <p:ph type="sldImg"/>
          </p:nvPr>
        </p:nvSpPr>
        <p:spPr>
          <a:ln/>
        </p:spPr>
      </p:sp>
      <p:sp>
        <p:nvSpPr>
          <p:cNvPr id="87044" name="Rectangle 3">
            <a:extLst>
              <a:ext uri="{FF2B5EF4-FFF2-40B4-BE49-F238E27FC236}">
                <a16:creationId xmlns:a16="http://schemas.microsoft.com/office/drawing/2014/main" id="{E8B65FB7-9F99-4459-A48C-86A3B0BC49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5</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506246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51</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5587590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52</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47997924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53</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055118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54</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500490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55</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461923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56</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7359796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57</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4354014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58</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66982356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59</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70719699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60</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5213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74044329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61</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56088899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62</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028035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0D3E8496-F57B-4565-B52D-B67031BCF1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4E174C8-A384-4A1A-8607-0E06B4FE24C2}" type="slidenum">
              <a:rPr lang="en-US" altLang="en-US" smtClean="0">
                <a:latin typeface="Arial" panose="020B0604020202020204" pitchFamily="34" charset="0"/>
              </a:rPr>
              <a:pPr fontAlgn="base">
                <a:spcBef>
                  <a:spcPct val="0"/>
                </a:spcBef>
                <a:spcAft>
                  <a:spcPct val="0"/>
                </a:spcAft>
              </a:pPr>
              <a:t>63</a:t>
            </a:fld>
            <a:endParaRPr lang="en-US" altLang="en-US">
              <a:latin typeface="Arial" panose="020B0604020202020204" pitchFamily="34" charset="0"/>
            </a:endParaRPr>
          </a:p>
        </p:txBody>
      </p:sp>
      <p:sp>
        <p:nvSpPr>
          <p:cNvPr id="97283" name="Rectangle 2">
            <a:extLst>
              <a:ext uri="{FF2B5EF4-FFF2-40B4-BE49-F238E27FC236}">
                <a16:creationId xmlns:a16="http://schemas.microsoft.com/office/drawing/2014/main" id="{7A9C2AB9-58B2-4D18-8ACF-D6C6E286A6F6}"/>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A30A503D-77CB-4A4A-A825-8CC4414C4E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65</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a:extLst>
              <a:ext uri="{FF2B5EF4-FFF2-40B4-BE49-F238E27FC236}">
                <a16:creationId xmlns:a16="http://schemas.microsoft.com/office/drawing/2014/main" id="{FEBD3FCC-0E55-42EC-BA44-B9F841C30F8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3112435E-1A68-45C1-BC50-419B7E4AD200}" type="slidenum">
              <a:rPr lang="en-US" altLang="en-US" smtClean="0">
                <a:latin typeface="Arial" panose="020B0604020202020204" pitchFamily="34" charset="0"/>
              </a:rPr>
              <a:pPr fontAlgn="base">
                <a:spcBef>
                  <a:spcPct val="0"/>
                </a:spcBef>
                <a:spcAft>
                  <a:spcPct val="0"/>
                </a:spcAft>
              </a:pPr>
              <a:t>66</a:t>
            </a:fld>
            <a:endParaRPr lang="en-US" altLang="en-US">
              <a:latin typeface="Arial" panose="020B0604020202020204" pitchFamily="34" charset="0"/>
            </a:endParaRPr>
          </a:p>
        </p:txBody>
      </p:sp>
      <p:sp>
        <p:nvSpPr>
          <p:cNvPr id="103427" name="Rectangle 2">
            <a:extLst>
              <a:ext uri="{FF2B5EF4-FFF2-40B4-BE49-F238E27FC236}">
                <a16:creationId xmlns:a16="http://schemas.microsoft.com/office/drawing/2014/main" id="{BD05D44B-0C56-4A2D-BCF9-28A89DA12777}"/>
              </a:ext>
            </a:extLst>
          </p:cNvPr>
          <p:cNvSpPr>
            <a:spLocks noGrp="1" noRot="1" noChangeAspect="1" noChangeArrowheads="1" noTextEdit="1"/>
          </p:cNvSpPr>
          <p:nvPr>
            <p:ph type="sldImg"/>
          </p:nvPr>
        </p:nvSpPr>
        <p:spPr>
          <a:ln/>
        </p:spPr>
      </p:sp>
      <p:sp>
        <p:nvSpPr>
          <p:cNvPr id="103428" name="Rectangle 3">
            <a:extLst>
              <a:ext uri="{FF2B5EF4-FFF2-40B4-BE49-F238E27FC236}">
                <a16:creationId xmlns:a16="http://schemas.microsoft.com/office/drawing/2014/main" id="{3572E417-F913-40FE-BB03-063FC9BB62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a:extLst>
              <a:ext uri="{FF2B5EF4-FFF2-40B4-BE49-F238E27FC236}">
                <a16:creationId xmlns:a16="http://schemas.microsoft.com/office/drawing/2014/main" id="{86BE5CE4-4473-466C-AA62-AE1BE25E44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9022000C-E2E0-4C75-B616-52ED1BD09C9A}" type="slidenum">
              <a:rPr lang="en-US" altLang="en-US" smtClean="0">
                <a:latin typeface="Arial" panose="020B0604020202020204" pitchFamily="34" charset="0"/>
              </a:rPr>
              <a:pPr fontAlgn="base">
                <a:spcBef>
                  <a:spcPct val="0"/>
                </a:spcBef>
                <a:spcAft>
                  <a:spcPct val="0"/>
                </a:spcAft>
              </a:pPr>
              <a:t>67</a:t>
            </a:fld>
            <a:endParaRPr lang="en-US" altLang="en-US">
              <a:latin typeface="Arial" panose="020B0604020202020204" pitchFamily="34" charset="0"/>
            </a:endParaRPr>
          </a:p>
        </p:txBody>
      </p:sp>
      <p:sp>
        <p:nvSpPr>
          <p:cNvPr id="105475" name="Rectangle 2">
            <a:extLst>
              <a:ext uri="{FF2B5EF4-FFF2-40B4-BE49-F238E27FC236}">
                <a16:creationId xmlns:a16="http://schemas.microsoft.com/office/drawing/2014/main" id="{8DFC4F57-B346-4653-A081-97EFB839D089}"/>
              </a:ext>
            </a:extLst>
          </p:cNvPr>
          <p:cNvSpPr>
            <a:spLocks noGrp="1" noRot="1" noChangeAspect="1" noChangeArrowheads="1" noTextEdit="1"/>
          </p:cNvSpPr>
          <p:nvPr>
            <p:ph type="sldImg"/>
          </p:nvPr>
        </p:nvSpPr>
        <p:spPr>
          <a:ln/>
        </p:spPr>
      </p:sp>
      <p:sp>
        <p:nvSpPr>
          <p:cNvPr id="105476" name="Rectangle 3">
            <a:extLst>
              <a:ext uri="{FF2B5EF4-FFF2-40B4-BE49-F238E27FC236}">
                <a16:creationId xmlns:a16="http://schemas.microsoft.com/office/drawing/2014/main" id="{17938D60-F180-443F-8791-E9CBBA7C365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68</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66846650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69</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6054323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70</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99C5B-473A-444B-ADEF-7C2352E3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6E85F7C-6BC0-4821-AABF-EAD85827C71C}"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C965061A-6D0D-465A-9F0B-744CAE11E8F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C32FD8F-142A-4790-87A4-9135172CFF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71</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86147120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a:extLst>
              <a:ext uri="{FF2B5EF4-FFF2-40B4-BE49-F238E27FC236}">
                <a16:creationId xmlns:a16="http://schemas.microsoft.com/office/drawing/2014/main" id="{F9C99905-973A-461D-B8C6-954C23412C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B3CFFA0-7FE7-4DC8-A311-2C2A586D62EF}" type="slidenum">
              <a:rPr lang="en-US" altLang="en-US" smtClean="0">
                <a:latin typeface="Arial" panose="020B0604020202020204" pitchFamily="34" charset="0"/>
              </a:rPr>
              <a:pPr fontAlgn="base">
                <a:spcBef>
                  <a:spcPct val="0"/>
                </a:spcBef>
                <a:spcAft>
                  <a:spcPct val="0"/>
                </a:spcAft>
              </a:pPr>
              <a:t>72</a:t>
            </a:fld>
            <a:endParaRPr lang="en-US" altLang="en-US">
              <a:latin typeface="Arial" panose="020B0604020202020204" pitchFamily="34" charset="0"/>
            </a:endParaRPr>
          </a:p>
        </p:txBody>
      </p:sp>
      <p:sp>
        <p:nvSpPr>
          <p:cNvPr id="109571" name="Rectangle 2">
            <a:extLst>
              <a:ext uri="{FF2B5EF4-FFF2-40B4-BE49-F238E27FC236}">
                <a16:creationId xmlns:a16="http://schemas.microsoft.com/office/drawing/2014/main" id="{5AF2AD29-B5B7-4DF0-BEBD-A3709FE0A386}"/>
              </a:ext>
            </a:extLst>
          </p:cNvPr>
          <p:cNvSpPr>
            <a:spLocks noGrp="1" noRot="1" noChangeAspect="1" noChangeArrowheads="1" noTextEdit="1"/>
          </p:cNvSpPr>
          <p:nvPr>
            <p:ph type="sldImg"/>
          </p:nvPr>
        </p:nvSpPr>
        <p:spPr>
          <a:ln/>
        </p:spPr>
      </p:sp>
      <p:sp>
        <p:nvSpPr>
          <p:cNvPr id="109572" name="Rectangle 3">
            <a:extLst>
              <a:ext uri="{FF2B5EF4-FFF2-40B4-BE49-F238E27FC236}">
                <a16:creationId xmlns:a16="http://schemas.microsoft.com/office/drawing/2014/main" id="{3A9B0E4D-59C6-484F-937B-0004339542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8</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870313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9</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9F16CE5-D6F5-49D2-AAF4-802067978D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158927036"/>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ACB1EEA5-1AB1-499F-A1BF-6007DA00059F}"/>
              </a:ext>
            </a:extLst>
          </p:cNvPr>
          <p:cNvSpPr>
            <a:spLocks noGrp="1"/>
          </p:cNvSpPr>
          <p:nvPr>
            <p:ph type="sldNum" sz="quarter" idx="14"/>
          </p:nvPr>
        </p:nvSpPr>
        <p:spPr/>
        <p:txBody>
          <a:bodyPr/>
          <a:lstStyle>
            <a:lvl1pPr>
              <a:defRPr/>
            </a:lvl1pPr>
          </a:lstStyle>
          <a:p>
            <a:pPr>
              <a:defRPr/>
            </a:pPr>
            <a:fld id="{C0516B69-DB3B-415F-B5D3-61E7440734FD}" type="slidenum">
              <a:rPr lang="en-GB" altLang="en-US"/>
              <a:pPr>
                <a:defRPr/>
              </a:pPr>
              <a:t>‹#›</a:t>
            </a:fld>
            <a:endParaRPr lang="en-GB" altLang="en-US"/>
          </a:p>
        </p:txBody>
      </p:sp>
    </p:spTree>
    <p:extLst>
      <p:ext uri="{BB962C8B-B14F-4D97-AF65-F5344CB8AC3E}">
        <p14:creationId xmlns:p14="http://schemas.microsoft.com/office/powerpoint/2010/main" val="1430969152"/>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5508CCC3-784D-431A-B06B-3D86BA9A1DC7}"/>
              </a:ext>
            </a:extLst>
          </p:cNvPr>
          <p:cNvSpPr>
            <a:spLocks noGrp="1"/>
          </p:cNvSpPr>
          <p:nvPr>
            <p:ph type="sldNum" sz="quarter" idx="10"/>
          </p:nvPr>
        </p:nvSpPr>
        <p:spPr/>
        <p:txBody>
          <a:bodyPr/>
          <a:lstStyle>
            <a:lvl1pPr>
              <a:defRPr/>
            </a:lvl1pPr>
          </a:lstStyle>
          <a:p>
            <a:pPr>
              <a:defRPr/>
            </a:pPr>
            <a:fld id="{74D1F5A1-44F2-431C-A1C7-D7E1C404B030}" type="slidenum">
              <a:rPr lang="en-GB" altLang="en-US"/>
              <a:pPr>
                <a:defRPr/>
              </a:pPr>
              <a:t>‹#›</a:t>
            </a:fld>
            <a:endParaRPr lang="en-GB" altLang="en-US"/>
          </a:p>
        </p:txBody>
      </p:sp>
    </p:spTree>
    <p:extLst>
      <p:ext uri="{BB962C8B-B14F-4D97-AF65-F5344CB8AC3E}">
        <p14:creationId xmlns:p14="http://schemas.microsoft.com/office/powerpoint/2010/main" val="306948945"/>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53760928"/>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A1532519-DBE2-416F-B479-5A2C63ECADFC}"/>
              </a:ext>
            </a:extLst>
          </p:cNvPr>
          <p:cNvSpPr>
            <a:spLocks noGrp="1"/>
          </p:cNvSpPr>
          <p:nvPr>
            <p:ph type="sldNum" sz="quarter" idx="10"/>
          </p:nvPr>
        </p:nvSpPr>
        <p:spPr/>
        <p:txBody>
          <a:bodyPr/>
          <a:lstStyle>
            <a:lvl1pPr>
              <a:defRPr/>
            </a:lvl1pPr>
          </a:lstStyle>
          <a:p>
            <a:pPr>
              <a:defRPr/>
            </a:pPr>
            <a:fld id="{63228CFB-8360-4266-B4CF-1825FC3297CE}" type="slidenum">
              <a:rPr lang="en-GB" altLang="en-US"/>
              <a:pPr>
                <a:defRPr/>
              </a:pPr>
              <a:t>‹#›</a:t>
            </a:fld>
            <a:endParaRPr lang="en-GB" altLang="en-US"/>
          </a:p>
        </p:txBody>
      </p:sp>
    </p:spTree>
    <p:extLst>
      <p:ext uri="{BB962C8B-B14F-4D97-AF65-F5344CB8AC3E}">
        <p14:creationId xmlns:p14="http://schemas.microsoft.com/office/powerpoint/2010/main" val="4025667156"/>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28167699"/>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1559851C-83BF-4572-8182-59A33D4243A4}"/>
              </a:ext>
            </a:extLst>
          </p:cNvPr>
          <p:cNvSpPr>
            <a:spLocks noGrp="1"/>
          </p:cNvSpPr>
          <p:nvPr>
            <p:ph type="sldNum" sz="quarter" idx="10"/>
          </p:nvPr>
        </p:nvSpPr>
        <p:spPr/>
        <p:txBody>
          <a:bodyPr/>
          <a:lstStyle>
            <a:lvl1pPr>
              <a:defRPr/>
            </a:lvl1pPr>
          </a:lstStyle>
          <a:p>
            <a:pPr>
              <a:defRPr/>
            </a:pPr>
            <a:fld id="{EE5B90F6-8BAE-445E-8861-7D283C115DD9}" type="slidenum">
              <a:rPr lang="en-GB" altLang="en-US"/>
              <a:pPr>
                <a:defRPr/>
              </a:pPr>
              <a:t>‹#›</a:t>
            </a:fld>
            <a:endParaRPr lang="en-GB" altLang="en-US"/>
          </a:p>
        </p:txBody>
      </p:sp>
    </p:spTree>
    <p:extLst>
      <p:ext uri="{BB962C8B-B14F-4D97-AF65-F5344CB8AC3E}">
        <p14:creationId xmlns:p14="http://schemas.microsoft.com/office/powerpoint/2010/main" val="3063558022"/>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A9B579EA-A4E5-49A1-900F-C432D236A9C0}"/>
              </a:ext>
            </a:extLst>
          </p:cNvPr>
          <p:cNvSpPr>
            <a:spLocks noGrp="1"/>
          </p:cNvSpPr>
          <p:nvPr>
            <p:ph type="sldNum" sz="quarter" idx="10"/>
          </p:nvPr>
        </p:nvSpPr>
        <p:spPr/>
        <p:txBody>
          <a:bodyPr/>
          <a:lstStyle>
            <a:lvl1pPr>
              <a:defRPr/>
            </a:lvl1pPr>
          </a:lstStyle>
          <a:p>
            <a:pPr>
              <a:defRPr/>
            </a:pPr>
            <a:fld id="{144354E3-EDC6-4C51-A936-CDC268E3BE82}" type="slidenum">
              <a:rPr lang="en-GB" altLang="en-US"/>
              <a:pPr>
                <a:defRPr/>
              </a:pPr>
              <a:t>‹#›</a:t>
            </a:fld>
            <a:endParaRPr lang="en-GB" altLang="en-US"/>
          </a:p>
        </p:txBody>
      </p:sp>
    </p:spTree>
    <p:extLst>
      <p:ext uri="{BB962C8B-B14F-4D97-AF65-F5344CB8AC3E}">
        <p14:creationId xmlns:p14="http://schemas.microsoft.com/office/powerpoint/2010/main" val="1630076677"/>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descr="\\.psf\Home\Desktop\Intel.png">
            <a:extLst>
              <a:ext uri="{FF2B5EF4-FFF2-40B4-BE49-F238E27FC236}">
                <a16:creationId xmlns:a16="http://schemas.microsoft.com/office/drawing/2014/main" id="{F2F6D99D-A9AC-476B-8480-BE63EE957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725645"/>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descr="int_experience_hrz_wht_rgb_3000.png">
            <a:extLst>
              <a:ext uri="{FF2B5EF4-FFF2-40B4-BE49-F238E27FC236}">
                <a16:creationId xmlns:a16="http://schemas.microsoft.com/office/drawing/2014/main" id="{BCAA32DC-5D02-4A75-82E7-C27DF6A638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33218"/>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5B878B04-FF75-49C4-B056-315806493202}"/>
              </a:ext>
            </a:extLst>
          </p:cNvPr>
          <p:cNvSpPr>
            <a:spLocks noGrp="1"/>
          </p:cNvSpPr>
          <p:nvPr>
            <p:ph type="sldNum" sz="quarter" idx="12"/>
          </p:nvPr>
        </p:nvSpPr>
        <p:spPr/>
        <p:txBody>
          <a:bodyPr/>
          <a:lstStyle>
            <a:lvl1pPr>
              <a:defRPr/>
            </a:lvl1pPr>
          </a:lstStyle>
          <a:p>
            <a:pPr>
              <a:defRPr/>
            </a:pPr>
            <a:fld id="{9A8E3367-2147-4CE3-A39B-4FC3C417335F}" type="slidenum">
              <a:rPr lang="en-GB" altLang="en-US"/>
              <a:pPr>
                <a:defRPr/>
              </a:pPr>
              <a:t>‹#›</a:t>
            </a:fld>
            <a:endParaRPr lang="en-GB" altLang="en-US"/>
          </a:p>
        </p:txBody>
      </p:sp>
    </p:spTree>
    <p:extLst>
      <p:ext uri="{BB962C8B-B14F-4D97-AF65-F5344CB8AC3E}">
        <p14:creationId xmlns:p14="http://schemas.microsoft.com/office/powerpoint/2010/main" val="269575071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descr="int_experience_hrz_wht_rgb_1500.png">
            <a:extLst>
              <a:ext uri="{FF2B5EF4-FFF2-40B4-BE49-F238E27FC236}">
                <a16:creationId xmlns:a16="http://schemas.microsoft.com/office/drawing/2014/main" id="{D1D4506B-8987-451A-80A0-8C629994E0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884642605"/>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F41AA8EE-B86E-4FC6-A96F-6BE23BEA195B}"/>
              </a:ext>
            </a:extLst>
          </p:cNvPr>
          <p:cNvSpPr>
            <a:spLocks noGrp="1"/>
          </p:cNvSpPr>
          <p:nvPr>
            <p:ph type="sldNum" sz="quarter" idx="10"/>
          </p:nvPr>
        </p:nvSpPr>
        <p:spPr/>
        <p:txBody>
          <a:bodyPr/>
          <a:lstStyle>
            <a:lvl1pPr>
              <a:defRPr/>
            </a:lvl1pPr>
          </a:lstStyle>
          <a:p>
            <a:pPr>
              <a:defRPr/>
            </a:pPr>
            <a:fld id="{044B8209-720F-4FD7-A33F-4441D8CB6FC7}" type="slidenum">
              <a:rPr lang="en-GB" altLang="en-US"/>
              <a:pPr>
                <a:defRPr/>
              </a:pPr>
              <a:t>‹#›</a:t>
            </a:fld>
            <a:endParaRPr lang="en-GB" altLang="en-US"/>
          </a:p>
        </p:txBody>
      </p:sp>
    </p:spTree>
    <p:extLst>
      <p:ext uri="{BB962C8B-B14F-4D97-AF65-F5344CB8AC3E}">
        <p14:creationId xmlns:p14="http://schemas.microsoft.com/office/powerpoint/2010/main" val="196289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DA93B517-03F0-4206-8282-3F842224B6F8}"/>
              </a:ext>
            </a:extLst>
          </p:cNvPr>
          <p:cNvSpPr>
            <a:spLocks noGrp="1"/>
          </p:cNvSpPr>
          <p:nvPr>
            <p:ph type="sldNum" sz="quarter" idx="10"/>
          </p:nvPr>
        </p:nvSpPr>
        <p:spPr/>
        <p:txBody>
          <a:bodyPr/>
          <a:lstStyle>
            <a:lvl1pPr>
              <a:defRPr/>
            </a:lvl1pPr>
          </a:lstStyle>
          <a:p>
            <a:pPr>
              <a:defRPr/>
            </a:pPr>
            <a:fld id="{837E0086-8A02-4E90-9590-C736D8EA67E3}" type="slidenum">
              <a:rPr lang="en-GB" altLang="en-US"/>
              <a:pPr>
                <a:defRPr/>
              </a:pPr>
              <a:t>‹#›</a:t>
            </a:fld>
            <a:endParaRPr lang="en-GB" altLang="en-US"/>
          </a:p>
        </p:txBody>
      </p:sp>
    </p:spTree>
    <p:extLst>
      <p:ext uri="{BB962C8B-B14F-4D97-AF65-F5344CB8AC3E}">
        <p14:creationId xmlns:p14="http://schemas.microsoft.com/office/powerpoint/2010/main" val="426742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FF106E6-9489-4612-ACA7-8185E867E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053289"/>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3ADDE7E6-130D-4F98-BFA4-4090383064B6}"/>
              </a:ext>
            </a:extLst>
          </p:cNvPr>
          <p:cNvSpPr>
            <a:spLocks noGrp="1"/>
          </p:cNvSpPr>
          <p:nvPr>
            <p:ph type="sldNum" sz="quarter" idx="14"/>
          </p:nvPr>
        </p:nvSpPr>
        <p:spPr/>
        <p:txBody>
          <a:bodyPr/>
          <a:lstStyle>
            <a:lvl1pPr>
              <a:defRPr/>
            </a:lvl1pPr>
          </a:lstStyle>
          <a:p>
            <a:pPr>
              <a:defRPr/>
            </a:pPr>
            <a:fld id="{1D821133-0302-46C8-8DC6-055885598D83}" type="slidenum">
              <a:rPr lang="en-GB" altLang="en-US"/>
              <a:pPr>
                <a:defRPr/>
              </a:pPr>
              <a:t>‹#›</a:t>
            </a:fld>
            <a:endParaRPr lang="en-GB" altLang="en-US"/>
          </a:p>
        </p:txBody>
      </p:sp>
    </p:spTree>
    <p:extLst>
      <p:ext uri="{BB962C8B-B14F-4D97-AF65-F5344CB8AC3E}">
        <p14:creationId xmlns:p14="http://schemas.microsoft.com/office/powerpoint/2010/main" val="2670027813"/>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31C91C90-3F22-4365-88A6-C0F6F00685DC}"/>
              </a:ext>
            </a:extLst>
          </p:cNvPr>
          <p:cNvSpPr>
            <a:spLocks noGrp="1"/>
          </p:cNvSpPr>
          <p:nvPr>
            <p:ph type="sldNum" sz="quarter" idx="15"/>
          </p:nvPr>
        </p:nvSpPr>
        <p:spPr/>
        <p:txBody>
          <a:bodyPr/>
          <a:lstStyle>
            <a:lvl1pPr>
              <a:defRPr/>
            </a:lvl1pPr>
          </a:lstStyle>
          <a:p>
            <a:pPr>
              <a:defRPr/>
            </a:pPr>
            <a:fld id="{BAD3430C-3648-42E2-933F-E0C19B9C750C}" type="slidenum">
              <a:rPr lang="en-GB" altLang="en-US"/>
              <a:pPr>
                <a:defRPr/>
              </a:pPr>
              <a:t>‹#›</a:t>
            </a:fld>
            <a:endParaRPr lang="en-GB" altLang="en-US"/>
          </a:p>
        </p:txBody>
      </p:sp>
    </p:spTree>
    <p:extLst>
      <p:ext uri="{BB962C8B-B14F-4D97-AF65-F5344CB8AC3E}">
        <p14:creationId xmlns:p14="http://schemas.microsoft.com/office/powerpoint/2010/main" val="1286377705"/>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1B438F57-07B7-4CF6-80B0-A43DC71E947F}"/>
              </a:ext>
            </a:extLst>
          </p:cNvPr>
          <p:cNvSpPr>
            <a:spLocks noGrp="1"/>
          </p:cNvSpPr>
          <p:nvPr>
            <p:ph type="sldNum" sz="quarter" idx="14"/>
          </p:nvPr>
        </p:nvSpPr>
        <p:spPr/>
        <p:txBody>
          <a:bodyPr/>
          <a:lstStyle>
            <a:lvl1pPr>
              <a:defRPr/>
            </a:lvl1pPr>
          </a:lstStyle>
          <a:p>
            <a:pPr>
              <a:defRPr/>
            </a:pPr>
            <a:fld id="{ED999086-66DE-4BE0-8CE8-4E783A0F7DC6}" type="slidenum">
              <a:rPr lang="en-GB" altLang="en-US"/>
              <a:pPr>
                <a:defRPr/>
              </a:pPr>
              <a:t>‹#›</a:t>
            </a:fld>
            <a:endParaRPr lang="en-GB" altLang="en-US"/>
          </a:p>
        </p:txBody>
      </p:sp>
    </p:spTree>
    <p:extLst>
      <p:ext uri="{BB962C8B-B14F-4D97-AF65-F5344CB8AC3E}">
        <p14:creationId xmlns:p14="http://schemas.microsoft.com/office/powerpoint/2010/main" val="847913329"/>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5D80B68C-BBDB-4C3F-ADCC-9B5B43BB2938}"/>
              </a:ext>
            </a:extLst>
          </p:cNvPr>
          <p:cNvSpPr>
            <a:spLocks noGrp="1"/>
          </p:cNvSpPr>
          <p:nvPr>
            <p:ph type="sldNum" sz="quarter" idx="10"/>
          </p:nvPr>
        </p:nvSpPr>
        <p:spPr/>
        <p:txBody>
          <a:bodyPr/>
          <a:lstStyle>
            <a:lvl1pPr>
              <a:defRPr/>
            </a:lvl1pPr>
          </a:lstStyle>
          <a:p>
            <a:pPr>
              <a:defRPr/>
            </a:pPr>
            <a:fld id="{776A530D-083D-48A8-90A9-C4907B571684}" type="slidenum">
              <a:rPr lang="en-GB" altLang="en-US"/>
              <a:pPr>
                <a:defRPr/>
              </a:pPr>
              <a:t>‹#›</a:t>
            </a:fld>
            <a:endParaRPr lang="en-GB" altLang="en-US"/>
          </a:p>
        </p:txBody>
      </p:sp>
    </p:spTree>
    <p:extLst>
      <p:ext uri="{BB962C8B-B14F-4D97-AF65-F5344CB8AC3E}">
        <p14:creationId xmlns:p14="http://schemas.microsoft.com/office/powerpoint/2010/main" val="3064023333"/>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CD4926C0-8AEA-4AB2-9F2A-F077095895CF}"/>
              </a:ext>
            </a:extLst>
          </p:cNvPr>
          <p:cNvSpPr>
            <a:spLocks noGrp="1"/>
          </p:cNvSpPr>
          <p:nvPr>
            <p:ph type="sldNum" sz="quarter" idx="14"/>
          </p:nvPr>
        </p:nvSpPr>
        <p:spPr/>
        <p:txBody>
          <a:bodyPr/>
          <a:lstStyle>
            <a:lvl1pPr>
              <a:defRPr/>
            </a:lvl1pPr>
          </a:lstStyle>
          <a:p>
            <a:pPr>
              <a:defRPr/>
            </a:pPr>
            <a:fld id="{7012FA74-4B05-47AC-91AA-CB2230B56968}" type="slidenum">
              <a:rPr lang="en-GB" altLang="en-US"/>
              <a:pPr>
                <a:defRPr/>
              </a:pPr>
              <a:t>‹#›</a:t>
            </a:fld>
            <a:endParaRPr lang="en-GB" altLang="en-US"/>
          </a:p>
        </p:txBody>
      </p:sp>
    </p:spTree>
    <p:extLst>
      <p:ext uri="{BB962C8B-B14F-4D97-AF65-F5344CB8AC3E}">
        <p14:creationId xmlns:p14="http://schemas.microsoft.com/office/powerpoint/2010/main" val="2227223607"/>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51DD228F-5E43-4A7E-B5E0-D9BC07643B0A}"/>
              </a:ext>
            </a:extLst>
          </p:cNvPr>
          <p:cNvSpPr txBox="1">
            <a:spLocks noChangeArrowheads="1"/>
          </p:cNvSpPr>
          <p:nvPr/>
        </p:nvSpPr>
        <p:spPr bwMode="auto">
          <a:xfrm>
            <a:off x="1009650" y="6634163"/>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5750F089-E7E2-4A47-9E02-927B95D1EC47}"/>
              </a:ext>
            </a:extLst>
          </p:cNvPr>
          <p:cNvSpPr>
            <a:spLocks noGrp="1"/>
          </p:cNvSpPr>
          <p:nvPr>
            <p:ph type="sldNum" sz="quarter" idx="16"/>
          </p:nvPr>
        </p:nvSpPr>
        <p:spPr/>
        <p:txBody>
          <a:bodyPr/>
          <a:lstStyle>
            <a:lvl1pPr>
              <a:defRPr/>
            </a:lvl1pPr>
          </a:lstStyle>
          <a:p>
            <a:pPr>
              <a:defRPr/>
            </a:pPr>
            <a:fld id="{98ACC066-4D5B-4EAF-BA72-1EBAFAF28CE6}" type="slidenum">
              <a:rPr lang="en-GB" altLang="en-US"/>
              <a:pPr>
                <a:defRPr/>
              </a:pPr>
              <a:t>‹#›</a:t>
            </a:fld>
            <a:endParaRPr lang="en-GB" altLang="en-US"/>
          </a:p>
        </p:txBody>
      </p:sp>
    </p:spTree>
    <p:extLst>
      <p:ext uri="{BB962C8B-B14F-4D97-AF65-F5344CB8AC3E}">
        <p14:creationId xmlns:p14="http://schemas.microsoft.com/office/powerpoint/2010/main" val="886490438"/>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832DBD-EAFD-42D7-A3E2-C0E2AB058D7D}"/>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descr="\\.psf\Home\Desktop\Intel.png">
            <a:extLst>
              <a:ext uri="{FF2B5EF4-FFF2-40B4-BE49-F238E27FC236}">
                <a16:creationId xmlns:a16="http://schemas.microsoft.com/office/drawing/2014/main" id="{675B8D5A-52A7-4D8F-A816-3F115B2FE56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024460E1-2A1D-49B9-9210-1DFE03913ECD}"/>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102C5DCD-352A-40A9-A5F8-26F8930D3880}"/>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44CD40DF-E5E8-434D-BF6B-D8C4621C96B6}"/>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6DDE4D5B-F986-4B56-B6F4-D059F9DE1C06}"/>
              </a:ext>
            </a:extLst>
          </p:cNvPr>
          <p:cNvSpPr>
            <a:spLocks noGrp="1"/>
          </p:cNvSpPr>
          <p:nvPr>
            <p:ph type="sldNum" sz="quarter" idx="4"/>
          </p:nvPr>
        </p:nvSpPr>
        <p:spPr>
          <a:xfrm>
            <a:off x="6872288" y="6432550"/>
            <a:ext cx="2133600" cy="365125"/>
          </a:xfrm>
          <a:prstGeom prst="rect">
            <a:avLst/>
          </a:prstGeom>
        </p:spPr>
        <p:txBody>
          <a:bodyPr vert="horz" lIns="0" tIns="0" rIns="0" bIns="0" rtlCol="0" anchor="ctr"/>
          <a:lstStyle>
            <a:lvl1pPr algn="r" eaLnBrk="1" fontAlgn="auto" hangingPunct="1">
              <a:spcBef>
                <a:spcPts val="0"/>
              </a:spcBef>
              <a:spcAft>
                <a:spcPts val="0"/>
              </a:spcAft>
              <a:defRPr sz="800">
                <a:solidFill>
                  <a:schemeClr val="bg1"/>
                </a:solidFill>
                <a:latin typeface="+mn-lt"/>
                <a:cs typeface="Intel Clear"/>
              </a:defRPr>
            </a:lvl1pPr>
          </a:lstStyle>
          <a:p>
            <a:pPr>
              <a:defRPr/>
            </a:pPr>
            <a:fld id="{F2E2A720-3743-4679-A335-D13648C18158}" type="slidenum">
              <a:rPr lang="en-GB" altLang="en-US"/>
              <a:pPr>
                <a:defRPr/>
              </a:pPr>
              <a:t>‹#›</a:t>
            </a:fld>
            <a:endParaRPr lang="en-GB" altLang="en-US"/>
          </a:p>
        </p:txBody>
      </p:sp>
      <p:sp>
        <p:nvSpPr>
          <p:cNvPr id="1032" name="Rectangle 7">
            <a:extLst>
              <a:ext uri="{FF2B5EF4-FFF2-40B4-BE49-F238E27FC236}">
                <a16:creationId xmlns:a16="http://schemas.microsoft.com/office/drawing/2014/main" id="{62D29F31-7C7C-4F3D-9601-A620716BC290}"/>
              </a:ext>
            </a:extLst>
          </p:cNvPr>
          <p:cNvSpPr>
            <a:spLocks noChangeArrowheads="1"/>
          </p:cNvSpPr>
          <p:nvPr/>
        </p:nvSpPr>
        <p:spPr bwMode="auto">
          <a:xfrm>
            <a:off x="444500" y="6529388"/>
            <a:ext cx="1101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r>
              <a:rPr lang="en-US" altLang="en-US" sz="600">
                <a:solidFill>
                  <a:schemeClr val="bg1"/>
                </a:solidFill>
                <a:cs typeface="Intel Clear" panose="020B0604020203020204" pitchFamily="34" charset="0"/>
              </a:rPr>
              <a:t>Programmable Solutions Group</a:t>
            </a:r>
          </a:p>
        </p:txBody>
      </p:sp>
      <p:sp>
        <p:nvSpPr>
          <p:cNvPr id="10" name="Footer Placeholder 4">
            <a:extLst>
              <a:ext uri="{FF2B5EF4-FFF2-40B4-BE49-F238E27FC236}">
                <a16:creationId xmlns:a16="http://schemas.microsoft.com/office/drawing/2014/main" id="{C6BE2D19-BD15-4314-8101-EAD1CFF214B9}"/>
              </a:ext>
            </a:extLst>
          </p:cNvPr>
          <p:cNvSpPr txBox="1">
            <a:spLocks/>
          </p:cNvSpPr>
          <p:nvPr/>
        </p:nvSpPr>
        <p:spPr>
          <a:xfrm>
            <a:off x="3113088" y="6410325"/>
            <a:ext cx="2895600" cy="365125"/>
          </a:xfrm>
          <a:prstGeom prst="rect">
            <a:avLst/>
          </a:prstGeom>
        </p:spPr>
        <p:txBody>
          <a:bodyPr anchor="ctr"/>
          <a:lstStyle>
            <a:defPPr>
              <a:defRPr lang="en-US"/>
            </a:defPPr>
            <a:lvl1pPr marL="0" algn="ct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a:t>Intel Confidential</a:t>
            </a:r>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16" r:id="rId4"/>
    <p:sldLayoutId id="2147484217" r:id="rId5"/>
    <p:sldLayoutId id="2147484218" r:id="rId6"/>
    <p:sldLayoutId id="2147484219" r:id="rId7"/>
    <p:sldLayoutId id="2147484220" r:id="rId8"/>
    <p:sldLayoutId id="2147484232" r:id="rId9"/>
    <p:sldLayoutId id="2147484221" r:id="rId10"/>
    <p:sldLayoutId id="2147484222" r:id="rId11"/>
    <p:sldLayoutId id="2147484233" r:id="rId12"/>
    <p:sldLayoutId id="2147484223" r:id="rId13"/>
    <p:sldLayoutId id="2147484234" r:id="rId14"/>
    <p:sldLayoutId id="2147484224" r:id="rId15"/>
    <p:sldLayoutId id="2147484225" r:id="rId16"/>
    <p:sldLayoutId id="2147484235" r:id="rId17"/>
    <p:sldLayoutId id="2147484236" r:id="rId18"/>
    <p:sldLayoutId id="2147484226" r:id="rId19"/>
    <p:sldLayoutId id="2147484227" r:id="rId20"/>
    <p:sldLayoutId id="2147484228"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9.xml"/><Relationship Id="rId5" Type="http://schemas.openxmlformats.org/officeDocument/2006/relationships/image" Target="../media/image17.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2.xml"/><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9.xml"/><Relationship Id="rId1" Type="http://schemas.openxmlformats.org/officeDocument/2006/relationships/slideLayout" Target="../slideLayouts/slideLayout21.xml"/><Relationship Id="rId4" Type="http://schemas.openxmlformats.org/officeDocument/2006/relationships/image" Target="../media/image41.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72.xml.rels><?xml version="1.0" encoding="UTF-8" standalone="yes"?>
<Relationships xmlns="http://schemas.openxmlformats.org/package/2006/relationships"><Relationship Id="rId3" Type="http://schemas.openxmlformats.org/officeDocument/2006/relationships/hyperlink" Target="mailto:peter.Schepers@intel.com" TargetMode="External"/><Relationship Id="rId2" Type="http://schemas.openxmlformats.org/officeDocument/2006/relationships/notesSlide" Target="../notesSlides/notesSlide71.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9.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651DB2-D53E-4DEE-BB3D-7FBA285BB375}"/>
              </a:ext>
            </a:extLst>
          </p:cNvPr>
          <p:cNvSpPr>
            <a:spLocks noGrp="1" noChangeArrowheads="1"/>
          </p:cNvSpPr>
          <p:nvPr>
            <p:ph type="ctrTitle"/>
          </p:nvPr>
        </p:nvSpPr>
        <p:spPr>
          <a:xfrm>
            <a:off x="508932" y="4130040"/>
            <a:ext cx="8077200" cy="1066800"/>
          </a:xfrm>
        </p:spPr>
        <p:txBody>
          <a:bodyPr rtlCol="0"/>
          <a:lstStyle/>
          <a:p>
            <a:pPr eaLnBrk="1" fontAlgn="auto" hangingPunct="1">
              <a:spcAft>
                <a:spcPts val="0"/>
              </a:spcAft>
              <a:defRPr/>
            </a:pPr>
            <a:r>
              <a:rPr lang="en-US" altLang="en-US" sz="2400"/>
              <a:t>Stratix10 TX  </a:t>
            </a:r>
            <a:r>
              <a:rPr lang="en-US" altLang="en-US" sz="2400">
                <a:solidFill>
                  <a:srgbClr val="FFFF00">
                    <a:alpha val="90000"/>
                  </a:srgbClr>
                </a:solidFill>
              </a:rPr>
              <a:t>DYNAMIC</a:t>
            </a:r>
            <a:r>
              <a:rPr lang="en-US" altLang="en-US" sz="2400"/>
              <a:t> RECONFIGURATION DEMO DESIGN : RECONFIGURE FROM/to </a:t>
            </a:r>
            <a:br>
              <a:rPr lang="en-US" altLang="en-US" sz="2400"/>
            </a:br>
            <a:r>
              <a:rPr lang="en-US" altLang="en-US" sz="2400">
                <a:solidFill>
                  <a:srgbClr val="FFFF00">
                    <a:alpha val="90000"/>
                  </a:srgbClr>
                </a:solidFill>
              </a:rPr>
              <a:t>-</a:t>
            </a:r>
            <a:r>
              <a:rPr lang="en-US" altLang="en-US" sz="2400"/>
              <a:t> </a:t>
            </a:r>
            <a:r>
              <a:rPr lang="en-US" altLang="en-US" sz="2400">
                <a:solidFill>
                  <a:srgbClr val="FFFF00">
                    <a:alpha val="90000"/>
                  </a:srgbClr>
                </a:solidFill>
              </a:rPr>
              <a:t>RSFEC Fractured NRZ/PAM4 (528,514) </a:t>
            </a:r>
            <a:r>
              <a:rPr lang="en-US" altLang="en-US" sz="2400">
                <a:solidFill>
                  <a:srgbClr val="92D050">
                    <a:alpha val="90000"/>
                  </a:srgbClr>
                </a:solidFill>
              </a:rPr>
              <a:t>[Reconfigurable RATE]</a:t>
            </a:r>
            <a:br>
              <a:rPr lang="en-US" altLang="en-US" sz="2400">
                <a:solidFill>
                  <a:srgbClr val="FFFF00">
                    <a:alpha val="90000"/>
                  </a:srgbClr>
                </a:solidFill>
              </a:rPr>
            </a:br>
            <a:r>
              <a:rPr lang="en-US" altLang="en-US" sz="2400">
                <a:solidFill>
                  <a:srgbClr val="FFFF00">
                    <a:alpha val="90000"/>
                  </a:srgbClr>
                </a:solidFill>
              </a:rPr>
              <a:t>- RSFEC Fractured NRZ/PAM4 (544,514) </a:t>
            </a:r>
            <a:r>
              <a:rPr lang="en-US" altLang="en-US" sz="2400">
                <a:solidFill>
                  <a:srgbClr val="92D050">
                    <a:alpha val="90000"/>
                  </a:srgbClr>
                </a:solidFill>
              </a:rPr>
              <a:t>[Reconfigurable RATE]</a:t>
            </a:r>
            <a:br>
              <a:rPr lang="en-US" altLang="en-US" sz="2400">
                <a:solidFill>
                  <a:srgbClr val="FFFF00">
                    <a:alpha val="90000"/>
                  </a:srgbClr>
                </a:solidFill>
              </a:rPr>
            </a:br>
            <a:r>
              <a:rPr lang="en-US" altLang="en-US" sz="2400">
                <a:solidFill>
                  <a:srgbClr val="FFFF00">
                    <a:alpha val="90000"/>
                  </a:srgbClr>
                </a:solidFill>
              </a:rPr>
              <a:t>- KPFEC AGGREGATE PAM4 (544,514) </a:t>
            </a:r>
            <a:r>
              <a:rPr lang="en-US" altLang="en-US" sz="2400">
                <a:solidFill>
                  <a:srgbClr val="92D050">
                    <a:alpha val="90000"/>
                  </a:srgbClr>
                </a:solidFill>
              </a:rPr>
              <a:t>[Reconfigurable RATE]</a:t>
            </a:r>
            <a:br>
              <a:rPr lang="en-US" altLang="en-US" sz="2400">
                <a:solidFill>
                  <a:srgbClr val="FFFF00">
                    <a:alpha val="90000"/>
                  </a:srgbClr>
                </a:solidFill>
              </a:rPr>
            </a:br>
            <a:r>
              <a:rPr lang="en-US" altLang="en-US" sz="2400">
                <a:solidFill>
                  <a:srgbClr val="FFFF00">
                    <a:alpha val="90000"/>
                  </a:srgbClr>
                </a:solidFill>
              </a:rPr>
              <a:t>- PMA DIRECT NRZ (4 lanes at 25.7812 Gbps </a:t>
            </a:r>
            <a:r>
              <a:rPr lang="en-US" altLang="en-US" sz="2400">
                <a:solidFill>
                  <a:srgbClr val="92D050">
                    <a:alpha val="90000"/>
                  </a:srgbClr>
                </a:solidFill>
              </a:rPr>
              <a:t>or reconfigurable Rate</a:t>
            </a:r>
            <a:r>
              <a:rPr lang="en-US" altLang="en-US" sz="2400">
                <a:solidFill>
                  <a:srgbClr val="FFFF00">
                    <a:alpha val="90000"/>
                  </a:srgbClr>
                </a:solidFill>
              </a:rPr>
              <a:t>)</a:t>
            </a:r>
            <a:br>
              <a:rPr lang="en-US" altLang="en-US" sz="2400">
                <a:solidFill>
                  <a:srgbClr val="FFFF00">
                    <a:alpha val="90000"/>
                  </a:srgbClr>
                </a:solidFill>
              </a:rPr>
            </a:br>
            <a:r>
              <a:rPr lang="en-US" altLang="en-US" sz="2400">
                <a:solidFill>
                  <a:srgbClr val="FFFF00">
                    <a:alpha val="90000"/>
                  </a:srgbClr>
                </a:solidFill>
              </a:rPr>
              <a:t>- PMA Direct PAM4 (2 lanes at 53.125 Gbps </a:t>
            </a:r>
            <a:r>
              <a:rPr lang="en-US" altLang="en-US" sz="2400">
                <a:solidFill>
                  <a:srgbClr val="92D050">
                    <a:alpha val="90000"/>
                  </a:srgbClr>
                </a:solidFill>
              </a:rPr>
              <a:t>or reconfigurable rate</a:t>
            </a:r>
            <a:r>
              <a:rPr lang="en-US" altLang="en-US" sz="2400">
                <a:solidFill>
                  <a:srgbClr val="FFFF00">
                    <a:alpha val="90000"/>
                  </a:srgbClr>
                </a:solidFill>
              </a:rPr>
              <a:t>)</a:t>
            </a:r>
            <a:br>
              <a:rPr lang="en-US" altLang="en-US" sz="2400">
                <a:solidFill>
                  <a:srgbClr val="FFFF00">
                    <a:alpha val="90000"/>
                  </a:srgbClr>
                </a:solidFill>
              </a:rPr>
            </a:br>
            <a:r>
              <a:rPr lang="en-US" altLang="en-US" sz="2400">
                <a:solidFill>
                  <a:srgbClr val="FFFF00">
                    <a:alpha val="90000"/>
                  </a:srgbClr>
                </a:solidFill>
              </a:rPr>
              <a:t>- </a:t>
            </a:r>
            <a:r>
              <a:rPr lang="en-US" altLang="en-US" sz="2400">
                <a:solidFill>
                  <a:srgbClr val="92D050">
                    <a:alpha val="90000"/>
                  </a:srgbClr>
                </a:solidFill>
              </a:rPr>
              <a:t>(new) Independent RSFEC FRACTURED  Lane to PMA direct at configurable rate</a:t>
            </a:r>
            <a:br>
              <a:rPr lang="en-US" altLang="en-US" sz="2400">
                <a:solidFill>
                  <a:srgbClr val="FF0000">
                    <a:alpha val="90000"/>
                  </a:srgbClr>
                </a:solidFill>
              </a:rPr>
            </a:br>
            <a:br>
              <a:rPr lang="en-US" altLang="en-US" sz="2400"/>
            </a:br>
            <a:r>
              <a:rPr lang="en-US" altLang="en-US" sz="2400"/>
              <a:t>+  Soft PRBS + </a:t>
            </a:r>
            <a:r>
              <a:rPr lang="en-US" altLang="en-US" sz="2400">
                <a:solidFill>
                  <a:srgbClr val="FFFF00">
                    <a:alpha val="90000"/>
                  </a:srgbClr>
                </a:solidFill>
              </a:rPr>
              <a:t>OPTIONAL SCRAMBLING </a:t>
            </a:r>
            <a:r>
              <a:rPr lang="en-US" altLang="en-US" sz="2400"/>
              <a:t>+ </a:t>
            </a:r>
            <a:r>
              <a:rPr lang="en-US" altLang="en-US" sz="2400">
                <a:solidFill>
                  <a:schemeClr val="bg1"/>
                </a:solidFill>
              </a:rPr>
              <a:t>SOFT ADAPT IP + </a:t>
            </a:r>
            <a:r>
              <a:rPr lang="en-US" altLang="en-US" sz="2400">
                <a:solidFill>
                  <a:srgbClr val="FFFF00"/>
                </a:solidFill>
              </a:rPr>
              <a:t>STRESS TESTS</a:t>
            </a:r>
            <a:br>
              <a:rPr lang="en-US" altLang="en-US" sz="2400"/>
            </a:br>
            <a:r>
              <a:rPr lang="en-US" altLang="en-US" sz="2400"/>
              <a:t>Routed to QSFP-DD 2x1</a:t>
            </a:r>
            <a:br>
              <a:rPr lang="en-US" altLang="en-US" sz="2400"/>
            </a:br>
            <a:r>
              <a:rPr lang="en-US" sz="2400"/>
              <a:t>Stratix 10 TX Signal Integrity Board  (</a:t>
            </a:r>
            <a:r>
              <a:rPr lang="en-US" sz="2400">
                <a:solidFill>
                  <a:srgbClr val="FF0000">
                    <a:alpha val="90000"/>
                  </a:srgbClr>
                </a:solidFill>
              </a:rPr>
              <a:t>PRODUCTION</a:t>
            </a:r>
            <a:r>
              <a:rPr lang="en-US" sz="2400"/>
              <a:t>)</a:t>
            </a:r>
            <a:br>
              <a:rPr lang="en-US" sz="2400"/>
            </a:br>
            <a:r>
              <a:rPr lang="en-US" sz="2400"/>
              <a:t>V21.1</a:t>
            </a:r>
            <a:endParaRPr lang="en-US" altLang="en-US" sz="2400" dirty="0">
              <a:solidFill>
                <a:srgbClr val="FF0000">
                  <a:alpha val="90000"/>
                </a:srgbClr>
              </a:solidFill>
            </a:endParaRPr>
          </a:p>
        </p:txBody>
      </p:sp>
      <p:sp>
        <p:nvSpPr>
          <p:cNvPr id="4099" name="Rectangle 3">
            <a:extLst>
              <a:ext uri="{FF2B5EF4-FFF2-40B4-BE49-F238E27FC236}">
                <a16:creationId xmlns:a16="http://schemas.microsoft.com/office/drawing/2014/main" id="{4EC83333-7E3C-4539-8857-8E906FB85823}"/>
              </a:ext>
            </a:extLst>
          </p:cNvPr>
          <p:cNvSpPr>
            <a:spLocks noGrp="1" noChangeArrowheads="1"/>
          </p:cNvSpPr>
          <p:nvPr>
            <p:ph type="subTitle" idx="1"/>
          </p:nvPr>
        </p:nvSpPr>
        <p:spPr>
          <a:xfrm>
            <a:off x="508932" y="52578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a:t>June 7</a:t>
            </a:r>
            <a:r>
              <a:rPr lang="en-GB" altLang="en-US" sz="1700" baseline="30000"/>
              <a:t>th</a:t>
            </a:r>
            <a:r>
              <a:rPr lang="en-GB" altLang="en-US" sz="1700"/>
              <a:t>, 2021</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E-Tile Native PHY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(RSFEC)</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10</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2" name="Picture 1">
            <a:extLst>
              <a:ext uri="{FF2B5EF4-FFF2-40B4-BE49-F238E27FC236}">
                <a16:creationId xmlns:a16="http://schemas.microsoft.com/office/drawing/2014/main" id="{64A21381-A57C-4A6D-A975-BB15BF99C97B}"/>
              </a:ext>
            </a:extLst>
          </p:cNvPr>
          <p:cNvPicPr>
            <a:picLocks noChangeAspect="1"/>
          </p:cNvPicPr>
          <p:nvPr/>
        </p:nvPicPr>
        <p:blipFill>
          <a:blip r:embed="rId3"/>
          <a:stretch>
            <a:fillRect/>
          </a:stretch>
        </p:blipFill>
        <p:spPr>
          <a:xfrm>
            <a:off x="455613" y="1371600"/>
            <a:ext cx="4219048" cy="3238095"/>
          </a:xfrm>
          <a:prstGeom prst="rect">
            <a:avLst/>
          </a:prstGeom>
        </p:spPr>
      </p:pic>
    </p:spTree>
    <p:extLst>
      <p:ext uri="{BB962C8B-B14F-4D97-AF65-F5344CB8AC3E}">
        <p14:creationId xmlns:p14="http://schemas.microsoft.com/office/powerpoint/2010/main" val="4271926794"/>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1"/>
            <a:ext cx="8228012" cy="501650"/>
          </a:xfrm>
        </p:spPr>
        <p:txBody>
          <a:bodyPr/>
          <a:lstStyle/>
          <a:p>
            <a:r>
              <a:rPr lang="en-GB" altLang="en-US">
                <a:latin typeface="Intel Clear" panose="020B0604020203020204" pitchFamily="34" charset="0"/>
                <a:cs typeface="Intel Clear" panose="020B0604020203020204" pitchFamily="34" charset="0"/>
              </a:rPr>
              <a:t>E-Tile Native PHY (Core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11</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4646090" y="4714401"/>
            <a:ext cx="4037536" cy="14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2" name="Picture 1">
            <a:extLst>
              <a:ext uri="{FF2B5EF4-FFF2-40B4-BE49-F238E27FC236}">
                <a16:creationId xmlns:a16="http://schemas.microsoft.com/office/drawing/2014/main" id="{C1D87D57-1DEE-494D-8FA4-E94E82C0D4A2}"/>
              </a:ext>
            </a:extLst>
          </p:cNvPr>
          <p:cNvPicPr>
            <a:picLocks noChangeAspect="1"/>
          </p:cNvPicPr>
          <p:nvPr/>
        </p:nvPicPr>
        <p:blipFill>
          <a:blip r:embed="rId3"/>
          <a:stretch>
            <a:fillRect/>
          </a:stretch>
        </p:blipFill>
        <p:spPr>
          <a:xfrm>
            <a:off x="2442683" y="1050727"/>
            <a:ext cx="4257143" cy="4390476"/>
          </a:xfrm>
          <a:prstGeom prst="rect">
            <a:avLst/>
          </a:prstGeom>
        </p:spPr>
      </p:pic>
    </p:spTree>
    <p:extLst>
      <p:ext uri="{BB962C8B-B14F-4D97-AF65-F5344CB8AC3E}">
        <p14:creationId xmlns:p14="http://schemas.microsoft.com/office/powerpoint/2010/main" val="532970590"/>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E-Tile Native PHY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(PMA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12</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4B3A4363-5A1E-42A8-BE99-77CF55471EBA}"/>
              </a:ext>
            </a:extLst>
          </p:cNvPr>
          <p:cNvPicPr>
            <a:picLocks noChangeAspect="1"/>
          </p:cNvPicPr>
          <p:nvPr/>
        </p:nvPicPr>
        <p:blipFill>
          <a:blip r:embed="rId3"/>
          <a:stretch>
            <a:fillRect/>
          </a:stretch>
        </p:blipFill>
        <p:spPr>
          <a:xfrm>
            <a:off x="2476762" y="2105190"/>
            <a:ext cx="4190476" cy="2647619"/>
          </a:xfrm>
          <a:prstGeom prst="rect">
            <a:avLst/>
          </a:prstGeom>
        </p:spPr>
      </p:pic>
    </p:spTree>
    <p:extLst>
      <p:ext uri="{BB962C8B-B14F-4D97-AF65-F5344CB8AC3E}">
        <p14:creationId xmlns:p14="http://schemas.microsoft.com/office/powerpoint/2010/main" val="1391689381"/>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459787" cy="1158875"/>
          </a:xfrm>
        </p:spPr>
        <p:txBody>
          <a:bodyPr/>
          <a:lstStyle/>
          <a:p>
            <a:r>
              <a:rPr lang="en-GB" altLang="en-US">
                <a:latin typeface="Intel Clear" panose="020B0604020203020204" pitchFamily="34" charset="0"/>
                <a:cs typeface="Intel Clear" panose="020B0604020203020204" pitchFamily="34" charset="0"/>
              </a:rPr>
              <a:t>E-Tile Native PHY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(Dynamic Reconfiguration)</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13</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7" name="Picture 6">
            <a:extLst>
              <a:ext uri="{FF2B5EF4-FFF2-40B4-BE49-F238E27FC236}">
                <a16:creationId xmlns:a16="http://schemas.microsoft.com/office/drawing/2014/main" id="{66FD78A4-F1C2-4D61-A4DE-3F70B9C66D3F}"/>
              </a:ext>
            </a:extLst>
          </p:cNvPr>
          <p:cNvPicPr>
            <a:picLocks noChangeAspect="1"/>
          </p:cNvPicPr>
          <p:nvPr/>
        </p:nvPicPr>
        <p:blipFill>
          <a:blip r:embed="rId3"/>
          <a:stretch>
            <a:fillRect/>
          </a:stretch>
        </p:blipFill>
        <p:spPr>
          <a:xfrm>
            <a:off x="914400" y="2170996"/>
            <a:ext cx="5761829" cy="2893833"/>
          </a:xfrm>
          <a:prstGeom prst="rect">
            <a:avLst/>
          </a:prstGeom>
        </p:spPr>
      </p:pic>
    </p:spTree>
    <p:extLst>
      <p:ext uri="{BB962C8B-B14F-4D97-AF65-F5344CB8AC3E}">
        <p14:creationId xmlns:p14="http://schemas.microsoft.com/office/powerpoint/2010/main" val="3924703597"/>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sz="2000">
                <a:latin typeface="Intel Clear" panose="020B0604020203020204" pitchFamily="34" charset="0"/>
                <a:cs typeface="Intel Clear" panose="020B0604020203020204" pitchFamily="34" charset="0"/>
              </a:rPr>
              <a:t>Dynamic reconfiguration from Fractured to Aggregate (1/2)</a:t>
            </a:r>
            <a:endParaRPr lang="en-US" altLang="en-US" sz="2000" dirty="0">
              <a:latin typeface="Intel Clear" panose="020B0604020203020204" pitchFamily="34" charset="0"/>
              <a:cs typeface="Intel Clear" panose="020B0604020203020204" pitchFamily="34" charset="0"/>
            </a:endParaRP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428980" y="914400"/>
            <a:ext cx="8504237" cy="5181600"/>
          </a:xfrm>
        </p:spPr>
        <p:txBody>
          <a:bodyPr/>
          <a:lstStyle/>
          <a:p>
            <a:pPr lvl="1" eaLnBrk="1" hangingPunct="1">
              <a:lnSpc>
                <a:spcPct val="90000"/>
              </a:lnSpc>
            </a:pPr>
            <a:r>
              <a:rPr lang="en-GB" altLang="en-US" sz="1400"/>
              <a:t>To dynamically reconfigure from the original RSFEC Fractured NPHY configuration to the PAM4 NPHY Aggregate configuration a similar design is generated which instantiates the PAM4 KPFEC configuration (see next slides for the details). </a:t>
            </a:r>
          </a:p>
          <a:p>
            <a:pPr lvl="1" eaLnBrk="1" hangingPunct="1">
              <a:lnSpc>
                <a:spcPct val="90000"/>
              </a:lnSpc>
            </a:pPr>
            <a:r>
              <a:rPr lang="en-GB" altLang="en-US" sz="1400"/>
              <a:t>In this design a dump of the transceiver registers is being done for channel 0 and channel 1 (which is special for the PAM4 case). These “dumps” are automatically captured using a .bsh script and converted into  C include files (.h ) that contain each an integer array with the register information.</a:t>
            </a:r>
          </a:p>
          <a:p>
            <a:pPr lvl="1" eaLnBrk="1" hangingPunct="1">
              <a:lnSpc>
                <a:spcPct val="90000"/>
              </a:lnSpc>
            </a:pPr>
            <a:r>
              <a:rPr lang="en-GB" altLang="en-US" sz="1400"/>
              <a:t>The same is done for the original RSFEC fractured NPHY configuration (only channel 0 is required in this case)</a:t>
            </a:r>
          </a:p>
          <a:p>
            <a:pPr lvl="1" eaLnBrk="1" hangingPunct="1">
              <a:lnSpc>
                <a:spcPct val="90000"/>
              </a:lnSpc>
            </a:pPr>
            <a:r>
              <a:rPr lang="en-GB" altLang="en-US" sz="1400"/>
              <a:t>In the software itself the reconfiguration functions are implemented entirely as a c functions : </a:t>
            </a:r>
            <a:r>
              <a:rPr lang="en-US" altLang="en-US" sz="1400">
                <a:solidFill>
                  <a:srgbClr val="FF0000"/>
                </a:solidFill>
              </a:rPr>
              <a:t>reconfigure_to_rsfec_aggregate(int phy)</a:t>
            </a:r>
            <a:r>
              <a:rPr lang="en-US" altLang="en-US" sz="1400"/>
              <a:t> and </a:t>
            </a:r>
            <a:r>
              <a:rPr lang="en-US" altLang="en-US" sz="1400">
                <a:solidFill>
                  <a:srgbClr val="FF0000"/>
                </a:solidFill>
              </a:rPr>
              <a:t>reconfigure_to_rsfec_fractured (int phy) </a:t>
            </a:r>
            <a:endParaRPr lang="en-GB" altLang="en-US" sz="1400">
              <a:solidFill>
                <a:srgbClr val="FF0000"/>
              </a:solidFill>
            </a:endParaRPr>
          </a:p>
          <a:p>
            <a:pPr lvl="1" eaLnBrk="1" hangingPunct="1">
              <a:lnSpc>
                <a:spcPct val="90000"/>
              </a:lnSpc>
            </a:pPr>
            <a:r>
              <a:rPr lang="en-GB" altLang="en-US" sz="1400"/>
              <a:t>The reconfiguration procedure starts by asserting the relevant resets and then streams in the data from the “dumped” configurations using function </a:t>
            </a:r>
            <a:r>
              <a:rPr lang="en-GB" altLang="en-US" sz="1400">
                <a:solidFill>
                  <a:srgbClr val="FF0000"/>
                </a:solidFill>
              </a:rPr>
              <a:t>reconfigure_channel_dump (int phy, int channel,unsigned int dump[564])</a:t>
            </a:r>
          </a:p>
          <a:p>
            <a:pPr lvl="1" eaLnBrk="1" hangingPunct="1">
              <a:lnSpc>
                <a:spcPct val="90000"/>
              </a:lnSpc>
            </a:pPr>
            <a:r>
              <a:rPr lang="en-GB" altLang="en-US" sz="1400">
                <a:solidFill>
                  <a:srgbClr val="FF0000"/>
                </a:solidFill>
              </a:rPr>
              <a:t>Important (as the phy’s use a different refclk input the refclk selection needs to be set correctly while streaming in the new file)</a:t>
            </a:r>
            <a:r>
              <a:rPr lang="en-GB" altLang="en-US" sz="1400"/>
              <a:t> This is being done in the reconfigure_channel_dump function. If the design is modified to use a different referenceclock input than in this demo design it needs to be modified accordignly.</a:t>
            </a:r>
            <a:endParaRPr lang="en-GB" altLang="en-US" sz="1400">
              <a:solidFill>
                <a:srgbClr val="FF0000"/>
              </a:solidFill>
            </a:endParaRPr>
          </a:p>
          <a:p>
            <a:pPr lvl="3" eaLnBrk="1" hangingPunct="1">
              <a:lnSpc>
                <a:spcPct val="90000"/>
              </a:lnSpc>
            </a:pPr>
            <a:endParaRPr lang="en-GB" altLang="en-US" sz="1200"/>
          </a:p>
          <a:p>
            <a:pPr lvl="1" eaLnBrk="1" hangingPunct="1">
              <a:lnSpc>
                <a:spcPct val="90000"/>
              </a:lnSpc>
            </a:pPr>
            <a:endParaRPr lang="en-GB" altLang="en-US" sz="1400">
              <a:solidFill>
                <a:srgbClr val="FF0000"/>
              </a:solidFill>
            </a:endParaRPr>
          </a:p>
          <a:p>
            <a:pPr marL="342900" lvl="2" indent="0" eaLnBrk="1" hangingPunct="1">
              <a:lnSpc>
                <a:spcPct val="90000"/>
              </a:lnSpc>
              <a:buNone/>
            </a:pP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14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73312034"/>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sz="2400">
                <a:latin typeface="Intel Clear" panose="020B0604020203020204" pitchFamily="34" charset="0"/>
                <a:cs typeface="Intel Clear" panose="020B0604020203020204" pitchFamily="34" charset="0"/>
              </a:rPr>
              <a:t>Dynamic reconfiguration from Fractured to Aggregate (2/2)</a:t>
            </a:r>
            <a:endParaRPr lang="en-US" altLang="en-US" sz="2400" dirty="0">
              <a:latin typeface="Intel Clear" panose="020B0604020203020204" pitchFamily="34" charset="0"/>
              <a:cs typeface="Intel Clear" panose="020B0604020203020204" pitchFamily="34" charset="0"/>
            </a:endParaRP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428980" y="914400"/>
            <a:ext cx="8504237" cy="5181600"/>
          </a:xfrm>
        </p:spPr>
        <p:txBody>
          <a:bodyPr/>
          <a:lstStyle/>
          <a:p>
            <a:pPr lvl="1" eaLnBrk="1" hangingPunct="1">
              <a:lnSpc>
                <a:spcPct val="90000"/>
              </a:lnSpc>
            </a:pPr>
            <a:r>
              <a:rPr lang="en-GB" altLang="en-US" sz="1400"/>
              <a:t>The next step is to reconfigure the RSFEC to the required mode:</a:t>
            </a:r>
          </a:p>
          <a:p>
            <a:pPr lvl="2" eaLnBrk="1" hangingPunct="1">
              <a:lnSpc>
                <a:spcPct val="90000"/>
              </a:lnSpc>
            </a:pPr>
            <a:r>
              <a:rPr lang="en-GB" altLang="en-US" sz="1400"/>
              <a:t>For KPFEC Aggregate this means :</a:t>
            </a:r>
          </a:p>
          <a:p>
            <a:pPr lvl="3" eaLnBrk="1" hangingPunct="1">
              <a:lnSpc>
                <a:spcPct val="90000"/>
              </a:lnSpc>
            </a:pPr>
            <a:r>
              <a:rPr lang="en-GB" altLang="en-US" sz="1200"/>
              <a:t>Setting the RSFEC core to aggregate</a:t>
            </a:r>
          </a:p>
          <a:p>
            <a:pPr lvl="3" eaLnBrk="1" hangingPunct="1">
              <a:lnSpc>
                <a:spcPct val="90000"/>
              </a:lnSpc>
            </a:pPr>
            <a:r>
              <a:rPr lang="en-US" altLang="en-US" sz="1200"/>
              <a:t>Set all EMIB Lanes to have TX Data with Deskew</a:t>
            </a:r>
          </a:p>
          <a:p>
            <a:pPr lvl="3" eaLnBrk="1" hangingPunct="1">
              <a:lnSpc>
                <a:spcPct val="90000"/>
              </a:lnSpc>
            </a:pPr>
            <a:r>
              <a:rPr lang="en-US" altLang="en-US" sz="1200"/>
              <a:t>Specifies all channel to include in the deskew procedure</a:t>
            </a:r>
          </a:p>
          <a:p>
            <a:pPr lvl="3" eaLnBrk="1" hangingPunct="1">
              <a:lnSpc>
                <a:spcPct val="90000"/>
              </a:lnSpc>
            </a:pPr>
            <a:r>
              <a:rPr lang="en-US" altLang="en-US" sz="1200"/>
              <a:t>Set the RSFEC to (544,514)</a:t>
            </a:r>
          </a:p>
          <a:p>
            <a:pPr lvl="3" eaLnBrk="1" hangingPunct="1">
              <a:lnSpc>
                <a:spcPct val="90000"/>
              </a:lnSpc>
            </a:pPr>
            <a:r>
              <a:rPr lang="en-US" altLang="en-US" sz="1200"/>
              <a:t>Set the bit to control the Aggregate mode for the RTL design (this will generate the correct cadence required for aggregate amongst others)</a:t>
            </a:r>
          </a:p>
          <a:p>
            <a:pPr lvl="2" eaLnBrk="1" hangingPunct="1">
              <a:lnSpc>
                <a:spcPct val="90000"/>
              </a:lnSpc>
            </a:pPr>
            <a:r>
              <a:rPr lang="en-GB" altLang="en-US" sz="1400"/>
              <a:t>For RSFEC Fractured this means :</a:t>
            </a:r>
          </a:p>
          <a:p>
            <a:pPr lvl="3" eaLnBrk="1" hangingPunct="1">
              <a:lnSpc>
                <a:spcPct val="90000"/>
              </a:lnSpc>
            </a:pPr>
            <a:r>
              <a:rPr lang="en-GB" altLang="en-US" sz="1200"/>
              <a:t>Setting the RSFEC core to fractured</a:t>
            </a:r>
          </a:p>
          <a:p>
            <a:pPr lvl="3" eaLnBrk="1" hangingPunct="1">
              <a:lnSpc>
                <a:spcPct val="90000"/>
              </a:lnSpc>
            </a:pPr>
            <a:r>
              <a:rPr lang="en-US" altLang="en-US" sz="1200"/>
              <a:t>Set all EMIB Lanes to have TX Data without Deskew</a:t>
            </a:r>
          </a:p>
          <a:p>
            <a:pPr lvl="3" eaLnBrk="1" hangingPunct="1">
              <a:lnSpc>
                <a:spcPct val="90000"/>
              </a:lnSpc>
            </a:pPr>
            <a:r>
              <a:rPr lang="en-US" altLang="en-US" sz="1200"/>
              <a:t>Remove all channels from the deskew procedure</a:t>
            </a:r>
          </a:p>
          <a:p>
            <a:pPr lvl="3" eaLnBrk="1" hangingPunct="1">
              <a:lnSpc>
                <a:spcPct val="90000"/>
              </a:lnSpc>
            </a:pPr>
            <a:r>
              <a:rPr lang="en-US" altLang="en-US" sz="1200"/>
              <a:t>Set the RSFEC to (528,514)</a:t>
            </a:r>
          </a:p>
          <a:p>
            <a:pPr lvl="3" eaLnBrk="1" hangingPunct="1">
              <a:lnSpc>
                <a:spcPct val="90000"/>
              </a:lnSpc>
            </a:pPr>
            <a:r>
              <a:rPr lang="en-US" altLang="en-US" sz="1200"/>
              <a:t>Set the bit to control the Fractured mode for the RTL design (this will generate the correct cadence required for fractured amongst others)</a:t>
            </a:r>
          </a:p>
          <a:p>
            <a:pPr lvl="2" eaLnBrk="1" hangingPunct="1">
              <a:lnSpc>
                <a:spcPct val="90000"/>
              </a:lnSpc>
            </a:pPr>
            <a:r>
              <a:rPr lang="en-US" altLang="en-US" sz="1400"/>
              <a:t>Next an analogue reset is being done after which all the relevant PMA settings are reprogrammed</a:t>
            </a:r>
          </a:p>
          <a:p>
            <a:pPr lvl="2" eaLnBrk="1" hangingPunct="1">
              <a:lnSpc>
                <a:spcPct val="90000"/>
              </a:lnSpc>
            </a:pPr>
            <a:r>
              <a:rPr lang="en-US" altLang="en-US" sz="1400"/>
              <a:t>Finally the resets are being de-asserted and an iADP is being run.</a:t>
            </a:r>
            <a:endParaRPr lang="en-US" altLang="en-US" sz="1200"/>
          </a:p>
          <a:p>
            <a:pPr lvl="3" eaLnBrk="1" hangingPunct="1">
              <a:lnSpc>
                <a:spcPct val="90000"/>
              </a:lnSpc>
            </a:pPr>
            <a:endParaRPr lang="en-GB" altLang="en-US" sz="1200"/>
          </a:p>
          <a:p>
            <a:pPr lvl="3" eaLnBrk="1" hangingPunct="1">
              <a:lnSpc>
                <a:spcPct val="90000"/>
              </a:lnSpc>
            </a:pPr>
            <a:endParaRPr lang="en-GB" altLang="en-US" sz="1200"/>
          </a:p>
          <a:p>
            <a:pPr lvl="1" eaLnBrk="1" hangingPunct="1">
              <a:lnSpc>
                <a:spcPct val="90000"/>
              </a:lnSpc>
            </a:pPr>
            <a:endParaRPr lang="en-GB" altLang="en-US" sz="1400">
              <a:solidFill>
                <a:srgbClr val="FF0000"/>
              </a:solidFill>
            </a:endParaRPr>
          </a:p>
          <a:p>
            <a:pPr marL="342900" lvl="2" indent="0" eaLnBrk="1" hangingPunct="1">
              <a:lnSpc>
                <a:spcPct val="90000"/>
              </a:lnSpc>
              <a:buNone/>
            </a:pP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15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444200104"/>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sz="2400">
                <a:latin typeface="Intel Clear" panose="020B0604020203020204" pitchFamily="34" charset="0"/>
                <a:cs typeface="Intel Clear" panose="020B0604020203020204" pitchFamily="34" charset="0"/>
              </a:rPr>
              <a:t>Special requirement for generating the NPHY in KPFEC aggregate mode</a:t>
            </a:r>
            <a:endParaRPr lang="en-US" altLang="en-US" sz="2400" dirty="0">
              <a:latin typeface="Intel Clear" panose="020B0604020203020204" pitchFamily="34" charset="0"/>
              <a:cs typeface="Intel Clear" panose="020B0604020203020204" pitchFamily="34" charset="0"/>
            </a:endParaRP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428980" y="1371600"/>
            <a:ext cx="8504237" cy="4724400"/>
          </a:xfrm>
        </p:spPr>
        <p:txBody>
          <a:bodyPr/>
          <a:lstStyle/>
          <a:p>
            <a:pPr lvl="1" eaLnBrk="1" hangingPunct="1">
              <a:lnSpc>
                <a:spcPct val="90000"/>
              </a:lnSpc>
            </a:pPr>
            <a:r>
              <a:rPr lang="en-US" altLang="en-US" sz="1400"/>
              <a:t>The NPHY configuration for the KPFEC in aggregate mode currently does not allow to set the reset controller to bypass (which is the mode used for the RSFEC in fractured). In order to have the exact same implementation in terms of reset controller bypass however the NPHY needs to be generated in a similar way.</a:t>
            </a:r>
          </a:p>
          <a:p>
            <a:pPr lvl="1" eaLnBrk="1" hangingPunct="1">
              <a:lnSpc>
                <a:spcPct val="90000"/>
              </a:lnSpc>
            </a:pPr>
            <a:r>
              <a:rPr lang="en-US" altLang="en-US" sz="1400"/>
              <a:t>This is achieved by the following modification in xcvr_kpfec.ip</a:t>
            </a:r>
          </a:p>
          <a:p>
            <a:pPr lvl="1" eaLnBrk="1" hangingPunct="1">
              <a:lnSpc>
                <a:spcPct val="90000"/>
              </a:lnSpc>
            </a:pPr>
            <a:r>
              <a:rPr lang="en-US" altLang="en-US" sz="1400"/>
              <a:t>change parameters</a:t>
            </a:r>
          </a:p>
          <a:p>
            <a:pPr marL="0" lvl="1" indent="0" eaLnBrk="1" hangingPunct="1">
              <a:lnSpc>
                <a:spcPct val="90000"/>
              </a:lnSpc>
              <a:buNone/>
            </a:pPr>
            <a:r>
              <a:rPr lang="en-US" altLang="en-US" sz="1400"/>
              <a:t>	“enable_direct_reset_control” from value 0 to value 1 </a:t>
            </a:r>
          </a:p>
          <a:p>
            <a:pPr marL="0" lvl="1" indent="0" eaLnBrk="1" hangingPunct="1">
              <a:lnSpc>
                <a:spcPct val="90000"/>
              </a:lnSpc>
              <a:buNone/>
            </a:pPr>
            <a:r>
              <a:rPr lang="en-US" altLang="en-US" sz="1400"/>
              <a:t>	“l_enable_direct_reset_control” from value 0 to value 1 </a:t>
            </a:r>
          </a:p>
          <a:p>
            <a:pPr marL="0" lvl="1" indent="0" eaLnBrk="1" hangingPunct="1">
              <a:lnSpc>
                <a:spcPct val="90000"/>
              </a:lnSpc>
              <a:buNone/>
            </a:pPr>
            <a:r>
              <a:rPr lang="en-US" altLang="en-US" sz="1400"/>
              <a:t>	“l_enable_direct_reset_control_ports” from value 0 to value 1 	</a:t>
            </a:r>
          </a:p>
          <a:p>
            <a:pPr marL="0" lvl="1" indent="0" eaLnBrk="1" hangingPunct="1">
              <a:lnSpc>
                <a:spcPct val="90000"/>
              </a:lnSpc>
              <a:buNone/>
            </a:pPr>
            <a:endParaRPr lang="en-US" altLang="en-US" sz="1400"/>
          </a:p>
          <a:p>
            <a:pPr lvl="1" eaLnBrk="1" hangingPunct="1">
              <a:lnSpc>
                <a:spcPct val="90000"/>
              </a:lnSpc>
            </a:pPr>
            <a:r>
              <a:rPr lang="en-US" altLang="en-US" sz="1400"/>
              <a:t>save the file and open the .ip file.</a:t>
            </a:r>
          </a:p>
          <a:p>
            <a:pPr lvl="1" eaLnBrk="1" hangingPunct="1">
              <a:lnSpc>
                <a:spcPct val="90000"/>
              </a:lnSpc>
            </a:pPr>
            <a:r>
              <a:rPr lang="en-US" altLang="en-US" sz="1400"/>
              <a:t>For the details of the NPHY in KPFEC aggregate see the next slides (only differences with the fractured configuration are shown the rest is the same)</a:t>
            </a:r>
            <a:endParaRPr lang="en-US" altLang="en-US" sz="1200"/>
          </a:p>
          <a:p>
            <a:pPr lvl="3" eaLnBrk="1" hangingPunct="1">
              <a:lnSpc>
                <a:spcPct val="90000"/>
              </a:lnSpc>
            </a:pPr>
            <a:endParaRPr lang="en-GB" altLang="en-US" sz="1200"/>
          </a:p>
          <a:p>
            <a:pPr lvl="3" eaLnBrk="1" hangingPunct="1">
              <a:lnSpc>
                <a:spcPct val="90000"/>
              </a:lnSpc>
            </a:pPr>
            <a:endParaRPr lang="en-GB" altLang="en-US" sz="1200"/>
          </a:p>
          <a:p>
            <a:pPr lvl="1" eaLnBrk="1" hangingPunct="1">
              <a:lnSpc>
                <a:spcPct val="90000"/>
              </a:lnSpc>
            </a:pPr>
            <a:endParaRPr lang="en-GB" altLang="en-US" sz="1400">
              <a:solidFill>
                <a:srgbClr val="FF0000"/>
              </a:solidFill>
            </a:endParaRPr>
          </a:p>
          <a:p>
            <a:pPr marL="342900" lvl="2" indent="0" eaLnBrk="1" hangingPunct="1">
              <a:lnSpc>
                <a:spcPct val="90000"/>
              </a:lnSpc>
              <a:buNone/>
            </a:pP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16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02154842"/>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7926387" cy="1158875"/>
          </a:xfrm>
        </p:spPr>
        <p:txBody>
          <a:bodyPr/>
          <a:lstStyle/>
          <a:p>
            <a:r>
              <a:rPr lang="en-GB" altLang="en-US">
                <a:latin typeface="Intel Clear" panose="020B0604020203020204" pitchFamily="34" charset="0"/>
                <a:cs typeface="Intel Clear" panose="020B0604020203020204" pitchFamily="34" charset="0"/>
              </a:rPr>
              <a:t>E-Tile Native PHY KPFEC Aggregate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(TX PMA/RX PMA)</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17</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F1D417BC-DC40-41E1-97DE-FA9D5BC06A39}"/>
              </a:ext>
            </a:extLst>
          </p:cNvPr>
          <p:cNvPicPr>
            <a:picLocks noChangeAspect="1"/>
          </p:cNvPicPr>
          <p:nvPr/>
        </p:nvPicPr>
        <p:blipFill>
          <a:blip r:embed="rId3"/>
          <a:stretch>
            <a:fillRect/>
          </a:stretch>
        </p:blipFill>
        <p:spPr>
          <a:xfrm>
            <a:off x="135295" y="1389143"/>
            <a:ext cx="4919305" cy="1792559"/>
          </a:xfrm>
          <a:prstGeom prst="rect">
            <a:avLst/>
          </a:prstGeom>
        </p:spPr>
      </p:pic>
      <p:pic>
        <p:nvPicPr>
          <p:cNvPr id="6" name="Picture 5">
            <a:extLst>
              <a:ext uri="{FF2B5EF4-FFF2-40B4-BE49-F238E27FC236}">
                <a16:creationId xmlns:a16="http://schemas.microsoft.com/office/drawing/2014/main" id="{EDC89BF3-8A70-4960-BD4F-D4032B257DC7}"/>
              </a:ext>
            </a:extLst>
          </p:cNvPr>
          <p:cNvPicPr>
            <a:picLocks noChangeAspect="1"/>
          </p:cNvPicPr>
          <p:nvPr/>
        </p:nvPicPr>
        <p:blipFill>
          <a:blip r:embed="rId4"/>
          <a:stretch>
            <a:fillRect/>
          </a:stretch>
        </p:blipFill>
        <p:spPr>
          <a:xfrm>
            <a:off x="0" y="4144113"/>
            <a:ext cx="5486400" cy="2390273"/>
          </a:xfrm>
          <a:prstGeom prst="rect">
            <a:avLst/>
          </a:prstGeom>
        </p:spPr>
      </p:pic>
      <p:pic>
        <p:nvPicPr>
          <p:cNvPr id="7" name="Picture 6">
            <a:extLst>
              <a:ext uri="{FF2B5EF4-FFF2-40B4-BE49-F238E27FC236}">
                <a16:creationId xmlns:a16="http://schemas.microsoft.com/office/drawing/2014/main" id="{243E8AE9-1A03-4DC8-8A1E-6C39DD1E429F}"/>
              </a:ext>
            </a:extLst>
          </p:cNvPr>
          <p:cNvPicPr>
            <a:picLocks noChangeAspect="1"/>
          </p:cNvPicPr>
          <p:nvPr/>
        </p:nvPicPr>
        <p:blipFill>
          <a:blip r:embed="rId5"/>
          <a:stretch>
            <a:fillRect/>
          </a:stretch>
        </p:blipFill>
        <p:spPr>
          <a:xfrm>
            <a:off x="5200408" y="1031052"/>
            <a:ext cx="3752381" cy="2714286"/>
          </a:xfrm>
          <a:prstGeom prst="rect">
            <a:avLst/>
          </a:prstGeom>
        </p:spPr>
      </p:pic>
    </p:spTree>
    <p:extLst>
      <p:ext uri="{BB962C8B-B14F-4D97-AF65-F5344CB8AC3E}">
        <p14:creationId xmlns:p14="http://schemas.microsoft.com/office/powerpoint/2010/main" val="3669355955"/>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7392987" cy="1158875"/>
          </a:xfrm>
        </p:spPr>
        <p:txBody>
          <a:bodyPr/>
          <a:lstStyle/>
          <a:p>
            <a:r>
              <a:rPr lang="en-GB" altLang="en-US">
                <a:latin typeface="Intel Clear" panose="020B0604020203020204" pitchFamily="34" charset="0"/>
                <a:cs typeface="Intel Clear" panose="020B0604020203020204" pitchFamily="34" charset="0"/>
              </a:rPr>
              <a:t>E-Tile Native PHY KPFEC Aggregate</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(RSFEC)</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18</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A9CDC7C3-0D30-4EB6-93DD-57D24FBC72E3}"/>
              </a:ext>
            </a:extLst>
          </p:cNvPr>
          <p:cNvPicPr>
            <a:picLocks noChangeAspect="1"/>
          </p:cNvPicPr>
          <p:nvPr/>
        </p:nvPicPr>
        <p:blipFill>
          <a:blip r:embed="rId3"/>
          <a:stretch>
            <a:fillRect/>
          </a:stretch>
        </p:blipFill>
        <p:spPr>
          <a:xfrm>
            <a:off x="381000" y="1752600"/>
            <a:ext cx="4104762" cy="3152381"/>
          </a:xfrm>
          <a:prstGeom prst="rect">
            <a:avLst/>
          </a:prstGeom>
        </p:spPr>
      </p:pic>
    </p:spTree>
    <p:extLst>
      <p:ext uri="{BB962C8B-B14F-4D97-AF65-F5344CB8AC3E}">
        <p14:creationId xmlns:p14="http://schemas.microsoft.com/office/powerpoint/2010/main" val="2384863567"/>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7926387" cy="1158875"/>
          </a:xfrm>
        </p:spPr>
        <p:txBody>
          <a:bodyPr/>
          <a:lstStyle/>
          <a:p>
            <a:r>
              <a:rPr lang="en-GB" altLang="en-US">
                <a:latin typeface="Intel Clear" panose="020B0604020203020204" pitchFamily="34" charset="0"/>
                <a:cs typeface="Intel Clear" panose="020B0604020203020204" pitchFamily="34" charset="0"/>
              </a:rPr>
              <a:t>E-Tile Native PHY KPFEC Aggregate</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(PMA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19</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2" name="Picture 1">
            <a:extLst>
              <a:ext uri="{FF2B5EF4-FFF2-40B4-BE49-F238E27FC236}">
                <a16:creationId xmlns:a16="http://schemas.microsoft.com/office/drawing/2014/main" id="{8EBF2428-BEA3-4C6F-A270-EC497D151B6C}"/>
              </a:ext>
            </a:extLst>
          </p:cNvPr>
          <p:cNvPicPr>
            <a:picLocks noChangeAspect="1"/>
          </p:cNvPicPr>
          <p:nvPr/>
        </p:nvPicPr>
        <p:blipFill>
          <a:blip r:embed="rId3"/>
          <a:stretch>
            <a:fillRect/>
          </a:stretch>
        </p:blipFill>
        <p:spPr>
          <a:xfrm>
            <a:off x="2433905" y="1648047"/>
            <a:ext cx="4276190" cy="3561905"/>
          </a:xfrm>
          <a:prstGeom prst="rect">
            <a:avLst/>
          </a:prstGeom>
        </p:spPr>
      </p:pic>
    </p:spTree>
    <p:extLst>
      <p:ext uri="{BB962C8B-B14F-4D97-AF65-F5344CB8AC3E}">
        <p14:creationId xmlns:p14="http://schemas.microsoft.com/office/powerpoint/2010/main" val="916966249"/>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2187"/>
            <a:ext cx="8504237" cy="5029200"/>
          </a:xfrm>
        </p:spPr>
        <p:txBody>
          <a:bodyPr/>
          <a:lstStyle/>
          <a:p>
            <a:pPr eaLnBrk="1" hangingPunct="1">
              <a:lnSpc>
                <a:spcPct val="90000"/>
              </a:lnSpc>
            </a:pPr>
            <a:r>
              <a:rPr lang="en-GB" altLang="en-US" sz="1400" dirty="0"/>
              <a:t>This </a:t>
            </a:r>
            <a:r>
              <a:rPr lang="en-GB" altLang="en-US" sz="1400"/>
              <a:t>design instantiates 2 PHY’s configured by default with  </a:t>
            </a:r>
            <a:r>
              <a:rPr lang="en-GB" altLang="en-US" sz="1400">
                <a:solidFill>
                  <a:srgbClr val="00B050"/>
                </a:solidFill>
              </a:rPr>
              <a:t>RSFEC enabled in fractured mode (RS528,514)  </a:t>
            </a:r>
            <a:r>
              <a:rPr lang="en-GB" altLang="en-US" sz="1400"/>
              <a:t>each capable of doing &gt;100G throughput using soft PRBS. Each Lane can operate up to 28.9 Gbps NRZ or PAM4. </a:t>
            </a:r>
          </a:p>
          <a:p>
            <a:pPr eaLnBrk="1" hangingPunct="1">
              <a:lnSpc>
                <a:spcPct val="90000"/>
              </a:lnSpc>
            </a:pPr>
            <a:r>
              <a:rPr lang="en-GB" altLang="en-US" sz="1400"/>
              <a:t>This particular demo design </a:t>
            </a:r>
            <a:r>
              <a:rPr lang="en-GB" altLang="en-US" sz="1400">
                <a:solidFill>
                  <a:srgbClr val="00B050"/>
                </a:solidFill>
              </a:rPr>
              <a:t>allows the following dynamic reconfigurations :</a:t>
            </a:r>
          </a:p>
          <a:p>
            <a:pPr marL="285750" indent="-285750" eaLnBrk="1" hangingPunct="1">
              <a:lnSpc>
                <a:spcPct val="90000"/>
              </a:lnSpc>
              <a:buFont typeface="Arial" panose="020B0604020202020204" pitchFamily="34" charset="0"/>
              <a:buChar char="•"/>
            </a:pPr>
            <a:r>
              <a:rPr lang="en-US" altLang="en-US" sz="1400">
                <a:solidFill>
                  <a:srgbClr val="00B050"/>
                </a:solidFill>
              </a:rPr>
              <a:t>RSFEC Fractured NRZ/PAM4 (528,514) </a:t>
            </a:r>
            <a:r>
              <a:rPr lang="en-US" altLang="en-US" sz="1400">
                <a:solidFill>
                  <a:srgbClr val="FF0000"/>
                </a:solidFill>
              </a:rPr>
              <a:t>with reconfigurable rate</a:t>
            </a:r>
          </a:p>
          <a:p>
            <a:pPr marL="285750" indent="-285750" eaLnBrk="1" hangingPunct="1">
              <a:lnSpc>
                <a:spcPct val="90000"/>
              </a:lnSpc>
              <a:buFont typeface="Arial" panose="020B0604020202020204" pitchFamily="34" charset="0"/>
              <a:buChar char="•"/>
            </a:pPr>
            <a:r>
              <a:rPr lang="en-US" altLang="en-US" sz="1400">
                <a:solidFill>
                  <a:srgbClr val="00B050"/>
                </a:solidFill>
              </a:rPr>
              <a:t>RSFEC Fractured NRZ/PAM4 (544,514) </a:t>
            </a:r>
            <a:r>
              <a:rPr lang="en-US" altLang="en-US" sz="1400">
                <a:solidFill>
                  <a:srgbClr val="FF0000"/>
                </a:solidFill>
              </a:rPr>
              <a:t>with reconfigurable rate</a:t>
            </a:r>
          </a:p>
          <a:p>
            <a:pPr marL="285750" indent="-285750" eaLnBrk="1" hangingPunct="1">
              <a:lnSpc>
                <a:spcPct val="90000"/>
              </a:lnSpc>
              <a:buFont typeface="Arial" panose="020B0604020202020204" pitchFamily="34" charset="0"/>
              <a:buChar char="•"/>
            </a:pPr>
            <a:r>
              <a:rPr lang="en-US" altLang="en-US" sz="1400">
                <a:solidFill>
                  <a:srgbClr val="00B050"/>
                </a:solidFill>
              </a:rPr>
              <a:t>KPFEC AGGREGATE PAM4 (544,514) </a:t>
            </a:r>
            <a:r>
              <a:rPr lang="en-US" altLang="en-US" sz="1400">
                <a:solidFill>
                  <a:srgbClr val="FF0000"/>
                </a:solidFill>
              </a:rPr>
              <a:t>with reconfigurable rate</a:t>
            </a:r>
          </a:p>
          <a:p>
            <a:pPr marL="285750" indent="-285750" eaLnBrk="1" hangingPunct="1">
              <a:lnSpc>
                <a:spcPct val="90000"/>
              </a:lnSpc>
              <a:buFont typeface="Arial" panose="020B0604020202020204" pitchFamily="34" charset="0"/>
              <a:buChar char="•"/>
            </a:pPr>
            <a:r>
              <a:rPr lang="en-US" altLang="en-US" sz="1400">
                <a:solidFill>
                  <a:srgbClr val="00B050"/>
                </a:solidFill>
              </a:rPr>
              <a:t>PMA DIRECT NRZ (4 lanes up to 28.9 Gbps) </a:t>
            </a:r>
            <a:r>
              <a:rPr lang="en-US" altLang="en-US" sz="1400">
                <a:solidFill>
                  <a:srgbClr val="FF0000"/>
                </a:solidFill>
              </a:rPr>
              <a:t>with reconfigurable rate</a:t>
            </a:r>
          </a:p>
          <a:p>
            <a:pPr marL="285750" indent="-285750" eaLnBrk="1" hangingPunct="1">
              <a:lnSpc>
                <a:spcPct val="90000"/>
              </a:lnSpc>
              <a:buFont typeface="Arial" panose="020B0604020202020204" pitchFamily="34" charset="0"/>
              <a:buChar char="•"/>
            </a:pPr>
            <a:r>
              <a:rPr lang="en-US" altLang="en-US" sz="1400">
                <a:solidFill>
                  <a:srgbClr val="00B050"/>
                </a:solidFill>
              </a:rPr>
              <a:t>PMA Direct PAM4 (2 lanes up to 53.125 Gbps) </a:t>
            </a:r>
            <a:r>
              <a:rPr lang="en-US" altLang="en-US" sz="1400">
                <a:solidFill>
                  <a:srgbClr val="FF0000"/>
                </a:solidFill>
              </a:rPr>
              <a:t>with reconfigurable rate</a:t>
            </a:r>
          </a:p>
          <a:p>
            <a:pPr marL="285750" indent="-285750" eaLnBrk="1" hangingPunct="1">
              <a:lnSpc>
                <a:spcPct val="90000"/>
              </a:lnSpc>
              <a:buFont typeface="Arial" panose="020B0604020202020204" pitchFamily="34" charset="0"/>
              <a:buChar char="•"/>
            </a:pPr>
            <a:r>
              <a:rPr lang="en-US" altLang="en-US" sz="1400">
                <a:solidFill>
                  <a:srgbClr val="FF0000"/>
                </a:solidFill>
              </a:rPr>
              <a:t>NEW : Reconfigure lane 1-3 from RSFEC to PMA direct with reconfigurable datarate (1.25 Gbps-28.9 Gbps)</a:t>
            </a:r>
          </a:p>
          <a:p>
            <a:pPr marL="285750" indent="-285750" eaLnBrk="1" hangingPunct="1">
              <a:lnSpc>
                <a:spcPct val="90000"/>
              </a:lnSpc>
              <a:buFont typeface="Arial" panose="020B0604020202020204" pitchFamily="34" charset="0"/>
              <a:buChar char="•"/>
            </a:pPr>
            <a:r>
              <a:rPr lang="en-US" altLang="en-US" sz="1400">
                <a:solidFill>
                  <a:srgbClr val="FF0000"/>
                </a:solidFill>
              </a:rPr>
              <a:t>NEW : when in PMA direct NRZ mode : reconfigure lane 0-3 to any reconfigurable datarate (1.25 Gbps -28.9 Gbps)</a:t>
            </a:r>
            <a:endParaRPr lang="en-GB" altLang="en-US" sz="1400">
              <a:solidFill>
                <a:srgbClr val="FF0000"/>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704216601"/>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sz="2400">
                <a:latin typeface="Intel Clear" panose="020B0604020203020204" pitchFamily="34" charset="0"/>
                <a:cs typeface="Intel Clear" panose="020B0604020203020204" pitchFamily="34" charset="0"/>
              </a:rPr>
              <a:t>Dynamic reconfiguration to PMA direct mode</a:t>
            </a:r>
            <a:endParaRPr lang="en-US" altLang="en-US" sz="2400" dirty="0">
              <a:latin typeface="Intel Clear" panose="020B0604020203020204" pitchFamily="34" charset="0"/>
              <a:cs typeface="Intel Clear" panose="020B0604020203020204" pitchFamily="34" charset="0"/>
            </a:endParaRP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428980" y="914400"/>
            <a:ext cx="8504237" cy="5181600"/>
          </a:xfrm>
        </p:spPr>
        <p:txBody>
          <a:bodyPr/>
          <a:lstStyle/>
          <a:p>
            <a:pPr lvl="1" eaLnBrk="1" hangingPunct="1">
              <a:lnSpc>
                <a:spcPct val="90000"/>
              </a:lnSpc>
            </a:pPr>
            <a:r>
              <a:rPr lang="en-GB" altLang="en-US"/>
              <a:t>This is using the same approach as the other reconfiguration options, but this time using the “dump” from one channel from a Native PHY configuration which is streamed in followed by the required actions to bypass the RSFEC.</a:t>
            </a:r>
          </a:p>
          <a:p>
            <a:pPr lvl="1" eaLnBrk="1" hangingPunct="1">
              <a:lnSpc>
                <a:spcPct val="90000"/>
              </a:lnSpc>
            </a:pPr>
            <a:r>
              <a:rPr lang="en-US" altLang="en-US">
                <a:solidFill>
                  <a:srgbClr val="00B050"/>
                </a:solidFill>
              </a:rPr>
              <a:t>Each PHY instance is instantiating 8 clock multiplexers (generated by logic) to select the right tx_coreclk and rx_coreclk for each of the lanes. </a:t>
            </a:r>
          </a:p>
          <a:p>
            <a:pPr lvl="2" eaLnBrk="1" hangingPunct="1">
              <a:lnSpc>
                <a:spcPct val="90000"/>
              </a:lnSpc>
            </a:pPr>
            <a:r>
              <a:rPr lang="en-US" altLang="en-US">
                <a:solidFill>
                  <a:srgbClr val="00B050"/>
                </a:solidFill>
              </a:rPr>
              <a:t>Tx_coreclk(I) = Tx_clkout(I) when NRZ pma direct mode else Tx_Clkout(0)</a:t>
            </a:r>
          </a:p>
          <a:p>
            <a:pPr lvl="2" eaLnBrk="1" hangingPunct="1">
              <a:lnSpc>
                <a:spcPct val="90000"/>
              </a:lnSpc>
            </a:pPr>
            <a:r>
              <a:rPr lang="en-US" altLang="en-US">
                <a:solidFill>
                  <a:srgbClr val="00B050"/>
                </a:solidFill>
              </a:rPr>
              <a:t>Rx_Coreclk(I) = Rx_clkout(I) when NRZ pma direct mode else Rx_Clkout(0) when PMA direct PAM4 else Tx_clkout(0) (FEC modes).</a:t>
            </a:r>
          </a:p>
          <a:p>
            <a:pPr lvl="1" eaLnBrk="1" hangingPunct="1">
              <a:lnSpc>
                <a:spcPct val="90000"/>
              </a:lnSpc>
            </a:pPr>
            <a:r>
              <a:rPr lang="en-US" altLang="en-US">
                <a:solidFill>
                  <a:srgbClr val="00B050"/>
                </a:solidFill>
              </a:rPr>
              <a:t>Phase comp fifo’s are used on each of the lanes to accommodate for this additional clock crossings.</a:t>
            </a:r>
          </a:p>
          <a:p>
            <a:pPr lvl="1" eaLnBrk="1" hangingPunct="1">
              <a:lnSpc>
                <a:spcPct val="90000"/>
              </a:lnSpc>
            </a:pPr>
            <a:r>
              <a:rPr lang="en-US" altLang="en-US"/>
              <a:t>In this configuration the recovered clock frequency is equal to the line rate instead of being 64/66 the line rate for the RSFEC configurations.</a:t>
            </a:r>
          </a:p>
          <a:p>
            <a:pPr lvl="1" eaLnBrk="1" hangingPunct="1">
              <a:lnSpc>
                <a:spcPct val="90000"/>
              </a:lnSpc>
            </a:pPr>
            <a:r>
              <a:rPr lang="en-US" altLang="en-US"/>
              <a:t>Also for the PMA direct PAM4 a separate design is used instantiated with Reset Controller Bypass and the channel information is “dumped” in order to be used for the reconfiguration.</a:t>
            </a:r>
            <a:endParaRPr lang="en-GB" altLang="en-US"/>
          </a:p>
          <a:p>
            <a:pPr lvl="3" eaLnBrk="1" hangingPunct="1">
              <a:lnSpc>
                <a:spcPct val="90000"/>
              </a:lnSpc>
            </a:pPr>
            <a:endParaRPr lang="en-GB" altLang="en-US" sz="1200"/>
          </a:p>
          <a:p>
            <a:pPr lvl="3" eaLnBrk="1" hangingPunct="1">
              <a:lnSpc>
                <a:spcPct val="90000"/>
              </a:lnSpc>
            </a:pPr>
            <a:endParaRPr lang="en-GB" altLang="en-US" sz="1200"/>
          </a:p>
          <a:p>
            <a:pPr lvl="1" eaLnBrk="1" hangingPunct="1">
              <a:lnSpc>
                <a:spcPct val="90000"/>
              </a:lnSpc>
            </a:pPr>
            <a:endParaRPr lang="en-GB" altLang="en-US" sz="1400">
              <a:solidFill>
                <a:srgbClr val="FF0000"/>
              </a:solidFill>
            </a:endParaRPr>
          </a:p>
          <a:p>
            <a:pPr marL="342900" lvl="2" indent="0" eaLnBrk="1" hangingPunct="1">
              <a:lnSpc>
                <a:spcPct val="90000"/>
              </a:lnSpc>
              <a:buNone/>
            </a:pP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20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804289046"/>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Reset controller bypass</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US" altLang="en-US"/>
              <a:t>Note that all resets need to be controlled manually when using RSFEC in fractured mode (and also for this specific case for the KPFEC in aggregate mode because of the DPRIO)</a:t>
            </a:r>
          </a:p>
          <a:p>
            <a:pPr lvl="1"/>
            <a:r>
              <a:rPr lang="en-US" altLang="en-US"/>
              <a:t>See section 6.5.3 Reset Controller Bypass in the E-Tile Userguide.</a:t>
            </a:r>
          </a:p>
          <a:p>
            <a:pPr lvl="1"/>
            <a:r>
              <a:rPr lang="en-US" altLang="en-US"/>
              <a:t>All these reset signals are being handled by the application software running on the Nios.</a:t>
            </a:r>
            <a:endParaRPr lang="en-GB" altLang="en-US" dirty="0"/>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21</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299267E2-60CD-40C9-B490-FC7D71F55620}"/>
              </a:ext>
            </a:extLst>
          </p:cNvPr>
          <p:cNvPicPr>
            <a:picLocks noChangeAspect="1"/>
          </p:cNvPicPr>
          <p:nvPr/>
        </p:nvPicPr>
        <p:blipFill>
          <a:blip r:embed="rId3"/>
          <a:stretch>
            <a:fillRect/>
          </a:stretch>
        </p:blipFill>
        <p:spPr>
          <a:xfrm>
            <a:off x="231902" y="2590800"/>
            <a:ext cx="8628571" cy="3104762"/>
          </a:xfrm>
          <a:prstGeom prst="rect">
            <a:avLst/>
          </a:prstGeom>
        </p:spPr>
      </p:pic>
    </p:spTree>
    <p:extLst>
      <p:ext uri="{BB962C8B-B14F-4D97-AF65-F5344CB8AC3E}">
        <p14:creationId xmlns:p14="http://schemas.microsoft.com/office/powerpoint/2010/main" val="126609401"/>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Important note on reset control</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US" altLang="en-US"/>
              <a:t>Since the reset is under software control, the reset will not be automatically triggered when e.g. the remote side will stop sending data. Even though the local link will come up automatically when this happens (without a specific reset) you will see errors being reported in some cases (and/or) PRBS Alarms will be asserted to illustrate something has happened.</a:t>
            </a:r>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858830690"/>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a:xfrm>
            <a:off x="455613" y="412751"/>
            <a:ext cx="8229600" cy="501650"/>
          </a:xfrm>
        </p:spPr>
        <p:txBody>
          <a:bodyPr/>
          <a:lstStyle/>
          <a:p>
            <a:pPr eaLnBrk="1" hangingPunct="1"/>
            <a:r>
              <a:rPr lang="en-US" altLang="en-US" sz="2400">
                <a:latin typeface="Intel Clear" panose="020B0604020203020204" pitchFamily="34" charset="0"/>
                <a:cs typeface="Intel Clear" panose="020B0604020203020204" pitchFamily="34" charset="0"/>
              </a:rPr>
              <a:t>Regarding Independent Resets Supported in this design.</a:t>
            </a:r>
            <a:endParaRPr lang="en-US" altLang="en-US" sz="2400" dirty="0">
              <a:latin typeface="Intel Clear" panose="020B0604020203020204" pitchFamily="34" charset="0"/>
              <a:cs typeface="Intel Clear" panose="020B0604020203020204" pitchFamily="34" charset="0"/>
            </a:endParaRP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428980" y="914401"/>
            <a:ext cx="8504237" cy="5181599"/>
          </a:xfrm>
        </p:spPr>
        <p:txBody>
          <a:bodyPr/>
          <a:lstStyle/>
          <a:p>
            <a:pPr marL="0" lvl="1" indent="0" eaLnBrk="1" hangingPunct="1">
              <a:lnSpc>
                <a:spcPct val="90000"/>
              </a:lnSpc>
              <a:buNone/>
            </a:pPr>
            <a:r>
              <a:rPr lang="en-US" altLang="en-US" sz="1400" b="1"/>
              <a:t>When configured in RSFEC Fractured Mode  </a:t>
            </a:r>
          </a:p>
          <a:p>
            <a:pPr lvl="1" eaLnBrk="1" hangingPunct="1">
              <a:lnSpc>
                <a:spcPct val="90000"/>
              </a:lnSpc>
            </a:pPr>
            <a:r>
              <a:rPr lang="en-US" altLang="en-US" sz="1400"/>
              <a:t>Independent reset only possible on ch 1-3, resetting ch 0 (master channel) is also resetting the other channels (This is expected behavior)</a:t>
            </a:r>
          </a:p>
          <a:p>
            <a:pPr marL="0" lvl="1" indent="0" eaLnBrk="1" hangingPunct="1">
              <a:lnSpc>
                <a:spcPct val="90000"/>
              </a:lnSpc>
              <a:buNone/>
            </a:pPr>
            <a:r>
              <a:rPr lang="en-US" altLang="en-US" sz="1400" b="1"/>
              <a:t>When configured in PMA direct mode 4x25G </a:t>
            </a:r>
            <a:endParaRPr lang="en-US" altLang="en-US" sz="1400"/>
          </a:p>
          <a:p>
            <a:pPr lvl="1" eaLnBrk="1" hangingPunct="1">
              <a:lnSpc>
                <a:spcPct val="90000"/>
              </a:lnSpc>
            </a:pPr>
            <a:r>
              <a:rPr lang="en-US" altLang="en-US" sz="1400"/>
              <a:t>Independent reset is possible only on channels including master ch 0. So when a channel is being resetted the other channels will not be impacted.</a:t>
            </a:r>
          </a:p>
          <a:p>
            <a:pPr marL="0" lvl="1" indent="0" eaLnBrk="1" hangingPunct="1">
              <a:lnSpc>
                <a:spcPct val="90000"/>
              </a:lnSpc>
              <a:buNone/>
            </a:pPr>
            <a:r>
              <a:rPr lang="en-US" altLang="en-US" sz="1400" b="1"/>
              <a:t>When configured in PMA PAM4 high datarate direct mode </a:t>
            </a:r>
          </a:p>
          <a:p>
            <a:pPr lvl="1" eaLnBrk="1" hangingPunct="1">
              <a:lnSpc>
                <a:spcPct val="90000"/>
              </a:lnSpc>
            </a:pPr>
            <a:r>
              <a:rPr lang="en-US" altLang="en-US" sz="1400"/>
              <a:t>Only Phy level resets are possible in this mode.</a:t>
            </a:r>
          </a:p>
          <a:p>
            <a:pPr marL="0" lvl="1" indent="0" eaLnBrk="1" hangingPunct="1">
              <a:lnSpc>
                <a:spcPct val="90000"/>
              </a:lnSpc>
              <a:buNone/>
            </a:pPr>
            <a:r>
              <a:rPr lang="en-US" altLang="en-US" sz="1400" b="1"/>
              <a:t>When configured in any Aggregate mode </a:t>
            </a:r>
          </a:p>
          <a:p>
            <a:pPr lvl="1" eaLnBrk="1" hangingPunct="1">
              <a:lnSpc>
                <a:spcPct val="90000"/>
              </a:lnSpc>
            </a:pPr>
            <a:r>
              <a:rPr lang="en-US" altLang="en-US" sz="1400"/>
              <a:t>Only Phy level resets are possible in this mode (which is expected since it is aggregate).			</a:t>
            </a:r>
            <a:endParaRPr lang="en-GB" altLang="en-US" sz="1200"/>
          </a:p>
          <a:p>
            <a:pPr lvl="1" eaLnBrk="1" hangingPunct="1">
              <a:lnSpc>
                <a:spcPct val="90000"/>
              </a:lnSpc>
            </a:pPr>
            <a:endParaRPr lang="en-GB" altLang="en-US" sz="1400">
              <a:solidFill>
                <a:srgbClr val="FF0000"/>
              </a:solidFill>
            </a:endParaRPr>
          </a:p>
          <a:p>
            <a:pPr marL="342900" lvl="2" indent="0" eaLnBrk="1" hangingPunct="1">
              <a:lnSpc>
                <a:spcPct val="90000"/>
              </a:lnSpc>
              <a:buNone/>
            </a:pP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23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308463154"/>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Channel Register Set</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GB" altLang="en-US" dirty="0"/>
              <a:t>The design is </a:t>
            </a:r>
            <a:r>
              <a:rPr lang="en-GB" altLang="en-US"/>
              <a:t>using 2 </a:t>
            </a:r>
            <a:r>
              <a:rPr lang="en-GB" altLang="en-US" dirty="0"/>
              <a:t>custom .</a:t>
            </a:r>
            <a:r>
              <a:rPr lang="en-GB" altLang="en-US" dirty="0" err="1"/>
              <a:t>qsys</a:t>
            </a:r>
            <a:r>
              <a:rPr lang="en-GB" altLang="en-US" dirty="0"/>
              <a:t> </a:t>
            </a:r>
            <a:r>
              <a:rPr lang="en-GB" altLang="en-US"/>
              <a:t>component that </a:t>
            </a:r>
            <a:r>
              <a:rPr lang="en-GB" altLang="en-US" dirty="0"/>
              <a:t>can be parameterized. </a:t>
            </a:r>
            <a:r>
              <a:rPr lang="en-GB" altLang="en-US"/>
              <a:t>The components are called “Channel </a:t>
            </a:r>
            <a:r>
              <a:rPr lang="en-GB" altLang="en-US" dirty="0"/>
              <a:t>Register Set” (</a:t>
            </a:r>
            <a:r>
              <a:rPr lang="en-GB" altLang="en-US"/>
              <a:t>using channel_</a:t>
            </a:r>
            <a:r>
              <a:rPr lang="en-GB" altLang="en-US" dirty="0" err="1"/>
              <a:t>reg_set_hw.tcl</a:t>
            </a:r>
            <a:r>
              <a:rPr lang="en-GB" altLang="en-US"/>
              <a:t>) and “Phy Register Set” (using phy_reg_set_hw.tcl) are </a:t>
            </a:r>
            <a:r>
              <a:rPr lang="en-GB" altLang="en-US" dirty="0"/>
              <a:t>available in the default group section of the </a:t>
            </a:r>
            <a:r>
              <a:rPr lang="en-GB" altLang="en-US" dirty="0" err="1"/>
              <a:t>Qsys</a:t>
            </a:r>
            <a:r>
              <a:rPr lang="en-GB" altLang="en-US" dirty="0"/>
              <a:t> library.</a:t>
            </a:r>
          </a:p>
          <a:p>
            <a:pPr lvl="1"/>
            <a:r>
              <a:rPr lang="en-GB" altLang="en-US"/>
              <a:t>These components </a:t>
            </a:r>
            <a:r>
              <a:rPr lang="en-GB" altLang="en-US" dirty="0"/>
              <a:t>can be parameterized to the </a:t>
            </a:r>
            <a:r>
              <a:rPr lang="en-GB" altLang="en-US"/>
              <a:t>number of phys and  channels there are instantiated in the design </a:t>
            </a:r>
            <a:r>
              <a:rPr lang="en-GB" altLang="en-US" dirty="0"/>
              <a:t>and makes the generation of the </a:t>
            </a:r>
            <a:r>
              <a:rPr lang="en-GB" altLang="en-US" dirty="0" err="1"/>
              <a:t>Qsys</a:t>
            </a:r>
            <a:r>
              <a:rPr lang="en-GB" altLang="en-US" dirty="0"/>
              <a:t> system much more streamlined.</a:t>
            </a:r>
          </a:p>
          <a:p>
            <a:pPr lvl="1"/>
            <a:r>
              <a:rPr lang="en-GB" altLang="en-US" dirty="0"/>
              <a:t>As in this </a:t>
            </a:r>
            <a:r>
              <a:rPr lang="en-GB" altLang="en-US"/>
              <a:t>design 2 </a:t>
            </a:r>
            <a:r>
              <a:rPr lang="en-GB" altLang="en-US" err="1"/>
              <a:t>phy’s</a:t>
            </a:r>
            <a:r>
              <a:rPr lang="en-GB" altLang="en-US"/>
              <a:t> are being used the number of phy’s is set to 2 in the “Phy Register Set” and since each phy has 4 lanes </a:t>
            </a:r>
            <a:r>
              <a:rPr lang="en-GB" altLang="en-US" dirty="0"/>
              <a:t>the number </a:t>
            </a:r>
            <a:r>
              <a:rPr lang="en-GB" altLang="en-US"/>
              <a:t>of register set </a:t>
            </a:r>
            <a:r>
              <a:rPr lang="en-GB" altLang="en-US" dirty="0"/>
              <a:t>has been set </a:t>
            </a:r>
            <a:r>
              <a:rPr lang="en-GB" altLang="en-US"/>
              <a:t>to 8 in the “Channel Register Set”. </a:t>
            </a:r>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24</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9B02972D-FFC2-47BE-BAF9-CCFC2E7D0D15}"/>
              </a:ext>
            </a:extLst>
          </p:cNvPr>
          <p:cNvPicPr>
            <a:picLocks noChangeAspect="1"/>
          </p:cNvPicPr>
          <p:nvPr/>
        </p:nvPicPr>
        <p:blipFill>
          <a:blip r:embed="rId3"/>
          <a:stretch>
            <a:fillRect/>
          </a:stretch>
        </p:blipFill>
        <p:spPr>
          <a:xfrm>
            <a:off x="2895600" y="4343400"/>
            <a:ext cx="2895238" cy="961905"/>
          </a:xfrm>
          <a:prstGeom prst="rect">
            <a:avLst/>
          </a:prstGeom>
        </p:spPr>
      </p:pic>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(Setup)</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a:t>
            </a:r>
            <a:endParaRPr lang="en-GB" altLang="en-US" dirty="0"/>
          </a:p>
          <a:p>
            <a:pPr eaLnBrk="1" hangingPunct="1"/>
            <a:r>
              <a:rPr lang="en-GB" altLang="en-US" dirty="0"/>
              <a:t>Compiled </a:t>
            </a:r>
            <a:r>
              <a:rPr lang="en-GB" altLang="en-US"/>
              <a:t>for 1ST280EY2F55E1VG</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25</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99AA0204-6A8A-40AB-8FEA-0C08EFFC30B8}"/>
              </a:ext>
            </a:extLst>
          </p:cNvPr>
          <p:cNvPicPr>
            <a:picLocks noChangeAspect="1"/>
          </p:cNvPicPr>
          <p:nvPr/>
        </p:nvPicPr>
        <p:blipFill>
          <a:blip r:embed="rId3"/>
          <a:stretch>
            <a:fillRect/>
          </a:stretch>
        </p:blipFill>
        <p:spPr>
          <a:xfrm>
            <a:off x="76200" y="1843733"/>
            <a:ext cx="9144000" cy="4007398"/>
          </a:xfrm>
          <a:prstGeom prst="rect">
            <a:avLst/>
          </a:prstGeom>
        </p:spPr>
      </p:pic>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(Hold)</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a:t>
            </a:r>
            <a:endParaRPr lang="en-GB" altLang="en-US" dirty="0"/>
          </a:p>
          <a:p>
            <a:pPr eaLnBrk="1" hangingPunct="1"/>
            <a:r>
              <a:rPr lang="en-GB" altLang="en-US" dirty="0"/>
              <a:t>Compiled </a:t>
            </a:r>
            <a:r>
              <a:rPr lang="en-GB" altLang="en-US"/>
              <a:t>for 1ST280EY2F55E1VG</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26</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F638F8D3-4355-4715-A8CF-E22B955ED4E6}"/>
              </a:ext>
            </a:extLst>
          </p:cNvPr>
          <p:cNvPicPr>
            <a:picLocks noChangeAspect="1"/>
          </p:cNvPicPr>
          <p:nvPr/>
        </p:nvPicPr>
        <p:blipFill>
          <a:blip r:embed="rId3"/>
          <a:stretch>
            <a:fillRect/>
          </a:stretch>
        </p:blipFill>
        <p:spPr>
          <a:xfrm>
            <a:off x="285094" y="1828800"/>
            <a:ext cx="7667057" cy="4227329"/>
          </a:xfrm>
          <a:prstGeom prst="rect">
            <a:avLst/>
          </a:prstGeom>
        </p:spPr>
      </p:pic>
    </p:spTree>
    <p:extLst>
      <p:ext uri="{BB962C8B-B14F-4D97-AF65-F5344CB8AC3E}">
        <p14:creationId xmlns:p14="http://schemas.microsoft.com/office/powerpoint/2010/main" val="3655086379"/>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Native Phy Debug Master Endpoint Interface</a:t>
            </a:r>
            <a:endParaRPr lang="en-US" altLang="en-US">
              <a:latin typeface="Intel Clear" panose="020B0604020203020204" pitchFamily="34" charset="0"/>
              <a:cs typeface="Intel Clear" panose="020B0604020203020204" pitchFamily="34" charset="0"/>
            </a:endParaRPr>
          </a:p>
        </p:txBody>
      </p:sp>
      <p:sp>
        <p:nvSpPr>
          <p:cNvPr id="38915" name="Rectangle 3"/>
          <p:cNvSpPr>
            <a:spLocks noGrp="1" noChangeArrowheads="1"/>
          </p:cNvSpPr>
          <p:nvPr>
            <p:ph sz="quarter" idx="11"/>
          </p:nvPr>
        </p:nvSpPr>
        <p:spPr>
          <a:xfrm>
            <a:off x="411163" y="1268413"/>
            <a:ext cx="8504237" cy="5029200"/>
          </a:xfrm>
        </p:spPr>
        <p:txBody>
          <a:bodyPr/>
          <a:lstStyle/>
          <a:p>
            <a:pPr>
              <a:lnSpc>
                <a:spcPct val="90000"/>
              </a:lnSpc>
            </a:pPr>
            <a:r>
              <a:rPr lang="en-GB" altLang="en-US" dirty="0"/>
              <a:t>In addition to the AVMM interface the Native PHY also enable </a:t>
            </a:r>
            <a:r>
              <a:rPr lang="en-GB" altLang="en-US"/>
              <a:t>the Native Phy Debug Master Endpoint interface  which </a:t>
            </a:r>
            <a:r>
              <a:rPr lang="en-GB" altLang="en-US" dirty="0"/>
              <a:t>can also be accessed through the </a:t>
            </a:r>
            <a:r>
              <a:rPr lang="en-GB" altLang="en-US" dirty="0" err="1"/>
              <a:t>Qsys</a:t>
            </a:r>
            <a:r>
              <a:rPr lang="en-GB" altLang="en-US" dirty="0"/>
              <a:t> system due to the addition of the </a:t>
            </a:r>
            <a:r>
              <a:rPr lang="en-GB" altLang="en-US" dirty="0" err="1"/>
              <a:t>jtag_debug_module</a:t>
            </a:r>
            <a:r>
              <a:rPr lang="en-GB" altLang="en-US" dirty="0"/>
              <a:t>.</a:t>
            </a:r>
          </a:p>
          <a:p>
            <a:pPr>
              <a:lnSpc>
                <a:spcPct val="90000"/>
              </a:lnSpc>
            </a:pPr>
            <a:r>
              <a:rPr lang="en-GB" altLang="en-US" dirty="0"/>
              <a:t>Access to </a:t>
            </a:r>
            <a:r>
              <a:rPr lang="en-GB" altLang="en-US"/>
              <a:t>the Native Phy Debug Master Endpoint </a:t>
            </a:r>
            <a:r>
              <a:rPr lang="en-GB" altLang="en-US" dirty="0"/>
              <a:t>interface can be done through System Console totally in parallel while the </a:t>
            </a:r>
            <a:r>
              <a:rPr lang="en-GB" altLang="en-US" err="1"/>
              <a:t>Nios</a:t>
            </a:r>
            <a:r>
              <a:rPr lang="en-GB" altLang="en-US"/>
              <a:t> controller(s) are being </a:t>
            </a:r>
            <a:r>
              <a:rPr lang="en-GB" altLang="en-US" dirty="0"/>
              <a:t>used.</a:t>
            </a:r>
          </a:p>
          <a:p>
            <a:pPr>
              <a:lnSpc>
                <a:spcPct val="90000"/>
              </a:lnSpc>
            </a:pPr>
            <a:r>
              <a:rPr lang="en-GB" altLang="en-US"/>
              <a:t>The Native Phy Debug Master Endpoint </a:t>
            </a:r>
            <a:r>
              <a:rPr lang="en-GB" altLang="en-US" dirty="0"/>
              <a:t>interface can be used for advanced debugging and reporting (see further) .</a:t>
            </a:r>
          </a:p>
          <a:p>
            <a:pPr>
              <a:lnSpc>
                <a:spcPct val="90000"/>
              </a:lnSpc>
            </a:pPr>
            <a:r>
              <a:rPr lang="en-GB" altLang="en-US" dirty="0"/>
              <a:t>The major advantage of having </a:t>
            </a:r>
            <a:r>
              <a:rPr lang="en-GB" altLang="en-US"/>
              <a:t>the Native Phy Debug Master Endpoint </a:t>
            </a:r>
            <a:r>
              <a:rPr lang="en-GB" altLang="en-US" dirty="0"/>
              <a:t>interface is that it allows to run directly </a:t>
            </a:r>
            <a:r>
              <a:rPr lang="en-GB" altLang="en-US"/>
              <a:t>the Universal Toolkit </a:t>
            </a:r>
            <a:r>
              <a:rPr lang="en-GB" altLang="en-US" dirty="0"/>
              <a:t>(see further).</a:t>
            </a:r>
          </a:p>
        </p:txBody>
      </p:sp>
      <p:sp>
        <p:nvSpPr>
          <p:cNvPr id="389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A2B251A-3C7D-4735-9A0D-EE025721DC79}"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64917651"/>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838200"/>
            <a:ext cx="8504237" cy="5029200"/>
          </a:xfrm>
        </p:spPr>
        <p:txBody>
          <a:bodyPr/>
          <a:lstStyle/>
          <a:p>
            <a:pPr>
              <a:lnSpc>
                <a:spcPct val="80000"/>
              </a:lnSpc>
            </a:pPr>
            <a:r>
              <a:rPr lang="en-GB" altLang="en-US" sz="1400" dirty="0"/>
              <a:t>The </a:t>
            </a:r>
            <a:r>
              <a:rPr lang="en-GB" altLang="en-US" sz="1400" dirty="0" err="1"/>
              <a:t>Nios</a:t>
            </a:r>
            <a:r>
              <a:rPr lang="en-GB" altLang="en-US" sz="1400" dirty="0"/>
              <a:t> II controller is used to control and monitor the design using the </a:t>
            </a:r>
            <a:r>
              <a:rPr lang="en-GB" altLang="en-US" sz="1400" dirty="0" err="1"/>
              <a:t>Nios</a:t>
            </a:r>
            <a:r>
              <a:rPr lang="en-GB" altLang="en-US" sz="1400" dirty="0"/>
              <a:t> II terminal.</a:t>
            </a:r>
          </a:p>
          <a:p>
            <a:pPr lvl="1">
              <a:lnSpc>
                <a:spcPct val="80000"/>
              </a:lnSpc>
            </a:pPr>
            <a:r>
              <a:rPr lang="en-GB" altLang="en-US" sz="1200" dirty="0"/>
              <a:t>Display status signals for each of the channels</a:t>
            </a:r>
          </a:p>
          <a:p>
            <a:pPr lvl="2">
              <a:lnSpc>
                <a:spcPct val="80000"/>
              </a:lnSpc>
            </a:pPr>
            <a:r>
              <a:rPr lang="en-GB" altLang="en-US" sz="1100" dirty="0"/>
              <a:t>Encoding (PAM4/NRZ and </a:t>
            </a:r>
            <a:r>
              <a:rPr lang="en-GB" altLang="en-US" sz="1100" dirty="0" err="1"/>
              <a:t>gray</a:t>
            </a:r>
            <a:r>
              <a:rPr lang="en-GB" altLang="en-US" sz="1100" dirty="0"/>
              <a:t> and/or 1/1+D </a:t>
            </a:r>
            <a:r>
              <a:rPr lang="en-GB" altLang="en-US" sz="1100"/>
              <a:t>encoding)</a:t>
            </a:r>
          </a:p>
          <a:p>
            <a:pPr lvl="2">
              <a:lnSpc>
                <a:spcPct val="80000"/>
              </a:lnSpc>
            </a:pPr>
            <a:r>
              <a:rPr lang="en-GB" altLang="en-US" sz="1100">
                <a:solidFill>
                  <a:srgbClr val="00B050"/>
                </a:solidFill>
              </a:rPr>
              <a:t>RSFEC Statistics</a:t>
            </a:r>
          </a:p>
          <a:p>
            <a:pPr lvl="2">
              <a:lnSpc>
                <a:spcPct val="80000"/>
              </a:lnSpc>
            </a:pPr>
            <a:r>
              <a:rPr lang="en-GB" altLang="en-US" sz="1100">
                <a:solidFill>
                  <a:srgbClr val="002060"/>
                </a:solidFill>
              </a:rPr>
              <a:t>Rx Termination setting</a:t>
            </a:r>
          </a:p>
          <a:p>
            <a:pPr lvl="2">
              <a:lnSpc>
                <a:spcPct val="80000"/>
              </a:lnSpc>
            </a:pPr>
            <a:r>
              <a:rPr lang="en-GB" altLang="en-US" sz="1100"/>
              <a:t>LPM Setting </a:t>
            </a:r>
            <a:endParaRPr lang="en-GB" altLang="en-US" sz="1100" dirty="0"/>
          </a:p>
          <a:p>
            <a:pPr lvl="2">
              <a:lnSpc>
                <a:spcPct val="80000"/>
              </a:lnSpc>
            </a:pPr>
            <a:r>
              <a:rPr lang="en-GB" altLang="en-US" sz="1100" dirty="0" err="1"/>
              <a:t>Freq</a:t>
            </a:r>
            <a:r>
              <a:rPr lang="en-GB" altLang="en-US" sz="1100" err="1"/>
              <a:t>_</a:t>
            </a:r>
            <a:r>
              <a:rPr lang="en-GB" altLang="en-US" sz="1100"/>
              <a:t>Locked </a:t>
            </a:r>
            <a:endParaRPr lang="en-GB" altLang="en-US" sz="1100" dirty="0"/>
          </a:p>
          <a:p>
            <a:pPr lvl="2">
              <a:lnSpc>
                <a:spcPct val="80000"/>
              </a:lnSpc>
            </a:pPr>
            <a:r>
              <a:rPr lang="en-GB" altLang="en-US" sz="1100" dirty="0" err="1"/>
              <a:t>Pll_locked</a:t>
            </a:r>
            <a:endParaRPr lang="en-GB" altLang="en-US" sz="1100" dirty="0"/>
          </a:p>
          <a:p>
            <a:pPr lvl="2">
              <a:lnSpc>
                <a:spcPct val="80000"/>
              </a:lnSpc>
            </a:pPr>
            <a:r>
              <a:rPr lang="en-GB" altLang="en-US" sz="1100" dirty="0" err="1"/>
              <a:t>Rx_ready</a:t>
            </a:r>
            <a:endParaRPr lang="en-GB" altLang="en-US" sz="1100" dirty="0"/>
          </a:p>
          <a:p>
            <a:pPr lvl="2">
              <a:lnSpc>
                <a:spcPct val="80000"/>
              </a:lnSpc>
            </a:pPr>
            <a:r>
              <a:rPr lang="en-GB" altLang="en-US" sz="1100"/>
              <a:t>Serial Loop + Reverse Parallel Loop</a:t>
            </a:r>
            <a:endParaRPr lang="en-GB" altLang="en-US" sz="1100" dirty="0"/>
          </a:p>
          <a:p>
            <a:pPr lvl="2">
              <a:lnSpc>
                <a:spcPct val="80000"/>
              </a:lnSpc>
            </a:pPr>
            <a:r>
              <a:rPr lang="en-GB" altLang="en-US" sz="1100" dirty="0"/>
              <a:t>Channel Type</a:t>
            </a:r>
          </a:p>
          <a:p>
            <a:pPr lvl="2">
              <a:lnSpc>
                <a:spcPct val="80000"/>
              </a:lnSpc>
            </a:pPr>
            <a:r>
              <a:rPr lang="en-GB" altLang="en-US" sz="1100" dirty="0"/>
              <a:t>Connection Type</a:t>
            </a:r>
          </a:p>
          <a:p>
            <a:pPr lvl="2">
              <a:lnSpc>
                <a:spcPct val="80000"/>
              </a:lnSpc>
            </a:pPr>
            <a:r>
              <a:rPr lang="en-GB" altLang="en-US" sz="1100" dirty="0"/>
              <a:t>Rx Polarity Inversion</a:t>
            </a:r>
          </a:p>
          <a:p>
            <a:pPr lvl="2">
              <a:lnSpc>
                <a:spcPct val="80000"/>
              </a:lnSpc>
            </a:pPr>
            <a:r>
              <a:rPr lang="en-GB" altLang="en-US" sz="1100" dirty="0" err="1"/>
              <a:t>Tx</a:t>
            </a:r>
            <a:r>
              <a:rPr lang="en-GB" altLang="en-US" sz="1100" dirty="0"/>
              <a:t> Polarity Inversion</a:t>
            </a:r>
          </a:p>
          <a:p>
            <a:pPr lvl="2">
              <a:lnSpc>
                <a:spcPct val="80000"/>
              </a:lnSpc>
            </a:pPr>
            <a:r>
              <a:rPr lang="en-GB" altLang="en-US" sz="1100" dirty="0"/>
              <a:t>Adaptation </a:t>
            </a:r>
            <a:r>
              <a:rPr lang="en-GB" altLang="en-US" sz="1100"/>
              <a:t>Mode + PMA Configuration</a:t>
            </a:r>
          </a:p>
          <a:p>
            <a:pPr lvl="2">
              <a:lnSpc>
                <a:spcPct val="80000"/>
              </a:lnSpc>
            </a:pPr>
            <a:r>
              <a:rPr lang="en-GB" altLang="en-US" sz="1100"/>
              <a:t>Status of the ADAPT_SIP (Searching/Success or Not active).</a:t>
            </a:r>
            <a:endParaRPr lang="en-GB" altLang="en-US" sz="1100" dirty="0"/>
          </a:p>
          <a:p>
            <a:pPr lvl="2">
              <a:lnSpc>
                <a:spcPct val="80000"/>
              </a:lnSpc>
            </a:pPr>
            <a:r>
              <a:rPr lang="en-GB" altLang="en-US" sz="1100" dirty="0"/>
              <a:t>Number of </a:t>
            </a:r>
            <a:r>
              <a:rPr lang="en-GB" altLang="en-US" sz="1100" dirty="0" err="1"/>
              <a:t>biterrors</a:t>
            </a:r>
            <a:r>
              <a:rPr lang="en-GB" altLang="en-US" sz="1100" dirty="0"/>
              <a:t>.</a:t>
            </a:r>
          </a:p>
          <a:p>
            <a:pPr lvl="1">
              <a:lnSpc>
                <a:spcPct val="80000"/>
              </a:lnSpc>
            </a:pPr>
            <a:r>
              <a:rPr lang="en-GB" altLang="en-US" sz="1200" dirty="0"/>
              <a:t>Select which PRBS pattern should be </a:t>
            </a:r>
            <a:r>
              <a:rPr lang="en-GB" altLang="en-US" sz="1200"/>
              <a:t>used (PRBS-7, PRBS-9, PRBS15i,PRBS-23 or </a:t>
            </a:r>
            <a:r>
              <a:rPr lang="en-GB" altLang="en-US" sz="1200" dirty="0"/>
              <a:t>PRBS-31) on </a:t>
            </a:r>
            <a:r>
              <a:rPr lang="en-GB" altLang="en-US" sz="1200"/>
              <a:t>each channel if using the 64-bit PRBS generators and checkers. When PMA direct PAM4 is used one can use PRBS-13, PRBS-23 and PRBS-31.</a:t>
            </a:r>
            <a:endParaRPr lang="en-GB" altLang="en-US" sz="1200" dirty="0"/>
          </a:p>
          <a:p>
            <a:pPr lvl="1">
              <a:lnSpc>
                <a:spcPct val="80000"/>
              </a:lnSpc>
            </a:pPr>
            <a:r>
              <a:rPr lang="en-GB" altLang="en-US" sz="1200" dirty="0"/>
              <a:t>Displays the bitrate based on measured reference clock frequency and reference clock multiplication factor.</a:t>
            </a:r>
          </a:p>
          <a:p>
            <a:pPr lvl="1">
              <a:lnSpc>
                <a:spcPct val="80000"/>
              </a:lnSpc>
            </a:pPr>
            <a:r>
              <a:rPr lang="en-GB" altLang="en-US" sz="1200" dirty="0"/>
              <a:t>Displays also the recovered clock frequency (of lane 0). Note that if lane 0 has no connection or is </a:t>
            </a:r>
            <a:r>
              <a:rPr lang="en-GB" altLang="en-US" sz="1200" dirty="0" err="1"/>
              <a:t>is</a:t>
            </a:r>
            <a:r>
              <a:rPr lang="en-GB" altLang="en-US" sz="1200" dirty="0"/>
              <a:t> not in serial loopback the  measured recovered clock frequency is a random number as the CDR is not locked to anything.</a:t>
            </a:r>
          </a:p>
          <a:p>
            <a:pPr lvl="1">
              <a:lnSpc>
                <a:spcPct val="80000"/>
              </a:lnSpc>
            </a:pPr>
            <a:endParaRPr lang="en-GB" altLang="en-US" sz="1100" dirty="0"/>
          </a:p>
          <a:p>
            <a:pPr lvl="1">
              <a:lnSpc>
                <a:spcPct val="80000"/>
              </a:lnSpc>
            </a:pPr>
            <a:endParaRPr lang="en-GB" altLang="en-US" sz="1400"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05005092"/>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&amp; Monitoring (continued)</a:t>
            </a:r>
            <a:endParaRPr lang="en-US" altLang="en-US" dirty="0">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914400"/>
            <a:ext cx="8504237" cy="5029200"/>
          </a:xfrm>
        </p:spPr>
        <p:txBody>
          <a:bodyPr/>
          <a:lstStyle/>
          <a:p>
            <a:pPr lvl="1">
              <a:lnSpc>
                <a:spcPct val="80000"/>
              </a:lnSpc>
            </a:pPr>
            <a:r>
              <a:rPr lang="en-GB" altLang="en-US">
                <a:solidFill>
                  <a:srgbClr val="00B050"/>
                </a:solidFill>
              </a:rPr>
              <a:t>Option ‘4’ : dynamic reconfiguration  option :</a:t>
            </a:r>
          </a:p>
          <a:p>
            <a:pPr lvl="3">
              <a:lnSpc>
                <a:spcPct val="80000"/>
              </a:lnSpc>
            </a:pPr>
            <a:r>
              <a:rPr lang="en-US" altLang="en-US">
                <a:solidFill>
                  <a:srgbClr val="00B050"/>
                </a:solidFill>
              </a:rPr>
              <a:t>Reconfigure all Phys to NRZ  RSFEC Fractured (528,514) or reconfigurable r                             </a:t>
            </a:r>
          </a:p>
          <a:p>
            <a:pPr lvl="3">
              <a:lnSpc>
                <a:spcPct val="80000"/>
              </a:lnSpc>
            </a:pPr>
            <a:r>
              <a:rPr lang="en-US" altLang="en-US">
                <a:solidFill>
                  <a:srgbClr val="00B050"/>
                </a:solidFill>
              </a:rPr>
              <a:t>Reconfigure all Phys to NRZ  RSFEC Fractured (544,514) </a:t>
            </a:r>
          </a:p>
          <a:p>
            <a:pPr lvl="3">
              <a:lnSpc>
                <a:spcPct val="80000"/>
              </a:lnSpc>
            </a:pPr>
            <a:r>
              <a:rPr lang="en-US" altLang="en-US">
                <a:solidFill>
                  <a:srgbClr val="00B050"/>
                </a:solidFill>
              </a:rPr>
              <a:t>Reconfigure all Phys to PAM4 RSFEC Fractured (544,514) </a:t>
            </a:r>
          </a:p>
          <a:p>
            <a:pPr lvl="3">
              <a:lnSpc>
                <a:spcPct val="80000"/>
              </a:lnSpc>
            </a:pPr>
            <a:r>
              <a:rPr lang="en-US" altLang="en-US">
                <a:solidFill>
                  <a:srgbClr val="00B050"/>
                </a:solidFill>
              </a:rPr>
              <a:t>Reconfigure all Phys to NRZ  RSFEC Fractured (528,514) with only 2 even lanes active</a:t>
            </a:r>
          </a:p>
          <a:p>
            <a:pPr lvl="3">
              <a:lnSpc>
                <a:spcPct val="80000"/>
              </a:lnSpc>
            </a:pPr>
            <a:r>
              <a:rPr lang="en-US" altLang="en-US">
                <a:solidFill>
                  <a:srgbClr val="00B050"/>
                </a:solidFill>
              </a:rPr>
              <a:t>Reconfigure all Phys to PAM4 KPFEC Aggregate (544,514) with 2 physical lanes</a:t>
            </a:r>
          </a:p>
          <a:p>
            <a:pPr lvl="3">
              <a:lnSpc>
                <a:spcPct val="80000"/>
              </a:lnSpc>
            </a:pPr>
            <a:r>
              <a:rPr lang="en-US" altLang="en-US">
                <a:solidFill>
                  <a:srgbClr val="00B050"/>
                </a:solidFill>
              </a:rPr>
              <a:t>Reconfigure all Phys to NRZ  PMA direct mode with 4 physical lanes</a:t>
            </a:r>
          </a:p>
          <a:p>
            <a:pPr lvl="3">
              <a:lnSpc>
                <a:spcPct val="80000"/>
              </a:lnSpc>
            </a:pPr>
            <a:r>
              <a:rPr lang="en-US" altLang="en-US">
                <a:solidFill>
                  <a:srgbClr val="00B050"/>
                </a:solidFill>
              </a:rPr>
              <a:t>Reconfigure all Phys to PAM4 PMA direct mode with 2 physical lanes.              </a:t>
            </a:r>
          </a:p>
          <a:p>
            <a:pPr lvl="3">
              <a:lnSpc>
                <a:spcPct val="80000"/>
              </a:lnSpc>
            </a:pPr>
            <a:r>
              <a:rPr lang="en-US" altLang="en-US">
                <a:solidFill>
                  <a:srgbClr val="FF0000"/>
                </a:solidFill>
              </a:rPr>
              <a:t>Reconfigure current selected channel to PMA direct mode with configurable rate (based on tx_clk_divider)</a:t>
            </a:r>
          </a:p>
          <a:p>
            <a:pPr lvl="3">
              <a:lnSpc>
                <a:spcPct val="80000"/>
              </a:lnSpc>
            </a:pPr>
            <a:r>
              <a:rPr lang="en-US" altLang="en-US">
                <a:solidFill>
                  <a:srgbClr val="FF0000"/>
                </a:solidFill>
              </a:rPr>
              <a:t>Reconfigure current selected channel to RSFEC Fractured at nominal rate.      </a:t>
            </a:r>
            <a:endParaRPr lang="en-GB" altLang="en-US">
              <a:solidFill>
                <a:srgbClr val="FF0000"/>
              </a:solidFill>
            </a:endParaRPr>
          </a:p>
          <a:p>
            <a:pPr lvl="1">
              <a:lnSpc>
                <a:spcPct val="80000"/>
              </a:lnSpc>
            </a:pPr>
            <a:r>
              <a:rPr lang="en-US" altLang="en-US" sz="1200">
                <a:solidFill>
                  <a:srgbClr val="FF0000"/>
                </a:solidFill>
              </a:rPr>
              <a:t>NEW : Allows to reset an indepent channel to illustrate the reset independence (see Slide on Independent Reset for full details)</a:t>
            </a:r>
            <a:endParaRPr lang="en-GB" altLang="en-US" sz="1200">
              <a:solidFill>
                <a:srgbClr val="FF0000"/>
              </a:solidFill>
            </a:endParaRPr>
          </a:p>
          <a:p>
            <a:pPr lvl="1">
              <a:lnSpc>
                <a:spcPct val="80000"/>
              </a:lnSpc>
            </a:pPr>
            <a:r>
              <a:rPr lang="en-GB" altLang="en-US" sz="1200"/>
              <a:t>Control Serial Loopback on all lanes and per phy.</a:t>
            </a:r>
          </a:p>
          <a:p>
            <a:pPr lvl="1">
              <a:lnSpc>
                <a:spcPct val="80000"/>
              </a:lnSpc>
            </a:pPr>
            <a:r>
              <a:rPr lang="en-GB" altLang="en-US" sz="1200">
                <a:solidFill>
                  <a:srgbClr val="002060"/>
                </a:solidFill>
              </a:rPr>
              <a:t>Control Reverse Parallel Loopback on all lanes and per phy.</a:t>
            </a:r>
          </a:p>
          <a:p>
            <a:pPr lvl="1">
              <a:lnSpc>
                <a:spcPct val="80000"/>
              </a:lnSpc>
            </a:pPr>
            <a:r>
              <a:rPr lang="en-GB" altLang="en-US" sz="1200"/>
              <a:t>Control Swizzle on all lanes and per phy</a:t>
            </a:r>
          </a:p>
          <a:p>
            <a:pPr lvl="1">
              <a:lnSpc>
                <a:spcPct val="80000"/>
              </a:lnSpc>
            </a:pPr>
            <a:r>
              <a:rPr lang="en-GB" altLang="en-US" sz="1200"/>
              <a:t>Control Invert Tx and Rx Polarity on all lanes and per phy</a:t>
            </a:r>
          </a:p>
          <a:p>
            <a:pPr lvl="1">
              <a:lnSpc>
                <a:spcPct val="80000"/>
              </a:lnSpc>
            </a:pPr>
            <a:r>
              <a:rPr lang="en-GB" altLang="en-US" sz="1200">
                <a:solidFill>
                  <a:srgbClr val="00B050"/>
                </a:solidFill>
              </a:rPr>
              <a:t>Error insertion : Soft PRBS Biterror (Pre-FEC), PMA errors (0-99) (Post-FEC) or error insertion through RS-FEC directly.</a:t>
            </a:r>
          </a:p>
          <a:p>
            <a:pPr lvl="1">
              <a:lnSpc>
                <a:spcPct val="80000"/>
              </a:lnSpc>
            </a:pPr>
            <a:r>
              <a:rPr lang="en-GB" altLang="en-US" sz="1200">
                <a:solidFill>
                  <a:srgbClr val="002060"/>
                </a:solidFill>
              </a:rPr>
              <a:t>Control LPM Mode on a per channel basis (note LPM only works in mission mode).</a:t>
            </a:r>
            <a:endParaRPr lang="en-GB" altLang="en-US" sz="1200" dirty="0">
              <a:solidFill>
                <a:srgbClr val="002060"/>
              </a:solidFill>
            </a:endParaRPr>
          </a:p>
          <a:p>
            <a:pPr lvl="1">
              <a:lnSpc>
                <a:spcPct val="80000"/>
              </a:lnSpc>
            </a:pPr>
            <a:r>
              <a:rPr lang="en-GB" altLang="en-US" sz="1200" dirty="0"/>
              <a:t>Displays the number of </a:t>
            </a:r>
            <a:r>
              <a:rPr lang="en-GB" altLang="en-US" sz="1200" dirty="0" err="1"/>
              <a:t>biterrors</a:t>
            </a:r>
            <a:r>
              <a:rPr lang="en-GB" altLang="en-US" sz="1200" dirty="0"/>
              <a:t> and the BER.</a:t>
            </a:r>
          </a:p>
          <a:p>
            <a:pPr lvl="1">
              <a:lnSpc>
                <a:spcPct val="80000"/>
              </a:lnSpc>
            </a:pPr>
            <a:r>
              <a:rPr lang="en-GB" altLang="en-US" sz="1200" dirty="0"/>
              <a:t>Allows to reconfigure dynamically </a:t>
            </a:r>
            <a:r>
              <a:rPr lang="en-GB" altLang="en-US" sz="1200"/>
              <a:t>between NRZ and PAM4 </a:t>
            </a:r>
            <a:r>
              <a:rPr lang="en-GB" altLang="en-US" sz="1200" dirty="0"/>
              <a:t>mode.</a:t>
            </a:r>
          </a:p>
          <a:p>
            <a:pPr lvl="1">
              <a:lnSpc>
                <a:spcPct val="80000"/>
              </a:lnSpc>
            </a:pPr>
            <a:r>
              <a:rPr lang="en-US" altLang="en-US" sz="1200" dirty="0"/>
              <a:t>Allows to insert a </a:t>
            </a:r>
            <a:r>
              <a:rPr lang="en-US" altLang="en-US" sz="1200" dirty="0" err="1"/>
              <a:t>biterror</a:t>
            </a:r>
            <a:r>
              <a:rPr lang="en-US" altLang="en-US" sz="1200" dirty="0"/>
              <a:t> on the link.</a:t>
            </a:r>
          </a:p>
          <a:p>
            <a:pPr lvl="1">
              <a:lnSpc>
                <a:spcPct val="80000"/>
              </a:lnSpc>
            </a:pPr>
            <a:r>
              <a:rPr lang="en-US" altLang="en-US" sz="1200" dirty="0"/>
              <a:t>Displays the time the test has been running on the Transceiver Block.</a:t>
            </a:r>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40447966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 (continued)</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2187"/>
            <a:ext cx="8504237" cy="5029200"/>
          </a:xfrm>
        </p:spPr>
        <p:txBody>
          <a:bodyPr/>
          <a:lstStyle/>
          <a:p>
            <a:pPr eaLnBrk="1" hangingPunct="1">
              <a:lnSpc>
                <a:spcPct val="90000"/>
              </a:lnSpc>
            </a:pPr>
            <a:r>
              <a:rPr lang="en-GB" altLang="en-US" sz="1400"/>
              <a:t>In all cases the amount of virtual channels is 4 and the datapath is 256 bits.</a:t>
            </a:r>
          </a:p>
          <a:p>
            <a:pPr eaLnBrk="1" hangingPunct="1">
              <a:lnSpc>
                <a:spcPct val="90000"/>
              </a:lnSpc>
            </a:pPr>
            <a:r>
              <a:rPr lang="en-GB" altLang="en-US" sz="1400"/>
              <a:t>SoftPRBS data generators and checkers are being used to test the traffic. Generators and checkers operate on 64  bit datapath, except for the PMA direct PAM4 configuration in which case 128 Bit Generators and checkers are used.</a:t>
            </a:r>
          </a:p>
          <a:p>
            <a:pPr eaLnBrk="1" hangingPunct="1">
              <a:lnSpc>
                <a:spcPct val="90000"/>
              </a:lnSpc>
            </a:pPr>
            <a:r>
              <a:rPr lang="en-GB" altLang="en-US" sz="1400">
                <a:solidFill>
                  <a:srgbClr val="00B050"/>
                </a:solidFill>
              </a:rPr>
              <a:t>Scrambling of the userdata can be dynamically turned on/off when using non-PMA direct modes. Scrambling is not required when using PRBS data but with regular data it should always be enabled.</a:t>
            </a:r>
          </a:p>
          <a:p>
            <a:pPr eaLnBrk="1" hangingPunct="1">
              <a:lnSpc>
                <a:spcPct val="90000"/>
              </a:lnSpc>
            </a:pPr>
            <a:r>
              <a:rPr lang="en-GB" altLang="en-US" sz="1400">
                <a:solidFill>
                  <a:srgbClr val="00B050"/>
                </a:solidFill>
              </a:rPr>
              <a:t>For the 64-bit PRBS generation each instance will use a different seed value in order to avoid the same pattern (including long runs and zeros on the 256 bit datapath).</a:t>
            </a:r>
          </a:p>
          <a:p>
            <a:pPr eaLnBrk="1" hangingPunct="1">
              <a:lnSpc>
                <a:spcPct val="90000"/>
              </a:lnSpc>
            </a:pPr>
            <a:endParaRPr lang="en-GB" altLang="en-US" sz="1400"/>
          </a:p>
          <a:p>
            <a:pPr eaLnBrk="1" hangingPunct="1">
              <a:lnSpc>
                <a:spcPct val="90000"/>
              </a:lnSpc>
            </a:pPr>
            <a:r>
              <a:rPr lang="en-GB" altLang="en-US" sz="1400"/>
              <a:t>To control the RSFEC additional control signals are being generated in combination with the soft PRBS data.</a:t>
            </a:r>
          </a:p>
          <a:p>
            <a:pPr eaLnBrk="1" hangingPunct="1">
              <a:lnSpc>
                <a:spcPct val="90000"/>
              </a:lnSpc>
            </a:pPr>
            <a:r>
              <a:rPr lang="en-GB" altLang="en-US" sz="1400">
                <a:solidFill>
                  <a:schemeClr val="accent1"/>
                </a:solidFill>
              </a:rPr>
              <a:t>Soft Adapt IP : This design implements in every PHY instance a QSYS system with a small Nios and embedded RAM. This QSYS system allows to run the adaptation search algorithm independently while the main program is running. Additional arbitration and a mutex is added so that at any point of time only one “master” can access the transceiver registers. </a:t>
            </a: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&amp; </a:t>
            </a:r>
            <a:r>
              <a:rPr lang="en-GB" altLang="en-US">
                <a:latin typeface="Intel Clear" panose="020B0604020203020204" pitchFamily="34" charset="0"/>
                <a:cs typeface="Intel Clear" panose="020B0604020203020204" pitchFamily="34" charset="0"/>
              </a:rPr>
              <a:t>Monitoring (</a:t>
            </a:r>
            <a:r>
              <a:rPr lang="en-GB" altLang="en-US">
                <a:solidFill>
                  <a:srgbClr val="002060"/>
                </a:solidFill>
                <a:latin typeface="Intel Clear" panose="020B0604020203020204" pitchFamily="34" charset="0"/>
                <a:cs typeface="Intel Clear" panose="020B0604020203020204" pitchFamily="34" charset="0"/>
              </a:rPr>
              <a:t>continued</a:t>
            </a:r>
            <a:r>
              <a:rPr lang="en-GB" altLang="en-US">
                <a:latin typeface="Intel Clear" panose="020B0604020203020204" pitchFamily="34" charset="0"/>
                <a:cs typeface="Intel Clear" panose="020B0604020203020204" pitchFamily="34" charset="0"/>
              </a:rPr>
              <a:t>)</a:t>
            </a:r>
            <a:endParaRPr lang="en-US" altLang="en-US" dirty="0">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1137785"/>
            <a:ext cx="8504237" cy="5029200"/>
          </a:xfrm>
        </p:spPr>
        <p:txBody>
          <a:bodyPr/>
          <a:lstStyle/>
          <a:p>
            <a:pPr lvl="1">
              <a:lnSpc>
                <a:spcPct val="80000"/>
              </a:lnSpc>
            </a:pPr>
            <a:r>
              <a:rPr lang="en-GB" altLang="en-US"/>
              <a:t>Measures the temperature of the core and the transceiver tile.</a:t>
            </a:r>
            <a:endParaRPr lang="en-US" altLang="en-US"/>
          </a:p>
          <a:p>
            <a:pPr lvl="1">
              <a:lnSpc>
                <a:spcPct val="80000"/>
              </a:lnSpc>
            </a:pPr>
            <a:r>
              <a:rPr lang="en-US" altLang="en-US"/>
              <a:t>Reads out and print out PMA settings for all channels</a:t>
            </a:r>
          </a:p>
          <a:p>
            <a:pPr lvl="1">
              <a:lnSpc>
                <a:spcPct val="80000"/>
              </a:lnSpc>
            </a:pPr>
            <a:r>
              <a:rPr lang="en-GB" altLang="en-US"/>
              <a:t>Allows to find the optimum Transmit PMA settings (VOD, Pre-emphasis) using PMA sweep function. (Option ‘U’)</a:t>
            </a:r>
            <a:endParaRPr lang="en-GB" altLang="en-US">
              <a:solidFill>
                <a:srgbClr val="002060"/>
              </a:solidFill>
            </a:endParaRPr>
          </a:p>
          <a:p>
            <a:pPr lvl="1">
              <a:lnSpc>
                <a:spcPct val="80000"/>
              </a:lnSpc>
            </a:pPr>
            <a:r>
              <a:rPr lang="en-GB" altLang="en-US">
                <a:solidFill>
                  <a:srgbClr val="002060"/>
                </a:solidFill>
              </a:rPr>
              <a:t>Provides 3 different effort levels in terms of adaptation (zero, half or full) impacting the time it takes for the iADP to complete. Half effort level should be sufficient for most PAM4 connectivity, Zero effort level is the choice for NRZ. </a:t>
            </a:r>
          </a:p>
          <a:p>
            <a:pPr lvl="1">
              <a:lnSpc>
                <a:spcPct val="80000"/>
              </a:lnSpc>
            </a:pPr>
            <a:r>
              <a:rPr lang="en-GB" altLang="en-US">
                <a:solidFill>
                  <a:srgbClr val="002060"/>
                </a:solidFill>
              </a:rPr>
              <a:t>Allows to change the PMA configuration on the selected phy (10G,28G LR, 28G VSR, 56G LR, 56G VSR) (option ‘x’). This needs to be set before running the iADP on that PHY.</a:t>
            </a:r>
          </a:p>
          <a:p>
            <a:pPr lvl="1">
              <a:lnSpc>
                <a:spcPct val="80000"/>
              </a:lnSpc>
            </a:pPr>
            <a:r>
              <a:rPr lang="en-GB" altLang="en-US"/>
              <a:t>(Option ‘z’) : This controls the ADAPT_SIP in each Native PHY : either the ADAPT_SIP can be started or stopped/reset.</a:t>
            </a:r>
          </a:p>
          <a:p>
            <a:pPr lvl="1">
              <a:lnSpc>
                <a:spcPct val="80000"/>
              </a:lnSpc>
            </a:pPr>
            <a:r>
              <a:rPr lang="en-US" altLang="en-US">
                <a:solidFill>
                  <a:srgbClr val="002060"/>
                </a:solidFill>
              </a:rPr>
              <a:t>Dumps I2C information of connected modules and cables like Vendor, part number, cable length, temperature of the module. </a:t>
            </a:r>
          </a:p>
          <a:p>
            <a:pPr lvl="1">
              <a:lnSpc>
                <a:spcPct val="80000"/>
              </a:lnSpc>
            </a:pPr>
            <a:r>
              <a:rPr lang="en-US" altLang="en-US">
                <a:solidFill>
                  <a:srgbClr val="002060"/>
                </a:solidFill>
              </a:rPr>
              <a:t>Allows to dump the I2C page Lower page and Page 00h registers of the selected module/cable</a:t>
            </a:r>
          </a:p>
          <a:p>
            <a:pPr lvl="1">
              <a:lnSpc>
                <a:spcPct val="80000"/>
              </a:lnSpc>
            </a:pPr>
            <a:r>
              <a:rPr lang="en-US" altLang="en-US">
                <a:solidFill>
                  <a:srgbClr val="00B050"/>
                </a:solidFill>
              </a:rPr>
              <a:t>Option ‘L’ : stress test submenu (see dedicated slide)</a:t>
            </a:r>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866766632"/>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08790-DBF3-4660-82EF-CC77F3A89FF4}"/>
              </a:ext>
            </a:extLst>
          </p:cNvPr>
          <p:cNvSpPr>
            <a:spLocks noGrp="1"/>
          </p:cNvSpPr>
          <p:nvPr>
            <p:ph type="title"/>
          </p:nvPr>
        </p:nvSpPr>
        <p:spPr/>
        <p:txBody>
          <a:bodyPr/>
          <a:lstStyle/>
          <a:p>
            <a:r>
              <a:rPr lang="en-US"/>
              <a:t>Stress Tests</a:t>
            </a:r>
          </a:p>
        </p:txBody>
      </p:sp>
      <p:sp>
        <p:nvSpPr>
          <p:cNvPr id="3" name="Content Placeholder 2">
            <a:extLst>
              <a:ext uri="{FF2B5EF4-FFF2-40B4-BE49-F238E27FC236}">
                <a16:creationId xmlns:a16="http://schemas.microsoft.com/office/drawing/2014/main" id="{DDC723A5-F8FF-4DAC-8766-E78960456405}"/>
              </a:ext>
            </a:extLst>
          </p:cNvPr>
          <p:cNvSpPr>
            <a:spLocks noGrp="1"/>
          </p:cNvSpPr>
          <p:nvPr>
            <p:ph sz="quarter" idx="11"/>
          </p:nvPr>
        </p:nvSpPr>
        <p:spPr/>
        <p:txBody>
          <a:bodyPr/>
          <a:lstStyle/>
          <a:p>
            <a:r>
              <a:rPr lang="en-US"/>
              <a:t>Option ‘L’ provides a submenu to perform the following “stress tests”:</a:t>
            </a:r>
          </a:p>
          <a:p>
            <a:pPr marL="285750" indent="-285750">
              <a:buFont typeface="Wingdings" panose="05000000000000000000" pitchFamily="2" charset="2"/>
              <a:buChar char="§"/>
            </a:pPr>
            <a:r>
              <a:rPr lang="en-US"/>
              <a:t>Reset selected PHY 1000 times </a:t>
            </a:r>
          </a:p>
          <a:p>
            <a:pPr marL="285750" indent="-285750">
              <a:buFont typeface="Wingdings" panose="05000000000000000000" pitchFamily="2" charset="2"/>
              <a:buChar char="§"/>
            </a:pPr>
            <a:r>
              <a:rPr lang="en-US"/>
              <a:t>Dynamic reconfiguration : toggle between Fractured and Aggregate mode 1000 times   </a:t>
            </a:r>
          </a:p>
          <a:p>
            <a:pPr marL="285750" indent="-285750">
              <a:buFont typeface="Wingdings" panose="05000000000000000000" pitchFamily="2" charset="2"/>
              <a:buChar char="§"/>
            </a:pPr>
            <a:r>
              <a:rPr lang="en-US"/>
              <a:t>Start/Stop Adaptation Soft IP 1000 times (serial loopback must be disabled)        </a:t>
            </a:r>
          </a:p>
          <a:p>
            <a:pPr marL="285750" indent="-285750">
              <a:buFont typeface="Wingdings" panose="05000000000000000000" pitchFamily="2" charset="2"/>
              <a:buChar char="§"/>
            </a:pPr>
            <a:r>
              <a:rPr lang="en-US"/>
              <a:t>Disable/Enable Phy1 Tx (tristate) in combination with Adapt SIP 1000 times         </a:t>
            </a:r>
          </a:p>
          <a:p>
            <a:r>
              <a:rPr lang="en-US"/>
              <a:t>       (note this requires physical connection between PHY1 and PHY0</a:t>
            </a:r>
          </a:p>
          <a:p>
            <a:r>
              <a:rPr lang="en-US"/>
              <a:t>       (and PHY0 needs to have the Adapt SIP started</a:t>
            </a:r>
          </a:p>
          <a:p>
            <a:pPr marL="285750" indent="-285750">
              <a:buFont typeface="Wingdings" panose="05000000000000000000" pitchFamily="2" charset="2"/>
              <a:buChar char="§"/>
            </a:pPr>
            <a:r>
              <a:rPr lang="en-US"/>
              <a:t>Toggle Disable/Enable Tx buffer and reset Tx 1000 times</a:t>
            </a:r>
          </a:p>
        </p:txBody>
      </p:sp>
      <p:sp>
        <p:nvSpPr>
          <p:cNvPr id="4" name="Slide Number Placeholder 3">
            <a:extLst>
              <a:ext uri="{FF2B5EF4-FFF2-40B4-BE49-F238E27FC236}">
                <a16:creationId xmlns:a16="http://schemas.microsoft.com/office/drawing/2014/main" id="{DAB176C6-23FE-40B7-92E7-45DEBDDF32D3}"/>
              </a:ext>
            </a:extLst>
          </p:cNvPr>
          <p:cNvSpPr>
            <a:spLocks noGrp="1"/>
          </p:cNvSpPr>
          <p:nvPr>
            <p:ph type="sldNum" sz="quarter" idx="12"/>
          </p:nvPr>
        </p:nvSpPr>
        <p:spPr/>
        <p:txBody>
          <a:bodyPr/>
          <a:lstStyle/>
          <a:p>
            <a:pPr>
              <a:defRPr/>
            </a:pPr>
            <a:fld id="{9A8E3367-2147-4CE3-A39B-4FC3C417335F}" type="slidenum">
              <a:rPr lang="en-GB" altLang="en-US" smtClean="0"/>
              <a:pPr>
                <a:defRPr/>
              </a:pPr>
              <a:t>31</a:t>
            </a:fld>
            <a:endParaRPr lang="en-GB" altLang="en-US"/>
          </a:p>
        </p:txBody>
      </p:sp>
    </p:spTree>
    <p:extLst>
      <p:ext uri="{BB962C8B-B14F-4D97-AF65-F5344CB8AC3E}">
        <p14:creationId xmlns:p14="http://schemas.microsoft.com/office/powerpoint/2010/main" val="38350126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Important notes about how to use the software</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838200"/>
            <a:ext cx="8335962" cy="5030788"/>
          </a:xfrm>
        </p:spPr>
        <p:txBody>
          <a:bodyPr/>
          <a:lstStyle/>
          <a:p>
            <a:pPr marL="533400" indent="-533400">
              <a:spcBef>
                <a:spcPct val="50000"/>
              </a:spcBef>
            </a:pPr>
            <a:r>
              <a:rPr lang="en-US" altLang="en-US" sz="1600"/>
              <a:t>The software performs a PMA reset of both phy’s when started, reset’s the soft ADAPT qsys systems, programs serial loopback and runs an initial adaptation.</a:t>
            </a:r>
          </a:p>
          <a:p>
            <a:pPr marL="533400" indent="-533400">
              <a:spcBef>
                <a:spcPct val="50000"/>
              </a:spcBef>
            </a:pPr>
            <a:r>
              <a:rPr lang="en-US" altLang="en-US" sz="1600"/>
              <a:t>Depending on the connection you have you can then disable the serial loopback (option ‘8’) on all the channels in a selected phy.</a:t>
            </a:r>
          </a:p>
          <a:p>
            <a:pPr marL="533400" indent="-533400">
              <a:spcBef>
                <a:spcPct val="50000"/>
              </a:spcBef>
            </a:pPr>
            <a:r>
              <a:rPr lang="en-US" altLang="en-US" sz="1600"/>
              <a:t>You can select a PMA configuration that matches your setup (option ‘x’) (optional).</a:t>
            </a:r>
          </a:p>
          <a:p>
            <a:pPr marL="533400" indent="-533400">
              <a:spcBef>
                <a:spcPct val="50000"/>
              </a:spcBef>
            </a:pPr>
            <a:r>
              <a:rPr lang="en-US" altLang="en-US" sz="1600">
                <a:solidFill>
                  <a:srgbClr val="FF0000"/>
                </a:solidFill>
              </a:rPr>
              <a:t>To start the adaptation using the adaptation soft IP the easiest is to run option ‘z’ and select the option to start the search algorithm. Once it is started it will continously check for presence of valid signal and if signal is lost it will continuously start the algorithm again until it has been found.</a:t>
            </a:r>
            <a:r>
              <a:rPr lang="en-US" altLang="en-US" sz="1600"/>
              <a:t>.</a:t>
            </a:r>
          </a:p>
          <a:p>
            <a:pPr marL="533400" indent="-533400">
              <a:spcBef>
                <a:spcPct val="50000"/>
              </a:spcBef>
            </a:pPr>
            <a:r>
              <a:rPr lang="en-US" altLang="en-US" sz="1600"/>
              <a:t>One can then plug-out the module/cable (which will result in the algorithm searching again for a valid signal), this can be observed in a separate Nios terminal.</a:t>
            </a:r>
          </a:p>
          <a:p>
            <a:pPr marL="533400" indent="-533400">
              <a:spcBef>
                <a:spcPct val="50000"/>
              </a:spcBef>
            </a:pPr>
            <a:r>
              <a:rPr lang="en-US" altLang="en-US" sz="1600"/>
              <a:t>The flowchart of the search algorithm that is implemented in the Soft Adaptation IP is displayed on the following slide.</a:t>
            </a:r>
          </a:p>
          <a:p>
            <a:pPr marL="533400" indent="-533400">
              <a:spcBef>
                <a:spcPct val="50000"/>
              </a:spcBef>
            </a:pPr>
            <a:r>
              <a:rPr lang="en-US" altLang="en-US" sz="1600">
                <a:solidFill>
                  <a:srgbClr val="00B050"/>
                </a:solidFill>
              </a:rPr>
              <a:t>Note : To do all everything at once (i.e. disable serial loopback and start the adaptation SIP on both PHY’s use option ‘.’ )</a:t>
            </a:r>
            <a:endParaRPr lang="fr-FR" altLang="en-US" sz="1600">
              <a:solidFill>
                <a:srgbClr val="00B050"/>
              </a:solidFill>
            </a:endParaRPr>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955981664"/>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Search Algorithm Flowchart</a:t>
            </a:r>
            <a:endParaRPr lang="en-US" altLang="en-US" dirty="0">
              <a:latin typeface="Intel Clear" panose="020B0604020203020204" pitchFamily="34" charset="0"/>
              <a:cs typeface="Intel Clear" panose="020B0604020203020204" pitchFamily="34" charset="0"/>
            </a:endParaRPr>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33</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B6476287-F090-4FD1-BAA8-59A38CF5A047}"/>
              </a:ext>
            </a:extLst>
          </p:cNvPr>
          <p:cNvPicPr>
            <a:picLocks noChangeAspect="1"/>
          </p:cNvPicPr>
          <p:nvPr/>
        </p:nvPicPr>
        <p:blipFill>
          <a:blip r:embed="rId3"/>
          <a:stretch>
            <a:fillRect/>
          </a:stretch>
        </p:blipFill>
        <p:spPr>
          <a:xfrm>
            <a:off x="3581400" y="260467"/>
            <a:ext cx="5325918" cy="6019800"/>
          </a:xfrm>
          <a:prstGeom prst="rect">
            <a:avLst/>
          </a:prstGeom>
        </p:spPr>
      </p:pic>
    </p:spTree>
    <p:extLst>
      <p:ext uri="{BB962C8B-B14F-4D97-AF65-F5344CB8AC3E}">
        <p14:creationId xmlns:p14="http://schemas.microsoft.com/office/powerpoint/2010/main" val="1385746195"/>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Starting the search algorithm on Soft IP Adapt 0</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(With external QSFP-DD loopback (2.5 meter DAC)</a:t>
            </a:r>
            <a:endParaRPr lang="en-US" altLang="en-US" dirty="0">
              <a:latin typeface="Intel Clear" panose="020B0604020203020204" pitchFamily="34" charset="0"/>
              <a:cs typeface="Intel Clear" panose="020B0604020203020204" pitchFamily="34" charset="0"/>
            </a:endParaRPr>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34</a:t>
            </a:fld>
            <a:endParaRPr lang="en-GB" altLang="en-US">
              <a:solidFill>
                <a:schemeClr val="tx1"/>
              </a:solidFill>
              <a:latin typeface="Arial" panose="020B0604020202020204" pitchFamily="34" charset="0"/>
            </a:endParaRPr>
          </a:p>
        </p:txBody>
      </p:sp>
      <p:sp>
        <p:nvSpPr>
          <p:cNvPr id="3" name="Text Placeholder 2">
            <a:extLst>
              <a:ext uri="{FF2B5EF4-FFF2-40B4-BE49-F238E27FC236}">
                <a16:creationId xmlns:a16="http://schemas.microsoft.com/office/drawing/2014/main" id="{C6236E14-FAC1-4DEC-93DC-E0C4AFB66098}"/>
              </a:ext>
            </a:extLst>
          </p:cNvPr>
          <p:cNvSpPr>
            <a:spLocks noGrp="1"/>
          </p:cNvSpPr>
          <p:nvPr>
            <p:ph type="body" sz="half" idx="1"/>
          </p:nvPr>
        </p:nvSpPr>
        <p:spPr>
          <a:xfrm>
            <a:off x="350837" y="1187450"/>
            <a:ext cx="8649457" cy="641350"/>
          </a:xfrm>
        </p:spPr>
        <p:txBody>
          <a:bodyPr/>
          <a:lstStyle/>
          <a:p>
            <a:r>
              <a:rPr lang="en-US"/>
              <a:t>The below is using a Nios terminal connected to the Adaptation Soft IP of PHY 0</a:t>
            </a:r>
          </a:p>
          <a:p>
            <a:r>
              <a:rPr lang="en-US"/>
              <a:t>(started using ./start0.bsh)</a:t>
            </a:r>
          </a:p>
        </p:txBody>
      </p:sp>
      <p:pic>
        <p:nvPicPr>
          <p:cNvPr id="2" name="Picture 1">
            <a:extLst>
              <a:ext uri="{FF2B5EF4-FFF2-40B4-BE49-F238E27FC236}">
                <a16:creationId xmlns:a16="http://schemas.microsoft.com/office/drawing/2014/main" id="{3ED4A8D7-95EA-4104-A4DA-F1856740DF4C}"/>
              </a:ext>
            </a:extLst>
          </p:cNvPr>
          <p:cNvPicPr>
            <a:picLocks noChangeAspect="1"/>
          </p:cNvPicPr>
          <p:nvPr/>
        </p:nvPicPr>
        <p:blipFill>
          <a:blip r:embed="rId3"/>
          <a:stretch>
            <a:fillRect/>
          </a:stretch>
        </p:blipFill>
        <p:spPr>
          <a:xfrm>
            <a:off x="310597" y="1965826"/>
            <a:ext cx="7467600" cy="3813243"/>
          </a:xfrm>
          <a:prstGeom prst="rect">
            <a:avLst/>
          </a:prstGeom>
        </p:spPr>
      </p:pic>
    </p:spTree>
    <p:extLst>
      <p:ext uri="{BB962C8B-B14F-4D97-AF65-F5344CB8AC3E}">
        <p14:creationId xmlns:p14="http://schemas.microsoft.com/office/powerpoint/2010/main" val="929443923"/>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sz="2000">
                <a:latin typeface="Intel Clear" panose="020B0604020203020204" pitchFamily="34" charset="0"/>
                <a:cs typeface="Intel Clear" panose="020B0604020203020204" pitchFamily="34" charset="0"/>
              </a:rPr>
              <a:t>Main Program status window after starting the Adaptation Soft IP on PHY 0 (5 meter cable)</a:t>
            </a:r>
            <a:br>
              <a:rPr lang="en-GB" altLang="en-US" sz="2000">
                <a:latin typeface="Intel Clear" panose="020B0604020203020204" pitchFamily="34" charset="0"/>
                <a:cs typeface="Intel Clear" panose="020B0604020203020204" pitchFamily="34" charset="0"/>
              </a:rPr>
            </a:br>
            <a:r>
              <a:rPr lang="en-GB" altLang="en-US" sz="2000">
                <a:latin typeface="Intel Clear" panose="020B0604020203020204" pitchFamily="34" charset="0"/>
                <a:cs typeface="Intel Clear" panose="020B0604020203020204" pitchFamily="34" charset="0"/>
              </a:rPr>
              <a:t>(this was measured with design without FEC with older software)</a:t>
            </a:r>
            <a:endParaRPr lang="en-US" altLang="en-US" sz="2000" dirty="0">
              <a:latin typeface="Intel Clear" panose="020B0604020203020204" pitchFamily="34" charset="0"/>
              <a:cs typeface="Intel Clear" panose="020B0604020203020204" pitchFamily="34" charset="0"/>
            </a:endParaRPr>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35</a:t>
            </a:fld>
            <a:endParaRPr lang="en-GB" altLang="en-US">
              <a:solidFill>
                <a:schemeClr val="tx1"/>
              </a:solidFill>
              <a:latin typeface="Arial" panose="020B0604020202020204" pitchFamily="34" charset="0"/>
            </a:endParaRPr>
          </a:p>
        </p:txBody>
      </p:sp>
      <p:sp>
        <p:nvSpPr>
          <p:cNvPr id="3" name="Text Placeholder 2">
            <a:extLst>
              <a:ext uri="{FF2B5EF4-FFF2-40B4-BE49-F238E27FC236}">
                <a16:creationId xmlns:a16="http://schemas.microsoft.com/office/drawing/2014/main" id="{C6236E14-FAC1-4DEC-93DC-E0C4AFB66098}"/>
              </a:ext>
            </a:extLst>
          </p:cNvPr>
          <p:cNvSpPr>
            <a:spLocks noGrp="1"/>
          </p:cNvSpPr>
          <p:nvPr>
            <p:ph type="body" sz="half" idx="1"/>
          </p:nvPr>
        </p:nvSpPr>
        <p:spPr>
          <a:xfrm>
            <a:off x="350837" y="1187450"/>
            <a:ext cx="8649457" cy="641350"/>
          </a:xfrm>
        </p:spPr>
        <p:txBody>
          <a:bodyPr/>
          <a:lstStyle/>
          <a:p>
            <a:r>
              <a:rPr lang="en-US"/>
              <a:t>Using start2.bsh</a:t>
            </a:r>
          </a:p>
        </p:txBody>
      </p:sp>
      <p:pic>
        <p:nvPicPr>
          <p:cNvPr id="2" name="Picture 1">
            <a:extLst>
              <a:ext uri="{FF2B5EF4-FFF2-40B4-BE49-F238E27FC236}">
                <a16:creationId xmlns:a16="http://schemas.microsoft.com/office/drawing/2014/main" id="{612BDE20-BDB2-4461-A421-9C271BA14959}"/>
              </a:ext>
            </a:extLst>
          </p:cNvPr>
          <p:cNvPicPr>
            <a:picLocks noChangeAspect="1"/>
          </p:cNvPicPr>
          <p:nvPr/>
        </p:nvPicPr>
        <p:blipFill>
          <a:blip r:embed="rId3"/>
          <a:stretch>
            <a:fillRect/>
          </a:stretch>
        </p:blipFill>
        <p:spPr>
          <a:xfrm>
            <a:off x="2310095" y="1508125"/>
            <a:ext cx="4523809" cy="4409524"/>
          </a:xfrm>
          <a:prstGeom prst="rect">
            <a:avLst/>
          </a:prstGeom>
        </p:spPr>
      </p:pic>
    </p:spTree>
    <p:extLst>
      <p:ext uri="{BB962C8B-B14F-4D97-AF65-F5344CB8AC3E}">
        <p14:creationId xmlns:p14="http://schemas.microsoft.com/office/powerpoint/2010/main" val="90427508"/>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Starting the search algorithm on Soft IP Adapt 1</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(With no cable connected)</a:t>
            </a:r>
            <a:endParaRPr lang="en-US" altLang="en-US" dirty="0">
              <a:latin typeface="Intel Clear" panose="020B0604020203020204" pitchFamily="34" charset="0"/>
              <a:cs typeface="Intel Clear" panose="020B0604020203020204" pitchFamily="34" charset="0"/>
            </a:endParaRPr>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36</a:t>
            </a:fld>
            <a:endParaRPr lang="en-GB" altLang="en-US">
              <a:solidFill>
                <a:schemeClr val="tx1"/>
              </a:solidFill>
              <a:latin typeface="Arial" panose="020B0604020202020204" pitchFamily="34" charset="0"/>
            </a:endParaRPr>
          </a:p>
        </p:txBody>
      </p:sp>
      <p:sp>
        <p:nvSpPr>
          <p:cNvPr id="3" name="Text Placeholder 2">
            <a:extLst>
              <a:ext uri="{FF2B5EF4-FFF2-40B4-BE49-F238E27FC236}">
                <a16:creationId xmlns:a16="http://schemas.microsoft.com/office/drawing/2014/main" id="{C6236E14-FAC1-4DEC-93DC-E0C4AFB66098}"/>
              </a:ext>
            </a:extLst>
          </p:cNvPr>
          <p:cNvSpPr>
            <a:spLocks noGrp="1"/>
          </p:cNvSpPr>
          <p:nvPr>
            <p:ph type="body" sz="half" idx="1"/>
          </p:nvPr>
        </p:nvSpPr>
        <p:spPr>
          <a:xfrm>
            <a:off x="350837" y="1187450"/>
            <a:ext cx="8649457" cy="641350"/>
          </a:xfrm>
        </p:spPr>
        <p:txBody>
          <a:bodyPr/>
          <a:lstStyle/>
          <a:p>
            <a:r>
              <a:rPr lang="en-US"/>
              <a:t>The below is using a Nios terminal connected to the Adaptation Soft IP of PHY 1 (started using ./start1.bsh). As no physical connection is made, it will continue to run the algorithm until a valid signal becomes available</a:t>
            </a:r>
          </a:p>
        </p:txBody>
      </p:sp>
      <p:pic>
        <p:nvPicPr>
          <p:cNvPr id="2" name="Picture 1">
            <a:extLst>
              <a:ext uri="{FF2B5EF4-FFF2-40B4-BE49-F238E27FC236}">
                <a16:creationId xmlns:a16="http://schemas.microsoft.com/office/drawing/2014/main" id="{FD9DC392-907C-4381-B93B-A3E79906734F}"/>
              </a:ext>
            </a:extLst>
          </p:cNvPr>
          <p:cNvPicPr>
            <a:picLocks noChangeAspect="1"/>
          </p:cNvPicPr>
          <p:nvPr/>
        </p:nvPicPr>
        <p:blipFill>
          <a:blip r:embed="rId3"/>
          <a:stretch>
            <a:fillRect/>
          </a:stretch>
        </p:blipFill>
        <p:spPr>
          <a:xfrm>
            <a:off x="337554" y="2229000"/>
            <a:ext cx="7733333" cy="2400000"/>
          </a:xfrm>
          <a:prstGeom prst="rect">
            <a:avLst/>
          </a:prstGeom>
        </p:spPr>
      </p:pic>
    </p:spTree>
    <p:extLst>
      <p:ext uri="{BB962C8B-B14F-4D97-AF65-F5344CB8AC3E}">
        <p14:creationId xmlns:p14="http://schemas.microsoft.com/office/powerpoint/2010/main" val="308757454"/>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(start screen at speed of 25.78125 Gbps) </a:t>
            </a: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37</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2" name="Picture 1">
            <a:extLst>
              <a:ext uri="{FF2B5EF4-FFF2-40B4-BE49-F238E27FC236}">
                <a16:creationId xmlns:a16="http://schemas.microsoft.com/office/drawing/2014/main" id="{CD684686-858B-42B6-8EF0-0224F53AAFC8}"/>
              </a:ext>
            </a:extLst>
          </p:cNvPr>
          <p:cNvPicPr>
            <a:picLocks noChangeAspect="1"/>
          </p:cNvPicPr>
          <p:nvPr/>
        </p:nvPicPr>
        <p:blipFill>
          <a:blip r:embed="rId3"/>
          <a:stretch>
            <a:fillRect/>
          </a:stretch>
        </p:blipFill>
        <p:spPr>
          <a:xfrm>
            <a:off x="197389" y="1788183"/>
            <a:ext cx="8628571" cy="1990476"/>
          </a:xfrm>
          <a:prstGeom prst="rect">
            <a:avLst/>
          </a:prstGeom>
        </p:spPr>
      </p:pic>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3244850" cy="779462"/>
          </a:xfrm>
        </p:spPr>
        <p:txBody>
          <a:bodyPr/>
          <a:lstStyle/>
          <a:p>
            <a:pPr eaLnBrk="1" hangingPunct="1"/>
            <a:r>
              <a:rPr lang="en-GB" altLang="en-US" sz="2400">
                <a:latin typeface="Intel Clear" panose="020B0604020203020204" pitchFamily="34" charset="0"/>
                <a:cs typeface="Intel Clear" panose="020B0604020203020204" pitchFamily="34" charset="0"/>
              </a:rPr>
              <a:t>PHY 0 connected to PHY1 with 2.5 Meter QSFP-DD cable at 25.78125 Gbps</a:t>
            </a:r>
            <a:endParaRPr lang="en-US" altLang="en-US" sz="24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38</a:t>
            </a:fld>
            <a:endParaRPr lang="en-US" altLang="en-US">
              <a:solidFill>
                <a:schemeClr val="tx1"/>
              </a:solidFill>
              <a:latin typeface="Arial" panose="020B0604020202020204" pitchFamily="34" charset="0"/>
            </a:endParaRPr>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228600" y="1981200"/>
            <a:ext cx="2133600" cy="4161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a:t>PMA configuration : FW Default</a:t>
            </a:r>
          </a:p>
          <a:p>
            <a:r>
              <a:rPr lang="en-US" altLang="en-US"/>
              <a:t>Continuous adaptation</a:t>
            </a:r>
          </a:p>
          <a:p>
            <a:r>
              <a:rPr lang="en-US" altLang="en-US"/>
              <a:t>(Soft Adapt IP running)</a:t>
            </a:r>
          </a:p>
        </p:txBody>
      </p:sp>
      <p:pic>
        <p:nvPicPr>
          <p:cNvPr id="2" name="Picture 1">
            <a:extLst>
              <a:ext uri="{FF2B5EF4-FFF2-40B4-BE49-F238E27FC236}">
                <a16:creationId xmlns:a16="http://schemas.microsoft.com/office/drawing/2014/main" id="{8FAAA443-CF83-404A-A961-26BDC298614D}"/>
              </a:ext>
            </a:extLst>
          </p:cNvPr>
          <p:cNvPicPr>
            <a:picLocks noChangeAspect="1"/>
          </p:cNvPicPr>
          <p:nvPr/>
        </p:nvPicPr>
        <p:blipFill>
          <a:blip r:embed="rId3"/>
          <a:stretch>
            <a:fillRect/>
          </a:stretch>
        </p:blipFill>
        <p:spPr>
          <a:xfrm>
            <a:off x="4027759" y="60326"/>
            <a:ext cx="5000353" cy="6456362"/>
          </a:xfrm>
          <a:prstGeom prst="rect">
            <a:avLst/>
          </a:prstGeom>
        </p:spPr>
      </p:pic>
    </p:spTree>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a:latin typeface="Intel Clear" panose="020B0604020203020204" pitchFamily="34" charset="0"/>
                <a:cs typeface="Intel Clear" panose="020B0604020203020204" pitchFamily="34" charset="0"/>
              </a:rPr>
              <a:t>PHY 0 PMA settings</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39</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F623A46D-49E7-4D80-9C39-391BF3282EA6}"/>
              </a:ext>
            </a:extLst>
          </p:cNvPr>
          <p:cNvPicPr>
            <a:picLocks noChangeAspect="1"/>
          </p:cNvPicPr>
          <p:nvPr/>
        </p:nvPicPr>
        <p:blipFill>
          <a:blip r:embed="rId3"/>
          <a:stretch>
            <a:fillRect/>
          </a:stretch>
        </p:blipFill>
        <p:spPr>
          <a:xfrm>
            <a:off x="0" y="1377879"/>
            <a:ext cx="9144000" cy="4102242"/>
          </a:xfrm>
          <a:prstGeom prst="rect">
            <a:avLst/>
          </a:prstGeom>
        </p:spPr>
      </p:pic>
    </p:spTree>
    <p:extLst>
      <p:ext uri="{BB962C8B-B14F-4D97-AF65-F5344CB8AC3E}">
        <p14:creationId xmlns:p14="http://schemas.microsoft.com/office/powerpoint/2010/main" val="1587931945"/>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sz="2400">
                <a:latin typeface="Intel Clear" panose="020B0604020203020204" pitchFamily="34" charset="0"/>
                <a:cs typeface="Intel Clear" panose="020B0604020203020204" pitchFamily="34" charset="0"/>
              </a:rPr>
              <a:t>DPRIO RSFEC/KPFEC Soft PRBS/Dynamic Reconfig  with Adapt SIP Demo </a:t>
            </a:r>
            <a:r>
              <a:rPr lang="en-US" altLang="en-US" sz="2400" dirty="0">
                <a:latin typeface="Intel Clear" panose="020B0604020203020204" pitchFamily="34" charset="0"/>
                <a:cs typeface="Intel Clear" panose="020B0604020203020204" pitchFamily="34" charset="0"/>
              </a:rPr>
              <a:t>Design</a:t>
            </a: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428980" y="1295400"/>
            <a:ext cx="8504237" cy="4800600"/>
          </a:xfrm>
        </p:spPr>
        <p:txBody>
          <a:bodyPr/>
          <a:lstStyle/>
          <a:p>
            <a:pPr lvl="1" eaLnBrk="1" hangingPunct="1">
              <a:lnSpc>
                <a:spcPct val="90000"/>
              </a:lnSpc>
            </a:pPr>
            <a:r>
              <a:rPr lang="en-GB" altLang="en-US" sz="1200"/>
              <a:t>Demonstrate the dynamic reconfiguration flexibility on Stratix10 TX using Native PHY</a:t>
            </a:r>
            <a:endParaRPr lang="en-GB" altLang="en-US" sz="1200" dirty="0"/>
          </a:p>
          <a:p>
            <a:pPr lvl="2" eaLnBrk="1" hangingPunct="1">
              <a:lnSpc>
                <a:spcPct val="90000"/>
              </a:lnSpc>
            </a:pPr>
            <a:r>
              <a:rPr lang="en-GB" altLang="en-US" sz="1200" dirty="0"/>
              <a:t>Use Stratix10 TX Signal Integrity board as platform for demonstration.</a:t>
            </a:r>
          </a:p>
          <a:p>
            <a:pPr lvl="3" eaLnBrk="1" hangingPunct="1">
              <a:lnSpc>
                <a:spcPct val="90000"/>
              </a:lnSpc>
            </a:pPr>
            <a:r>
              <a:rPr lang="en-GB" altLang="en-US" sz="1200"/>
              <a:t>Uses 2 Native PHY’s with RSFEC in fractured mode (default) with each 4 physical lanes connected to QSFP-DD 2x1 (upper and bottom). Design starts by default in 25.78125 </a:t>
            </a:r>
            <a:r>
              <a:rPr lang="en-GB" altLang="en-US" sz="1200" dirty="0"/>
              <a:t>Gbps </a:t>
            </a:r>
            <a:r>
              <a:rPr lang="en-GB" altLang="en-US" sz="1200"/>
              <a:t>per lane with RSFEC Fractured enabled  </a:t>
            </a:r>
          </a:p>
          <a:p>
            <a:pPr lvl="3" eaLnBrk="1" hangingPunct="1">
              <a:lnSpc>
                <a:spcPct val="90000"/>
              </a:lnSpc>
            </a:pPr>
            <a:r>
              <a:rPr lang="en-GB" altLang="en-US" sz="1200"/>
              <a:t>Since RSFEC in fractured mode can only be implemented with Reset controller bypass mode, the design controls all the relevant reset signals required through software implementation (As well in the testbench)</a:t>
            </a:r>
          </a:p>
          <a:p>
            <a:pPr lvl="3" eaLnBrk="1" hangingPunct="1">
              <a:lnSpc>
                <a:spcPct val="90000"/>
              </a:lnSpc>
            </a:pPr>
            <a:r>
              <a:rPr lang="en-GB" altLang="en-US" sz="1200"/>
              <a:t>Each phy is clocked by it’s own referenceclock (to have ppm differences)</a:t>
            </a:r>
          </a:p>
          <a:p>
            <a:pPr lvl="2" eaLnBrk="1" hangingPunct="1">
              <a:lnSpc>
                <a:spcPct val="90000"/>
              </a:lnSpc>
            </a:pPr>
            <a:r>
              <a:rPr lang="en-GB" altLang="en-US" sz="1400">
                <a:solidFill>
                  <a:srgbClr val="00B050"/>
                </a:solidFill>
              </a:rPr>
              <a:t>Implements dynamic reconfiguration </a:t>
            </a:r>
            <a:r>
              <a:rPr lang="en-US" altLang="en-US" sz="1400">
                <a:solidFill>
                  <a:srgbClr val="00B050"/>
                </a:solidFill>
              </a:rPr>
              <a:t>(From/To the following configurations)</a:t>
            </a:r>
          </a:p>
          <a:p>
            <a:pPr marL="857250" lvl="2" indent="-285750" eaLnBrk="1" hangingPunct="1">
              <a:lnSpc>
                <a:spcPct val="90000"/>
              </a:lnSpc>
              <a:buFont typeface="Arial" panose="020B0604020202020204" pitchFamily="34" charset="0"/>
              <a:buChar char="•"/>
            </a:pPr>
            <a:r>
              <a:rPr lang="en-US" altLang="en-US" sz="1200">
                <a:solidFill>
                  <a:srgbClr val="00B050"/>
                </a:solidFill>
              </a:rPr>
              <a:t>RSFEC Fractured NRZ/PAM4 (528,514) (line rate is 25.78125 Gbps from 156.25 Mhz clock (x165) </a:t>
            </a:r>
            <a:r>
              <a:rPr lang="en-US" altLang="en-US" sz="1200">
                <a:solidFill>
                  <a:srgbClr val="FF0000"/>
                </a:solidFill>
              </a:rPr>
              <a:t>or reconfigurable to any rate</a:t>
            </a:r>
            <a:r>
              <a:rPr lang="en-US" altLang="en-US" sz="1200">
                <a:solidFill>
                  <a:srgbClr val="00B050"/>
                </a:solidFill>
              </a:rPr>
              <a:t>)</a:t>
            </a:r>
          </a:p>
          <a:p>
            <a:pPr marL="857250" lvl="2" indent="-285750" eaLnBrk="1" hangingPunct="1">
              <a:lnSpc>
                <a:spcPct val="90000"/>
              </a:lnSpc>
              <a:buFont typeface="Arial" panose="020B0604020202020204" pitchFamily="34" charset="0"/>
              <a:buChar char="•"/>
            </a:pPr>
            <a:r>
              <a:rPr lang="en-US" altLang="en-US" sz="1200">
                <a:solidFill>
                  <a:srgbClr val="00B050"/>
                </a:solidFill>
              </a:rPr>
              <a:t>RSFEC Fractured NRZ/PAM4 (544,514) (line rate is 26.5625 Gbps from 156.25 Mhz clock (x170) </a:t>
            </a:r>
            <a:r>
              <a:rPr lang="en-US" altLang="en-US" sz="1200">
                <a:solidFill>
                  <a:srgbClr val="FF0000"/>
                </a:solidFill>
              </a:rPr>
              <a:t>or reconfigurable to any rate</a:t>
            </a:r>
            <a:r>
              <a:rPr lang="en-US" altLang="en-US" sz="1200">
                <a:solidFill>
                  <a:srgbClr val="00B050"/>
                </a:solidFill>
              </a:rPr>
              <a:t>)</a:t>
            </a:r>
          </a:p>
          <a:p>
            <a:pPr marL="857250" lvl="2" indent="-285750" eaLnBrk="1" hangingPunct="1">
              <a:lnSpc>
                <a:spcPct val="90000"/>
              </a:lnSpc>
              <a:buFont typeface="Arial" panose="020B0604020202020204" pitchFamily="34" charset="0"/>
              <a:buChar char="•"/>
            </a:pPr>
            <a:r>
              <a:rPr lang="en-US" altLang="en-US" sz="1200">
                <a:solidFill>
                  <a:srgbClr val="00B050"/>
                </a:solidFill>
              </a:rPr>
              <a:t>KPFEC AGGREGATE PAM4 (544,514) (line rate is 53.125 Gbps from 156.25 Mhz clock (x170x2) </a:t>
            </a:r>
            <a:r>
              <a:rPr lang="en-US" altLang="en-US" sz="1200">
                <a:solidFill>
                  <a:srgbClr val="FF0000"/>
                </a:solidFill>
              </a:rPr>
              <a:t>or reconfigurable to any rate</a:t>
            </a:r>
            <a:r>
              <a:rPr lang="en-US" altLang="en-US" sz="1200">
                <a:solidFill>
                  <a:srgbClr val="00B050"/>
                </a:solidFill>
              </a:rPr>
              <a:t>)</a:t>
            </a:r>
          </a:p>
          <a:p>
            <a:pPr marL="857250" lvl="2" indent="-285750" eaLnBrk="1" hangingPunct="1">
              <a:lnSpc>
                <a:spcPct val="90000"/>
              </a:lnSpc>
              <a:buFont typeface="Arial" panose="020B0604020202020204" pitchFamily="34" charset="0"/>
              <a:buChar char="•"/>
            </a:pPr>
            <a:r>
              <a:rPr lang="en-US" altLang="en-US" sz="1200">
                <a:solidFill>
                  <a:srgbClr val="00B050"/>
                </a:solidFill>
              </a:rPr>
              <a:t>PMA Direct NRZ (line rate is 25.78125 Gbps from 156.25 Mhz clock (x165) </a:t>
            </a:r>
            <a:r>
              <a:rPr lang="en-US" altLang="en-US" sz="1200">
                <a:solidFill>
                  <a:srgbClr val="FF0000"/>
                </a:solidFill>
              </a:rPr>
              <a:t>or reconfigurable to any rate</a:t>
            </a:r>
            <a:r>
              <a:rPr lang="en-US" altLang="en-US" sz="1200">
                <a:solidFill>
                  <a:srgbClr val="00B050"/>
                </a:solidFill>
              </a:rPr>
              <a:t>) </a:t>
            </a:r>
          </a:p>
          <a:p>
            <a:pPr marL="857250" lvl="2" indent="-285750" eaLnBrk="1" hangingPunct="1">
              <a:lnSpc>
                <a:spcPct val="90000"/>
              </a:lnSpc>
              <a:buFont typeface="Arial" panose="020B0604020202020204" pitchFamily="34" charset="0"/>
              <a:buChar char="•"/>
            </a:pPr>
            <a:r>
              <a:rPr lang="en-US" altLang="en-US" sz="1200">
                <a:solidFill>
                  <a:srgbClr val="00B050"/>
                </a:solidFill>
              </a:rPr>
              <a:t>PMA Direct PAM4 (line rate is 53.125 Gbps from 156.25 Mhz clock (x170x2) </a:t>
            </a:r>
            <a:r>
              <a:rPr lang="en-US" altLang="en-US" sz="1200">
                <a:solidFill>
                  <a:srgbClr val="FF0000"/>
                </a:solidFill>
              </a:rPr>
              <a:t>or reconfigurable to any rate</a:t>
            </a:r>
            <a:r>
              <a:rPr lang="en-US" altLang="en-US" sz="1200">
                <a:solidFill>
                  <a:srgbClr val="00B050"/>
                </a:solidFill>
              </a:rPr>
              <a:t>)</a:t>
            </a:r>
          </a:p>
          <a:p>
            <a:pPr marL="857250" lvl="2" indent="-285750" eaLnBrk="1" hangingPunct="1">
              <a:lnSpc>
                <a:spcPct val="90000"/>
              </a:lnSpc>
              <a:buFont typeface="Arial" panose="020B0604020202020204" pitchFamily="34" charset="0"/>
              <a:buChar char="•"/>
            </a:pPr>
            <a:r>
              <a:rPr lang="en-GB" altLang="en-US" sz="1200">
                <a:solidFill>
                  <a:srgbClr val="FF0000"/>
                </a:solidFill>
              </a:rPr>
              <a:t>NEW : Reconfigure lane 1-3 from RSFEC to PMA direct (line rate is (tx_clk_divider (configurable)  x refclk frequency)</a:t>
            </a:r>
          </a:p>
          <a:p>
            <a:pPr marL="857250" lvl="2" indent="-285750" eaLnBrk="1" hangingPunct="1">
              <a:lnSpc>
                <a:spcPct val="90000"/>
              </a:lnSpc>
              <a:buFont typeface="Arial" panose="020B0604020202020204" pitchFamily="34" charset="0"/>
              <a:buChar char="•"/>
            </a:pPr>
            <a:r>
              <a:rPr lang="en-GB" altLang="en-US" sz="1200">
                <a:solidFill>
                  <a:srgbClr val="FF0000"/>
                </a:solidFill>
              </a:rPr>
              <a:t>NEW : when in PMA direct NRZ mode : reconfigure lane 0-3 to any reconfigurable datarate (line rate is (tx_clk_divider (configurable)  x refclk frequency) </a:t>
            </a:r>
          </a:p>
          <a:p>
            <a:pPr marL="857250" lvl="2" indent="-285750" eaLnBrk="1" hangingPunct="1">
              <a:lnSpc>
                <a:spcPct val="90000"/>
              </a:lnSpc>
              <a:buFont typeface="Arial" panose="020B0604020202020204" pitchFamily="34" charset="0"/>
              <a:buChar char="•"/>
            </a:pPr>
            <a:r>
              <a:rPr lang="en-GB" altLang="en-US" sz="1200"/>
              <a:t>User </a:t>
            </a:r>
            <a:r>
              <a:rPr lang="en-GB" altLang="en-US" sz="1200" dirty="0"/>
              <a:t>data width </a:t>
            </a:r>
            <a:r>
              <a:rPr lang="en-GB" altLang="en-US" sz="1200"/>
              <a:t>is 64-bits per virtual lane/for PMA Direct PAM4 user data-width is 128-bit.</a:t>
            </a:r>
          </a:p>
          <a:p>
            <a:pPr marL="342900" lvl="2" indent="0" eaLnBrk="1" hangingPunct="1">
              <a:lnSpc>
                <a:spcPct val="90000"/>
              </a:lnSpc>
              <a:buNone/>
            </a:pP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96034761"/>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a:latin typeface="Intel Clear" panose="020B0604020203020204" pitchFamily="34" charset="0"/>
                <a:cs typeface="Intel Clear" panose="020B0604020203020204" pitchFamily="34" charset="0"/>
              </a:rPr>
              <a:t>Insert burst of RSFEC errors on PHY 0 on lane 2</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40</a:t>
            </a:fld>
            <a:endParaRPr lang="en-US" altLang="en-US">
              <a:solidFill>
                <a:schemeClr val="tx1"/>
              </a:solidFill>
              <a:latin typeface="Arial" panose="020B0604020202020204" pitchFamily="34" charset="0"/>
            </a:endParaRPr>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228600" y="1463412"/>
            <a:ext cx="3581400" cy="467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a:t>Result shown is after inserting RSFEC errors on phy 0 lane 2 with (pat=0x01,rate=0x01)</a:t>
            </a:r>
          </a:p>
          <a:p>
            <a:r>
              <a:rPr lang="en-US" altLang="en-US"/>
              <a:t>All inserted RSFEC errors are being corrected by PHY1 as can be observed.</a:t>
            </a:r>
            <a:endParaRPr lang="en-US" altLang="en-US" dirty="0"/>
          </a:p>
        </p:txBody>
      </p:sp>
      <p:pic>
        <p:nvPicPr>
          <p:cNvPr id="3" name="Picture 2">
            <a:extLst>
              <a:ext uri="{FF2B5EF4-FFF2-40B4-BE49-F238E27FC236}">
                <a16:creationId xmlns:a16="http://schemas.microsoft.com/office/drawing/2014/main" id="{9F49E3BD-3940-4B42-954F-607606418E98}"/>
              </a:ext>
            </a:extLst>
          </p:cNvPr>
          <p:cNvPicPr>
            <a:picLocks noChangeAspect="1"/>
          </p:cNvPicPr>
          <p:nvPr/>
        </p:nvPicPr>
        <p:blipFill>
          <a:blip r:embed="rId3"/>
          <a:stretch>
            <a:fillRect/>
          </a:stretch>
        </p:blipFill>
        <p:spPr>
          <a:xfrm>
            <a:off x="3918166" y="821430"/>
            <a:ext cx="4762051" cy="5486400"/>
          </a:xfrm>
          <a:prstGeom prst="rect">
            <a:avLst/>
          </a:prstGeom>
        </p:spPr>
      </p:pic>
    </p:spTree>
    <p:extLst>
      <p:ext uri="{BB962C8B-B14F-4D97-AF65-F5344CB8AC3E}">
        <p14:creationId xmlns:p14="http://schemas.microsoft.com/office/powerpoint/2010/main" val="427753423"/>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a:latin typeface="Intel Clear" panose="020B0604020203020204" pitchFamily="34" charset="0"/>
                <a:cs typeface="Intel Clear" panose="020B0604020203020204" pitchFamily="34" charset="0"/>
              </a:rPr>
              <a:t>PHY 0 connected to PHY1 with 2.5 Meter DAC cable at 53.125 Gpbs</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41</a:t>
            </a:fld>
            <a:endParaRPr lang="en-US" altLang="en-US">
              <a:solidFill>
                <a:schemeClr val="tx1"/>
              </a:solidFill>
              <a:latin typeface="Arial" panose="020B0604020202020204" pitchFamily="34" charset="0"/>
            </a:endParaRPr>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228600" y="1463412"/>
            <a:ext cx="4035928" cy="467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a:t>Dynamically reconfigured to KPFEC Aggregate</a:t>
            </a:r>
          </a:p>
          <a:p>
            <a:r>
              <a:rPr lang="en-US" altLang="en-US"/>
              <a:t>Testresult after 1h 43 minutes.</a:t>
            </a:r>
          </a:p>
          <a:p>
            <a:r>
              <a:rPr lang="en-US" altLang="en-US"/>
              <a:t>PMA configuration : 56G LR</a:t>
            </a:r>
          </a:p>
          <a:p>
            <a:r>
              <a:rPr lang="en-US" altLang="en-US"/>
              <a:t>Continuous adaptation</a:t>
            </a:r>
          </a:p>
          <a:p>
            <a:r>
              <a:rPr lang="en-US" altLang="en-US">
                <a:highlight>
                  <a:srgbClr val="00FF00"/>
                </a:highlight>
              </a:rPr>
              <a:t>Errorfree</a:t>
            </a:r>
          </a:p>
          <a:p>
            <a:r>
              <a:rPr lang="en-US" altLang="en-US"/>
              <a:t>Total number of corrected codewords : 18620.</a:t>
            </a:r>
          </a:p>
          <a:p>
            <a:r>
              <a:rPr lang="en-US" altLang="en-US"/>
              <a:t>SER : 2.82E-10.</a:t>
            </a:r>
          </a:p>
        </p:txBody>
      </p:sp>
      <p:pic>
        <p:nvPicPr>
          <p:cNvPr id="3" name="Picture 2">
            <a:extLst>
              <a:ext uri="{FF2B5EF4-FFF2-40B4-BE49-F238E27FC236}">
                <a16:creationId xmlns:a16="http://schemas.microsoft.com/office/drawing/2014/main" id="{6592182C-8A94-4C4D-8CAD-6E95AE6F1381}"/>
              </a:ext>
            </a:extLst>
          </p:cNvPr>
          <p:cNvPicPr>
            <a:picLocks noChangeAspect="1"/>
          </p:cNvPicPr>
          <p:nvPr/>
        </p:nvPicPr>
        <p:blipFill>
          <a:blip r:embed="rId3"/>
          <a:stretch>
            <a:fillRect/>
          </a:stretch>
        </p:blipFill>
        <p:spPr>
          <a:xfrm>
            <a:off x="4788138" y="924100"/>
            <a:ext cx="3703618" cy="5715000"/>
          </a:xfrm>
          <a:prstGeom prst="rect">
            <a:avLst/>
          </a:prstGeom>
        </p:spPr>
      </p:pic>
    </p:spTree>
    <p:extLst>
      <p:ext uri="{BB962C8B-B14F-4D97-AF65-F5344CB8AC3E}">
        <p14:creationId xmlns:p14="http://schemas.microsoft.com/office/powerpoint/2010/main" val="1959929966"/>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a:latin typeface="Intel Clear" panose="020B0604020203020204" pitchFamily="34" charset="0"/>
                <a:cs typeface="Intel Clear" panose="020B0604020203020204" pitchFamily="34" charset="0"/>
              </a:rPr>
              <a:t>PHY 0 PMA settings</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42</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E205E0CF-C071-4316-BDD6-8F7C26E100BC}"/>
              </a:ext>
            </a:extLst>
          </p:cNvPr>
          <p:cNvPicPr>
            <a:picLocks noChangeAspect="1"/>
          </p:cNvPicPr>
          <p:nvPr/>
        </p:nvPicPr>
        <p:blipFill>
          <a:blip r:embed="rId3"/>
          <a:stretch>
            <a:fillRect/>
          </a:stretch>
        </p:blipFill>
        <p:spPr>
          <a:xfrm>
            <a:off x="262476" y="1300428"/>
            <a:ext cx="8619048" cy="4257143"/>
          </a:xfrm>
          <a:prstGeom prst="rect">
            <a:avLst/>
          </a:prstGeom>
        </p:spPr>
      </p:pic>
    </p:spTree>
    <p:extLst>
      <p:ext uri="{BB962C8B-B14F-4D97-AF65-F5344CB8AC3E}">
        <p14:creationId xmlns:p14="http://schemas.microsoft.com/office/powerpoint/2010/main" val="3371436623"/>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a:latin typeface="Intel Clear" panose="020B0604020203020204" pitchFamily="34" charset="0"/>
                <a:cs typeface="Intel Clear" panose="020B0604020203020204" pitchFamily="34" charset="0"/>
              </a:rPr>
              <a:t>PHY 1 connected to PHY0 with 2.5 Meter DAC cable at 53.125 Gpbs</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43</a:t>
            </a:fld>
            <a:endParaRPr lang="en-US" altLang="en-US">
              <a:solidFill>
                <a:schemeClr val="tx1"/>
              </a:solidFill>
              <a:latin typeface="Arial" panose="020B0604020202020204" pitchFamily="34" charset="0"/>
            </a:endParaRPr>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228600" y="1463412"/>
            <a:ext cx="4035928" cy="467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a:t>Dynamically reconfigured to KPFEC Aggregate</a:t>
            </a:r>
          </a:p>
          <a:p>
            <a:r>
              <a:rPr lang="en-US" altLang="en-US"/>
              <a:t>Testresult after 1h 43 minutes.</a:t>
            </a:r>
          </a:p>
          <a:p>
            <a:r>
              <a:rPr lang="en-US" altLang="en-US"/>
              <a:t>PMA configuration : 56G LR</a:t>
            </a:r>
          </a:p>
          <a:p>
            <a:r>
              <a:rPr lang="en-US" altLang="en-US"/>
              <a:t>Continuous adaptation</a:t>
            </a:r>
          </a:p>
          <a:p>
            <a:r>
              <a:rPr lang="en-US" altLang="en-US">
                <a:highlight>
                  <a:srgbClr val="00FF00"/>
                </a:highlight>
              </a:rPr>
              <a:t>Errorfree</a:t>
            </a:r>
          </a:p>
          <a:p>
            <a:r>
              <a:rPr lang="en-US" altLang="en-US"/>
              <a:t>Total number of corrected codewords : 30249</a:t>
            </a:r>
          </a:p>
          <a:p>
            <a:r>
              <a:rPr lang="en-US" altLang="en-US"/>
              <a:t>SER : 4.59E-10.</a:t>
            </a:r>
          </a:p>
        </p:txBody>
      </p:sp>
      <p:pic>
        <p:nvPicPr>
          <p:cNvPr id="2" name="Picture 1">
            <a:extLst>
              <a:ext uri="{FF2B5EF4-FFF2-40B4-BE49-F238E27FC236}">
                <a16:creationId xmlns:a16="http://schemas.microsoft.com/office/drawing/2014/main" id="{F316D278-2580-43E0-A16F-CEFF5D76442B}"/>
              </a:ext>
            </a:extLst>
          </p:cNvPr>
          <p:cNvPicPr>
            <a:picLocks noChangeAspect="1"/>
          </p:cNvPicPr>
          <p:nvPr/>
        </p:nvPicPr>
        <p:blipFill>
          <a:blip r:embed="rId3"/>
          <a:stretch>
            <a:fillRect/>
          </a:stretch>
        </p:blipFill>
        <p:spPr>
          <a:xfrm>
            <a:off x="5029200" y="914400"/>
            <a:ext cx="3504965" cy="5370512"/>
          </a:xfrm>
          <a:prstGeom prst="rect">
            <a:avLst/>
          </a:prstGeom>
        </p:spPr>
      </p:pic>
    </p:spTree>
    <p:extLst>
      <p:ext uri="{BB962C8B-B14F-4D97-AF65-F5344CB8AC3E}">
        <p14:creationId xmlns:p14="http://schemas.microsoft.com/office/powerpoint/2010/main" val="2675417657"/>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a:latin typeface="Intel Clear" panose="020B0604020203020204" pitchFamily="34" charset="0"/>
                <a:cs typeface="Intel Clear" panose="020B0604020203020204" pitchFamily="34" charset="0"/>
              </a:rPr>
              <a:t>PHY 1 PMA settings</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44</a:t>
            </a:fld>
            <a:endParaRPr lang="en-US"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F9557653-635D-4FB3-8C10-A5640A01DE19}"/>
              </a:ext>
            </a:extLst>
          </p:cNvPr>
          <p:cNvPicPr>
            <a:picLocks noChangeAspect="1"/>
          </p:cNvPicPr>
          <p:nvPr/>
        </p:nvPicPr>
        <p:blipFill>
          <a:blip r:embed="rId3"/>
          <a:stretch>
            <a:fillRect/>
          </a:stretch>
        </p:blipFill>
        <p:spPr>
          <a:xfrm>
            <a:off x="281524" y="1295666"/>
            <a:ext cx="8580952" cy="4266667"/>
          </a:xfrm>
          <a:prstGeom prst="rect">
            <a:avLst/>
          </a:prstGeom>
        </p:spPr>
      </p:pic>
    </p:spTree>
    <p:extLst>
      <p:ext uri="{BB962C8B-B14F-4D97-AF65-F5344CB8AC3E}">
        <p14:creationId xmlns:p14="http://schemas.microsoft.com/office/powerpoint/2010/main" val="4143206563"/>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228600" y="401638"/>
            <a:ext cx="3505200" cy="779462"/>
          </a:xfrm>
        </p:spPr>
        <p:txBody>
          <a:bodyPr/>
          <a:lstStyle/>
          <a:p>
            <a:pPr eaLnBrk="1" hangingPunct="1"/>
            <a:r>
              <a:rPr lang="en-GB" altLang="en-US" sz="2400">
                <a:latin typeface="Intel Clear" panose="020B0604020203020204" pitchFamily="34" charset="0"/>
                <a:cs typeface="Intel Clear" panose="020B0604020203020204" pitchFamily="34" charset="0"/>
              </a:rPr>
              <a:t>Reconfigure individual lane from RSFEC to PMA direct</a:t>
            </a:r>
            <a:endParaRPr lang="en-US" altLang="en-US" sz="24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45</a:t>
            </a:fld>
            <a:endParaRPr lang="en-US" altLang="en-US">
              <a:solidFill>
                <a:schemeClr val="tx1"/>
              </a:solidFill>
              <a:latin typeface="Arial" panose="020B0604020202020204" pitchFamily="34" charset="0"/>
            </a:endParaRPr>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228600" y="1600200"/>
            <a:ext cx="3581400" cy="4542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a:t>Here lane 2 is reconfigured from RSFEC Fractured to PMA direct at 10.3125 Gbps. The reconfiguration is fully independent i.e. it is not impacting the other channels.</a:t>
            </a:r>
          </a:p>
        </p:txBody>
      </p:sp>
      <p:pic>
        <p:nvPicPr>
          <p:cNvPr id="3" name="Picture 2">
            <a:extLst>
              <a:ext uri="{FF2B5EF4-FFF2-40B4-BE49-F238E27FC236}">
                <a16:creationId xmlns:a16="http://schemas.microsoft.com/office/drawing/2014/main" id="{5C24239B-FFB0-4A2B-AC3A-A70E4485E9F7}"/>
              </a:ext>
            </a:extLst>
          </p:cNvPr>
          <p:cNvPicPr>
            <a:picLocks noChangeAspect="1"/>
          </p:cNvPicPr>
          <p:nvPr/>
        </p:nvPicPr>
        <p:blipFill>
          <a:blip r:embed="rId3"/>
          <a:stretch>
            <a:fillRect/>
          </a:stretch>
        </p:blipFill>
        <p:spPr>
          <a:xfrm>
            <a:off x="4164045" y="192088"/>
            <a:ext cx="4751355" cy="6324600"/>
          </a:xfrm>
          <a:prstGeom prst="rect">
            <a:avLst/>
          </a:prstGeom>
        </p:spPr>
      </p:pic>
    </p:spTree>
    <p:extLst>
      <p:ext uri="{BB962C8B-B14F-4D97-AF65-F5344CB8AC3E}">
        <p14:creationId xmlns:p14="http://schemas.microsoft.com/office/powerpoint/2010/main" val="238626034"/>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Available commands </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46</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B0A186CF-5FC3-4F2A-8CF6-ACDC96FD2332}"/>
              </a:ext>
            </a:extLst>
          </p:cNvPr>
          <p:cNvPicPr>
            <a:picLocks noChangeAspect="1"/>
          </p:cNvPicPr>
          <p:nvPr/>
        </p:nvPicPr>
        <p:blipFill>
          <a:blip r:embed="rId3"/>
          <a:stretch>
            <a:fillRect/>
          </a:stretch>
        </p:blipFill>
        <p:spPr>
          <a:xfrm>
            <a:off x="1723350" y="772915"/>
            <a:ext cx="6811050" cy="5772076"/>
          </a:xfrm>
          <a:prstGeom prst="rect">
            <a:avLst/>
          </a:prstGeom>
        </p:spPr>
      </p:pic>
    </p:spTree>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Dynamic Reconfiguration Menu (option ‘4’)</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47</a:t>
            </a:fld>
            <a:endParaRPr lang="en-US"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1E2E96AA-01B0-41F2-9D21-27C02BC46857}"/>
              </a:ext>
            </a:extLst>
          </p:cNvPr>
          <p:cNvPicPr>
            <a:picLocks noChangeAspect="1"/>
          </p:cNvPicPr>
          <p:nvPr/>
        </p:nvPicPr>
        <p:blipFill>
          <a:blip r:embed="rId3"/>
          <a:stretch>
            <a:fillRect/>
          </a:stretch>
        </p:blipFill>
        <p:spPr>
          <a:xfrm>
            <a:off x="0" y="990600"/>
            <a:ext cx="9114286" cy="4209524"/>
          </a:xfrm>
          <a:prstGeom prst="rect">
            <a:avLst/>
          </a:prstGeom>
        </p:spPr>
      </p:pic>
    </p:spTree>
    <p:extLst>
      <p:ext uri="{BB962C8B-B14F-4D97-AF65-F5344CB8AC3E}">
        <p14:creationId xmlns:p14="http://schemas.microsoft.com/office/powerpoint/2010/main" val="2793919317"/>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8949" y="401638"/>
            <a:ext cx="8102392" cy="779462"/>
          </a:xfrm>
        </p:spPr>
        <p:txBody>
          <a:bodyPr/>
          <a:lstStyle/>
          <a:p>
            <a:r>
              <a:rPr lang="en-GB" altLang="en-US">
                <a:latin typeface="Intel Clear" panose="020B0604020203020204" pitchFamily="34" charset="0"/>
                <a:cs typeface="Intel Clear" panose="020B0604020203020204" pitchFamily="34" charset="0"/>
              </a:rPr>
              <a:t>Readout of the I2C information</a:t>
            </a:r>
            <a:endParaRPr lang="en-US" altLang="en-US" dirty="0">
              <a:latin typeface="Intel Clear" panose="020B0604020203020204" pitchFamily="34" charset="0"/>
              <a:cs typeface="Intel Clear" panose="020B0604020203020204" pitchFamily="34" charset="0"/>
            </a:endParaRPr>
          </a:p>
        </p:txBody>
      </p:sp>
      <p:sp>
        <p:nvSpPr>
          <p:cNvPr id="53252" name="Slide Number Placeholder 3"/>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024CCD4-EB88-4D96-A4AE-DF32C7211A8A}"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48</a:t>
            </a:fld>
            <a:endParaRPr lang="en-US" altLang="en-US">
              <a:solidFill>
                <a:schemeClr val="tx1"/>
              </a:solidFill>
              <a:latin typeface="Arial" panose="020B0604020202020204" pitchFamily="34" charset="0"/>
            </a:endParaRPr>
          </a:p>
        </p:txBody>
      </p:sp>
      <p:sp>
        <p:nvSpPr>
          <p:cNvPr id="2" name="Content Placeholder 1"/>
          <p:cNvSpPr>
            <a:spLocks noGrp="1"/>
          </p:cNvSpPr>
          <p:nvPr>
            <p:ph sz="quarter" idx="11"/>
          </p:nvPr>
        </p:nvSpPr>
        <p:spPr>
          <a:xfrm>
            <a:off x="371287" y="1276141"/>
            <a:ext cx="8581794" cy="4710288"/>
          </a:xfrm>
        </p:spPr>
        <p:txBody>
          <a:bodyPr/>
          <a:lstStyle/>
          <a:p>
            <a:r>
              <a:rPr lang="en-US"/>
              <a:t>Every time a status update is done all QSFP-DD modules will be checked if anything is plugged in and if this is the case the I2C information will be readout.</a:t>
            </a:r>
          </a:p>
          <a:p>
            <a:r>
              <a:rPr lang="en-US"/>
              <a:t>See screenshot below showing various module and cables connected in the the system. </a:t>
            </a:r>
          </a:p>
          <a:p>
            <a:r>
              <a:rPr lang="en-US"/>
              <a:t>Information provided is Vendor, Part Number, temperature for modules and cable length for QSFP-DD cables or QSFP cables.</a:t>
            </a:r>
          </a:p>
          <a:p>
            <a:r>
              <a:rPr lang="en-US"/>
              <a:t>One can dump the entire I2C Lower Page and Page 00h using option ‘{‘ </a:t>
            </a:r>
            <a:endParaRPr lang="en-US" dirty="0"/>
          </a:p>
        </p:txBody>
      </p:sp>
      <p:pic>
        <p:nvPicPr>
          <p:cNvPr id="4" name="Picture 3">
            <a:extLst>
              <a:ext uri="{FF2B5EF4-FFF2-40B4-BE49-F238E27FC236}">
                <a16:creationId xmlns:a16="http://schemas.microsoft.com/office/drawing/2014/main" id="{95DC8528-841E-419C-B7BC-BBCE5788824A}"/>
              </a:ext>
            </a:extLst>
          </p:cNvPr>
          <p:cNvPicPr>
            <a:picLocks noChangeAspect="1"/>
          </p:cNvPicPr>
          <p:nvPr/>
        </p:nvPicPr>
        <p:blipFill>
          <a:blip r:embed="rId3"/>
          <a:stretch>
            <a:fillRect/>
          </a:stretch>
        </p:blipFill>
        <p:spPr>
          <a:xfrm>
            <a:off x="38795" y="3829746"/>
            <a:ext cx="8914286" cy="1723810"/>
          </a:xfrm>
          <a:prstGeom prst="rect">
            <a:avLst/>
          </a:prstGeom>
        </p:spPr>
      </p:pic>
    </p:spTree>
    <p:extLst>
      <p:ext uri="{BB962C8B-B14F-4D97-AF65-F5344CB8AC3E}">
        <p14:creationId xmlns:p14="http://schemas.microsoft.com/office/powerpoint/2010/main" val="2022736138"/>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FB100201-4F4D-4046-B6D7-0924EB28D1E4}"/>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 (1/2)</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BD0B89C3-70C4-481C-9A55-81E092537DD8}"/>
              </a:ext>
            </a:extLst>
          </p:cNvPr>
          <p:cNvSpPr>
            <a:spLocks noGrp="1" noChangeArrowheads="1"/>
          </p:cNvSpPr>
          <p:nvPr>
            <p:ph type="body" sz="half" idx="1"/>
          </p:nvPr>
        </p:nvSpPr>
        <p:spPr>
          <a:xfrm>
            <a:off x="304800" y="793750"/>
            <a:ext cx="8335963" cy="5183188"/>
          </a:xfrm>
        </p:spPr>
        <p:txBody>
          <a:bodyPr/>
          <a:lstStyle/>
          <a:p>
            <a:pPr marL="342900" indent="-342900">
              <a:spcBef>
                <a:spcPct val="50000"/>
              </a:spcBef>
              <a:buFont typeface="Arial" panose="020B0604020202020204" pitchFamily="34" charset="0"/>
              <a:buChar char="•"/>
              <a:defRPr/>
            </a:pPr>
            <a:r>
              <a:rPr lang="en-GB" altLang="en-US" sz="2000"/>
              <a:t>Make connections to the QSFP-DD 2x1 (Using loopback modules, optical modules or cable).</a:t>
            </a:r>
            <a:endParaRPr lang="en-GB" altLang="en-US" sz="2000" dirty="0"/>
          </a:p>
          <a:p>
            <a:pPr marL="342900" indent="-342900">
              <a:spcBef>
                <a:spcPct val="50000"/>
              </a:spcBef>
              <a:buFont typeface="Arial" panose="020B0604020202020204" pitchFamily="34" charset="0"/>
              <a:buChar char="•"/>
              <a:defRPr/>
            </a:pPr>
            <a:r>
              <a:rPr lang="en-GB" altLang="en-US" sz="2000" dirty="0"/>
              <a:t>Connect USB Cable to CN1 in order to use onboard USB-Blaster II.</a:t>
            </a:r>
          </a:p>
          <a:p>
            <a:pPr marL="342900" indent="-342900">
              <a:spcBef>
                <a:spcPct val="50000"/>
              </a:spcBef>
              <a:buFont typeface="Arial" panose="020B0604020202020204" pitchFamily="34" charset="0"/>
              <a:buChar char="•"/>
              <a:defRPr/>
            </a:pPr>
            <a:r>
              <a:rPr lang="en-GB" altLang="en-US" sz="2000" dirty="0"/>
              <a:t>Power on the board</a:t>
            </a:r>
          </a:p>
          <a:p>
            <a:pPr marL="342900" indent="-342900">
              <a:spcBef>
                <a:spcPct val="50000"/>
              </a:spcBef>
              <a:buFont typeface="Arial" panose="020B0604020202020204" pitchFamily="34" charset="0"/>
              <a:buChar char="•"/>
              <a:defRPr/>
            </a:pPr>
            <a:r>
              <a:rPr lang="en-GB" altLang="en-US" sz="2000" dirty="0"/>
              <a:t>Program the clocks using the Clock control GUI (see screenshot on next page, clocks highlighted </a:t>
            </a:r>
            <a:r>
              <a:rPr lang="en-GB" altLang="en-US" sz="2000"/>
              <a:t>in yellow </a:t>
            </a:r>
          </a:p>
          <a:p>
            <a:pPr marL="568325" lvl="1" indent="-342900">
              <a:spcBef>
                <a:spcPct val="50000"/>
              </a:spcBef>
              <a:buFont typeface="Arial" panose="020B0604020202020204" pitchFamily="34" charset="0"/>
              <a:buChar char="•"/>
              <a:defRPr/>
            </a:pPr>
            <a:r>
              <a:rPr lang="en-GB" altLang="en-US" sz="1800">
                <a:solidFill>
                  <a:srgbClr val="0070C0"/>
                </a:solidFill>
              </a:rPr>
              <a:t>Datarate is referenceclock frequency x 165 for NRZ RSFEC (528,514) Fractured so for 25.78125 Gpbs use 156.25 Mhz. </a:t>
            </a:r>
          </a:p>
          <a:p>
            <a:pPr marL="568325" lvl="1" indent="-342900">
              <a:spcBef>
                <a:spcPct val="50000"/>
              </a:spcBef>
              <a:buFont typeface="Arial" panose="020B0604020202020204" pitchFamily="34" charset="0"/>
              <a:buChar char="•"/>
              <a:defRPr/>
            </a:pPr>
            <a:r>
              <a:rPr lang="en-GB" altLang="en-US" sz="1800">
                <a:solidFill>
                  <a:srgbClr val="0070C0"/>
                </a:solidFill>
              </a:rPr>
              <a:t>Datarate is referenceclock frequency x 170 for PAM4 KPFEC Aggregate or RSFEC using (544,514) so for 53.125 Gpbs use also156.25 Mhz. </a:t>
            </a:r>
          </a:p>
          <a:p>
            <a:pPr marL="342900" indent="-342900">
              <a:spcBef>
                <a:spcPct val="50000"/>
              </a:spcBef>
              <a:buFont typeface="Arial" panose="020B0604020202020204" pitchFamily="34" charset="0"/>
              <a:buChar char="•"/>
              <a:defRPr/>
            </a:pPr>
            <a:r>
              <a:rPr lang="en-GB" altLang="en-US" sz="2000"/>
              <a:t>Note that each PHY runs from a different referenceclock input (with ppm differences between them)</a:t>
            </a:r>
            <a:endParaRPr lang="en-GB" altLang="en-US" sz="2000" dirty="0"/>
          </a:p>
          <a:p>
            <a:pPr marL="342900" indent="-342900">
              <a:spcBef>
                <a:spcPct val="50000"/>
              </a:spcBef>
              <a:buFont typeface="Arial" panose="020B0604020202020204" pitchFamily="34" charset="0"/>
              <a:buChar char="•"/>
              <a:defRPr/>
            </a:pPr>
            <a:r>
              <a:rPr lang="en-GB" altLang="en-US" sz="2000" dirty="0"/>
              <a:t>Download ‘</a:t>
            </a:r>
            <a:r>
              <a:rPr lang="en-GB" altLang="en-US" sz="2000" dirty="0" err="1">
                <a:solidFill>
                  <a:srgbClr val="00B050"/>
                </a:solidFill>
              </a:rPr>
              <a:t>Devkit_Demo.sof</a:t>
            </a:r>
            <a:r>
              <a:rPr lang="en-GB" altLang="en-US" sz="2000" dirty="0"/>
              <a:t>’ to </a:t>
            </a:r>
            <a:r>
              <a:rPr lang="en-GB" altLang="en-US" sz="2000"/>
              <a:t>the 1ST280EY2F55E1VG </a:t>
            </a:r>
            <a:r>
              <a:rPr lang="en-GB" altLang="en-US" sz="2000" dirty="0"/>
              <a:t>device using </a:t>
            </a:r>
            <a:r>
              <a:rPr lang="en-GB" altLang="en-US" sz="2000"/>
              <a:t>QII 21.1 </a:t>
            </a:r>
            <a:r>
              <a:rPr lang="en-GB" altLang="en-US" sz="2000" dirty="0"/>
              <a:t>programmer</a:t>
            </a:r>
          </a:p>
          <a:p>
            <a:pPr>
              <a:spcBef>
                <a:spcPct val="50000"/>
              </a:spcBef>
              <a:defRPr/>
            </a:pPr>
            <a:endParaRPr lang="en-GB" altLang="en-US" dirty="0"/>
          </a:p>
          <a:p>
            <a:pPr lvl="1">
              <a:spcBef>
                <a:spcPct val="50000"/>
              </a:spcBef>
              <a:defRPr/>
            </a:pPr>
            <a:endParaRPr lang="en-GB" altLang="en-US" dirty="0"/>
          </a:p>
          <a:p>
            <a:pPr lvl="1">
              <a:spcBef>
                <a:spcPct val="50000"/>
              </a:spcBef>
              <a:defRPr/>
            </a:pPr>
            <a:endParaRPr lang="en-GB" altLang="en-US" dirty="0"/>
          </a:p>
          <a:p>
            <a:pPr>
              <a:spcBef>
                <a:spcPct val="50000"/>
              </a:spcBef>
              <a:defRPr/>
            </a:pPr>
            <a:endParaRPr lang="en-GB" altLang="en-US" sz="3600" dirty="0"/>
          </a:p>
          <a:p>
            <a:pPr>
              <a:spcBef>
                <a:spcPct val="50000"/>
              </a:spcBef>
              <a:defRPr/>
            </a:pPr>
            <a:endParaRPr lang="en-US" altLang="en-US" sz="4000" dirty="0"/>
          </a:p>
        </p:txBody>
      </p:sp>
      <p:sp>
        <p:nvSpPr>
          <p:cNvPr id="83972" name="Slide Number Placeholder 5">
            <a:extLst>
              <a:ext uri="{FF2B5EF4-FFF2-40B4-BE49-F238E27FC236}">
                <a16:creationId xmlns:a16="http://schemas.microsoft.com/office/drawing/2014/main" id="{D0D7AF08-45B6-4688-908A-A619A4D4444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971678F-1492-4D63-AE90-638E7133414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49</a:t>
            </a:fld>
            <a:endParaRPr lang="en-GB" altLang="en-US">
              <a:solidFill>
                <a:schemeClr val="tx1"/>
              </a:solidFill>
              <a:latin typeface="Arial" panose="020B0604020202020204" pitchFamily="34" charset="0"/>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838200"/>
            <a:ext cx="8413750" cy="4886325"/>
          </a:xfrm>
        </p:spPr>
        <p:txBody>
          <a:bodyPr/>
          <a:lstStyle/>
          <a:p>
            <a:pPr lvl="2" eaLnBrk="1" hangingPunct="1">
              <a:lnSpc>
                <a:spcPct val="90000"/>
              </a:lnSpc>
            </a:pPr>
            <a:r>
              <a:rPr lang="en-GB" altLang="en-US" sz="1200"/>
              <a:t>The user data is generated based on the datarate/64 clock generated by the Native PHY.</a:t>
            </a:r>
          </a:p>
          <a:p>
            <a:pPr lvl="2" eaLnBrk="1" hangingPunct="1">
              <a:lnSpc>
                <a:spcPct val="90000"/>
              </a:lnSpc>
            </a:pPr>
            <a:r>
              <a:rPr lang="en-GB" altLang="en-US" sz="1200"/>
              <a:t>Uses QSYS system per Native PHY to run the adaptation search independently, referred to as ADAPT_SIP</a:t>
            </a:r>
            <a:endParaRPr lang="en-GB" altLang="en-US" sz="1100"/>
          </a:p>
          <a:p>
            <a:pPr lvl="1"/>
            <a:r>
              <a:rPr lang="en-GB" altLang="en-US" sz="1100"/>
              <a:t>I2C support is available to the QSFP-DD modules with automatic readout of capabilities.</a:t>
            </a:r>
          </a:p>
          <a:p>
            <a:pPr lvl="1"/>
            <a:r>
              <a:rPr lang="en-GB" altLang="en-US" sz="1100"/>
              <a:t>Support for PMA configuration options (10G,28G LR, 28G VSR, 56G LR, 56G VSR)</a:t>
            </a:r>
          </a:p>
          <a:p>
            <a:pPr lvl="1"/>
            <a:r>
              <a:rPr lang="en-GB" altLang="en-US" sz="1100"/>
              <a:t>Support for3 different effort levels for iADP which can reduce iADP time drastically.</a:t>
            </a:r>
          </a:p>
          <a:p>
            <a:pPr lvl="1"/>
            <a:r>
              <a:rPr lang="en-GB" altLang="en-US" sz="1100"/>
              <a:t>Support for LPM (Low Power Mode of the transceivers : reduces power consumption)</a:t>
            </a:r>
          </a:p>
          <a:p>
            <a:pPr lvl="1"/>
            <a:r>
              <a:rPr lang="en-GB" altLang="en-US" sz="1100">
                <a:solidFill>
                  <a:srgbClr val="002060"/>
                </a:solidFill>
              </a:rPr>
              <a:t>Support for Reverse Parallel Loopback</a:t>
            </a:r>
          </a:p>
          <a:p>
            <a:pPr lvl="1"/>
            <a:r>
              <a:rPr lang="en-GB" altLang="en-US" sz="1100">
                <a:solidFill>
                  <a:srgbClr val="002060"/>
                </a:solidFill>
              </a:rPr>
              <a:t>Uses Release Reset IP (recommended for all S10 designs from 19.1 onwards)</a:t>
            </a:r>
          </a:p>
          <a:p>
            <a:pPr lvl="1"/>
            <a:r>
              <a:rPr lang="en-GB" altLang="en-US" sz="1100">
                <a:solidFill>
                  <a:srgbClr val="002060"/>
                </a:solidFill>
              </a:rPr>
              <a:t>Support for  Rx Termination settings based on the presence of external AC coupling capacitors.</a:t>
            </a:r>
          </a:p>
          <a:p>
            <a:pPr lvl="1" eaLnBrk="1" hangingPunct="1">
              <a:buFont typeface="Arial" panose="020B0604020202020204" pitchFamily="34" charset="0"/>
              <a:buChar char="–"/>
            </a:pPr>
            <a:r>
              <a:rPr lang="en-GB" altLang="en-US" sz="1100"/>
              <a:t>Design uses a Qsys system with Nios II Processor to control the Native PHY’s in the PHY and control all other logic (temperature measurement, I2C control, fan control etc.)</a:t>
            </a:r>
          </a:p>
          <a:p>
            <a:pPr lvl="1" eaLnBrk="1" hangingPunct="1">
              <a:buFont typeface="Arial" panose="020B0604020202020204" pitchFamily="34" charset="0"/>
              <a:buChar char="–"/>
            </a:pPr>
            <a:r>
              <a:rPr lang="en-GB" altLang="en-US" sz="1100"/>
              <a:t>To create the 2x4 64 bit user data 64-bit soft PRBS generators and 64-bit PRBS checkers are being used.</a:t>
            </a:r>
          </a:p>
          <a:p>
            <a:pPr lvl="1" eaLnBrk="1" hangingPunct="1">
              <a:buFont typeface="Arial" panose="020B0604020202020204" pitchFamily="34" charset="0"/>
              <a:buChar char="–"/>
            </a:pPr>
            <a:r>
              <a:rPr lang="en-GB" altLang="en-US" sz="1100">
                <a:solidFill>
                  <a:srgbClr val="00B050"/>
                </a:solidFill>
              </a:rPr>
              <a:t>Each 64-bit Prbs Generator will use a different seed to avoid the same pattern being sent on the 256 bit bus.</a:t>
            </a:r>
          </a:p>
          <a:p>
            <a:pPr lvl="1" eaLnBrk="1" hangingPunct="1">
              <a:buFont typeface="Arial" panose="020B0604020202020204" pitchFamily="34" charset="0"/>
              <a:buChar char="–"/>
            </a:pPr>
            <a:r>
              <a:rPr lang="en-GB" altLang="en-US" sz="1100">
                <a:solidFill>
                  <a:srgbClr val="00B050"/>
                </a:solidFill>
              </a:rPr>
              <a:t>For the PMA direct PAM4 : to create the 2x2 128 user data 128-bit soft PRBS generators and 128-bit PRBS checkers are being used.</a:t>
            </a:r>
          </a:p>
          <a:p>
            <a:pPr lvl="1" eaLnBrk="1" hangingPunct="1">
              <a:buFont typeface="Arial" panose="020B0604020202020204" pitchFamily="34" charset="0"/>
              <a:buChar char="–"/>
            </a:pPr>
            <a:r>
              <a:rPr lang="en-US" altLang="en-US" sz="1100">
                <a:solidFill>
                  <a:srgbClr val="00B050"/>
                </a:solidFill>
              </a:rPr>
              <a:t>PrbsAlarm signal : the PrbsAlarm signal will be asserted when the PrbsLock will go down (due to external causes e.g. cable pull/plug in) and remain asserted until a reset errorcount or reset of the phy is being done. This allows to capture any events that could occur that could bring down a link for a period of time to keep track of this.</a:t>
            </a:r>
            <a:endParaRPr lang="en-GB" altLang="en-US" sz="1100">
              <a:solidFill>
                <a:srgbClr val="00B050"/>
              </a:solidFill>
            </a:endParaRPr>
          </a:p>
          <a:p>
            <a:pPr marL="0" lvl="1" indent="0" eaLnBrk="1" hangingPunct="1">
              <a:buNone/>
            </a:pPr>
            <a:endParaRPr lang="en-GB" altLang="en-US" sz="11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5</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75453668"/>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6D1434B3-5E0F-4044-BD0B-9C4A73AC11C5}"/>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 (2/2)</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04AF3CE7-E2A9-42E3-B2A7-340CB762FA23}"/>
              </a:ext>
            </a:extLst>
          </p:cNvPr>
          <p:cNvSpPr>
            <a:spLocks noGrp="1"/>
          </p:cNvSpPr>
          <p:nvPr>
            <p:ph type="body" sz="half" idx="1"/>
          </p:nvPr>
        </p:nvSpPr>
        <p:spPr>
          <a:xfrm>
            <a:off x="304800" y="793750"/>
            <a:ext cx="8335963" cy="5183188"/>
          </a:xfrm>
        </p:spPr>
        <p:txBody>
          <a:bodyPr/>
          <a:lstStyle/>
          <a:p>
            <a:pPr>
              <a:spcBef>
                <a:spcPct val="50000"/>
              </a:spcBef>
            </a:pPr>
            <a:endParaRPr lang="en-GB" altLang="en-US" sz="2000"/>
          </a:p>
          <a:p>
            <a:pPr lvl="1">
              <a:spcBef>
                <a:spcPct val="50000"/>
              </a:spcBef>
            </a:pPr>
            <a:endParaRPr lang="en-GB" altLang="en-US"/>
          </a:p>
          <a:p>
            <a:pPr>
              <a:spcBef>
                <a:spcPct val="50000"/>
              </a:spcBef>
            </a:pPr>
            <a:endParaRPr lang="en-GB" altLang="en-US" sz="2000"/>
          </a:p>
          <a:p>
            <a:pPr>
              <a:spcBef>
                <a:spcPct val="50000"/>
              </a:spcBef>
            </a:pPr>
            <a:endParaRPr lang="en-GB" altLang="en-US"/>
          </a:p>
          <a:p>
            <a:pPr lvl="1">
              <a:spcBef>
                <a:spcPct val="50000"/>
              </a:spcBef>
            </a:pPr>
            <a:endParaRPr lang="en-GB" altLang="en-US"/>
          </a:p>
          <a:p>
            <a:pPr lvl="1">
              <a:spcBef>
                <a:spcPct val="50000"/>
              </a:spcBef>
            </a:pPr>
            <a:endParaRPr lang="en-GB" altLang="en-US"/>
          </a:p>
          <a:p>
            <a:pPr>
              <a:spcBef>
                <a:spcPct val="50000"/>
              </a:spcBef>
            </a:pPr>
            <a:endParaRPr lang="en-GB" altLang="en-US" sz="3600"/>
          </a:p>
          <a:p>
            <a:pPr>
              <a:spcBef>
                <a:spcPct val="50000"/>
              </a:spcBef>
            </a:pPr>
            <a:endParaRPr lang="en-US" altLang="en-US" sz="4000"/>
          </a:p>
        </p:txBody>
      </p:sp>
      <p:sp>
        <p:nvSpPr>
          <p:cNvPr id="86020" name="Slide Number Placeholder 5">
            <a:extLst>
              <a:ext uri="{FF2B5EF4-FFF2-40B4-BE49-F238E27FC236}">
                <a16:creationId xmlns:a16="http://schemas.microsoft.com/office/drawing/2014/main" id="{69DB8BA0-6DF7-49EE-98EF-B73A962159B8}"/>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0C991E1-D0D2-4FD3-8CEF-3B791F1CB5B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50</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7F1973BE-EE38-4821-8CE6-3B5A79C058AE}"/>
              </a:ext>
            </a:extLst>
          </p:cNvPr>
          <p:cNvPicPr>
            <a:picLocks noChangeAspect="1"/>
          </p:cNvPicPr>
          <p:nvPr/>
        </p:nvPicPr>
        <p:blipFill>
          <a:blip r:embed="rId3"/>
          <a:stretch>
            <a:fillRect/>
          </a:stretch>
        </p:blipFill>
        <p:spPr>
          <a:xfrm>
            <a:off x="904525" y="1187450"/>
            <a:ext cx="3667475" cy="3465880"/>
          </a:xfrm>
          <a:prstGeom prst="rect">
            <a:avLst/>
          </a:prstGeom>
        </p:spPr>
      </p:pic>
      <p:pic>
        <p:nvPicPr>
          <p:cNvPr id="4" name="Picture 3">
            <a:extLst>
              <a:ext uri="{FF2B5EF4-FFF2-40B4-BE49-F238E27FC236}">
                <a16:creationId xmlns:a16="http://schemas.microsoft.com/office/drawing/2014/main" id="{DCB1601E-3177-48F2-8F9F-7EA4BFCDE2AB}"/>
              </a:ext>
            </a:extLst>
          </p:cNvPr>
          <p:cNvPicPr>
            <a:picLocks noChangeAspect="1"/>
          </p:cNvPicPr>
          <p:nvPr/>
        </p:nvPicPr>
        <p:blipFill>
          <a:blip r:embed="rId4"/>
          <a:stretch>
            <a:fillRect/>
          </a:stretch>
        </p:blipFill>
        <p:spPr>
          <a:xfrm>
            <a:off x="4928426" y="1175566"/>
            <a:ext cx="3667475" cy="3438257"/>
          </a:xfrm>
          <a:prstGeom prst="rect">
            <a:avLst/>
          </a:prstGeom>
        </p:spPr>
      </p:pic>
    </p:spTree>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the </a:t>
            </a:r>
            <a:r>
              <a:rPr lang="en-GB" altLang="en-US">
                <a:latin typeface="Intel Clear" panose="020B0604020203020204" pitchFamily="34" charset="0"/>
                <a:cs typeface="Intel Clear" panose="020B0604020203020204" pitchFamily="34" charset="0"/>
              </a:rPr>
              <a:t>software (1/2) </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533400" indent="-533400">
              <a:spcBef>
                <a:spcPct val="50000"/>
              </a:spcBef>
            </a:pPr>
            <a:r>
              <a:rPr lang="en-GB" altLang="en-US" sz="2000"/>
              <a:t>This is when you want to run the software available inside the program memory, Do the following :</a:t>
            </a:r>
          </a:p>
          <a:p>
            <a:pPr marL="914400" lvl="1" indent="-457200">
              <a:spcBef>
                <a:spcPct val="50000"/>
              </a:spcBef>
              <a:buFont typeface="Symbol" panose="05050102010706020507" pitchFamily="18" charset="2"/>
              <a:buAutoNum type="arabicPeriod"/>
            </a:pPr>
            <a:r>
              <a:rPr lang="en-GB" altLang="en-US"/>
              <a:t>Start a Nios II command Shell (can be found in the Quartus installation (e.g. C:\quartus_21_1\nios2eds)  and go to the directory where the start2.bsh file is located. </a:t>
            </a:r>
          </a:p>
          <a:p>
            <a:pPr marL="800100" lvl="1" indent="-342900">
              <a:spcBef>
                <a:spcPct val="50000"/>
              </a:spcBef>
              <a:buFont typeface="+mj-lt"/>
              <a:buAutoNum type="arabicPeriod"/>
            </a:pPr>
            <a:r>
              <a:rPr lang="en-GB" altLang="en-US"/>
              <a:t>Since 21.1 Nios II terminal is using WSL, a quick way to go to the selected directory is to copy the complete path using windows explorer and in the Nios 21.1 terminal you type </a:t>
            </a:r>
            <a:r>
              <a:rPr lang="en-US" b="1">
                <a:solidFill>
                  <a:srgbClr val="FF0000"/>
                </a:solidFill>
              </a:rPr>
              <a:t>cd</a:t>
            </a:r>
            <a:r>
              <a:rPr lang="en-US" b="1"/>
              <a:t> </a:t>
            </a:r>
            <a:r>
              <a:rPr lang="en-US" b="1">
                <a:solidFill>
                  <a:srgbClr val="FF0000"/>
                </a:solidFill>
              </a:rPr>
              <a:t>"$(wslpath </a:t>
            </a:r>
            <a:r>
              <a:rPr lang="en-US" b="1">
                <a:solidFill>
                  <a:srgbClr val="002060"/>
                </a:solidFill>
              </a:rPr>
              <a:t> </a:t>
            </a:r>
            <a:r>
              <a:rPr lang="en-US" b="1">
                <a:solidFill>
                  <a:srgbClr val="FF0000"/>
                </a:solidFill>
              </a:rPr>
              <a:t>“ </a:t>
            </a:r>
            <a:r>
              <a:rPr lang="en-US" b="1">
                <a:solidFill>
                  <a:srgbClr val="002060"/>
                </a:solidFill>
              </a:rPr>
              <a:t>=&gt; then you paste the path you copied (using right mouse click) =&gt; and end with typing </a:t>
            </a:r>
            <a:r>
              <a:rPr lang="en-US" b="1">
                <a:solidFill>
                  <a:srgbClr val="FF0000"/>
                </a:solidFill>
              </a:rPr>
              <a:t>")“</a:t>
            </a:r>
            <a:r>
              <a:rPr lang="en-US">
                <a:solidFill>
                  <a:srgbClr val="FF0000"/>
                </a:solidFill>
              </a:rPr>
              <a:t> </a:t>
            </a:r>
          </a:p>
          <a:p>
            <a:pPr marL="803275" lvl="2" indent="0">
              <a:spcBef>
                <a:spcPct val="50000"/>
              </a:spcBef>
              <a:buNone/>
            </a:pPr>
            <a:r>
              <a:rPr lang="en-US">
                <a:solidFill>
                  <a:srgbClr val="002060"/>
                </a:solidFill>
              </a:rPr>
              <a:t>e.g. </a:t>
            </a:r>
            <a:r>
              <a:rPr lang="en-US">
                <a:solidFill>
                  <a:srgbClr val="FF0000"/>
                </a:solidFill>
              </a:rPr>
              <a:t>cd "$(wslpath "</a:t>
            </a:r>
            <a:r>
              <a:rPr lang="en-US"/>
              <a:t> C:\ALTERA\Reference_Designs\PRBSTEST\Stratix10TX\prbs_2x4ch_ETILE_26Gbps_qsfp_2x1_ODI_softIP_RSFEC_Frac\software\app\Stratix10GX_xCh </a:t>
            </a:r>
            <a:r>
              <a:rPr lang="en-US">
                <a:solidFill>
                  <a:srgbClr val="FF0000"/>
                </a:solidFill>
              </a:rPr>
              <a:t>")“</a:t>
            </a:r>
          </a:p>
          <a:p>
            <a:pPr marL="800100" lvl="1" indent="-342900">
              <a:spcBef>
                <a:spcPct val="50000"/>
              </a:spcBef>
              <a:buFont typeface="+mj-lt"/>
              <a:buAutoNum type="arabicPeriod"/>
            </a:pPr>
            <a:r>
              <a:rPr lang="en-US" altLang="en-US"/>
              <a:t>Since the quartus archive is restored in windows the files need to be converted from Dos to Linux. To do so either use “</a:t>
            </a:r>
            <a:r>
              <a:rPr lang="en-US" altLang="en-US">
                <a:solidFill>
                  <a:srgbClr val="FF0000"/>
                </a:solidFill>
              </a:rPr>
              <a:t>dos2unix –k *</a:t>
            </a:r>
            <a:r>
              <a:rPr lang="en-US" altLang="en-US">
                <a:solidFill>
                  <a:srgbClr val="002060"/>
                </a:solidFill>
              </a:rPr>
              <a:t>”</a:t>
            </a:r>
            <a:r>
              <a:rPr lang="en-US" altLang="en-US">
                <a:solidFill>
                  <a:srgbClr val="FF0000"/>
                </a:solidFill>
              </a:rPr>
              <a:t> </a:t>
            </a:r>
            <a:r>
              <a:rPr lang="en-US" altLang="en-US"/>
              <a:t>or run the provided .bsh file </a:t>
            </a:r>
            <a:r>
              <a:rPr lang="en-US" altLang="en-US">
                <a:solidFill>
                  <a:srgbClr val="002060"/>
                </a:solidFill>
              </a:rPr>
              <a:t>“</a:t>
            </a:r>
            <a:r>
              <a:rPr lang="en-US" altLang="en-US">
                <a:solidFill>
                  <a:srgbClr val="FF0000"/>
                </a:solidFill>
              </a:rPr>
              <a:t>./convert.bsh</a:t>
            </a:r>
            <a:r>
              <a:rPr lang="en-US" altLang="en-US"/>
              <a:t>” (note option –k keeps the original date of the file intact).</a:t>
            </a:r>
            <a:endParaRPr lang="en-US" altLang="en-US" sz="4400"/>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583083552"/>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a:t>
            </a:r>
            <a:r>
              <a:rPr lang="en-GB" altLang="en-US">
                <a:latin typeface="Intel Clear" panose="020B0604020203020204" pitchFamily="34" charset="0"/>
                <a:cs typeface="Intel Clear" panose="020B0604020203020204" pitchFamily="34" charset="0"/>
              </a:rPr>
              <a:t>the software (2/2) </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457200" lvl="1" indent="0">
              <a:spcBef>
                <a:spcPct val="50000"/>
              </a:spcBef>
              <a:buNone/>
            </a:pPr>
            <a:endParaRPr lang="en-US"/>
          </a:p>
          <a:p>
            <a:pPr marL="800100" lvl="1" indent="-342900">
              <a:spcBef>
                <a:spcPct val="50000"/>
              </a:spcBef>
              <a:buFont typeface="+mj-lt"/>
              <a:buAutoNum type="arabicPeriod" startAt="4"/>
            </a:pPr>
            <a:r>
              <a:rPr lang="en-GB" altLang="en-US"/>
              <a:t>Type In The Following Command : </a:t>
            </a:r>
            <a:r>
              <a:rPr lang="en-GB" altLang="en-US">
                <a:solidFill>
                  <a:schemeClr val="accent1"/>
                </a:solidFill>
              </a:rPr>
              <a:t>“./start2.bsh</a:t>
            </a:r>
            <a:r>
              <a:rPr lang="en-GB" altLang="en-US"/>
              <a:t>” This will set the JtagSpeed to 16M and start the Nios II code embedded inside the main program memory. </a:t>
            </a:r>
          </a:p>
          <a:p>
            <a:pPr marL="914400" lvl="1" indent="-457200">
              <a:spcBef>
                <a:spcPct val="50000"/>
              </a:spcBef>
              <a:buFont typeface="Symbol" panose="05050102010706020507" pitchFamily="18" charset="2"/>
              <a:buAutoNum type="arabicPeriod" startAt="4"/>
            </a:pPr>
            <a:r>
              <a:rPr lang="en-GB" altLang="en-US"/>
              <a:t>(optional) : To connect to the Soft ADAPT IP of PHY 0 </a:t>
            </a:r>
            <a:r>
              <a:rPr lang="en-GB" altLang="en-US">
                <a:solidFill>
                  <a:srgbClr val="FF0000"/>
                </a:solidFill>
              </a:rPr>
              <a:t>open an additional Nios II 21.1  terminal</a:t>
            </a:r>
            <a:r>
              <a:rPr lang="en-GB" altLang="en-US"/>
              <a:t> and repeat the steps on the previous slide to go to the right directory. Type In The Following Command : </a:t>
            </a:r>
            <a:r>
              <a:rPr lang="en-GB" altLang="en-US">
                <a:solidFill>
                  <a:schemeClr val="accent1"/>
                </a:solidFill>
              </a:rPr>
              <a:t>“./start0.bsh</a:t>
            </a:r>
            <a:r>
              <a:rPr lang="en-GB" altLang="en-US"/>
              <a:t>” . </a:t>
            </a:r>
          </a:p>
          <a:p>
            <a:pPr marL="914400" lvl="1" indent="-457200">
              <a:spcBef>
                <a:spcPct val="50000"/>
              </a:spcBef>
              <a:buFont typeface="Symbol" panose="05050102010706020507" pitchFamily="18" charset="2"/>
              <a:buAutoNum type="arabicPeriod" startAt="4"/>
            </a:pPr>
            <a:r>
              <a:rPr lang="en-GB" altLang="en-US"/>
              <a:t>(optional) : To connect to the Soft ADAPT IP of PHY 1 </a:t>
            </a:r>
            <a:r>
              <a:rPr lang="en-GB" altLang="en-US">
                <a:solidFill>
                  <a:srgbClr val="FF0000"/>
                </a:solidFill>
              </a:rPr>
              <a:t>open an additional Nios II 21.1  terminal</a:t>
            </a:r>
            <a:r>
              <a:rPr lang="en-GB" altLang="en-US"/>
              <a:t> and repeat the steps on the previous slide to go to the right directory. Type In The Following Command : </a:t>
            </a:r>
            <a:r>
              <a:rPr lang="en-GB" altLang="en-US">
                <a:solidFill>
                  <a:schemeClr val="accent1"/>
                </a:solidFill>
              </a:rPr>
              <a:t>“./start1.bsh</a:t>
            </a:r>
            <a:r>
              <a:rPr lang="en-GB" altLang="en-US"/>
              <a:t>” . </a:t>
            </a:r>
            <a:endParaRPr lang="en-US" altLang="en-US" sz="4400"/>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602521617"/>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the </a:t>
            </a:r>
            <a:r>
              <a:rPr lang="en-GB" altLang="en-US">
                <a:latin typeface="Intel Clear" panose="020B0604020203020204" pitchFamily="34" charset="0"/>
                <a:cs typeface="Intel Clear" panose="020B0604020203020204" pitchFamily="34" charset="0"/>
              </a:rPr>
              <a:t>software (Alternative) </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914400" lvl="1" indent="-457200">
              <a:spcBef>
                <a:spcPct val="50000"/>
              </a:spcBef>
              <a:buFont typeface="Symbol" panose="05050102010706020507" pitchFamily="18" charset="2"/>
              <a:buAutoNum type="arabicPeriod"/>
            </a:pPr>
            <a:r>
              <a:rPr lang="en-GB" altLang="en-US"/>
              <a:t>Start a Nios II command Shell (can be found in the Quartus installation (e.g. C:\quartus_21_1\nios2eds)  and go to the directory where the .run2.bsh and .elf file are located.</a:t>
            </a:r>
          </a:p>
          <a:p>
            <a:pPr marL="800100" lvl="1" indent="-342900">
              <a:spcBef>
                <a:spcPct val="50000"/>
              </a:spcBef>
              <a:buFont typeface="+mj-lt"/>
              <a:buAutoNum type="arabicPeriod"/>
            </a:pPr>
            <a:r>
              <a:rPr lang="en-GB" altLang="en-US"/>
              <a:t>Since 21.1 Nios II terminal is using WSL, a quick way to go to the selected directory is to copy the complete path using windows explorer and in the Nios 21.1 terminal you type </a:t>
            </a:r>
            <a:r>
              <a:rPr lang="en-US" b="1">
                <a:solidFill>
                  <a:srgbClr val="FF0000"/>
                </a:solidFill>
              </a:rPr>
              <a:t>cd</a:t>
            </a:r>
            <a:r>
              <a:rPr lang="en-US" b="1"/>
              <a:t> </a:t>
            </a:r>
            <a:r>
              <a:rPr lang="en-US" b="1">
                <a:solidFill>
                  <a:srgbClr val="FF0000"/>
                </a:solidFill>
              </a:rPr>
              <a:t>"$(wslpath </a:t>
            </a:r>
            <a:r>
              <a:rPr lang="en-US" b="1">
                <a:solidFill>
                  <a:srgbClr val="002060"/>
                </a:solidFill>
              </a:rPr>
              <a:t> </a:t>
            </a:r>
            <a:r>
              <a:rPr lang="en-US" b="1">
                <a:solidFill>
                  <a:srgbClr val="FF0000"/>
                </a:solidFill>
              </a:rPr>
              <a:t>“ </a:t>
            </a:r>
            <a:r>
              <a:rPr lang="en-US" b="1">
                <a:solidFill>
                  <a:srgbClr val="002060"/>
                </a:solidFill>
              </a:rPr>
              <a:t>=&gt; then you paste the path you copied (using right mouse click) =&gt; and end with typing </a:t>
            </a:r>
            <a:r>
              <a:rPr lang="en-US" b="1">
                <a:solidFill>
                  <a:srgbClr val="FF0000"/>
                </a:solidFill>
              </a:rPr>
              <a:t>")“</a:t>
            </a:r>
            <a:r>
              <a:rPr lang="en-US">
                <a:solidFill>
                  <a:srgbClr val="FF0000"/>
                </a:solidFill>
              </a:rPr>
              <a:t> </a:t>
            </a:r>
          </a:p>
          <a:p>
            <a:pPr marL="803275" lvl="2" indent="0">
              <a:spcBef>
                <a:spcPct val="50000"/>
              </a:spcBef>
              <a:buNone/>
            </a:pPr>
            <a:r>
              <a:rPr lang="en-US">
                <a:solidFill>
                  <a:srgbClr val="002060"/>
                </a:solidFill>
              </a:rPr>
              <a:t>e.g. </a:t>
            </a:r>
            <a:r>
              <a:rPr lang="en-US">
                <a:solidFill>
                  <a:srgbClr val="FF0000"/>
                </a:solidFill>
              </a:rPr>
              <a:t>cd "$(wslpath "</a:t>
            </a:r>
            <a:r>
              <a:rPr lang="en-US"/>
              <a:t>C:\ALTERA\Reference_Designs\PRBSTEST\Stratix10TX\prbs_2x4ch_ETILE_26Gbps_qsfp_2x1_ODI_softIP_RSFEC_Frac\software\app\Stratix10GX_xCh</a:t>
            </a:r>
            <a:r>
              <a:rPr lang="en-US">
                <a:solidFill>
                  <a:srgbClr val="FF0000"/>
                </a:solidFill>
              </a:rPr>
              <a:t>")“</a:t>
            </a:r>
          </a:p>
          <a:p>
            <a:pPr marL="800100" lvl="1" indent="-342900">
              <a:spcBef>
                <a:spcPct val="50000"/>
              </a:spcBef>
              <a:buFont typeface="+mj-lt"/>
              <a:buAutoNum type="arabicPeriod"/>
            </a:pPr>
            <a:r>
              <a:rPr lang="en-US" altLang="en-US"/>
              <a:t>Since the quartus archive is restored in windows the files need to be converted from Dos to Linux. To do so either use “</a:t>
            </a:r>
            <a:r>
              <a:rPr lang="en-US" altLang="en-US">
                <a:solidFill>
                  <a:srgbClr val="FF0000"/>
                </a:solidFill>
              </a:rPr>
              <a:t>dos2unix –k *</a:t>
            </a:r>
            <a:r>
              <a:rPr lang="en-US" altLang="en-US">
                <a:solidFill>
                  <a:srgbClr val="002060"/>
                </a:solidFill>
              </a:rPr>
              <a:t>”</a:t>
            </a:r>
            <a:r>
              <a:rPr lang="en-US" altLang="en-US">
                <a:solidFill>
                  <a:srgbClr val="FF0000"/>
                </a:solidFill>
              </a:rPr>
              <a:t> </a:t>
            </a:r>
            <a:r>
              <a:rPr lang="en-US" altLang="en-US"/>
              <a:t>or run the provided .bsh file </a:t>
            </a:r>
            <a:r>
              <a:rPr lang="en-US" altLang="en-US">
                <a:solidFill>
                  <a:srgbClr val="002060"/>
                </a:solidFill>
              </a:rPr>
              <a:t>“</a:t>
            </a:r>
            <a:r>
              <a:rPr lang="en-US" altLang="en-US">
                <a:solidFill>
                  <a:srgbClr val="FF0000"/>
                </a:solidFill>
              </a:rPr>
              <a:t>./convert.bsh</a:t>
            </a:r>
            <a:r>
              <a:rPr lang="en-US" altLang="en-US"/>
              <a:t>” (note option –k keeps the original date of the file intact).</a:t>
            </a:r>
          </a:p>
          <a:p>
            <a:pPr marL="800100" lvl="1" indent="-342900">
              <a:spcBef>
                <a:spcPct val="50000"/>
              </a:spcBef>
              <a:buFont typeface="+mj-lt"/>
              <a:buAutoNum type="arabicPeriod"/>
            </a:pPr>
            <a:r>
              <a:rPr lang="en-GB" altLang="en-US"/>
              <a:t>Type In The Following Command : </a:t>
            </a:r>
            <a:r>
              <a:rPr lang="en-GB" altLang="en-US">
                <a:solidFill>
                  <a:schemeClr val="accent1"/>
                </a:solidFill>
              </a:rPr>
              <a:t>“./run2.bsh</a:t>
            </a:r>
            <a:r>
              <a:rPr lang="en-GB" altLang="en-US"/>
              <a:t>” This will set the JtagSpeed to 16M download the .elf file and start the Nios II code embedded inside the main program memory. </a:t>
            </a:r>
          </a:p>
          <a:p>
            <a:pPr marL="457200" lvl="1" indent="0">
              <a:spcBef>
                <a:spcPct val="50000"/>
              </a:spcBef>
              <a:buNone/>
            </a:pPr>
            <a:endParaRPr lang="en-US" altLang="en-US"/>
          </a:p>
          <a:p>
            <a:pPr marL="800100" lvl="1" indent="-342900">
              <a:spcBef>
                <a:spcPct val="50000"/>
              </a:spcBef>
              <a:buFont typeface="+mj-lt"/>
              <a:buAutoNum type="arabicPeriod"/>
            </a:pPr>
            <a:endParaRPr lang="en-US" altLang="en-US" sz="4400"/>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172219067"/>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21.1 or later):</a:t>
            </a:r>
            <a:endParaRPr lang="en-GB" altLang="en-US" sz="1600" dirty="0"/>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21.1 Command Shell </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software/app/Stratix10GX_xCh</a:t>
            </a:r>
            <a:r>
              <a:rPr lang="en-GB" altLang="en-US" sz="1200" dirty="0"/>
              <a:t> directory (which is part of the archive</a:t>
            </a:r>
            <a:r>
              <a:rPr lang="en-GB" altLang="en-US" sz="1200"/>
              <a:t>) using the method descriped on the previous slide </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(this will also convert the files in the bsp folder)</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20.4 </a:t>
            </a:r>
            <a:r>
              <a:rPr lang="en-GB" altLang="en-US" sz="1400" dirty="0"/>
              <a:t>shell (after having created the software a first </a:t>
            </a:r>
            <a:r>
              <a:rPr lang="en-GB" altLang="en-US" sz="1400"/>
              <a:t>time)</a:t>
            </a:r>
          </a:p>
          <a:p>
            <a:pPr marL="533400" indent="-533400">
              <a:spcBef>
                <a:spcPct val="50000"/>
              </a:spcBef>
            </a:pPr>
            <a:r>
              <a:rPr lang="en-GB" altLang="en-US" sz="1400"/>
              <a:t>To run the software : type In The Following Command : </a:t>
            </a:r>
            <a:r>
              <a:rPr lang="en-GB" altLang="en-US" sz="1400">
                <a:solidFill>
                  <a:schemeClr val="accent1"/>
                </a:solidFill>
              </a:rPr>
              <a:t>“./run2.bsh</a:t>
            </a:r>
            <a:r>
              <a:rPr lang="en-GB" altLang="en-US" sz="1400"/>
              <a:t>” This will set the JtagSpeed to 16M and download the Nios II code to the FPGA and open up the terminal.</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430028705"/>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Use of Native Phy Debug Master Endpoint (Optional)</a:t>
            </a:r>
            <a:endParaRPr lang="en-US" altLang="en-US">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318294" y="1571625"/>
            <a:ext cx="8504237" cy="5029200"/>
          </a:xfrm>
        </p:spPr>
        <p:txBody>
          <a:bodyPr/>
          <a:lstStyle/>
          <a:p>
            <a:pPr>
              <a:lnSpc>
                <a:spcPct val="80000"/>
              </a:lnSpc>
            </a:pPr>
            <a:r>
              <a:rPr lang="en-GB" altLang="en-US"/>
              <a:t>To access the Native Phy Debug Master Endpoint, open the System Console.</a:t>
            </a:r>
          </a:p>
          <a:p>
            <a:pPr>
              <a:lnSpc>
                <a:spcPct val="80000"/>
              </a:lnSpc>
            </a:pPr>
            <a:r>
              <a:rPr lang="en-GB" altLang="en-US"/>
              <a:t>Please </a:t>
            </a:r>
            <a:r>
              <a:rPr lang="en-GB" altLang="en-US" dirty="0"/>
              <a:t>download or start first the </a:t>
            </a:r>
            <a:r>
              <a:rPr lang="en-GB" altLang="en-US" dirty="0" err="1"/>
              <a:t>Nios</a:t>
            </a:r>
            <a:r>
              <a:rPr lang="en-GB" altLang="en-US" dirty="0"/>
              <a:t> design as otherwise access to system console might be compromised.</a:t>
            </a:r>
          </a:p>
          <a:p>
            <a:pPr>
              <a:lnSpc>
                <a:spcPct val="80000"/>
              </a:lnSpc>
            </a:pPr>
            <a:r>
              <a:rPr lang="en-GB" altLang="en-US" dirty="0"/>
              <a:t>From here you have access to all AVMM registers from the transceivers.</a:t>
            </a:r>
          </a:p>
          <a:p>
            <a:pPr>
              <a:lnSpc>
                <a:spcPct val="80000"/>
              </a:lnSpc>
            </a:pPr>
            <a:endParaRPr lang="en-GB" altLang="en-US"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72740509"/>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UTK_</a:t>
            </a:r>
            <a:r>
              <a:rPr lang="en-GB" altLang="en-US" dirty="0">
                <a:latin typeface="Intel Clear" panose="020B0604020203020204" pitchFamily="34" charset="0"/>
                <a:cs typeface="Intel Clear" panose="020B0604020203020204" pitchFamily="34" charset="0"/>
              </a:rPr>
              <a:t>helper_s10tx.tcl Script</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dirty="0"/>
              <a:t>In the folder “scripts” one can find a </a:t>
            </a:r>
            <a:r>
              <a:rPr lang="en-GB" altLang="en-US"/>
              <a:t>useful UTK_</a:t>
            </a:r>
            <a:r>
              <a:rPr lang="en-GB" altLang="en-US" dirty="0"/>
              <a:t>helper_s10tx.tcl file that has a library of procedures similar to the ones  used in software, ranging in complexity  from reading a register to performing adaptation on all channels at the same time.</a:t>
            </a:r>
          </a:p>
          <a:p>
            <a:pPr>
              <a:lnSpc>
                <a:spcPct val="80000"/>
              </a:lnSpc>
            </a:pPr>
            <a:r>
              <a:rPr lang="en-GB" altLang="en-US" dirty="0"/>
              <a:t>Most of the procedure require to identify the “</a:t>
            </a:r>
            <a:r>
              <a:rPr lang="en-GB" altLang="en-US" dirty="0" err="1"/>
              <a:t>phy</a:t>
            </a:r>
            <a:r>
              <a:rPr lang="en-GB" altLang="en-US" dirty="0"/>
              <a:t>” on which the action to perform. To identify the “</a:t>
            </a:r>
            <a:r>
              <a:rPr lang="en-GB" altLang="en-US" dirty="0" err="1"/>
              <a:t>phy</a:t>
            </a:r>
            <a:r>
              <a:rPr lang="en-GB" altLang="en-US" dirty="0"/>
              <a:t>” one can just use a unique string that identifies the native </a:t>
            </a:r>
            <a:r>
              <a:rPr lang="en-GB" altLang="en-US" dirty="0" err="1"/>
              <a:t>phy</a:t>
            </a:r>
            <a:r>
              <a:rPr lang="en-GB" altLang="en-US" dirty="0"/>
              <a:t> as it exists in the RTL code.</a:t>
            </a:r>
          </a:p>
          <a:p>
            <a:pPr>
              <a:lnSpc>
                <a:spcPct val="80000"/>
              </a:lnSpc>
            </a:pPr>
            <a:r>
              <a:rPr lang="en-GB" altLang="en-US" dirty="0"/>
              <a:t>When sourcing </a:t>
            </a:r>
            <a:r>
              <a:rPr lang="en-GB" altLang="en-US"/>
              <a:t>the UTK_</a:t>
            </a:r>
            <a:r>
              <a:rPr lang="en-GB" altLang="en-US" dirty="0"/>
              <a:t>helper_s10tx.tcl script you will get the identification automatically and the slave address helps identifying the PHY in </a:t>
            </a:r>
            <a:r>
              <a:rPr lang="en-GB" altLang="en-US"/>
              <a:t>the UTK.</a:t>
            </a:r>
            <a:endParaRPr lang="en-GB" altLang="en-US" dirty="0"/>
          </a:p>
          <a:p>
            <a:pPr>
              <a:lnSpc>
                <a:spcPct val="80000"/>
              </a:lnSpc>
            </a:pPr>
            <a:r>
              <a:rPr lang="en-GB" altLang="en-US" sz="1100"/>
              <a:t>Below is the list of E-tile PHY's claimed</a:t>
            </a:r>
          </a:p>
          <a:p>
            <a:pPr>
              <a:lnSpc>
                <a:spcPct val="80000"/>
              </a:lnSpc>
            </a:pPr>
            <a:r>
              <a:rPr lang="en-GB" altLang="en-US" sz="1100"/>
              <a:t>Use etile_phy_&lt;i&gt; as phy identifier in the functions</a:t>
            </a:r>
          </a:p>
          <a:p>
            <a:pPr>
              <a:lnSpc>
                <a:spcPct val="80000"/>
              </a:lnSpc>
            </a:pPr>
            <a:r>
              <a:rPr lang="en-GB" altLang="en-US" sz="1100"/>
              <a:t>Phy : "</a:t>
            </a:r>
            <a:r>
              <a:rPr lang="en-GB" altLang="en-US" sz="1100">
                <a:highlight>
                  <a:srgbClr val="FFFF00"/>
                </a:highlight>
              </a:rPr>
              <a:t>etile_phy_41</a:t>
            </a:r>
            <a:r>
              <a:rPr lang="en-GB" altLang="en-US" sz="1100"/>
              <a:t>" ---&gt; Hierarchy Path:  {Generate_transceiver_block[0].instx|generate_adapt_sip.xcvr_txrx_inst|xcvr_native_s10_etile_0|alt_xcvr_native_optional_rcfg_logic}    Slave: 0x1800000</a:t>
            </a:r>
          </a:p>
          <a:p>
            <a:pPr>
              <a:lnSpc>
                <a:spcPct val="80000"/>
              </a:lnSpc>
            </a:pPr>
            <a:r>
              <a:rPr lang="en-GB" altLang="en-US" sz="1100"/>
              <a:t>Phy : "</a:t>
            </a:r>
            <a:r>
              <a:rPr lang="en-GB" altLang="en-US" sz="1100">
                <a:highlight>
                  <a:srgbClr val="00FF00"/>
                </a:highlight>
              </a:rPr>
              <a:t>etile_phy_43</a:t>
            </a:r>
            <a:r>
              <a:rPr lang="en-GB" altLang="en-US" sz="1100"/>
              <a:t>" ---&gt; Hierarchy Path:  {Generate_transceiver_block[1].instx|generate_adapt_sip.xcvr_txrx_inst|xcvr_native_s10_etile_0|alt_xcvr_native_optional_rcfg_logic}    Slave: 0x2000000</a:t>
            </a:r>
          </a:p>
          <a:p>
            <a:pPr>
              <a:lnSpc>
                <a:spcPct val="80000"/>
              </a:lnSpc>
            </a:pPr>
            <a:endParaRPr lang="en-GB" altLang="en-US" sz="11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975724362"/>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UTK_</a:t>
            </a:r>
            <a:r>
              <a:rPr lang="en-GB" altLang="en-US" dirty="0">
                <a:latin typeface="Intel Clear" panose="020B0604020203020204" pitchFamily="34" charset="0"/>
                <a:cs typeface="Intel Clear" panose="020B0604020203020204" pitchFamily="34" charset="0"/>
              </a:rPr>
              <a:t>helper_s10tx Script (continued)</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dirty="0"/>
              <a:t>So to </a:t>
            </a:r>
            <a:r>
              <a:rPr lang="en-GB" altLang="en-US"/>
              <a:t>identify PHY0 </a:t>
            </a:r>
            <a:r>
              <a:rPr lang="en-GB" altLang="en-US" dirty="0"/>
              <a:t>one can simply use </a:t>
            </a:r>
            <a:r>
              <a:rPr lang="en-GB" altLang="en-US" dirty="0">
                <a:highlight>
                  <a:srgbClr val="FFFF00"/>
                </a:highlight>
              </a:rPr>
              <a:t>etile_</a:t>
            </a:r>
            <a:r>
              <a:rPr lang="en-GB" altLang="en-US">
                <a:highlight>
                  <a:srgbClr val="FFFF00"/>
                </a:highlight>
              </a:rPr>
              <a:t>phy_41 </a:t>
            </a:r>
            <a:r>
              <a:rPr lang="en-GB" altLang="en-US" dirty="0"/>
              <a:t>e.g. to address that specific </a:t>
            </a:r>
            <a:r>
              <a:rPr lang="en-GB" altLang="en-US" dirty="0" err="1"/>
              <a:t>phy</a:t>
            </a:r>
            <a:r>
              <a:rPr lang="en-GB" altLang="en-US" dirty="0"/>
              <a:t>.</a:t>
            </a:r>
          </a:p>
          <a:p>
            <a:pPr>
              <a:lnSpc>
                <a:spcPct val="80000"/>
              </a:lnSpc>
            </a:pPr>
            <a:r>
              <a:rPr lang="en-GB" altLang="en-US" dirty="0"/>
              <a:t>The list on the following slides shows the available procedures and provides examples how to use them.</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835961154"/>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UTK_</a:t>
            </a:r>
            <a:r>
              <a:rPr lang="en-GB" altLang="en-US" dirty="0">
                <a:latin typeface="Intel Clear" panose="020B0604020203020204" pitchFamily="34" charset="0"/>
                <a:cs typeface="Intel Clear" panose="020B0604020203020204" pitchFamily="34" charset="0"/>
              </a:rPr>
              <a:t>helper_s10tx Script (Generic functions)</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100" b="1"/>
              <a:t>rmw_all {offset mask newval verbose}</a:t>
            </a:r>
          </a:p>
          <a:p>
            <a:pPr>
              <a:lnSpc>
                <a:spcPct val="80000"/>
              </a:lnSpc>
            </a:pPr>
            <a:r>
              <a:rPr lang="en-GB" altLang="en-US" sz="1100"/>
              <a:t>example useage rmw_all 0x160 0x0E 0x03 1</a:t>
            </a:r>
          </a:p>
          <a:p>
            <a:pPr>
              <a:lnSpc>
                <a:spcPct val="80000"/>
              </a:lnSpc>
            </a:pPr>
            <a:endParaRPr lang="en-GB" altLang="en-US" sz="1100"/>
          </a:p>
          <a:p>
            <a:pPr>
              <a:lnSpc>
                <a:spcPct val="80000"/>
              </a:lnSpc>
            </a:pPr>
            <a:r>
              <a:rPr lang="en-GB" altLang="en-US" sz="1100" b="1"/>
              <a:t>rmw_channel {phy channel offset mask newval verbose}</a:t>
            </a:r>
          </a:p>
          <a:p>
            <a:pPr>
              <a:lnSpc>
                <a:spcPct val="80000"/>
              </a:lnSpc>
            </a:pPr>
            <a:r>
              <a:rPr lang="en-GB" altLang="en-US" sz="1100"/>
              <a:t>example useage rmw_channel etile_phy_42 0 3 0x40000 0x0F 0x03 1</a:t>
            </a:r>
          </a:p>
          <a:p>
            <a:pPr>
              <a:lnSpc>
                <a:spcPct val="80000"/>
              </a:lnSpc>
            </a:pPr>
            <a:endParaRPr lang="en-GB" altLang="en-US" sz="1100"/>
          </a:p>
          <a:p>
            <a:pPr>
              <a:lnSpc>
                <a:spcPct val="80000"/>
              </a:lnSpc>
            </a:pPr>
            <a:r>
              <a:rPr lang="en-GB" altLang="en-US" sz="1100" b="1"/>
              <a:t>rd_channel {phy channel offset verbose}</a:t>
            </a:r>
          </a:p>
          <a:p>
            <a:pPr>
              <a:lnSpc>
                <a:spcPct val="80000"/>
              </a:lnSpc>
            </a:pPr>
            <a:r>
              <a:rPr lang="en-GB" altLang="en-US" sz="1100"/>
              <a:t>to read and printout use e.g. rd_channel etile_phy_42 3 0x40000 1</a:t>
            </a:r>
          </a:p>
          <a:p>
            <a:pPr>
              <a:lnSpc>
                <a:spcPct val="80000"/>
              </a:lnSpc>
            </a:pPr>
            <a:r>
              <a:rPr lang="en-GB" altLang="en-US" sz="1100"/>
              <a:t>when only reading without printing use e.g. set d [rd_channel etile_phy_42 3 0x40000 0]</a:t>
            </a:r>
          </a:p>
          <a:p>
            <a:pPr>
              <a:lnSpc>
                <a:spcPct val="80000"/>
              </a:lnSpc>
            </a:pPr>
            <a:endParaRPr lang="en-GB" altLang="en-US" sz="1100"/>
          </a:p>
          <a:p>
            <a:pPr>
              <a:lnSpc>
                <a:spcPct val="80000"/>
              </a:lnSpc>
            </a:pPr>
            <a:r>
              <a:rPr lang="en-GB" altLang="en-US" sz="1100" b="1"/>
              <a:t>rd_all {offset}</a:t>
            </a:r>
          </a:p>
          <a:p>
            <a:pPr>
              <a:lnSpc>
                <a:spcPct val="80000"/>
              </a:lnSpc>
            </a:pPr>
            <a:r>
              <a:rPr lang="en-GB" altLang="en-US" sz="1100"/>
              <a:t>example useage rd_all 0x40011</a:t>
            </a:r>
          </a:p>
          <a:p>
            <a:pPr>
              <a:lnSpc>
                <a:spcPct val="80000"/>
              </a:lnSpc>
            </a:pPr>
            <a:endParaRPr lang="en-GB" altLang="en-US" sz="1100"/>
          </a:p>
          <a:p>
            <a:pPr>
              <a:lnSpc>
                <a:spcPct val="80000"/>
              </a:lnSpc>
            </a:pPr>
            <a:r>
              <a:rPr lang="en-GB" altLang="en-US" sz="1100" b="1"/>
              <a:t>raw_dump_channel {phy ch start_addr stop_addr}</a:t>
            </a:r>
          </a:p>
          <a:p>
            <a:pPr>
              <a:lnSpc>
                <a:spcPct val="80000"/>
              </a:lnSpc>
            </a:pPr>
            <a:r>
              <a:rPr lang="en-GB" altLang="en-US" sz="1100"/>
              <a:t>example useage raw_dump_channel etile_phy_42 0 0x000 0x300</a:t>
            </a:r>
          </a:p>
          <a:p>
            <a:pPr>
              <a:lnSpc>
                <a:spcPct val="80000"/>
              </a:lnSpc>
            </a:pPr>
            <a:endParaRPr lang="en-GB" altLang="en-US" sz="1100"/>
          </a:p>
          <a:p>
            <a:pPr>
              <a:lnSpc>
                <a:spcPct val="80000"/>
              </a:lnSpc>
            </a:pPr>
            <a:r>
              <a:rPr lang="en-GB" altLang="en-US" sz="1100" b="1"/>
              <a:t>compare_xcvr_channels {phy ch1 ch2 start_addr stop_addr}</a:t>
            </a:r>
          </a:p>
          <a:p>
            <a:pPr>
              <a:lnSpc>
                <a:spcPct val="80000"/>
              </a:lnSpc>
            </a:pPr>
            <a:r>
              <a:rPr lang="en-GB" altLang="en-US" sz="1100"/>
              <a:t>example useage compare_xcvr_channels etile_phy_42 0 1 0x0 0xF</a:t>
            </a:r>
            <a:endParaRPr lang="en-GB" altLang="en-US" sz="1100" dirty="0" err="1"/>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625874742"/>
      </p:ext>
    </p:extLst>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UTK_</a:t>
            </a:r>
            <a:r>
              <a:rPr lang="en-GB" altLang="en-US" dirty="0">
                <a:latin typeface="Intel Clear" panose="020B0604020203020204" pitchFamily="34" charset="0"/>
                <a:cs typeface="Intel Clear" panose="020B0604020203020204" pitchFamily="34" charset="0"/>
              </a:rPr>
              <a:t>helper_s10tx Script (E-Tile specific part 1)</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200" b="1" dirty="0" err="1"/>
              <a:t>rcfg_etile</a:t>
            </a:r>
            <a:r>
              <a:rPr lang="en-GB" altLang="en-US" sz="1200" b="1" dirty="0"/>
              <a:t> {</a:t>
            </a:r>
            <a:r>
              <a:rPr lang="en-GB" altLang="en-US" sz="1200" b="1" dirty="0" err="1"/>
              <a:t>phy</a:t>
            </a:r>
            <a:r>
              <a:rPr lang="en-GB" altLang="en-US" sz="1200" b="1" dirty="0"/>
              <a:t> channel </a:t>
            </a:r>
            <a:r>
              <a:rPr lang="en-GB" altLang="en-US" sz="1200" b="1" dirty="0" err="1"/>
              <a:t>interrupt_code</a:t>
            </a:r>
            <a:r>
              <a:rPr lang="en-GB" altLang="en-US" sz="1200" b="1" dirty="0"/>
              <a:t> </a:t>
            </a:r>
            <a:r>
              <a:rPr lang="en-GB" altLang="en-US" sz="1200" b="1" dirty="0" err="1"/>
              <a:t>interrupt_data</a:t>
            </a:r>
            <a:r>
              <a:rPr lang="en-GB" altLang="en-US" sz="1200" b="1" dirty="0"/>
              <a:t> verbose}</a:t>
            </a:r>
          </a:p>
          <a:p>
            <a:pPr>
              <a:lnSpc>
                <a:spcPct val="80000"/>
              </a:lnSpc>
            </a:pPr>
            <a:r>
              <a:rPr lang="en-GB" altLang="en-US" sz="1200" dirty="0"/>
              <a:t>example </a:t>
            </a:r>
            <a:r>
              <a:rPr lang="en-GB" altLang="en-US" sz="1200" dirty="0" err="1"/>
              <a:t>useage</a:t>
            </a:r>
            <a:r>
              <a:rPr lang="en-GB" altLang="en-US" sz="1200" dirty="0"/>
              <a:t> reading </a:t>
            </a:r>
            <a:r>
              <a:rPr lang="en-GB" altLang="en-US" sz="1200" dirty="0" err="1"/>
              <a:t>vod</a:t>
            </a:r>
            <a:r>
              <a:rPr lang="en-GB" altLang="en-US" sz="1200" dirty="0"/>
              <a:t> : set </a:t>
            </a:r>
            <a:r>
              <a:rPr lang="en-GB" altLang="en-US" sz="1200" dirty="0" err="1"/>
              <a:t>readback_vod</a:t>
            </a:r>
            <a:r>
              <a:rPr lang="en-GB" altLang="en-US" sz="1200" dirty="0"/>
              <a:t> [</a:t>
            </a:r>
            <a:r>
              <a:rPr lang="en-GB" altLang="en-US" sz="1200" dirty="0" err="1"/>
              <a:t>rcfg_etile</a:t>
            </a:r>
            <a:r>
              <a:rPr lang="en-GB" altLang="en-US" sz="1200" dirty="0"/>
              <a:t> etile_</a:t>
            </a:r>
            <a:r>
              <a:rPr lang="en-GB" altLang="en-US" sz="1200"/>
              <a:t>phy_42  </a:t>
            </a:r>
            <a:r>
              <a:rPr lang="en-GB" altLang="en-US" sz="1200" dirty="0"/>
              <a:t>0 0x15 0x4100 1]</a:t>
            </a:r>
          </a:p>
          <a:p>
            <a:pPr>
              <a:lnSpc>
                <a:spcPct val="80000"/>
              </a:lnSpc>
            </a:pPr>
            <a:r>
              <a:rPr lang="en-GB" altLang="en-US" sz="1200" dirty="0"/>
              <a:t>example </a:t>
            </a:r>
            <a:r>
              <a:rPr lang="en-GB" altLang="en-US" sz="1200" dirty="0" err="1"/>
              <a:t>useage</a:t>
            </a:r>
            <a:r>
              <a:rPr lang="en-GB" altLang="en-US" sz="1200" dirty="0"/>
              <a:t> writing </a:t>
            </a:r>
            <a:r>
              <a:rPr lang="en-GB" altLang="en-US" sz="1200" dirty="0" err="1"/>
              <a:t>vod</a:t>
            </a:r>
            <a:r>
              <a:rPr lang="en-GB" altLang="en-US" sz="1200" dirty="0"/>
              <a:t> setting 3 : set </a:t>
            </a:r>
            <a:r>
              <a:rPr lang="en-GB" altLang="en-US" sz="1200" dirty="0" err="1"/>
              <a:t>readback_vod</a:t>
            </a:r>
            <a:r>
              <a:rPr lang="en-GB" altLang="en-US" sz="1200" dirty="0"/>
              <a:t>	[</a:t>
            </a:r>
            <a:r>
              <a:rPr lang="en-GB" altLang="en-US" sz="1200" dirty="0" err="1"/>
              <a:t>rcfg_</a:t>
            </a:r>
            <a:r>
              <a:rPr lang="en-GB" altLang="en-US" sz="1200" err="1"/>
              <a:t>etile</a:t>
            </a:r>
            <a:r>
              <a:rPr lang="en-GB" altLang="en-US" sz="1200"/>
              <a:t> etile_phy_41 </a:t>
            </a:r>
            <a:r>
              <a:rPr lang="en-GB" altLang="en-US" sz="1200" dirty="0"/>
              <a:t>0 0x15 0x4003 0]</a:t>
            </a:r>
          </a:p>
          <a:p>
            <a:pPr>
              <a:lnSpc>
                <a:spcPct val="80000"/>
              </a:lnSpc>
            </a:pPr>
            <a:endParaRPr lang="en-GB" altLang="en-US" sz="1200" dirty="0"/>
          </a:p>
          <a:p>
            <a:pPr>
              <a:lnSpc>
                <a:spcPct val="80000"/>
              </a:lnSpc>
            </a:pPr>
            <a:r>
              <a:rPr lang="en-GB" altLang="en-US" sz="1200" b="1" dirty="0" err="1"/>
              <a:t>start_check_prbs_etile</a:t>
            </a:r>
            <a:r>
              <a:rPr lang="en-GB" altLang="en-US" sz="1200" b="1" dirty="0"/>
              <a:t> {</a:t>
            </a:r>
            <a:r>
              <a:rPr lang="en-GB" altLang="en-US" sz="1200" b="1" dirty="0" err="1"/>
              <a:t>phy</a:t>
            </a:r>
            <a:r>
              <a:rPr lang="en-GB" altLang="en-US" sz="1200" b="1" dirty="0"/>
              <a:t> channel pattern verbose}</a:t>
            </a:r>
          </a:p>
          <a:p>
            <a:pPr>
              <a:lnSpc>
                <a:spcPct val="80000"/>
              </a:lnSpc>
            </a:pPr>
            <a:r>
              <a:rPr lang="en-GB" altLang="en-US" sz="1200" dirty="0"/>
              <a:t>example to start prbs31 on channel 1 </a:t>
            </a:r>
            <a:r>
              <a:rPr lang="en-GB" altLang="en-US" sz="1200"/>
              <a:t>of etile_phy_42 </a:t>
            </a:r>
            <a:r>
              <a:rPr lang="en-GB" altLang="en-US" sz="1200" dirty="0"/>
              <a:t>:  </a:t>
            </a:r>
            <a:r>
              <a:rPr lang="en-GB" altLang="en-US" sz="1200" dirty="0" err="1"/>
              <a:t>start_check_prbs_</a:t>
            </a:r>
            <a:r>
              <a:rPr lang="en-GB" altLang="en-US" sz="1200" err="1"/>
              <a:t>etile</a:t>
            </a:r>
            <a:r>
              <a:rPr lang="en-GB" altLang="en-US" sz="1200"/>
              <a:t> etile_phy_42 </a:t>
            </a:r>
            <a:r>
              <a:rPr lang="en-GB" altLang="en-US" sz="1200" dirty="0"/>
              <a:t>1 31 1</a:t>
            </a:r>
          </a:p>
          <a:p>
            <a:pPr>
              <a:lnSpc>
                <a:spcPct val="80000"/>
              </a:lnSpc>
            </a:pPr>
            <a:endParaRPr lang="en-GB" altLang="en-US" sz="1200" dirty="0"/>
          </a:p>
          <a:p>
            <a:pPr>
              <a:lnSpc>
                <a:spcPct val="80000"/>
              </a:lnSpc>
            </a:pPr>
            <a:r>
              <a:rPr lang="en-GB" altLang="en-US" sz="1200" b="1"/>
              <a:t>set_loopback_etile {phy channel serial_loop rev_parallel verbose}</a:t>
            </a:r>
          </a:p>
          <a:p>
            <a:pPr>
              <a:lnSpc>
                <a:spcPct val="80000"/>
              </a:lnSpc>
            </a:pPr>
            <a:r>
              <a:rPr lang="en-GB" altLang="en-US" sz="1200"/>
              <a:t>example to set serial loopback on channel 4 of etile_phy_42 :  set_serial_loopback_etile etile_phy_42 4 1 0 1</a:t>
            </a:r>
            <a:endParaRPr lang="en-GB" altLang="en-US" sz="1200" dirty="0"/>
          </a:p>
          <a:p>
            <a:pPr>
              <a:lnSpc>
                <a:spcPct val="80000"/>
              </a:lnSpc>
            </a:pPr>
            <a:endParaRPr lang="en-GB" altLang="en-US" sz="1200" b="1"/>
          </a:p>
          <a:p>
            <a:pPr>
              <a:lnSpc>
                <a:spcPct val="80000"/>
              </a:lnSpc>
            </a:pPr>
            <a:r>
              <a:rPr lang="en-GB" altLang="en-US" sz="1200" b="1"/>
              <a:t>set_mode_etile {phy channel rx_termination line_encoding tx_clk_divider rx_clk_divider gray_encoding encoding_1_1plusd verbose}</a:t>
            </a:r>
          </a:p>
          <a:p>
            <a:pPr>
              <a:lnSpc>
                <a:spcPct val="80000"/>
              </a:lnSpc>
            </a:pPr>
            <a:r>
              <a:rPr lang="en-GB" altLang="en-US" sz="1200"/>
              <a:t>example to set PAM4 on channel 4 of etile_phy_42 with gray_encoding and rx_termination set to VCC : set_mode_etile etile_phy_42 4 1 PAM4 0x64 0x64 1 0 1</a:t>
            </a:r>
          </a:p>
          <a:p>
            <a:pPr>
              <a:lnSpc>
                <a:spcPct val="80000"/>
              </a:lnSpc>
            </a:pPr>
            <a:endParaRPr lang="en-GB" altLang="en-US" sz="1200" b="1"/>
          </a:p>
          <a:p>
            <a:pPr>
              <a:lnSpc>
                <a:spcPct val="80000"/>
              </a:lnSpc>
            </a:pPr>
            <a:r>
              <a:rPr lang="en-GB" altLang="en-US" sz="1200" b="1"/>
              <a:t>reset_uc {phy channel verbose}</a:t>
            </a:r>
          </a:p>
          <a:p>
            <a:pPr>
              <a:lnSpc>
                <a:spcPct val="80000"/>
              </a:lnSpc>
            </a:pPr>
            <a:r>
              <a:rPr lang="en-GB" altLang="en-US" sz="1200"/>
              <a:t>example to reset uc on channel 2 of  etile_phy_42 :  reset_uc etile_phy_42 1 1</a:t>
            </a:r>
          </a:p>
          <a:p>
            <a:pPr>
              <a:lnSpc>
                <a:spcPct val="80000"/>
              </a:lnSpc>
            </a:pPr>
            <a:r>
              <a:rPr lang="en-GB" altLang="en-US" sz="1200" b="1"/>
              <a:t>reset_uc_phy_etile {phy verbose}</a:t>
            </a:r>
          </a:p>
          <a:p>
            <a:pPr>
              <a:lnSpc>
                <a:spcPct val="80000"/>
              </a:lnSpc>
            </a:pPr>
            <a:r>
              <a:rPr lang="en-GB" altLang="en-US" sz="1200"/>
              <a:t>example to reset uC on all channels of etile_phy_42 :  reset_uc_phy_etile etile_phy_42 1</a:t>
            </a:r>
          </a:p>
          <a:p>
            <a:pPr>
              <a:lnSpc>
                <a:spcPct val="80000"/>
              </a:lnSpc>
            </a:pPr>
            <a:endParaRPr lang="en-GB" altLang="en-US" sz="1200" dirty="0" err="1"/>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59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840493884"/>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lvl="1" eaLnBrk="1" hangingPunct="1">
              <a:buFont typeface="Arial" panose="020B0604020202020204" pitchFamily="34" charset="0"/>
              <a:buChar char="–"/>
            </a:pPr>
            <a:r>
              <a:rPr lang="en-GB" altLang="en-US" sz="1200"/>
              <a:t>Scrambler/Descrambler can be dynamically enabled/disabled (except for the PMA direct modes). Each virtual lane has it’s own scrambler/descrambler. Scramblers/Descramblers used are </a:t>
            </a:r>
            <a:r>
              <a:rPr lang="en-US" altLang="en-US" sz="1200"/>
              <a:t>self synchronizing as used by Ethernet IEEE interfaces with  polynomial 1 + x^39 + x^58</a:t>
            </a:r>
          </a:p>
          <a:p>
            <a:pPr lvl="1" eaLnBrk="1" hangingPunct="1">
              <a:buFont typeface="Arial" panose="020B0604020202020204" pitchFamily="34" charset="0"/>
              <a:buChar char="–"/>
            </a:pPr>
            <a:r>
              <a:rPr lang="en-GB" altLang="en-US" sz="1200"/>
              <a:t>Additional control signals required for the RSFEC operation are also generated in the design.</a:t>
            </a:r>
          </a:p>
          <a:p>
            <a:pPr lvl="1" eaLnBrk="1" hangingPunct="1">
              <a:buFont typeface="Arial" panose="020B0604020202020204" pitchFamily="34" charset="0"/>
              <a:buChar char="–"/>
            </a:pPr>
            <a:r>
              <a:rPr lang="en-GB" altLang="en-US" sz="1200"/>
              <a:t>PRBS Patterns that can be configured are PRBS-7, PRBS-9, PRBS15i, PRBS-23 and PRBS-31. </a:t>
            </a:r>
          </a:p>
          <a:p>
            <a:pPr lvl="1" eaLnBrk="1" hangingPunct="1">
              <a:buFont typeface="Arial" panose="020B0604020202020204" pitchFamily="34" charset="0"/>
              <a:buChar char="–"/>
            </a:pPr>
            <a:r>
              <a:rPr lang="en-GB" altLang="en-US" sz="1200"/>
              <a:t>Uses </a:t>
            </a:r>
            <a:r>
              <a:rPr lang="en-GB" altLang="en-US" sz="1200" dirty="0"/>
              <a:t>Reconfiguration Management Interfaces for the </a:t>
            </a:r>
            <a:r>
              <a:rPr lang="en-GB" altLang="en-US" sz="1200"/>
              <a:t>E-tile transceiver.</a:t>
            </a:r>
            <a:endParaRPr lang="en-GB" altLang="en-US" sz="1200" dirty="0"/>
          </a:p>
          <a:p>
            <a:pPr lvl="1" eaLnBrk="1" hangingPunct="1">
              <a:buFont typeface="Arial" panose="020B0604020202020204" pitchFamily="34" charset="0"/>
              <a:buChar char="–"/>
            </a:pPr>
            <a:r>
              <a:rPr lang="en-GB" altLang="en-US" sz="1200"/>
              <a:t>Through NDME Universal Toolkit  </a:t>
            </a:r>
            <a:r>
              <a:rPr lang="en-GB" altLang="en-US" sz="1200" dirty="0"/>
              <a:t>support is automatically available.</a:t>
            </a:r>
          </a:p>
          <a:p>
            <a:pPr lvl="1" eaLnBrk="1" hangingPunct="1">
              <a:lnSpc>
                <a:spcPct val="80000"/>
              </a:lnSpc>
              <a:buFont typeface="Arial" panose="020B0604020202020204" pitchFamily="34" charset="0"/>
              <a:buChar char="–"/>
            </a:pPr>
            <a:r>
              <a:rPr lang="en-GB" altLang="en-US" sz="1200" dirty="0"/>
              <a:t>Use </a:t>
            </a:r>
            <a:r>
              <a:rPr lang="en-GB" altLang="en-US" sz="1200" dirty="0" err="1"/>
              <a:t>Nios</a:t>
            </a:r>
            <a:r>
              <a:rPr lang="en-GB" altLang="en-US" sz="1200" dirty="0"/>
              <a:t> II processor as controller/monitor.</a:t>
            </a:r>
          </a:p>
          <a:p>
            <a:pPr lvl="1" eaLnBrk="1" hangingPunct="1">
              <a:lnSpc>
                <a:spcPct val="80000"/>
              </a:lnSpc>
              <a:buFont typeface="Arial" panose="020B0604020202020204" pitchFamily="34" charset="0"/>
              <a:buChar char="–"/>
            </a:pPr>
            <a:r>
              <a:rPr lang="en-GB" altLang="en-US" sz="1200"/>
              <a:t>Reports </a:t>
            </a:r>
            <a:r>
              <a:rPr lang="en-GB" altLang="en-US" sz="1200" dirty="0" err="1"/>
              <a:t>errorcount</a:t>
            </a:r>
            <a:r>
              <a:rPr lang="en-GB" altLang="en-US" sz="1200" dirty="0"/>
              <a:t> and calculates BER based on the received data.</a:t>
            </a:r>
          </a:p>
          <a:p>
            <a:pPr lvl="1" eaLnBrk="1" hangingPunct="1">
              <a:lnSpc>
                <a:spcPct val="80000"/>
              </a:lnSpc>
              <a:buFont typeface="Arial" panose="020B0604020202020204" pitchFamily="34" charset="0"/>
              <a:buChar char="–"/>
            </a:pPr>
            <a:r>
              <a:rPr lang="en-GB" altLang="en-US" sz="1200"/>
              <a:t>Includes Testbench for the 4 channel RSFEC Fractured configuration</a:t>
            </a: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6</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329015869"/>
      </p:ext>
    </p:extLst>
  </p:cSld>
  <p:clrMapOvr>
    <a:masterClrMapping/>
  </p:clrMapOvr>
  <p:transition spd="med">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UTK_</a:t>
            </a:r>
            <a:r>
              <a:rPr lang="en-GB" altLang="en-US" dirty="0">
                <a:latin typeface="Intel Clear" panose="020B0604020203020204" pitchFamily="34" charset="0"/>
                <a:cs typeface="Intel Clear" panose="020B0604020203020204" pitchFamily="34" charset="0"/>
              </a:rPr>
              <a:t>helper_s10tx Script (E-Tile specific part 2)</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400" b="1" dirty="0" err="1"/>
              <a:t>iadp_channel</a:t>
            </a:r>
            <a:r>
              <a:rPr lang="en-GB" altLang="en-US" sz="1400" b="1" dirty="0"/>
              <a:t> {</a:t>
            </a:r>
            <a:r>
              <a:rPr lang="en-GB" altLang="en-US" sz="1400" b="1" dirty="0" err="1"/>
              <a:t>phy</a:t>
            </a:r>
            <a:r>
              <a:rPr lang="en-GB" altLang="en-US" sz="1400" b="1" dirty="0"/>
              <a:t> channel verbose}</a:t>
            </a:r>
          </a:p>
          <a:p>
            <a:pPr>
              <a:lnSpc>
                <a:spcPct val="80000"/>
              </a:lnSpc>
            </a:pPr>
            <a:r>
              <a:rPr lang="en-GB" altLang="en-US" sz="1400" dirty="0"/>
              <a:t>example to run </a:t>
            </a:r>
            <a:r>
              <a:rPr lang="en-GB" altLang="en-US" sz="1400" dirty="0" err="1"/>
              <a:t>iadp</a:t>
            </a:r>
            <a:r>
              <a:rPr lang="en-GB" altLang="en-US" sz="1400" dirty="0"/>
              <a:t> on channel 1 </a:t>
            </a:r>
            <a:r>
              <a:rPr lang="en-GB" altLang="en-US" sz="1400"/>
              <a:t>of etile_phy_41   </a:t>
            </a:r>
            <a:r>
              <a:rPr lang="en-GB" altLang="en-US" sz="1400" dirty="0" err="1"/>
              <a:t>iadp_</a:t>
            </a:r>
            <a:r>
              <a:rPr lang="en-GB" altLang="en-US" sz="1400" err="1"/>
              <a:t>channel</a:t>
            </a:r>
            <a:r>
              <a:rPr lang="en-GB" altLang="en-US" sz="1400"/>
              <a:t> etile_phy_41 1 1</a:t>
            </a:r>
          </a:p>
          <a:p>
            <a:pPr>
              <a:lnSpc>
                <a:spcPct val="80000"/>
              </a:lnSpc>
            </a:pPr>
            <a:endParaRPr lang="en-GB" altLang="en-US" sz="1400" dirty="0"/>
          </a:p>
          <a:p>
            <a:pPr>
              <a:lnSpc>
                <a:spcPct val="80000"/>
              </a:lnSpc>
            </a:pPr>
            <a:r>
              <a:rPr lang="en-GB" altLang="en-US" sz="1400" b="1" dirty="0" err="1"/>
              <a:t>iadp_phy</a:t>
            </a:r>
            <a:r>
              <a:rPr lang="en-GB" altLang="en-US" sz="1400" b="1" dirty="0"/>
              <a:t> {</a:t>
            </a:r>
            <a:r>
              <a:rPr lang="en-GB" altLang="en-US" sz="1400" b="1" dirty="0" err="1"/>
              <a:t>phy</a:t>
            </a:r>
            <a:r>
              <a:rPr lang="en-GB" altLang="en-US" sz="1400" b="1" dirty="0"/>
              <a:t> verbose}</a:t>
            </a:r>
          </a:p>
          <a:p>
            <a:pPr>
              <a:lnSpc>
                <a:spcPct val="80000"/>
              </a:lnSpc>
            </a:pPr>
            <a:r>
              <a:rPr lang="en-GB" altLang="en-US" sz="1400" dirty="0"/>
              <a:t>example to run </a:t>
            </a:r>
            <a:r>
              <a:rPr lang="en-GB" altLang="en-US" sz="1400" dirty="0" err="1"/>
              <a:t>iadp</a:t>
            </a:r>
            <a:r>
              <a:rPr lang="en-GB" altLang="en-US" sz="1400" dirty="0"/>
              <a:t> at once on all channels </a:t>
            </a:r>
            <a:r>
              <a:rPr lang="en-GB" altLang="en-US" sz="1400"/>
              <a:t>of etile_phy_41 </a:t>
            </a:r>
            <a:r>
              <a:rPr lang="en-GB" altLang="en-US" sz="1400" dirty="0"/>
              <a:t>:  </a:t>
            </a:r>
            <a:r>
              <a:rPr lang="en-GB" altLang="en-US" sz="1400" dirty="0" err="1"/>
              <a:t>iadp_</a:t>
            </a:r>
            <a:r>
              <a:rPr lang="en-GB" altLang="en-US" sz="1400" err="1"/>
              <a:t>phy</a:t>
            </a:r>
            <a:r>
              <a:rPr lang="en-GB" altLang="en-US" sz="1400"/>
              <a:t> etile_phy_41 1</a:t>
            </a:r>
          </a:p>
          <a:p>
            <a:pPr>
              <a:lnSpc>
                <a:spcPct val="80000"/>
              </a:lnSpc>
            </a:pPr>
            <a:endParaRPr lang="en-GB" altLang="en-US" sz="1400" dirty="0"/>
          </a:p>
          <a:p>
            <a:pPr>
              <a:lnSpc>
                <a:spcPct val="80000"/>
              </a:lnSpc>
            </a:pPr>
            <a:r>
              <a:rPr lang="en-GB" altLang="en-US" sz="1400" b="1" dirty="0" err="1"/>
              <a:t>set_serial_loopback_phy_etile</a:t>
            </a:r>
            <a:r>
              <a:rPr lang="en-GB" altLang="en-US" sz="1400" b="1" dirty="0"/>
              <a:t> {</a:t>
            </a:r>
            <a:r>
              <a:rPr lang="en-GB" altLang="en-US" sz="1400" b="1" dirty="0" err="1"/>
              <a:t>phy</a:t>
            </a:r>
            <a:r>
              <a:rPr lang="en-GB" altLang="en-US" sz="1400" b="1" dirty="0"/>
              <a:t> </a:t>
            </a:r>
            <a:r>
              <a:rPr lang="en-GB" altLang="en-US" sz="1400" b="1" dirty="0" err="1"/>
              <a:t>serial_loop</a:t>
            </a:r>
            <a:r>
              <a:rPr lang="en-GB" altLang="en-US" sz="1400" b="1" dirty="0"/>
              <a:t> verbose}</a:t>
            </a:r>
          </a:p>
          <a:p>
            <a:pPr>
              <a:lnSpc>
                <a:spcPct val="80000"/>
              </a:lnSpc>
            </a:pPr>
            <a:r>
              <a:rPr lang="en-GB" altLang="en-US" sz="1400" dirty="0"/>
              <a:t>example to turn serial loopback ON for all channels </a:t>
            </a:r>
            <a:r>
              <a:rPr lang="en-GB" altLang="en-US" sz="1400"/>
              <a:t>of etile_phy_41 </a:t>
            </a:r>
            <a:r>
              <a:rPr lang="en-GB" altLang="en-US" sz="1400" dirty="0"/>
              <a:t>:  </a:t>
            </a:r>
            <a:r>
              <a:rPr lang="en-GB" altLang="en-US" sz="1400" dirty="0" err="1"/>
              <a:t>set_serial_loopback_phy_</a:t>
            </a:r>
            <a:r>
              <a:rPr lang="en-GB" altLang="en-US" sz="1400" err="1"/>
              <a:t>etile</a:t>
            </a:r>
            <a:r>
              <a:rPr lang="en-GB" altLang="en-US" sz="1400"/>
              <a:t> etile_phy_41 1 1</a:t>
            </a:r>
          </a:p>
          <a:p>
            <a:pPr>
              <a:lnSpc>
                <a:spcPct val="80000"/>
              </a:lnSpc>
            </a:pPr>
            <a:endParaRPr lang="en-GB" altLang="en-US" sz="1400"/>
          </a:p>
          <a:p>
            <a:pPr>
              <a:lnSpc>
                <a:spcPct val="80000"/>
              </a:lnSpc>
            </a:pPr>
            <a:r>
              <a:rPr lang="en-GB" altLang="en-US" sz="1400" b="1"/>
              <a:t>start_check_prbs_etile {phy channel pattern verbose}</a:t>
            </a:r>
          </a:p>
          <a:p>
            <a:pPr>
              <a:lnSpc>
                <a:spcPct val="80000"/>
              </a:lnSpc>
            </a:pPr>
            <a:r>
              <a:rPr lang="en-GB" altLang="en-US" sz="1400"/>
              <a:t>example to start prbs31 on channel 1 of etile_phy_33 :  start_check_prbs_etile etile_phy_33 1 31 1</a:t>
            </a:r>
          </a:p>
          <a:p>
            <a:pPr>
              <a:lnSpc>
                <a:spcPct val="80000"/>
              </a:lnSpc>
            </a:pPr>
            <a:endParaRPr lang="en-GB" altLang="en-US" sz="1400" b="1"/>
          </a:p>
          <a:p>
            <a:pPr>
              <a:lnSpc>
                <a:spcPct val="80000"/>
              </a:lnSpc>
            </a:pPr>
            <a:r>
              <a:rPr lang="en-GB" altLang="en-US" sz="1400" b="1"/>
              <a:t>start_check_prbs_etile_all {pattern verbose}</a:t>
            </a:r>
          </a:p>
          <a:p>
            <a:pPr>
              <a:lnSpc>
                <a:spcPct val="80000"/>
              </a:lnSpc>
            </a:pPr>
            <a:r>
              <a:rPr lang="en-GB" altLang="en-US" sz="1400"/>
              <a:t>example useage to start prbs31 on all channels start_check_prbs_etile_all 31 1</a:t>
            </a:r>
          </a:p>
          <a:p>
            <a:pPr>
              <a:lnSpc>
                <a:spcPct val="80000"/>
              </a:lnSpc>
            </a:pPr>
            <a:endParaRPr lang="en-GB" altLang="en-US" sz="1400"/>
          </a:p>
          <a:p>
            <a:pPr>
              <a:lnSpc>
                <a:spcPct val="80000"/>
              </a:lnSpc>
            </a:pPr>
            <a:endParaRPr lang="en-GB" altLang="en-US" sz="1400"/>
          </a:p>
          <a:p>
            <a:pPr>
              <a:lnSpc>
                <a:spcPct val="80000"/>
              </a:lnSpc>
            </a:pPr>
            <a:endParaRPr lang="en-GB" altLang="en-US" sz="14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60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245249870"/>
      </p:ext>
    </p:extLst>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UTK_</a:t>
            </a:r>
            <a:r>
              <a:rPr lang="en-GB" altLang="en-US" dirty="0">
                <a:latin typeface="Intel Clear" panose="020B0604020203020204" pitchFamily="34" charset="0"/>
                <a:cs typeface="Intel Clear" panose="020B0604020203020204" pitchFamily="34" charset="0"/>
              </a:rPr>
              <a:t>helper_s10tx Script (E-Tile specific </a:t>
            </a:r>
            <a:r>
              <a:rPr lang="en-GB" altLang="en-US">
                <a:latin typeface="Intel Clear" panose="020B0604020203020204" pitchFamily="34" charset="0"/>
                <a:cs typeface="Intel Clear" panose="020B0604020203020204" pitchFamily="34" charset="0"/>
              </a:rPr>
              <a:t>part 3)</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endParaRPr lang="en-GB" altLang="en-US" sz="1400" b="1"/>
          </a:p>
          <a:p>
            <a:pPr>
              <a:lnSpc>
                <a:spcPct val="80000"/>
              </a:lnSpc>
            </a:pPr>
            <a:r>
              <a:rPr lang="en-GB" altLang="en-US" sz="1400" b="1"/>
              <a:t>check_prbserror_etile_all {verbose} </a:t>
            </a:r>
          </a:p>
          <a:p>
            <a:pPr>
              <a:lnSpc>
                <a:spcPct val="80000"/>
              </a:lnSpc>
            </a:pPr>
            <a:r>
              <a:rPr lang="en-GB" altLang="en-US" sz="1400"/>
              <a:t>example useage to continously check errorcount on all tiles  check_prbserror_etile_all 1</a:t>
            </a:r>
          </a:p>
          <a:p>
            <a:pPr>
              <a:lnSpc>
                <a:spcPct val="80000"/>
              </a:lnSpc>
            </a:pPr>
            <a:endParaRPr lang="en-GB" altLang="en-US" sz="1400" b="1"/>
          </a:p>
          <a:p>
            <a:pPr>
              <a:lnSpc>
                <a:spcPct val="80000"/>
              </a:lnSpc>
            </a:pPr>
            <a:r>
              <a:rPr lang="en-GB" altLang="en-US" sz="1400" b="1"/>
              <a:t>inject_error_etile {phy channel number_of_errors verbose}</a:t>
            </a:r>
          </a:p>
          <a:p>
            <a:pPr>
              <a:lnSpc>
                <a:spcPct val="80000"/>
              </a:lnSpc>
            </a:pPr>
            <a:r>
              <a:rPr lang="en-GB" altLang="en-US" sz="1400"/>
              <a:t>example to insert 3 biterrors on channel 1 of etile_phy_33 :  inject_error_etile etile_phy_33 1 3 1</a:t>
            </a:r>
          </a:p>
          <a:p>
            <a:pPr>
              <a:lnSpc>
                <a:spcPct val="80000"/>
              </a:lnSpc>
            </a:pPr>
            <a:endParaRPr lang="en-GB" altLang="en-US" sz="1400" b="1"/>
          </a:p>
          <a:p>
            <a:pPr>
              <a:lnSpc>
                <a:spcPct val="80000"/>
              </a:lnSpc>
            </a:pPr>
            <a:r>
              <a:rPr lang="en-GB" altLang="en-US" sz="1400" b="1"/>
              <a:t>reset_errorcount_etile {phy channel verbose}</a:t>
            </a:r>
          </a:p>
          <a:p>
            <a:pPr>
              <a:lnSpc>
                <a:spcPct val="80000"/>
              </a:lnSpc>
            </a:pPr>
            <a:r>
              <a:rPr lang="en-GB" altLang="en-US" sz="1400"/>
              <a:t>example to reset prbs errorcount on channel 1 of etile_phy_33 :  reset_errorcount_etile etile_phy_33 1 1</a:t>
            </a:r>
          </a:p>
          <a:p>
            <a:pPr>
              <a:lnSpc>
                <a:spcPct val="80000"/>
              </a:lnSpc>
            </a:pPr>
            <a:endParaRPr lang="en-GB" altLang="en-US" sz="1400" b="1"/>
          </a:p>
          <a:p>
            <a:pPr>
              <a:lnSpc>
                <a:spcPct val="80000"/>
              </a:lnSpc>
            </a:pPr>
            <a:r>
              <a:rPr lang="en-GB" altLang="en-US" sz="1400" b="1"/>
              <a:t>get_prbs_errorcount_etile {phy channel verbose}</a:t>
            </a:r>
          </a:p>
          <a:p>
            <a:pPr>
              <a:lnSpc>
                <a:spcPct val="80000"/>
              </a:lnSpc>
            </a:pPr>
            <a:r>
              <a:rPr lang="en-GB" altLang="en-US" sz="1400" b="1"/>
              <a:t>example to get prbscount on channel 1 of etile_phy_33 :  get_prbs_errorcount_etile etile_phy_33 1 1</a:t>
            </a:r>
          </a:p>
          <a:p>
            <a:pPr>
              <a:lnSpc>
                <a:spcPct val="80000"/>
              </a:lnSpc>
            </a:pPr>
            <a:endParaRPr lang="en-GB" altLang="en-US" sz="1400" b="1"/>
          </a:p>
          <a:p>
            <a:pPr>
              <a:lnSpc>
                <a:spcPct val="80000"/>
              </a:lnSpc>
            </a:pPr>
            <a:r>
              <a:rPr lang="en-GB" altLang="en-US" sz="1400" b="1"/>
              <a:t>run_test_all {pattern serial_loop adaptation_mode verbose}</a:t>
            </a:r>
          </a:p>
          <a:p>
            <a:pPr>
              <a:lnSpc>
                <a:spcPct val="80000"/>
              </a:lnSpc>
            </a:pPr>
            <a:r>
              <a:rPr lang="en-GB" altLang="en-US" sz="1400" b="1"/>
              <a:t>example useage to start prbs31 on all channels with serial loopback and 0.5 iADP :  run_test_all 31 1 0.5 1</a:t>
            </a:r>
          </a:p>
          <a:p>
            <a:pPr>
              <a:lnSpc>
                <a:spcPct val="80000"/>
              </a:lnSpc>
            </a:pPr>
            <a:endParaRPr lang="en-GB" altLang="en-US" sz="1400"/>
          </a:p>
          <a:p>
            <a:pPr>
              <a:lnSpc>
                <a:spcPct val="80000"/>
              </a:lnSpc>
            </a:pPr>
            <a:endParaRPr lang="en-GB" altLang="en-US" sz="14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61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576332865"/>
      </p:ext>
    </p:extLst>
  </p:cSld>
  <p:clrMapOvr>
    <a:masterClrMapping/>
  </p:clrMapOvr>
  <p:transition spd="med">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UTK_</a:t>
            </a:r>
            <a:r>
              <a:rPr lang="en-GB" altLang="en-US" dirty="0">
                <a:latin typeface="Intel Clear" panose="020B0604020203020204" pitchFamily="34" charset="0"/>
                <a:cs typeface="Intel Clear" panose="020B0604020203020204" pitchFamily="34" charset="0"/>
              </a:rPr>
              <a:t>helper_s10tx Script (E-Tile specific </a:t>
            </a:r>
            <a:r>
              <a:rPr lang="en-GB" altLang="en-US">
                <a:latin typeface="Intel Clear" panose="020B0604020203020204" pitchFamily="34" charset="0"/>
                <a:cs typeface="Intel Clear" panose="020B0604020203020204" pitchFamily="34" charset="0"/>
              </a:rPr>
              <a:t>part 4)</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US" altLang="en-US" sz="1400" b="1"/>
              <a:t>get_firmware {phy}</a:t>
            </a:r>
          </a:p>
          <a:p>
            <a:pPr>
              <a:lnSpc>
                <a:spcPct val="80000"/>
              </a:lnSpc>
            </a:pPr>
            <a:r>
              <a:rPr lang="en-US" altLang="en-US" sz="1400"/>
              <a:t>example to get firmware version :  get_firmware etile_phy_41</a:t>
            </a:r>
          </a:p>
          <a:p>
            <a:pPr>
              <a:lnSpc>
                <a:spcPct val="80000"/>
              </a:lnSpc>
            </a:pPr>
            <a:endParaRPr lang="en-GB" altLang="en-US" sz="1400" b="1"/>
          </a:p>
          <a:p>
            <a:pPr>
              <a:lnSpc>
                <a:spcPct val="80000"/>
              </a:lnSpc>
            </a:pPr>
            <a:r>
              <a:rPr lang="en-GB" altLang="en-US" sz="1400" b="1"/>
              <a:t>powerdown_serdes {phy verbose}</a:t>
            </a:r>
          </a:p>
          <a:p>
            <a:pPr>
              <a:lnSpc>
                <a:spcPct val="80000"/>
              </a:lnSpc>
            </a:pPr>
            <a:r>
              <a:rPr lang="en-GB" altLang="en-US" sz="1400"/>
              <a:t>example to powerdown all channels of etile_phy_43  : powerdown_serdes etile_phy_43 1</a:t>
            </a:r>
          </a:p>
          <a:p>
            <a:pPr>
              <a:lnSpc>
                <a:spcPct val="80000"/>
              </a:lnSpc>
            </a:pPr>
            <a:endParaRPr lang="en-GB" altLang="en-US" sz="1400"/>
          </a:p>
          <a:p>
            <a:pPr>
              <a:lnSpc>
                <a:spcPct val="80000"/>
              </a:lnSpc>
            </a:pPr>
            <a:r>
              <a:rPr lang="en-GB" altLang="en-US" sz="1400" b="1"/>
              <a:t>powerup_serdes {phy verbose}</a:t>
            </a:r>
          </a:p>
          <a:p>
            <a:pPr>
              <a:lnSpc>
                <a:spcPct val="80000"/>
              </a:lnSpc>
            </a:pPr>
            <a:r>
              <a:rPr lang="en-GB" altLang="en-US" sz="1400"/>
              <a:t>example to powerup all channels of etile_phy_43  : powerup_serdes etile_phy_43 1</a:t>
            </a:r>
          </a:p>
          <a:p>
            <a:pPr>
              <a:lnSpc>
                <a:spcPct val="80000"/>
              </a:lnSpc>
            </a:pPr>
            <a:endParaRPr lang="en-GB" altLang="en-US" sz="14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62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239477534"/>
      </p:ext>
    </p:extLst>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7F99D6B2-1C87-40D7-BB18-86AD6ED2785A}"/>
              </a:ext>
            </a:extLst>
          </p:cNvPr>
          <p:cNvSpPr>
            <a:spLocks noGrp="1"/>
          </p:cNvSpPr>
          <p:nvPr>
            <p:ph type="title"/>
          </p:nvPr>
        </p:nvSpPr>
        <p:spPr>
          <a:xfrm>
            <a:off x="488950" y="401638"/>
            <a:ext cx="8397875" cy="779462"/>
          </a:xfrm>
        </p:spPr>
        <p:txBody>
          <a:bodyPr/>
          <a:lstStyle/>
          <a:p>
            <a:r>
              <a:rPr lang="en-GB" altLang="en-US">
                <a:latin typeface="Intel Clear" panose="020B0604020203020204" pitchFamily="34" charset="0"/>
                <a:cs typeface="Intel Clear" panose="020B0604020203020204" pitchFamily="34" charset="0"/>
              </a:rPr>
              <a:t>Using Universal Toolkit (Optional)</a:t>
            </a:r>
            <a:endParaRPr lang="en-US" altLang="en-US">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9E6F5190-66FD-4B40-9B2C-872347327224}"/>
              </a:ext>
            </a:extLst>
          </p:cNvPr>
          <p:cNvSpPr>
            <a:spLocks noGrp="1"/>
          </p:cNvSpPr>
          <p:nvPr>
            <p:ph sz="quarter" idx="11"/>
          </p:nvPr>
        </p:nvSpPr>
        <p:spPr>
          <a:xfrm>
            <a:off x="395905" y="914400"/>
            <a:ext cx="8504237" cy="5029200"/>
          </a:xfrm>
        </p:spPr>
        <p:txBody>
          <a:bodyPr/>
          <a:lstStyle/>
          <a:p>
            <a:pPr>
              <a:lnSpc>
                <a:spcPct val="80000"/>
              </a:lnSpc>
            </a:pPr>
            <a:r>
              <a:rPr lang="en-GB" altLang="en-US" dirty="0"/>
              <a:t>To start </a:t>
            </a:r>
            <a:r>
              <a:rPr lang="en-GB" altLang="en-US"/>
              <a:t>the Universal Toolkit </a:t>
            </a:r>
            <a:r>
              <a:rPr lang="en-GB" altLang="en-US" dirty="0"/>
              <a:t>simply start it from the Tools Menu in Quartus (with the project loaded</a:t>
            </a:r>
            <a:r>
              <a:rPr lang="en-GB" altLang="en-US"/>
              <a:t>). This </a:t>
            </a:r>
            <a:r>
              <a:rPr lang="en-GB" altLang="en-US" dirty="0"/>
              <a:t>will automatically detect the design and start up </a:t>
            </a:r>
            <a:r>
              <a:rPr lang="en-GB" altLang="en-US"/>
              <a:t>the Universal Toolkit </a:t>
            </a:r>
            <a:r>
              <a:rPr lang="en-GB" altLang="en-US" dirty="0"/>
              <a:t>which allows you to run further tests in optimizing the PMA settings, do </a:t>
            </a:r>
            <a:r>
              <a:rPr lang="en-GB" altLang="en-US" dirty="0" err="1"/>
              <a:t>autosweeps</a:t>
            </a:r>
            <a:r>
              <a:rPr lang="en-GB" altLang="en-US" dirty="0"/>
              <a:t> etc.</a:t>
            </a:r>
          </a:p>
          <a:p>
            <a:pPr>
              <a:lnSpc>
                <a:spcPct val="80000"/>
              </a:lnSpc>
            </a:pPr>
            <a:r>
              <a:rPr lang="en-GB" altLang="en-US">
                <a:solidFill>
                  <a:srgbClr val="FF0000"/>
                </a:solidFill>
              </a:rPr>
              <a:t>Make </a:t>
            </a:r>
            <a:r>
              <a:rPr lang="en-GB" altLang="en-US" dirty="0">
                <a:solidFill>
                  <a:srgbClr val="FF0000"/>
                </a:solidFill>
              </a:rPr>
              <a:t>sure to stop all traffic running </a:t>
            </a:r>
            <a:r>
              <a:rPr lang="en-GB" altLang="en-US">
                <a:solidFill>
                  <a:srgbClr val="FF0000"/>
                </a:solidFill>
              </a:rPr>
              <a:t>in UTK </a:t>
            </a:r>
            <a:r>
              <a:rPr lang="en-GB" altLang="en-US" dirty="0">
                <a:solidFill>
                  <a:srgbClr val="FF0000"/>
                </a:solidFill>
              </a:rPr>
              <a:t>and close </a:t>
            </a:r>
            <a:r>
              <a:rPr lang="en-GB" altLang="en-US">
                <a:solidFill>
                  <a:srgbClr val="FF0000"/>
                </a:solidFill>
              </a:rPr>
              <a:t>the UTK </a:t>
            </a:r>
            <a:r>
              <a:rPr lang="en-GB" altLang="en-US" dirty="0">
                <a:solidFill>
                  <a:srgbClr val="FF0000"/>
                </a:solidFill>
              </a:rPr>
              <a:t>before going back to the </a:t>
            </a:r>
            <a:r>
              <a:rPr lang="en-GB" altLang="en-US" dirty="0" err="1">
                <a:solidFill>
                  <a:srgbClr val="FF0000"/>
                </a:solidFill>
              </a:rPr>
              <a:t>Nios</a:t>
            </a:r>
            <a:r>
              <a:rPr lang="en-GB" altLang="en-US" dirty="0">
                <a:solidFill>
                  <a:srgbClr val="FF0000"/>
                </a:solidFill>
              </a:rPr>
              <a:t> terminal to continue with </a:t>
            </a:r>
            <a:r>
              <a:rPr lang="en-GB" altLang="en-US">
                <a:solidFill>
                  <a:srgbClr val="FF0000"/>
                </a:solidFill>
              </a:rPr>
              <a:t>the design (If the hard PRBS generator and checker have been enabled during testing those channels will show errors (which is normal). Using option ‘q’ these errors can be cleared</a:t>
            </a:r>
          </a:p>
        </p:txBody>
      </p:sp>
      <p:sp>
        <p:nvSpPr>
          <p:cNvPr id="96260" name="Slide Number Placeholder 3">
            <a:extLst>
              <a:ext uri="{FF2B5EF4-FFF2-40B4-BE49-F238E27FC236}">
                <a16:creationId xmlns:a16="http://schemas.microsoft.com/office/drawing/2014/main" id="{BC59BE3A-9562-4F18-89A9-8BB59B94777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0C8F3DF-0FBA-4EA6-AC58-483E0820DA0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63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7F99D6B2-1C87-40D7-BB18-86AD6ED2785A}"/>
              </a:ext>
            </a:extLst>
          </p:cNvPr>
          <p:cNvSpPr>
            <a:spLocks noGrp="1"/>
          </p:cNvSpPr>
          <p:nvPr>
            <p:ph type="title"/>
          </p:nvPr>
        </p:nvSpPr>
        <p:spPr>
          <a:xfrm>
            <a:off x="488950" y="401638"/>
            <a:ext cx="8397875" cy="779462"/>
          </a:xfrm>
        </p:spPr>
        <p:txBody>
          <a:bodyPr/>
          <a:lstStyle/>
          <a:p>
            <a:r>
              <a:rPr lang="en-GB" altLang="en-US">
                <a:latin typeface="Intel Clear" panose="020B0604020203020204" pitchFamily="34" charset="0"/>
                <a:cs typeface="Intel Clear" panose="020B0604020203020204" pitchFamily="34" charset="0"/>
              </a:rPr>
              <a:t>Eye Scan using Universal Toolkit </a:t>
            </a:r>
            <a:endParaRPr lang="en-US" altLang="en-US">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9E6F5190-66FD-4B40-9B2C-872347327224}"/>
              </a:ext>
            </a:extLst>
          </p:cNvPr>
          <p:cNvSpPr>
            <a:spLocks noGrp="1"/>
          </p:cNvSpPr>
          <p:nvPr>
            <p:ph sz="quarter" idx="11"/>
          </p:nvPr>
        </p:nvSpPr>
        <p:spPr>
          <a:xfrm>
            <a:off x="395905" y="914400"/>
            <a:ext cx="8504237" cy="5029200"/>
          </a:xfrm>
        </p:spPr>
        <p:txBody>
          <a:bodyPr/>
          <a:lstStyle/>
          <a:p>
            <a:pPr>
              <a:lnSpc>
                <a:spcPct val="80000"/>
              </a:lnSpc>
            </a:pPr>
            <a:r>
              <a:rPr lang="en-GB" altLang="en-US"/>
              <a:t>The screenshot below shows the Eye measurement on channel 0 running at 25.7815 Gbps with 2.5 meter QSFP-DD cable.</a:t>
            </a:r>
          </a:p>
          <a:p>
            <a:pPr>
              <a:lnSpc>
                <a:spcPct val="80000"/>
              </a:lnSpc>
            </a:pPr>
            <a:r>
              <a:rPr lang="en-GB" altLang="en-US">
                <a:solidFill>
                  <a:srgbClr val="FF0000"/>
                </a:solidFill>
              </a:rPr>
              <a:t>To avoid conflicts during measurement, make sure the adapt_sip is not running a the time the measurement is taken.</a:t>
            </a:r>
          </a:p>
        </p:txBody>
      </p:sp>
      <p:sp>
        <p:nvSpPr>
          <p:cNvPr id="96260" name="Slide Number Placeholder 3">
            <a:extLst>
              <a:ext uri="{FF2B5EF4-FFF2-40B4-BE49-F238E27FC236}">
                <a16:creationId xmlns:a16="http://schemas.microsoft.com/office/drawing/2014/main" id="{BC59BE3A-9562-4F18-89A9-8BB59B94777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0C8F3DF-0FBA-4EA6-AC58-483E0820DA0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64</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4B05325A-F40A-4216-BD70-13D31698490A}"/>
              </a:ext>
            </a:extLst>
          </p:cNvPr>
          <p:cNvPicPr>
            <a:picLocks noChangeAspect="1"/>
          </p:cNvPicPr>
          <p:nvPr/>
        </p:nvPicPr>
        <p:blipFill>
          <a:blip r:embed="rId3"/>
          <a:stretch>
            <a:fillRect/>
          </a:stretch>
        </p:blipFill>
        <p:spPr>
          <a:xfrm>
            <a:off x="1371600" y="2133600"/>
            <a:ext cx="6843095" cy="4238053"/>
          </a:xfrm>
          <a:prstGeom prst="rect">
            <a:avLst/>
          </a:prstGeom>
        </p:spPr>
      </p:pic>
    </p:spTree>
    <p:extLst>
      <p:ext uri="{BB962C8B-B14F-4D97-AF65-F5344CB8AC3E}">
        <p14:creationId xmlns:p14="http://schemas.microsoft.com/office/powerpoint/2010/main" val="863384269"/>
      </p:ext>
    </p:extLst>
  </p:cSld>
  <p:clrMapOvr>
    <a:masterClrMapping/>
  </p:clrMapOvr>
  <p:transition spd="med">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11163" y="1268413"/>
            <a:ext cx="8504237" cy="5029200"/>
          </a:xfrm>
        </p:spPr>
        <p:txBody>
          <a:bodyPr/>
          <a:lstStyle/>
          <a:p>
            <a:pPr eaLnBrk="1" hangingPunct="1"/>
            <a:r>
              <a:rPr lang="en-GB" altLang="en-US" sz="2000" dirty="0"/>
              <a:t>The design contains a number of </a:t>
            </a:r>
            <a:r>
              <a:rPr lang="en-GB" altLang="en-US" sz="2000" dirty="0" err="1"/>
              <a:t>signaltap</a:t>
            </a:r>
            <a:r>
              <a:rPr lang="en-GB" altLang="en-US" sz="2000" dirty="0"/>
              <a:t> instances</a:t>
            </a:r>
          </a:p>
          <a:p>
            <a:pPr eaLnBrk="1" hangingPunct="1"/>
            <a:r>
              <a:rPr lang="en-GB" altLang="en-US" sz="2000" dirty="0" err="1"/>
              <a:t>Signaltap</a:t>
            </a:r>
            <a:r>
              <a:rPr lang="en-GB" altLang="en-US" sz="2000" dirty="0"/>
              <a:t> II acquisition can be done simultaneously with </a:t>
            </a:r>
            <a:r>
              <a:rPr lang="en-GB" altLang="en-US" sz="2000" dirty="0" err="1"/>
              <a:t>Nios</a:t>
            </a:r>
            <a:r>
              <a:rPr lang="en-GB" altLang="en-US" sz="2000" dirty="0"/>
              <a:t> II control</a:t>
            </a:r>
            <a:r>
              <a:rPr lang="en-GB" altLang="en-US" dirty="0"/>
              <a:t>.</a:t>
            </a:r>
          </a:p>
          <a:p>
            <a:pPr eaLnBrk="1" hangingPunct="1">
              <a:buFontTx/>
              <a:buNone/>
            </a:pPr>
            <a:endParaRPr lang="en-GB" altLang="en-US" dirty="0"/>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65</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03F0CCB5-28D9-4C89-812A-9869BFE227F3}"/>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TestBench</a:t>
            </a:r>
            <a:endParaRPr lang="en-US" altLang="en-US">
              <a:latin typeface="Intel Clear" panose="020B0604020203020204" pitchFamily="34" charset="0"/>
              <a:cs typeface="Intel Clear" panose="020B0604020203020204" pitchFamily="34" charset="0"/>
            </a:endParaRPr>
          </a:p>
        </p:txBody>
      </p:sp>
      <p:sp>
        <p:nvSpPr>
          <p:cNvPr id="102403" name="Rectangle 3">
            <a:extLst>
              <a:ext uri="{FF2B5EF4-FFF2-40B4-BE49-F238E27FC236}">
                <a16:creationId xmlns:a16="http://schemas.microsoft.com/office/drawing/2014/main" id="{86ED29A8-A5EC-48AB-8050-9DA5C9C311E4}"/>
              </a:ext>
            </a:extLst>
          </p:cNvPr>
          <p:cNvSpPr>
            <a:spLocks noGrp="1"/>
          </p:cNvSpPr>
          <p:nvPr>
            <p:ph sz="quarter" idx="11"/>
          </p:nvPr>
        </p:nvSpPr>
        <p:spPr>
          <a:xfrm>
            <a:off x="290513" y="838200"/>
            <a:ext cx="8413750" cy="4886325"/>
          </a:xfrm>
        </p:spPr>
        <p:txBody>
          <a:bodyPr/>
          <a:lstStyle/>
          <a:p>
            <a:pPr eaLnBrk="1" hangingPunct="1">
              <a:spcBef>
                <a:spcPct val="50000"/>
              </a:spcBef>
            </a:pPr>
            <a:r>
              <a:rPr lang="en-GB" altLang="en-US">
                <a:solidFill>
                  <a:srgbClr val="00B050"/>
                </a:solidFill>
              </a:rPr>
              <a:t>First steps :</a:t>
            </a:r>
          </a:p>
          <a:p>
            <a:pPr marL="342900" indent="-342900" eaLnBrk="1" hangingPunct="1">
              <a:spcBef>
                <a:spcPct val="50000"/>
              </a:spcBef>
              <a:buFont typeface="+mj-lt"/>
              <a:buAutoNum type="arabicPeriod"/>
            </a:pPr>
            <a:r>
              <a:rPr lang="en-GB" altLang="en-US">
                <a:solidFill>
                  <a:srgbClr val="00B050"/>
                </a:solidFill>
              </a:rPr>
              <a:t>Open </a:t>
            </a:r>
            <a:r>
              <a:rPr lang="en-GB" altLang="en-US" dirty="0">
                <a:solidFill>
                  <a:srgbClr val="00B050"/>
                </a:solidFill>
              </a:rPr>
              <a:t>a </a:t>
            </a:r>
            <a:r>
              <a:rPr lang="en-GB" altLang="en-US" dirty="0" err="1">
                <a:solidFill>
                  <a:srgbClr val="00B050"/>
                </a:solidFill>
              </a:rPr>
              <a:t>Nios</a:t>
            </a:r>
            <a:r>
              <a:rPr lang="en-GB" altLang="en-US" dirty="0">
                <a:solidFill>
                  <a:srgbClr val="00B050"/>
                </a:solidFill>
              </a:rPr>
              <a:t> </a:t>
            </a:r>
            <a:r>
              <a:rPr lang="en-GB" altLang="en-US">
                <a:solidFill>
                  <a:srgbClr val="00B050"/>
                </a:solidFill>
              </a:rPr>
              <a:t>II 21.1 Command Shell </a:t>
            </a:r>
            <a:r>
              <a:rPr lang="en-GB" altLang="en-US" dirty="0">
                <a:solidFill>
                  <a:srgbClr val="00B050"/>
                </a:solidFill>
              </a:rPr>
              <a:t>and go to the </a:t>
            </a:r>
            <a:r>
              <a:rPr lang="en-GB" altLang="en-US">
                <a:solidFill>
                  <a:srgbClr val="00B050"/>
                </a:solidFill>
              </a:rPr>
              <a:t>simulation directory (see section “Running the software” on how to change the directory in an easy way) </a:t>
            </a:r>
          </a:p>
          <a:p>
            <a:pPr marL="342900" indent="-342900" eaLnBrk="1" hangingPunct="1">
              <a:spcBef>
                <a:spcPct val="50000"/>
              </a:spcBef>
              <a:buFont typeface="+mj-lt"/>
              <a:buAutoNum type="arabicPeriod"/>
            </a:pPr>
            <a:r>
              <a:rPr lang="en-GB" altLang="en-US">
                <a:solidFill>
                  <a:srgbClr val="00B050"/>
                </a:solidFill>
              </a:rPr>
              <a:t>Run dos2unix –k *</a:t>
            </a:r>
          </a:p>
          <a:p>
            <a:pPr marL="342900" indent="-342900" eaLnBrk="1" hangingPunct="1">
              <a:spcBef>
                <a:spcPct val="50000"/>
              </a:spcBef>
              <a:buFont typeface="+mj-lt"/>
              <a:buAutoNum type="arabicPeriod"/>
            </a:pPr>
            <a:r>
              <a:rPr lang="en-GB" altLang="en-US">
                <a:solidFill>
                  <a:srgbClr val="00B050"/>
                </a:solidFill>
              </a:rPr>
              <a:t>Run  ./create</a:t>
            </a:r>
            <a:r>
              <a:rPr lang="en-GB" altLang="en-US" dirty="0" err="1">
                <a:solidFill>
                  <a:srgbClr val="00B050"/>
                </a:solidFill>
              </a:rPr>
              <a:t>_simscript</a:t>
            </a:r>
            <a:r>
              <a:rPr lang="en-GB" altLang="en-US" err="1">
                <a:solidFill>
                  <a:srgbClr val="00B050"/>
                </a:solidFill>
              </a:rPr>
              <a:t>.</a:t>
            </a:r>
            <a:r>
              <a:rPr lang="en-GB" altLang="en-US">
                <a:solidFill>
                  <a:srgbClr val="00B050"/>
                </a:solidFill>
              </a:rPr>
              <a:t>bsh (for Windows)</a:t>
            </a:r>
          </a:p>
          <a:p>
            <a:pPr eaLnBrk="1" hangingPunct="1">
              <a:spcBef>
                <a:spcPct val="50000"/>
              </a:spcBef>
            </a:pPr>
            <a:r>
              <a:rPr lang="en-GB" altLang="en-US">
                <a:solidFill>
                  <a:srgbClr val="00B050"/>
                </a:solidFill>
              </a:rPr>
              <a:t>On linux use ./create_simscript_arc.bsh (for ARC/Linux environments) instead. </a:t>
            </a:r>
          </a:p>
          <a:p>
            <a:pPr eaLnBrk="1" hangingPunct="1">
              <a:spcBef>
                <a:spcPct val="50000"/>
              </a:spcBef>
            </a:pPr>
            <a:r>
              <a:rPr lang="en-GB" altLang="en-US">
                <a:solidFill>
                  <a:srgbClr val="00B050"/>
                </a:solidFill>
              </a:rPr>
              <a:t>This </a:t>
            </a:r>
            <a:r>
              <a:rPr lang="en-GB" altLang="en-US" dirty="0">
                <a:solidFill>
                  <a:srgbClr val="00B050"/>
                </a:solidFill>
              </a:rPr>
              <a:t>will create the necessary simulation scripts to match your own environment.</a:t>
            </a:r>
          </a:p>
          <a:p>
            <a:pPr eaLnBrk="1" hangingPunct="1">
              <a:spcBef>
                <a:spcPct val="50000"/>
              </a:spcBef>
            </a:pPr>
            <a:r>
              <a:rPr lang="en-GB" altLang="en-US" sz="1600" dirty="0"/>
              <a:t>When using </a:t>
            </a:r>
            <a:r>
              <a:rPr lang="en-GB" altLang="en-US" sz="1600" dirty="0" err="1"/>
              <a:t>Modelsim</a:t>
            </a:r>
            <a:r>
              <a:rPr lang="en-GB" altLang="en-US" sz="1600" dirty="0"/>
              <a:t> SE (or PE) or </a:t>
            </a:r>
            <a:r>
              <a:rPr lang="en-GB" altLang="en-US" sz="1600" dirty="0" err="1"/>
              <a:t>Questasim</a:t>
            </a:r>
            <a:r>
              <a:rPr lang="en-GB" altLang="en-US" sz="1600" dirty="0"/>
              <a:t> (tested with </a:t>
            </a:r>
            <a:r>
              <a:rPr lang="en-GB" altLang="en-US" sz="1600" dirty="0" err="1"/>
              <a:t>QuestaSim</a:t>
            </a:r>
            <a:r>
              <a:rPr lang="en-GB" altLang="en-US" sz="1600" dirty="0"/>
              <a:t> 10.5c)</a:t>
            </a:r>
          </a:p>
          <a:p>
            <a:pPr lvl="1" eaLnBrk="1" hangingPunct="1">
              <a:spcBef>
                <a:spcPct val="50000"/>
              </a:spcBef>
              <a:buFont typeface="Arial" panose="020B0604020202020204" pitchFamily="34" charset="0"/>
              <a:buChar char="–"/>
            </a:pPr>
            <a:r>
              <a:rPr lang="en-GB" altLang="en-US" sz="1200" dirty="0"/>
              <a:t>Go to the folder ../simulation/mentor</a:t>
            </a:r>
          </a:p>
          <a:p>
            <a:pPr lvl="1" eaLnBrk="1" hangingPunct="1">
              <a:spcBef>
                <a:spcPct val="50000"/>
              </a:spcBef>
              <a:buFont typeface="Arial" panose="020B0604020202020204" pitchFamily="34" charset="0"/>
              <a:buChar char="–"/>
            </a:pPr>
            <a:r>
              <a:rPr lang="en-GB" altLang="en-US" sz="1200" dirty="0"/>
              <a:t>Run ‘Sim.do’ do compile and simulate everything (when there are no libraries yet)</a:t>
            </a:r>
          </a:p>
          <a:p>
            <a:pPr lvl="1" eaLnBrk="1" hangingPunct="1">
              <a:spcBef>
                <a:spcPct val="50000"/>
              </a:spcBef>
              <a:buFont typeface="Arial" panose="020B0604020202020204" pitchFamily="34" charset="0"/>
              <a:buChar char="–"/>
            </a:pPr>
            <a:r>
              <a:rPr lang="en-GB" altLang="en-US" sz="1200" dirty="0"/>
              <a:t>Run ‘Resim.do’ when libraries already exist to re-compile only the design files and simulate the testbench </a:t>
            </a:r>
          </a:p>
          <a:p>
            <a:pPr eaLnBrk="1" hangingPunct="1">
              <a:spcBef>
                <a:spcPct val="50000"/>
              </a:spcBef>
            </a:pPr>
            <a:r>
              <a:rPr lang="en-GB" altLang="en-US" sz="1600" dirty="0"/>
              <a:t>The simulation files can be found in the ‘</a:t>
            </a:r>
            <a:r>
              <a:rPr lang="en-GB" altLang="en-US" sz="1600" dirty="0">
                <a:solidFill>
                  <a:schemeClr val="accent1"/>
                </a:solidFill>
              </a:rPr>
              <a:t>simulation/mentor</a:t>
            </a:r>
            <a:r>
              <a:rPr lang="en-GB" altLang="en-US" sz="1600" dirty="0"/>
              <a:t>’ directory</a:t>
            </a:r>
          </a:p>
          <a:p>
            <a:pPr eaLnBrk="1" hangingPunct="1">
              <a:spcBef>
                <a:spcPct val="50000"/>
              </a:spcBef>
            </a:pPr>
            <a:r>
              <a:rPr lang="en-GB" altLang="en-US" sz="1600"/>
              <a:t>The </a:t>
            </a:r>
            <a:r>
              <a:rPr lang="en-GB" altLang="en-US" sz="1600" dirty="0"/>
              <a:t>testbench will also insert 2 </a:t>
            </a:r>
            <a:r>
              <a:rPr lang="en-GB" altLang="en-US" sz="1600"/>
              <a:t>errors which </a:t>
            </a:r>
            <a:r>
              <a:rPr lang="en-GB" altLang="en-US" sz="1600" dirty="0"/>
              <a:t>are reported by the testbench</a:t>
            </a:r>
            <a:r>
              <a:rPr lang="en-GB" altLang="en-US" sz="1600"/>
              <a:t>. </a:t>
            </a:r>
          </a:p>
          <a:p>
            <a:pPr eaLnBrk="1" hangingPunct="1">
              <a:spcBef>
                <a:spcPct val="50000"/>
              </a:spcBef>
            </a:pPr>
            <a:r>
              <a:rPr lang="en-GB" altLang="en-US" sz="1600"/>
              <a:t>The testbench also controls the reset signals required for the manual reset control required for the RSFEC operation.</a:t>
            </a:r>
            <a:endParaRPr lang="en-GB" altLang="en-US" sz="1600" dirty="0"/>
          </a:p>
        </p:txBody>
      </p:sp>
      <p:sp>
        <p:nvSpPr>
          <p:cNvPr id="102404" name="Slide Number Placeholder 3">
            <a:extLst>
              <a:ext uri="{FF2B5EF4-FFF2-40B4-BE49-F238E27FC236}">
                <a16:creationId xmlns:a16="http://schemas.microsoft.com/office/drawing/2014/main" id="{D85506A2-FE61-4999-98EB-9561D6782661}"/>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10B75C3E-69EE-4DAD-8659-7687DB7ADCC6}" type="slidenum">
              <a:rPr lang="en-GB" altLang="en-US" smtClean="0">
                <a:solidFill>
                  <a:schemeClr val="tx1"/>
                </a:solidFill>
                <a:latin typeface="Arial" panose="020B0604020202020204" pitchFamily="34" charset="0"/>
              </a:rPr>
              <a:pPr fontAlgn="base">
                <a:spcBef>
                  <a:spcPct val="0"/>
                </a:spcBef>
                <a:spcAft>
                  <a:spcPct val="0"/>
                </a:spcAft>
                <a:buFontTx/>
                <a:buNone/>
              </a:pPr>
              <a:t>66</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F6E05A33-3158-451B-B06C-5AAD0C3878EC}"/>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104451" name="Rectangle 3">
            <a:extLst>
              <a:ext uri="{FF2B5EF4-FFF2-40B4-BE49-F238E27FC236}">
                <a16:creationId xmlns:a16="http://schemas.microsoft.com/office/drawing/2014/main" id="{D0162FD4-E2C3-42D2-91B7-83D4AA417F73}"/>
              </a:ext>
            </a:extLst>
          </p:cNvPr>
          <p:cNvSpPr>
            <a:spLocks noGrp="1"/>
          </p:cNvSpPr>
          <p:nvPr>
            <p:ph sz="quarter" idx="11"/>
          </p:nvPr>
        </p:nvSpPr>
        <p:spPr>
          <a:xfrm>
            <a:off x="434975" y="990600"/>
            <a:ext cx="8413750" cy="4886325"/>
          </a:xfrm>
        </p:spPr>
        <p:txBody>
          <a:bodyPr/>
          <a:lstStyle/>
          <a:p>
            <a:pPr eaLnBrk="1" hangingPunct="1">
              <a:spcBef>
                <a:spcPct val="50000"/>
              </a:spcBef>
            </a:pPr>
            <a:r>
              <a:rPr lang="en-GB" altLang="en-US"/>
              <a:t>Quartus 21.1 B169 archive which </a:t>
            </a:r>
            <a:r>
              <a:rPr lang="en-GB" altLang="en-US" dirty="0"/>
              <a:t>contains the demo design files, the software source files</a:t>
            </a:r>
            <a:r>
              <a:rPr lang="en-GB" altLang="en-US"/>
              <a:t>, ttk_</a:t>
            </a:r>
            <a:r>
              <a:rPr lang="en-GB" altLang="en-US" dirty="0"/>
              <a:t>helper</a:t>
            </a:r>
            <a:r>
              <a:rPr lang="en-GB" altLang="en-US"/>
              <a:t>_s10tx.</a:t>
            </a:r>
            <a:r>
              <a:rPr lang="en-GB" altLang="en-US" dirty="0"/>
              <a:t>tcl scripts and the testbench </a:t>
            </a:r>
            <a:r>
              <a:rPr lang="en-GB" altLang="en-US"/>
              <a:t>files.</a:t>
            </a:r>
            <a:endParaRPr lang="en-GB" altLang="en-US" dirty="0"/>
          </a:p>
          <a:p>
            <a:pPr eaLnBrk="1" hangingPunct="1">
              <a:spcBef>
                <a:spcPct val="50000"/>
              </a:spcBef>
            </a:pPr>
            <a:r>
              <a:rPr lang="en-GB" altLang="en-US" dirty="0"/>
              <a:t>The testbenches can be found after restoring the archive: &lt;</a:t>
            </a:r>
            <a:r>
              <a:rPr lang="en-GB" altLang="en-US" dirty="0" err="1"/>
              <a:t>restored_project</a:t>
            </a:r>
            <a:r>
              <a:rPr lang="en-GB" altLang="en-US" dirty="0"/>
              <a:t>&gt;/simulation</a:t>
            </a:r>
          </a:p>
          <a:p>
            <a:pPr eaLnBrk="1" hangingPunct="1">
              <a:spcBef>
                <a:spcPct val="50000"/>
              </a:spcBef>
            </a:pPr>
            <a:r>
              <a:rPr lang="en-GB" altLang="en-US" dirty="0"/>
              <a:t>The software </a:t>
            </a:r>
            <a:r>
              <a:rPr lang="en-GB" altLang="en-US"/>
              <a:t>source files can </a:t>
            </a:r>
            <a:r>
              <a:rPr lang="en-GB" altLang="en-US" dirty="0"/>
              <a:t>be found after restoring the archive in the &lt;</a:t>
            </a:r>
            <a:r>
              <a:rPr lang="en-GB" altLang="en-US" dirty="0" err="1"/>
              <a:t>restored_project</a:t>
            </a:r>
            <a:r>
              <a:rPr lang="en-GB" altLang="en-US" dirty="0"/>
              <a:t>&gt;/software/app and &lt;</a:t>
            </a:r>
            <a:r>
              <a:rPr lang="en-GB" altLang="en-US" dirty="0" err="1"/>
              <a:t>restored_project</a:t>
            </a:r>
            <a:r>
              <a:rPr lang="en-GB" altLang="en-US" dirty="0"/>
              <a:t>&gt;/software/</a:t>
            </a:r>
            <a:r>
              <a:rPr lang="en-GB" altLang="en-US" dirty="0" err="1"/>
              <a:t>bsp</a:t>
            </a:r>
            <a:r>
              <a:rPr lang="en-GB" altLang="en-US" dirty="0"/>
              <a:t> folders</a:t>
            </a:r>
            <a:r>
              <a:rPr lang="en-GB" altLang="en-US"/>
              <a:t>/ </a:t>
            </a:r>
          </a:p>
          <a:p>
            <a:pPr eaLnBrk="1" hangingPunct="1">
              <a:spcBef>
                <a:spcPct val="50000"/>
              </a:spcBef>
            </a:pPr>
            <a:r>
              <a:rPr lang="en-GB" altLang="en-US">
                <a:solidFill>
                  <a:schemeClr val="tx2"/>
                </a:solidFill>
              </a:rPr>
              <a:t>The software source file for the soft IP Adaptation algorithm can be found after restoring the archive in the &lt;restored_project&gt;/core_prbs/software_adapt_sip/app and &lt;restored_project&gt;/core_prbs/software_adapt_sip/bsp folders. </a:t>
            </a:r>
            <a:endParaRPr lang="en-GB" altLang="en-US" dirty="0">
              <a:solidFill>
                <a:schemeClr val="tx2"/>
              </a:solidFill>
            </a:endParaRPr>
          </a:p>
          <a:p>
            <a:pPr eaLnBrk="1" hangingPunct="1">
              <a:spcBef>
                <a:spcPct val="50000"/>
              </a:spcBef>
            </a:pPr>
            <a:r>
              <a:rPr lang="en-GB" altLang="en-US"/>
              <a:t>SOF File (</a:t>
            </a:r>
            <a:r>
              <a:rPr lang="en-GB" altLang="en-US">
                <a:solidFill>
                  <a:schemeClr val="tx2"/>
                </a:solidFill>
              </a:rPr>
              <a:t>including the Nios program for the main program as well as the Nios programs for the soft ADAPT IP</a:t>
            </a:r>
            <a:r>
              <a:rPr lang="en-GB" altLang="en-US"/>
              <a:t>)</a:t>
            </a:r>
            <a:endParaRPr lang="en-GB" altLang="en-US" dirty="0"/>
          </a:p>
          <a:p>
            <a:pPr eaLnBrk="1" hangingPunct="1">
              <a:spcBef>
                <a:spcPct val="50000"/>
              </a:spcBef>
            </a:pPr>
            <a:r>
              <a:rPr lang="en-GB" altLang="en-US"/>
              <a:t>ttk_</a:t>
            </a:r>
            <a:r>
              <a:rPr lang="en-GB" altLang="en-US" dirty="0"/>
              <a:t>helper_s10tx.tcl file in the /scripts folder</a:t>
            </a:r>
          </a:p>
          <a:p>
            <a:pPr>
              <a:spcBef>
                <a:spcPct val="50000"/>
              </a:spcBef>
            </a:pPr>
            <a:r>
              <a:rPr lang="en-GB" altLang="en-US"/>
              <a:t>Readme.txt file</a:t>
            </a:r>
          </a:p>
          <a:p>
            <a:pPr eaLnBrk="1" hangingPunct="1">
              <a:spcBef>
                <a:spcPct val="50000"/>
              </a:spcBef>
            </a:pPr>
            <a:endParaRPr lang="en-GB" altLang="en-US" sz="2000" dirty="0"/>
          </a:p>
        </p:txBody>
      </p:sp>
      <p:sp>
        <p:nvSpPr>
          <p:cNvPr id="104452" name="Slide Number Placeholder 3">
            <a:extLst>
              <a:ext uri="{FF2B5EF4-FFF2-40B4-BE49-F238E27FC236}">
                <a16:creationId xmlns:a16="http://schemas.microsoft.com/office/drawing/2014/main" id="{D28FCA56-407D-4B3C-828C-83B30AE40F2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8D527CF-30F9-4F06-A392-7771C8EED402}" type="slidenum">
              <a:rPr lang="en-GB" altLang="en-US" smtClean="0">
                <a:solidFill>
                  <a:schemeClr val="tx1"/>
                </a:solidFill>
                <a:latin typeface="Arial" panose="020B0604020202020204" pitchFamily="34" charset="0"/>
              </a:rPr>
              <a:pPr fontAlgn="base">
                <a:spcBef>
                  <a:spcPct val="0"/>
                </a:spcBef>
                <a:spcAft>
                  <a:spcPct val="0"/>
                </a:spcAft>
                <a:buFontTx/>
                <a:buNone/>
              </a:pPr>
              <a:t>67</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normAutofit/>
          </a:bodyPr>
          <a:lstStyle/>
          <a:p>
            <a:pPr fontAlgn="auto">
              <a:spcBef>
                <a:spcPct val="50000"/>
              </a:spcBef>
              <a:spcAft>
                <a:spcPts val="0"/>
              </a:spcAft>
              <a:defRPr/>
            </a:pPr>
            <a:r>
              <a:rPr lang="en-GB" altLang="en-US" sz="1600"/>
              <a:t>V21.1 : June 7</a:t>
            </a:r>
            <a:r>
              <a:rPr lang="en-GB" altLang="en-US" sz="1600" baseline="30000"/>
              <a:t>th</a:t>
            </a:r>
            <a:r>
              <a:rPr lang="en-GB" altLang="en-US" sz="1600"/>
              <a:t>  2021</a:t>
            </a:r>
          </a:p>
          <a:p>
            <a:pPr lvl="1" fontAlgn="auto">
              <a:spcBef>
                <a:spcPct val="50000"/>
              </a:spcBef>
              <a:spcAft>
                <a:spcPts val="0"/>
              </a:spcAft>
              <a:buFont typeface="Wingdings" charset="2"/>
              <a:buChar char="§"/>
              <a:defRPr/>
            </a:pPr>
            <a:r>
              <a:rPr lang="en-US" altLang="en-US" sz="1400"/>
              <a:t>Changed the dynamic reconfiguration options to allow reconfigurable rates on all configurations.</a:t>
            </a:r>
          </a:p>
          <a:p>
            <a:pPr lvl="1" fontAlgn="auto">
              <a:spcBef>
                <a:spcPct val="50000"/>
              </a:spcBef>
              <a:spcAft>
                <a:spcPts val="0"/>
              </a:spcAft>
              <a:buFont typeface="Wingdings" charset="2"/>
              <a:buChar char="§"/>
              <a:defRPr/>
            </a:pPr>
            <a:r>
              <a:rPr lang="en-US" altLang="en-US" sz="1400"/>
              <a:t>Fixed bug that showed issue with PAM4 high datarate coming properly out of reset</a:t>
            </a:r>
          </a:p>
          <a:p>
            <a:pPr lvl="1" fontAlgn="auto">
              <a:spcBef>
                <a:spcPct val="50000"/>
              </a:spcBef>
              <a:spcAft>
                <a:spcPts val="0"/>
              </a:spcAft>
              <a:buFont typeface="Wingdings" charset="2"/>
              <a:buChar char="§"/>
              <a:defRPr/>
            </a:pPr>
            <a:endParaRPr lang="en-GB" altLang="en-US" sz="1600"/>
          </a:p>
          <a:p>
            <a:pPr fontAlgn="auto">
              <a:spcBef>
                <a:spcPct val="50000"/>
              </a:spcBef>
              <a:spcAft>
                <a:spcPts val="0"/>
              </a:spcAft>
              <a:defRPr/>
            </a:pPr>
            <a:r>
              <a:rPr lang="en-GB" altLang="en-US" sz="1600"/>
              <a:t>V21.1 : June 1</a:t>
            </a:r>
            <a:r>
              <a:rPr lang="en-GB" altLang="en-US" sz="1600" baseline="30000"/>
              <a:t>st</a:t>
            </a:r>
            <a:r>
              <a:rPr lang="en-GB" altLang="en-US" sz="1600"/>
              <a:t> 2021</a:t>
            </a:r>
          </a:p>
          <a:p>
            <a:pPr lvl="1" fontAlgn="auto">
              <a:spcBef>
                <a:spcPct val="50000"/>
              </a:spcBef>
              <a:spcAft>
                <a:spcPts val="0"/>
              </a:spcAft>
              <a:buFont typeface="Wingdings" charset="2"/>
              <a:buChar char="§"/>
              <a:defRPr/>
            </a:pPr>
            <a:r>
              <a:rPr lang="en-US" altLang="en-US" sz="1400"/>
              <a:t>Major update to the design to allow to dynamically reconfigure a channel independently from Rsfec fractured to PMA direct mode and individually reset support</a:t>
            </a:r>
          </a:p>
          <a:p>
            <a:pPr lvl="2" fontAlgn="auto">
              <a:spcBef>
                <a:spcPct val="50000"/>
              </a:spcBef>
              <a:spcAft>
                <a:spcPts val="0"/>
              </a:spcAft>
              <a:buFont typeface="Wingdings" charset="2"/>
              <a:buChar char="§"/>
              <a:defRPr/>
            </a:pPr>
            <a:r>
              <a:rPr lang="en-US" altLang="en-US" sz="1400"/>
              <a:t>Added 8 clock multiplexers per PHY instance</a:t>
            </a:r>
          </a:p>
          <a:p>
            <a:pPr lvl="2" fontAlgn="auto">
              <a:spcBef>
                <a:spcPct val="50000"/>
              </a:spcBef>
              <a:spcAft>
                <a:spcPts val="0"/>
              </a:spcAft>
              <a:buFont typeface="Wingdings" charset="2"/>
              <a:buChar char="§"/>
              <a:defRPr/>
            </a:pPr>
            <a:r>
              <a:rPr lang="en-US" altLang="en-US" sz="1400"/>
              <a:t>Added phase comp FIFO’s for the clock domain crossings because of the clock multiplexers</a:t>
            </a:r>
          </a:p>
          <a:p>
            <a:pPr lvl="2" fontAlgn="auto">
              <a:spcBef>
                <a:spcPct val="50000"/>
              </a:spcBef>
              <a:spcAft>
                <a:spcPts val="0"/>
              </a:spcAft>
              <a:buFont typeface="Wingdings" charset="2"/>
              <a:buChar char="§"/>
              <a:defRPr/>
            </a:pPr>
            <a:r>
              <a:rPr lang="en-US" altLang="en-US" sz="1400"/>
              <a:t>Updates to the software to allow for independent channel reconfiguration.</a:t>
            </a:r>
          </a:p>
          <a:p>
            <a:pPr lvl="1" fontAlgn="auto">
              <a:spcBef>
                <a:spcPct val="50000"/>
              </a:spcBef>
              <a:spcAft>
                <a:spcPts val="0"/>
              </a:spcAft>
              <a:buFont typeface="Wingdings" charset="2"/>
              <a:buChar char="§"/>
              <a:defRPr/>
            </a:pPr>
            <a:r>
              <a:rPr lang="en-US" altLang="en-US" sz="1400"/>
              <a:t>Uses Mailbox Client IP and Nios HAL to readout the temperatures instead of temperature sense IP.</a:t>
            </a:r>
          </a:p>
          <a:p>
            <a:pPr marL="0" lvl="1" indent="0" eaLnBrk="1" hangingPunct="1">
              <a:spcBef>
                <a:spcPct val="50000"/>
              </a:spcBef>
              <a:buNone/>
            </a:pPr>
            <a:endParaRPr lang="en-GB" altLang="en-US" sz="1600"/>
          </a:p>
          <a:p>
            <a:pPr lvl="1" eaLnBrk="1" hangingPunct="1">
              <a:spcBef>
                <a:spcPct val="50000"/>
              </a:spcBef>
            </a:pPr>
            <a:endParaRPr lang="en-GB" altLang="en-US" sz="1400"/>
          </a:p>
          <a:p>
            <a:pPr eaLnBrk="1" hangingPunct="1">
              <a:spcBef>
                <a:spcPct val="50000"/>
              </a:spcBef>
            </a:pPr>
            <a:endParaRPr lang="en-GB" altLang="en-US"/>
          </a:p>
          <a:p>
            <a:pPr eaLnBrk="1" hangingPunct="1">
              <a:spcBef>
                <a:spcPct val="50000"/>
              </a:spcBef>
            </a:pPr>
            <a:endParaRPr lang="en-GB" altLang="en-US"/>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68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739946465"/>
      </p:ext>
    </p:extLst>
  </p:cSld>
  <p:clrMapOvr>
    <a:masterClrMapping/>
  </p:clrMapOvr>
  <p:transition spd="med">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normAutofit lnSpcReduction="10000"/>
          </a:bodyPr>
          <a:lstStyle/>
          <a:p>
            <a:pPr fontAlgn="auto">
              <a:spcBef>
                <a:spcPct val="50000"/>
              </a:spcBef>
              <a:spcAft>
                <a:spcPts val="0"/>
              </a:spcAft>
              <a:defRPr/>
            </a:pPr>
            <a:r>
              <a:rPr lang="en-GB" altLang="en-US" sz="1600"/>
              <a:t>V20.4 : January 7</a:t>
            </a:r>
            <a:r>
              <a:rPr lang="en-GB" altLang="en-US" sz="1600" baseline="30000"/>
              <a:t>th</a:t>
            </a:r>
            <a:r>
              <a:rPr lang="en-GB" altLang="en-US" sz="1600"/>
              <a:t> 2021</a:t>
            </a:r>
          </a:p>
          <a:p>
            <a:pPr lvl="1" fontAlgn="auto">
              <a:spcBef>
                <a:spcPct val="50000"/>
              </a:spcBef>
              <a:spcAft>
                <a:spcPts val="0"/>
              </a:spcAft>
              <a:buFont typeface="Wingdings" charset="2"/>
              <a:buChar char="§"/>
              <a:defRPr/>
            </a:pPr>
            <a:r>
              <a:rPr lang="en-US" altLang="en-US" sz="1400"/>
              <a:t>Updated all IP to 20.4</a:t>
            </a:r>
          </a:p>
          <a:p>
            <a:pPr lvl="1" fontAlgn="auto">
              <a:spcBef>
                <a:spcPct val="50000"/>
              </a:spcBef>
              <a:spcAft>
                <a:spcPts val="0"/>
              </a:spcAft>
              <a:buFont typeface="Wingdings" charset="2"/>
              <a:buChar char="§"/>
              <a:defRPr/>
            </a:pPr>
            <a:r>
              <a:rPr lang="en-US" altLang="en-US" sz="1400">
                <a:solidFill>
                  <a:srgbClr val="00B050"/>
                </a:solidFill>
              </a:rPr>
              <a:t>Added PrbsAlarm signal : the PrbsAlarm signal will be asserted when the PrbsLock will go down (due to external causes e.g. cable pull/plug in) and remain asserted until a reset errorcount or reset of the phy is being done. This allows to capture any events that could occur that could bring down a link for a period of time to keep track of this.</a:t>
            </a:r>
          </a:p>
          <a:p>
            <a:pPr eaLnBrk="1" hangingPunct="1">
              <a:spcBef>
                <a:spcPct val="50000"/>
              </a:spcBef>
            </a:pPr>
            <a:endParaRPr lang="en-GB" altLang="en-US" sz="1600"/>
          </a:p>
          <a:p>
            <a:pPr eaLnBrk="1" hangingPunct="1">
              <a:spcBef>
                <a:spcPct val="50000"/>
              </a:spcBef>
            </a:pPr>
            <a:r>
              <a:rPr lang="en-GB" altLang="en-US" sz="1600"/>
              <a:t>V20.3 : December 7</a:t>
            </a:r>
            <a:r>
              <a:rPr lang="en-GB" altLang="en-US" sz="1600" baseline="30000"/>
              <a:t>th</a:t>
            </a:r>
            <a:r>
              <a:rPr lang="en-GB" altLang="en-US" sz="1600"/>
              <a:t> 2020</a:t>
            </a:r>
          </a:p>
          <a:p>
            <a:pPr lvl="1" eaLnBrk="1" hangingPunct="1">
              <a:spcBef>
                <a:spcPct val="50000"/>
              </a:spcBef>
            </a:pPr>
            <a:r>
              <a:rPr lang="en-GB" altLang="en-US" sz="1400"/>
              <a:t>Updated IP to 20.3</a:t>
            </a:r>
          </a:p>
          <a:p>
            <a:pPr lvl="1" eaLnBrk="1" hangingPunct="1">
              <a:spcBef>
                <a:spcPct val="50000"/>
              </a:spcBef>
            </a:pPr>
            <a:r>
              <a:rPr lang="en-GB" altLang="en-US" sz="1400"/>
              <a:t>Updated PRBS generators and verifiers.</a:t>
            </a:r>
          </a:p>
          <a:p>
            <a:pPr lvl="1" eaLnBrk="1" hangingPunct="1">
              <a:spcBef>
                <a:spcPct val="50000"/>
              </a:spcBef>
            </a:pPr>
            <a:r>
              <a:rPr lang="en-GB" altLang="en-US" sz="1400"/>
              <a:t>Updated Adapt_SIP software.</a:t>
            </a:r>
          </a:p>
          <a:p>
            <a:pPr lvl="1" eaLnBrk="1" hangingPunct="1">
              <a:spcBef>
                <a:spcPct val="50000"/>
              </a:spcBef>
            </a:pPr>
            <a:r>
              <a:rPr lang="en-GB" altLang="en-US" sz="1400"/>
              <a:t>Added BTI Mitigation (Preserve Unused Channels)</a:t>
            </a:r>
            <a:endParaRPr lang="en-GB" altLang="en-US" sz="1600"/>
          </a:p>
          <a:p>
            <a:pPr eaLnBrk="1" hangingPunct="1">
              <a:spcBef>
                <a:spcPct val="50000"/>
              </a:spcBef>
            </a:pPr>
            <a:endParaRPr lang="en-GB" altLang="en-US" sz="1600"/>
          </a:p>
          <a:p>
            <a:pPr eaLnBrk="1" hangingPunct="1">
              <a:spcBef>
                <a:spcPct val="50000"/>
              </a:spcBef>
            </a:pPr>
            <a:r>
              <a:rPr lang="en-GB" altLang="en-US" sz="1600"/>
              <a:t>V20.2 : August 13</a:t>
            </a:r>
            <a:r>
              <a:rPr lang="en-GB" altLang="en-US" sz="1600" baseline="30000"/>
              <a:t>th</a:t>
            </a:r>
            <a:r>
              <a:rPr lang="en-GB" altLang="en-US" sz="1600"/>
              <a:t> 2020</a:t>
            </a:r>
          </a:p>
          <a:p>
            <a:pPr lvl="1" eaLnBrk="1" hangingPunct="1">
              <a:spcBef>
                <a:spcPct val="50000"/>
              </a:spcBef>
            </a:pPr>
            <a:r>
              <a:rPr lang="en-GB" altLang="en-US" sz="1400"/>
              <a:t>Use different “seeds” for 64-bit prbs generators.</a:t>
            </a:r>
          </a:p>
          <a:p>
            <a:pPr lvl="1" eaLnBrk="1" hangingPunct="1">
              <a:spcBef>
                <a:spcPct val="50000"/>
              </a:spcBef>
            </a:pPr>
            <a:r>
              <a:rPr lang="en-GB" altLang="en-US" sz="1400"/>
              <a:t>Updated design to also allow to reconfigure to PAM4 PMA direct which is using a different datapath and 128 bit PRBS generators and checkers.</a:t>
            </a:r>
          </a:p>
          <a:p>
            <a:pPr marL="0" lvl="1" indent="0" eaLnBrk="1" hangingPunct="1">
              <a:spcBef>
                <a:spcPct val="50000"/>
              </a:spcBef>
              <a:buNone/>
            </a:pPr>
            <a:endParaRPr lang="en-GB" altLang="en-US" sz="1600"/>
          </a:p>
          <a:p>
            <a:pPr lvl="1" eaLnBrk="1" hangingPunct="1">
              <a:spcBef>
                <a:spcPct val="50000"/>
              </a:spcBef>
            </a:pPr>
            <a:endParaRPr lang="en-GB" altLang="en-US" sz="1400"/>
          </a:p>
          <a:p>
            <a:pPr eaLnBrk="1" hangingPunct="1">
              <a:spcBef>
                <a:spcPct val="50000"/>
              </a:spcBef>
            </a:pPr>
            <a:endParaRPr lang="en-GB" altLang="en-US"/>
          </a:p>
          <a:p>
            <a:pPr eaLnBrk="1" hangingPunct="1">
              <a:spcBef>
                <a:spcPct val="50000"/>
              </a:spcBef>
            </a:pPr>
            <a:endParaRPr lang="en-GB" altLang="en-US"/>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69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87515166"/>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a:extLst>
              <a:ext uri="{FF2B5EF4-FFF2-40B4-BE49-F238E27FC236}">
                <a16:creationId xmlns:a16="http://schemas.microsoft.com/office/drawing/2014/main" id="{6663F421-8639-4A43-A1B2-152FCC905816}"/>
              </a:ext>
            </a:extLst>
          </p:cNvPr>
          <p:cNvSpPr>
            <a:spLocks noGrp="1"/>
          </p:cNvSpPr>
          <p:nvPr>
            <p:ph type="sldNum" sz="quarter" idx="12"/>
          </p:nvPr>
        </p:nvSpPr>
        <p:spPr bwMode="auto">
          <a:xfrm>
            <a:off x="6872288" y="64325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16C2A7E-D480-4903-A995-B9A792E96385}" type="slidenum">
              <a:rPr lang="en-GB" altLang="en-US" smtClean="0">
                <a:solidFill>
                  <a:schemeClr val="tx1"/>
                </a:solidFill>
                <a:latin typeface="Arial" panose="020B0604020202020204" pitchFamily="34" charset="0"/>
              </a:rPr>
              <a:pPr fontAlgn="base">
                <a:spcBef>
                  <a:spcPct val="0"/>
                </a:spcBef>
                <a:spcAft>
                  <a:spcPct val="0"/>
                </a:spcAft>
                <a:buFontTx/>
                <a:buNone/>
              </a:pPr>
              <a:t>7</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C044E522-63F6-4CC4-9EF8-07510A507CAA}"/>
              </a:ext>
            </a:extLst>
          </p:cNvPr>
          <p:cNvPicPr>
            <a:picLocks noChangeAspect="1"/>
          </p:cNvPicPr>
          <p:nvPr/>
        </p:nvPicPr>
        <p:blipFill>
          <a:blip r:embed="rId3"/>
          <a:stretch>
            <a:fillRect/>
          </a:stretch>
        </p:blipFill>
        <p:spPr>
          <a:xfrm>
            <a:off x="0" y="430096"/>
            <a:ext cx="9144000" cy="5997808"/>
          </a:xfrm>
          <a:prstGeom prst="rect">
            <a:avLst/>
          </a:prstGeom>
        </p:spPr>
      </p:pic>
    </p:spTree>
  </p:cSld>
  <p:clrMapOvr>
    <a:masterClrMapping/>
  </p:clrMapOvr>
  <p:transition spd="med">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normAutofit lnSpcReduction="10000"/>
          </a:bodyPr>
          <a:lstStyle/>
          <a:p>
            <a:pPr eaLnBrk="1" hangingPunct="1">
              <a:spcBef>
                <a:spcPct val="50000"/>
              </a:spcBef>
            </a:pPr>
            <a:r>
              <a:rPr lang="en-GB" altLang="en-US" sz="1600"/>
              <a:t>V20.1 : June 17</a:t>
            </a:r>
            <a:r>
              <a:rPr lang="en-GB" altLang="en-US" sz="1600" baseline="30000"/>
              <a:t>th</a:t>
            </a:r>
            <a:r>
              <a:rPr lang="en-GB" altLang="en-US" sz="1600"/>
              <a:t> 2020</a:t>
            </a:r>
          </a:p>
          <a:p>
            <a:pPr lvl="1" eaLnBrk="1" hangingPunct="1">
              <a:spcBef>
                <a:spcPct val="50000"/>
              </a:spcBef>
            </a:pPr>
            <a:r>
              <a:rPr lang="en-GB" altLang="en-US" sz="1400"/>
              <a:t>Updated Adapt SIP search algorithm according to the latest guidelines.</a:t>
            </a:r>
          </a:p>
          <a:p>
            <a:pPr lvl="1" eaLnBrk="1" hangingPunct="1">
              <a:spcBef>
                <a:spcPct val="50000"/>
              </a:spcBef>
            </a:pPr>
            <a:r>
              <a:rPr lang="en-GB" altLang="en-US" sz="1400"/>
              <a:t>Added optional scrambler/descrambler option</a:t>
            </a:r>
          </a:p>
          <a:p>
            <a:pPr lvl="1" eaLnBrk="1" hangingPunct="1">
              <a:spcBef>
                <a:spcPct val="50000"/>
              </a:spcBef>
            </a:pPr>
            <a:r>
              <a:rPr lang="en-GB" altLang="en-US" sz="1400"/>
              <a:t>Added additional RSFEC statistics.</a:t>
            </a:r>
          </a:p>
          <a:p>
            <a:pPr lvl="1" eaLnBrk="1" hangingPunct="1">
              <a:spcBef>
                <a:spcPct val="50000"/>
              </a:spcBef>
            </a:pPr>
            <a:r>
              <a:rPr lang="en-GB" altLang="en-US" sz="1400"/>
              <a:t>Added PMA error injection (post-FEC)</a:t>
            </a:r>
          </a:p>
          <a:p>
            <a:pPr lvl="1" eaLnBrk="1" hangingPunct="1">
              <a:spcBef>
                <a:spcPct val="50000"/>
              </a:spcBef>
            </a:pPr>
            <a:r>
              <a:rPr lang="en-US" altLang="en-US" sz="1400"/>
              <a:t>Added stress tests in software (reset tests, adapt sip tests etc.)</a:t>
            </a:r>
            <a:endParaRPr lang="en-GB" altLang="en-US" sz="1400"/>
          </a:p>
          <a:p>
            <a:pPr marL="0" lvl="1" indent="0" eaLnBrk="1" hangingPunct="1">
              <a:spcBef>
                <a:spcPct val="50000"/>
              </a:spcBef>
              <a:buNone/>
            </a:pPr>
            <a:endParaRPr lang="en-GB" altLang="en-US" sz="1600"/>
          </a:p>
          <a:p>
            <a:pPr eaLnBrk="1" hangingPunct="1">
              <a:spcBef>
                <a:spcPct val="50000"/>
              </a:spcBef>
            </a:pPr>
            <a:r>
              <a:rPr lang="en-GB" altLang="en-US" sz="1600"/>
              <a:t>V20.1 : May 26</a:t>
            </a:r>
            <a:r>
              <a:rPr lang="en-GB" altLang="en-US" sz="1600" baseline="30000"/>
              <a:t>th</a:t>
            </a:r>
            <a:r>
              <a:rPr lang="en-GB" altLang="en-US" sz="1600"/>
              <a:t> 2020</a:t>
            </a:r>
          </a:p>
          <a:p>
            <a:pPr lvl="1" eaLnBrk="1" hangingPunct="1">
              <a:spcBef>
                <a:spcPct val="50000"/>
              </a:spcBef>
            </a:pPr>
            <a:r>
              <a:rPr lang="en-GB" altLang="en-US" sz="1400"/>
              <a:t>Added dynamic reconfiguration to PMA direct mode</a:t>
            </a:r>
          </a:p>
          <a:p>
            <a:pPr lvl="1" eaLnBrk="1" hangingPunct="1">
              <a:spcBef>
                <a:spcPct val="50000"/>
              </a:spcBef>
            </a:pPr>
            <a:r>
              <a:rPr lang="en-US" altLang="en-US" sz="1400"/>
              <a:t>Consolidated the dynamic reconfiguration options into one menu option and reconfigure always both phys in all cases.</a:t>
            </a:r>
            <a:endParaRPr lang="en-GB" altLang="en-US" sz="1400"/>
          </a:p>
          <a:p>
            <a:pPr eaLnBrk="1" hangingPunct="1">
              <a:spcBef>
                <a:spcPct val="50000"/>
              </a:spcBef>
            </a:pPr>
            <a:endParaRPr lang="en-GB" altLang="en-US" sz="1600"/>
          </a:p>
          <a:p>
            <a:pPr eaLnBrk="1" hangingPunct="1">
              <a:spcBef>
                <a:spcPct val="50000"/>
              </a:spcBef>
            </a:pPr>
            <a:r>
              <a:rPr lang="en-GB" altLang="en-US" sz="1600"/>
              <a:t>V20.1 : May 13</a:t>
            </a:r>
            <a:r>
              <a:rPr lang="en-GB" altLang="en-US" sz="1600" baseline="30000"/>
              <a:t>th</a:t>
            </a:r>
            <a:r>
              <a:rPr lang="en-GB" altLang="en-US" sz="1600"/>
              <a:t> 2020</a:t>
            </a:r>
          </a:p>
          <a:p>
            <a:pPr lvl="1" eaLnBrk="1" hangingPunct="1">
              <a:spcBef>
                <a:spcPct val="50000"/>
              </a:spcBef>
            </a:pPr>
            <a:r>
              <a:rPr lang="en-GB" altLang="en-US" sz="1400"/>
              <a:t>Transitioned to 20.1</a:t>
            </a:r>
          </a:p>
          <a:p>
            <a:pPr lvl="1" eaLnBrk="1" hangingPunct="1">
              <a:spcBef>
                <a:spcPct val="50000"/>
              </a:spcBef>
            </a:pPr>
            <a:r>
              <a:rPr lang="en-GB" altLang="en-US" sz="1400"/>
              <a:t>Added functionality</a:t>
            </a:r>
            <a:r>
              <a:rPr lang="en-US" altLang="en-US" sz="1400"/>
              <a:t> : when in 4 lanes fractured allows to reconfigure the RSFEC from (528,514) to (544,514) for NRZ and allows to reconfigure to PAM4 on all 4 lanes using RSFEC (544,514). </a:t>
            </a:r>
          </a:p>
          <a:p>
            <a:pPr lvl="1" eaLnBrk="1" hangingPunct="1">
              <a:spcBef>
                <a:spcPct val="50000"/>
              </a:spcBef>
            </a:pPr>
            <a:r>
              <a:rPr lang="en-GB" altLang="en-US" sz="1400"/>
              <a:t>GUI updates (with color coding)</a:t>
            </a:r>
          </a:p>
          <a:p>
            <a:pPr lvl="1" eaLnBrk="1" hangingPunct="1">
              <a:spcBef>
                <a:spcPct val="50000"/>
              </a:spcBef>
            </a:pPr>
            <a:endParaRPr lang="en-GB" altLang="en-US" sz="1400"/>
          </a:p>
          <a:p>
            <a:pPr eaLnBrk="1" hangingPunct="1">
              <a:spcBef>
                <a:spcPct val="50000"/>
              </a:spcBef>
            </a:pPr>
            <a:endParaRPr lang="en-GB" altLang="en-US"/>
          </a:p>
          <a:p>
            <a:pPr eaLnBrk="1" hangingPunct="1">
              <a:spcBef>
                <a:spcPct val="50000"/>
              </a:spcBef>
            </a:pPr>
            <a:endParaRPr lang="en-GB" altLang="en-US"/>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70</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normAutofit/>
          </a:bodyPr>
          <a:lstStyle/>
          <a:p>
            <a:pPr eaLnBrk="1" hangingPunct="1">
              <a:spcBef>
                <a:spcPct val="50000"/>
              </a:spcBef>
            </a:pPr>
            <a:r>
              <a:rPr lang="en-GB" altLang="en-US" sz="1600"/>
              <a:t>V19.3 : March 11</a:t>
            </a:r>
            <a:r>
              <a:rPr lang="en-GB" altLang="en-US" sz="1600" baseline="30000"/>
              <a:t>th</a:t>
            </a:r>
            <a:r>
              <a:rPr lang="en-GB" altLang="en-US" sz="1600"/>
              <a:t> 2020</a:t>
            </a:r>
          </a:p>
          <a:p>
            <a:pPr lvl="1" eaLnBrk="1" hangingPunct="1">
              <a:spcBef>
                <a:spcPct val="50000"/>
              </a:spcBef>
            </a:pPr>
            <a:r>
              <a:rPr lang="en-GB" altLang="en-US" sz="1400"/>
              <a:t>Added functionality to support 2 lanes of NRZ RSFEC Fractured (using the same physical lanes as the PAM4 configuration). The PMA of the odd channels (not used) is disabled to save power.</a:t>
            </a:r>
          </a:p>
          <a:p>
            <a:pPr lvl="1" eaLnBrk="1" hangingPunct="1">
              <a:spcBef>
                <a:spcPct val="50000"/>
              </a:spcBef>
            </a:pPr>
            <a:r>
              <a:rPr lang="en-GB" altLang="en-US" sz="1400"/>
              <a:t>Changed relevant software makefiles to support Nios II 19.3 Command Shell (using WSL) (no need to have Nios II 19.1 Command shell any longer).</a:t>
            </a:r>
          </a:p>
          <a:p>
            <a:pPr eaLnBrk="1" hangingPunct="1">
              <a:spcBef>
                <a:spcPct val="50000"/>
              </a:spcBef>
            </a:pPr>
            <a:endParaRPr lang="en-GB" altLang="en-US" sz="1600"/>
          </a:p>
          <a:p>
            <a:pPr eaLnBrk="1" hangingPunct="1">
              <a:spcBef>
                <a:spcPct val="50000"/>
              </a:spcBef>
            </a:pPr>
            <a:r>
              <a:rPr lang="en-GB" altLang="en-US" sz="1600"/>
              <a:t>V19.3 : March 5</a:t>
            </a:r>
            <a:r>
              <a:rPr lang="en-GB" altLang="en-US" sz="1600" baseline="30000"/>
              <a:t>th</a:t>
            </a:r>
            <a:r>
              <a:rPr lang="en-GB" altLang="en-US" sz="1600"/>
              <a:t> 2020</a:t>
            </a:r>
          </a:p>
          <a:p>
            <a:pPr lvl="1" eaLnBrk="1" hangingPunct="1">
              <a:spcBef>
                <a:spcPct val="50000"/>
              </a:spcBef>
            </a:pPr>
            <a:r>
              <a:rPr lang="en-GB" altLang="en-US" sz="1400"/>
              <a:t>Initial version</a:t>
            </a:r>
          </a:p>
          <a:p>
            <a:pPr lvl="1" eaLnBrk="1" hangingPunct="1">
              <a:spcBef>
                <a:spcPct val="50000"/>
              </a:spcBef>
            </a:pPr>
            <a:r>
              <a:rPr lang="en-GB" altLang="en-US" sz="1400"/>
              <a:t>Succesfully tested 1000 reconfigurations between RSFEC Fractured and KPFEC aggregate.</a:t>
            </a:r>
          </a:p>
          <a:p>
            <a:pPr eaLnBrk="1" hangingPunct="1">
              <a:spcBef>
                <a:spcPct val="50000"/>
              </a:spcBef>
            </a:pPr>
            <a:endParaRPr lang="en-GB" altLang="en-US"/>
          </a:p>
          <a:p>
            <a:pPr eaLnBrk="1" hangingPunct="1">
              <a:spcBef>
                <a:spcPct val="50000"/>
              </a:spcBef>
            </a:pPr>
            <a:endParaRPr lang="en-GB" altLang="en-US"/>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71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936382865"/>
      </p:ext>
    </p:extLst>
  </p:cSld>
  <p:clrMapOvr>
    <a:masterClrMapping/>
  </p:clrMapOvr>
  <p:transition spd="med">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BD5B2359-7C83-4FDD-A78B-32705564D306}"/>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Feedback and/or Questions?</a:t>
            </a:r>
            <a:endParaRPr lang="en-US" altLang="en-US">
              <a:latin typeface="Intel Clear" panose="020B0604020203020204" pitchFamily="34" charset="0"/>
              <a:cs typeface="Intel Clear" panose="020B0604020203020204" pitchFamily="34" charset="0"/>
            </a:endParaRPr>
          </a:p>
        </p:txBody>
      </p:sp>
      <p:sp>
        <p:nvSpPr>
          <p:cNvPr id="108547" name="Rectangle 3">
            <a:extLst>
              <a:ext uri="{FF2B5EF4-FFF2-40B4-BE49-F238E27FC236}">
                <a16:creationId xmlns:a16="http://schemas.microsoft.com/office/drawing/2014/main" id="{52E7287B-4F9B-43B4-BBE0-21F0118F1A8A}"/>
              </a:ext>
            </a:extLst>
          </p:cNvPr>
          <p:cNvSpPr>
            <a:spLocks noGrp="1"/>
          </p:cNvSpPr>
          <p:nvPr>
            <p:ph idx="1"/>
          </p:nvPr>
        </p:nvSpPr>
        <p:spPr/>
        <p:txBody>
          <a:bodyPr/>
          <a:lstStyle/>
          <a:p>
            <a:pPr eaLnBrk="1" hangingPunct="1">
              <a:spcBef>
                <a:spcPct val="50000"/>
              </a:spcBef>
            </a:pPr>
            <a:r>
              <a:rPr lang="en-GB" altLang="en-US" sz="2000"/>
              <a:t>Peter Schepers (</a:t>
            </a:r>
            <a:r>
              <a:rPr lang="en-GB" altLang="en-US" sz="2000">
                <a:hlinkClick r:id="rId3"/>
              </a:rPr>
              <a:t>peter.schepers@intel.com</a:t>
            </a:r>
            <a:r>
              <a:rPr lang="en-GB" altLang="en-US" sz="2000"/>
              <a:t> )</a:t>
            </a:r>
          </a:p>
          <a:p>
            <a:pPr eaLnBrk="1" hangingPunct="1">
              <a:spcBef>
                <a:spcPct val="50000"/>
              </a:spcBef>
            </a:pPr>
            <a:r>
              <a:rPr lang="en-GB" altLang="en-US" sz="2000"/>
              <a:t>+32 495 57 32 22</a:t>
            </a:r>
          </a:p>
        </p:txBody>
      </p:sp>
      <p:sp>
        <p:nvSpPr>
          <p:cNvPr id="108548" name="Slide Number Placeholder 3">
            <a:extLst>
              <a:ext uri="{FF2B5EF4-FFF2-40B4-BE49-F238E27FC236}">
                <a16:creationId xmlns:a16="http://schemas.microsoft.com/office/drawing/2014/main" id="{30100A04-130E-47B6-A70A-76A587A41B0D}"/>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75B3A4A-1FD4-4984-9326-767E0947F09C}" type="slidenum">
              <a:rPr lang="en-GB" altLang="en-US" smtClean="0">
                <a:solidFill>
                  <a:schemeClr val="tx1"/>
                </a:solidFill>
                <a:latin typeface="Arial" panose="020B0604020202020204" pitchFamily="34" charset="0"/>
              </a:rPr>
              <a:pPr fontAlgn="base">
                <a:spcBef>
                  <a:spcPct val="0"/>
                </a:spcBef>
                <a:spcAft>
                  <a:spcPct val="0"/>
                </a:spcAft>
                <a:buFontTx/>
                <a:buNone/>
              </a:pPr>
              <a:t>72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ADAPT_SIP Resources</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GB" altLang="en-US"/>
              <a:t>Below is a screenshot of the amount of resources being used by one ADAPT_SIP instance. </a:t>
            </a:r>
            <a:r>
              <a:rPr lang="en-GB" altLang="en-US">
                <a:solidFill>
                  <a:srgbClr val="FF0000"/>
                </a:solidFill>
              </a:rPr>
              <a:t>Note that this can still be further optimized in memory footprint as printf is being used which has an impact on the resources</a:t>
            </a:r>
            <a:r>
              <a:rPr lang="en-GB" altLang="en-US"/>
              <a:t>. Those printf are not required for the functionality but from a demo point of view show what is going on currently in each ADAPT_SIP.</a:t>
            </a:r>
          </a:p>
          <a:p>
            <a:pPr lvl="2"/>
            <a:r>
              <a:rPr lang="en-GB" altLang="en-US"/>
              <a:t>ALMs : ~ 1500</a:t>
            </a:r>
          </a:p>
          <a:p>
            <a:pPr lvl="2"/>
            <a:r>
              <a:rPr lang="en-GB" altLang="en-US"/>
              <a:t>ALUTs : ~1900</a:t>
            </a:r>
          </a:p>
          <a:p>
            <a:pPr lvl="2"/>
            <a:r>
              <a:rPr lang="en-GB" altLang="en-US"/>
              <a:t>Dedicated Logic Registers : ~ 1500</a:t>
            </a:r>
            <a:endParaRPr lang="en-GB" altLang="en-US" dirty="0"/>
          </a:p>
          <a:p>
            <a:pPr lvl="2"/>
            <a:r>
              <a:rPr lang="en-GB" altLang="en-US"/>
              <a:t>M20K : 101</a:t>
            </a:r>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8</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53EA8AC3-440F-4285-B30D-8862480315A7}"/>
              </a:ext>
            </a:extLst>
          </p:cNvPr>
          <p:cNvPicPr>
            <a:picLocks noChangeAspect="1"/>
          </p:cNvPicPr>
          <p:nvPr/>
        </p:nvPicPr>
        <p:blipFill>
          <a:blip r:embed="rId3"/>
          <a:stretch>
            <a:fillRect/>
          </a:stretch>
        </p:blipFill>
        <p:spPr>
          <a:xfrm>
            <a:off x="-1587" y="3733800"/>
            <a:ext cx="9144000" cy="393459"/>
          </a:xfrm>
          <a:prstGeom prst="rect">
            <a:avLst/>
          </a:prstGeom>
        </p:spPr>
      </p:pic>
    </p:spTree>
    <p:extLst>
      <p:ext uri="{BB962C8B-B14F-4D97-AF65-F5344CB8AC3E}">
        <p14:creationId xmlns:p14="http://schemas.microsoft.com/office/powerpoint/2010/main" val="2173823926"/>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E-Tile Native PHY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(TX PMA/RX PMA)</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9</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5" name="Picture 4">
            <a:extLst>
              <a:ext uri="{FF2B5EF4-FFF2-40B4-BE49-F238E27FC236}">
                <a16:creationId xmlns:a16="http://schemas.microsoft.com/office/drawing/2014/main" id="{71164B11-E2C3-4F36-A370-E027969DF57A}"/>
              </a:ext>
            </a:extLst>
          </p:cNvPr>
          <p:cNvPicPr>
            <a:picLocks noChangeAspect="1"/>
          </p:cNvPicPr>
          <p:nvPr/>
        </p:nvPicPr>
        <p:blipFill>
          <a:blip r:embed="rId3"/>
          <a:stretch>
            <a:fillRect/>
          </a:stretch>
        </p:blipFill>
        <p:spPr>
          <a:xfrm>
            <a:off x="1" y="1325846"/>
            <a:ext cx="5111272" cy="1653891"/>
          </a:xfrm>
          <a:prstGeom prst="rect">
            <a:avLst/>
          </a:prstGeom>
        </p:spPr>
      </p:pic>
      <p:pic>
        <p:nvPicPr>
          <p:cNvPr id="2" name="Picture 1">
            <a:extLst>
              <a:ext uri="{FF2B5EF4-FFF2-40B4-BE49-F238E27FC236}">
                <a16:creationId xmlns:a16="http://schemas.microsoft.com/office/drawing/2014/main" id="{A76C8872-CA97-434C-8841-276C18D3B7CC}"/>
              </a:ext>
            </a:extLst>
          </p:cNvPr>
          <p:cNvPicPr>
            <a:picLocks noChangeAspect="1"/>
          </p:cNvPicPr>
          <p:nvPr/>
        </p:nvPicPr>
        <p:blipFill>
          <a:blip r:embed="rId4"/>
          <a:stretch>
            <a:fillRect/>
          </a:stretch>
        </p:blipFill>
        <p:spPr>
          <a:xfrm>
            <a:off x="219478" y="4138205"/>
            <a:ext cx="6028922" cy="1942262"/>
          </a:xfrm>
          <a:prstGeom prst="rect">
            <a:avLst/>
          </a:prstGeom>
        </p:spPr>
      </p:pic>
      <p:pic>
        <p:nvPicPr>
          <p:cNvPr id="4" name="Picture 3">
            <a:extLst>
              <a:ext uri="{FF2B5EF4-FFF2-40B4-BE49-F238E27FC236}">
                <a16:creationId xmlns:a16="http://schemas.microsoft.com/office/drawing/2014/main" id="{71E63683-04EF-4107-925C-5A8DF96C957B}"/>
              </a:ext>
            </a:extLst>
          </p:cNvPr>
          <p:cNvPicPr>
            <a:picLocks noChangeAspect="1"/>
          </p:cNvPicPr>
          <p:nvPr/>
        </p:nvPicPr>
        <p:blipFill>
          <a:blip r:embed="rId5"/>
          <a:stretch>
            <a:fillRect/>
          </a:stretch>
        </p:blipFill>
        <p:spPr>
          <a:xfrm>
            <a:off x="5159816" y="893744"/>
            <a:ext cx="3523809" cy="3114286"/>
          </a:xfrm>
          <a:prstGeom prst="rect">
            <a:avLst/>
          </a:prstGeom>
        </p:spPr>
      </p:pic>
    </p:spTree>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Intel_widescreen_default</Template>
  <TotalTime>47299</TotalTime>
  <Words>7831</Words>
  <Application>Microsoft Office PowerPoint</Application>
  <PresentationFormat>On-screen Show (4:3)</PresentationFormat>
  <Paragraphs>629</Paragraphs>
  <Slides>72</Slides>
  <Notes>71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72</vt:i4>
      </vt:variant>
    </vt:vector>
  </HeadingPairs>
  <TitlesOfParts>
    <vt:vector size="80" baseType="lpstr">
      <vt:lpstr>Arial</vt:lpstr>
      <vt:lpstr>Calibri</vt:lpstr>
      <vt:lpstr>Intel Clear</vt:lpstr>
      <vt:lpstr>Intel Clear Pro</vt:lpstr>
      <vt:lpstr>Symbol</vt:lpstr>
      <vt:lpstr>Times New Roman</vt:lpstr>
      <vt:lpstr>Wingdings</vt:lpstr>
      <vt:lpstr>Intel_widescreen_default</vt:lpstr>
      <vt:lpstr>Stratix10 TX  DYNAMIC RECONFIGURATION DEMO DESIGN : RECONFIGURE FROM/to  - RSFEC Fractured NRZ/PAM4 (528,514) [Reconfigurable RATE] - RSFEC Fractured NRZ/PAM4 (544,514) [Reconfigurable RATE] - KPFEC AGGREGATE PAM4 (544,514) [Reconfigurable RATE] - PMA DIRECT NRZ (4 lanes at 25.7812 Gbps or reconfigurable Rate) - PMA Direct PAM4 (2 lanes at 53.125 Gbps or reconfigurable rate) - (new) Independent RSFEC FRACTURED  Lane to PMA direct at configurable rate  +  Soft PRBS + OPTIONAL SCRAMBLING + SOFT ADAPT IP + STRESS TESTS Routed to QSFP-DD 2x1 Stratix 10 TX Signal Integrity Board  (PRODUCTION) V21.1</vt:lpstr>
      <vt:lpstr>Introduction &amp; Motivation</vt:lpstr>
      <vt:lpstr>Introduction &amp; Motivation (continued)</vt:lpstr>
      <vt:lpstr>DPRIO RSFEC/KPFEC Soft PRBS/Dynamic Reconfig  with Adapt SIP Demo Design</vt:lpstr>
      <vt:lpstr>Goals (continued)</vt:lpstr>
      <vt:lpstr>Goals (continued)</vt:lpstr>
      <vt:lpstr>PowerPoint Presentation</vt:lpstr>
      <vt:lpstr>ADAPT_SIP Resources</vt:lpstr>
      <vt:lpstr>E-Tile Native PHY  (TX PMA/RX PMA)</vt:lpstr>
      <vt:lpstr>E-Tile Native PHY  (RSFEC)</vt:lpstr>
      <vt:lpstr>E-Tile Native PHY (Core Interface)</vt:lpstr>
      <vt:lpstr>E-Tile Native PHY  (PMA Interface)</vt:lpstr>
      <vt:lpstr>E-Tile Native PHY  (Dynamic Reconfiguration)</vt:lpstr>
      <vt:lpstr>Dynamic reconfiguration from Fractured to Aggregate (1/2)</vt:lpstr>
      <vt:lpstr>Dynamic reconfiguration from Fractured to Aggregate (2/2)</vt:lpstr>
      <vt:lpstr>Special requirement for generating the NPHY in KPFEC aggregate mode</vt:lpstr>
      <vt:lpstr>E-Tile Native PHY KPFEC Aggregate  (TX PMA/RX PMA)</vt:lpstr>
      <vt:lpstr>E-Tile Native PHY KPFEC Aggregate (RSFEC)</vt:lpstr>
      <vt:lpstr>E-Tile Native PHY KPFEC Aggregate (PMA Interface)</vt:lpstr>
      <vt:lpstr>Dynamic reconfiguration to PMA direct mode</vt:lpstr>
      <vt:lpstr>Reset controller bypass</vt:lpstr>
      <vt:lpstr>Important note on reset control</vt:lpstr>
      <vt:lpstr>Regarding Independent Resets Supported in this design.</vt:lpstr>
      <vt:lpstr>Channel Register Set</vt:lpstr>
      <vt:lpstr>Timing Closure (Setup)</vt:lpstr>
      <vt:lpstr>Timing Closure (Hold)</vt:lpstr>
      <vt:lpstr>Native Phy Debug Master Endpoint Interface</vt:lpstr>
      <vt:lpstr>Nios II Control &amp; Monitoring</vt:lpstr>
      <vt:lpstr>Nios II Control &amp; Monitoring (continued)</vt:lpstr>
      <vt:lpstr>Nios II Control &amp; Monitoring (continued)</vt:lpstr>
      <vt:lpstr>Stress Tests</vt:lpstr>
      <vt:lpstr>Important notes about how to use the software</vt:lpstr>
      <vt:lpstr>Search Algorithm Flowchart</vt:lpstr>
      <vt:lpstr>Starting the search algorithm on Soft IP Adapt 0 (With external QSFP-DD loopback (2.5 meter DAC)</vt:lpstr>
      <vt:lpstr>Main Program status window after starting the Adaptation Soft IP on PHY 0 (5 meter cable) (this was measured with design without FEC with older software)</vt:lpstr>
      <vt:lpstr>Starting the search algorithm on Soft IP Adapt 1 (With no cable connected)</vt:lpstr>
      <vt:lpstr>Nios 2 Output in Nios II SDK Shell  (start screen at speed of 25.78125 Gbps) </vt:lpstr>
      <vt:lpstr>PHY 0 connected to PHY1 with 2.5 Meter QSFP-DD cable at 25.78125 Gbps</vt:lpstr>
      <vt:lpstr>PHY 0 PMA settings</vt:lpstr>
      <vt:lpstr>Insert burst of RSFEC errors on PHY 0 on lane 2</vt:lpstr>
      <vt:lpstr>PHY 0 connected to PHY1 with 2.5 Meter DAC cable at 53.125 Gpbs</vt:lpstr>
      <vt:lpstr>PHY 0 PMA settings</vt:lpstr>
      <vt:lpstr>PHY 1 connected to PHY0 with 2.5 Meter DAC cable at 53.125 Gpbs</vt:lpstr>
      <vt:lpstr>PHY 1 PMA settings</vt:lpstr>
      <vt:lpstr>Reconfigure individual lane from RSFEC to PMA direct</vt:lpstr>
      <vt:lpstr>Available commands </vt:lpstr>
      <vt:lpstr>Dynamic Reconfiguration Menu (option ‘4’)</vt:lpstr>
      <vt:lpstr>Readout of the I2C information</vt:lpstr>
      <vt:lpstr>Board setup (1/2)</vt:lpstr>
      <vt:lpstr>Board setup (2/2)</vt:lpstr>
      <vt:lpstr>Running the software (1/2) </vt:lpstr>
      <vt:lpstr>Running the software (2/2) </vt:lpstr>
      <vt:lpstr>Running the software (Alternative) </vt:lpstr>
      <vt:lpstr>Rebuilding the software </vt:lpstr>
      <vt:lpstr>Use of Native Phy Debug Master Endpoint (Optional)</vt:lpstr>
      <vt:lpstr>UTK_helper_s10tx.tcl Script</vt:lpstr>
      <vt:lpstr>UTK_helper_s10tx Script (continued)</vt:lpstr>
      <vt:lpstr>UTK_helper_s10tx Script (Generic functions)</vt:lpstr>
      <vt:lpstr>UTK_helper_s10tx Script (E-Tile specific part 1)</vt:lpstr>
      <vt:lpstr>UTK_helper_s10tx Script (E-Tile specific part 2)</vt:lpstr>
      <vt:lpstr>UTK_helper_s10tx Script (E-Tile specific part 3)</vt:lpstr>
      <vt:lpstr>UTK_helper_s10tx Script (E-Tile specific part 4)</vt:lpstr>
      <vt:lpstr>Using Universal Toolkit (Optional)</vt:lpstr>
      <vt:lpstr>Eye Scan using Universal Toolkit </vt:lpstr>
      <vt:lpstr>Signaltap II Debug Example</vt:lpstr>
      <vt:lpstr>TestBench</vt:lpstr>
      <vt:lpstr>Deliverables</vt:lpstr>
      <vt:lpstr>Status &amp; Revision</vt:lpstr>
      <vt:lpstr>Status &amp; Revision</vt:lpstr>
      <vt:lpstr>Status &amp; Revision</vt:lpstr>
      <vt:lpstr>Status &amp; Revision</vt:lpstr>
      <vt:lpstr>Feedback and/or Questions?</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475</cp:revision>
  <cp:lastPrinted>2000-10-09T17:05:48Z</cp:lastPrinted>
  <dcterms:created xsi:type="dcterms:W3CDTF">2004-01-23T17:44:09Z</dcterms:created>
  <dcterms:modified xsi:type="dcterms:W3CDTF">2021-06-11T14:32:42Z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1c6f6c4e-08bc-4df8-8b2e-db5928e1cbda</vt:lpwstr>
  </property>
  <property fmtid="{D5CDD505-2E9C-101B-9397-08002B2CF9AE}" pid="3" name="CTP_TimeStamp">
    <vt:lpwstr>2020-06-22 15:45:27Z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