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1"/>
  </p:notesMasterIdLst>
  <p:handoutMasterIdLst>
    <p:handoutMasterId r:id="rId52"/>
  </p:handoutMasterIdLst>
  <p:sldIdLst>
    <p:sldId id="256" r:id="rId2"/>
    <p:sldId id="631" r:id="rId3"/>
    <p:sldId id="329" r:id="rId4"/>
    <p:sldId id="535" r:id="rId5"/>
    <p:sldId id="604" r:id="rId6"/>
    <p:sldId id="646" r:id="rId7"/>
    <p:sldId id="632" r:id="rId8"/>
    <p:sldId id="260" r:id="rId9"/>
    <p:sldId id="654" r:id="rId10"/>
    <p:sldId id="370" r:id="rId11"/>
    <p:sldId id="633" r:id="rId12"/>
    <p:sldId id="634" r:id="rId13"/>
    <p:sldId id="635" r:id="rId14"/>
    <p:sldId id="636" r:id="rId15"/>
    <p:sldId id="637" r:id="rId16"/>
    <p:sldId id="638" r:id="rId17"/>
    <p:sldId id="584" r:id="rId18"/>
    <p:sldId id="474" r:id="rId19"/>
    <p:sldId id="612" r:id="rId20"/>
    <p:sldId id="613" r:id="rId21"/>
    <p:sldId id="476" r:id="rId22"/>
    <p:sldId id="479" r:id="rId23"/>
    <p:sldId id="616" r:id="rId24"/>
    <p:sldId id="617" r:id="rId25"/>
    <p:sldId id="602" r:id="rId26"/>
    <p:sldId id="435" r:id="rId27"/>
    <p:sldId id="433" r:id="rId28"/>
    <p:sldId id="639" r:id="rId29"/>
    <p:sldId id="649" r:id="rId30"/>
    <p:sldId id="413" r:id="rId31"/>
    <p:sldId id="647" r:id="rId32"/>
    <p:sldId id="648" r:id="rId33"/>
    <p:sldId id="650" r:id="rId34"/>
    <p:sldId id="651" r:id="rId35"/>
    <p:sldId id="560" r:id="rId36"/>
    <p:sldId id="488" r:id="rId37"/>
    <p:sldId id="620" r:id="rId38"/>
    <p:sldId id="623" r:id="rId39"/>
    <p:sldId id="642" r:id="rId40"/>
    <p:sldId id="643" r:id="rId41"/>
    <p:sldId id="446" r:id="rId42"/>
    <p:sldId id="368" r:id="rId43"/>
    <p:sldId id="640" r:id="rId44"/>
    <p:sldId id="644" r:id="rId45"/>
    <p:sldId id="645" r:id="rId46"/>
    <p:sldId id="641" r:id="rId47"/>
    <p:sldId id="394" r:id="rId48"/>
    <p:sldId id="606" r:id="rId49"/>
    <p:sldId id="408" r:id="rId50"/>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19" autoAdjust="0"/>
    <p:restoredTop sz="94643" autoAdjust="0"/>
  </p:normalViewPr>
  <p:slideViewPr>
    <p:cSldViewPr>
      <p:cViewPr varScale="1">
        <p:scale>
          <a:sx n="110" d="100"/>
          <a:sy n="110" d="100"/>
        </p:scale>
        <p:origin x="86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21642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63268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6028156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7494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70299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59669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30085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095199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286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5913AAE-7FF2-422A-9BE3-03CB41DDA095}"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93562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0924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3855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017407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2528670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834914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612609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542491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78538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883585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12329887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16018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48923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447101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200118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200394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094220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6054323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40443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70527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88836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354167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hyperlink" Target="https://community.intel.com/t5/FPGA-Wiki/High-Speed-Transceiver-Demo-Designs-Agilex-I-Series-F-Tile/ta-p/1315123"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9.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48.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457200" y="3466011"/>
            <a:ext cx="8077200" cy="762000"/>
          </a:xfrm>
        </p:spPr>
        <p:txBody>
          <a:bodyPr rtlCol="0"/>
          <a:lstStyle/>
          <a:p>
            <a:pPr eaLnBrk="1" fontAlgn="auto" hangingPunct="1">
              <a:spcAft>
                <a:spcPts val="0"/>
              </a:spcAft>
              <a:defRPr/>
            </a:pPr>
            <a:r>
              <a:rPr lang="en-US" altLang="en-US" sz="3600"/>
              <a:t>Agilex I-Series F-Tile Demo designs </a:t>
            </a:r>
            <a:br>
              <a:rPr lang="en-US" altLang="en-US" sz="3600"/>
            </a:br>
            <a:r>
              <a:rPr lang="en-US" altLang="en-US" sz="3600"/>
              <a:t>Supporting Documentation</a:t>
            </a:r>
            <a:br>
              <a:rPr lang="en-US" altLang="en-US" sz="3600"/>
            </a:br>
            <a:r>
              <a:rPr lang="en-US" altLang="en-US" sz="3600"/>
              <a:t>V1.2</a:t>
            </a:r>
            <a:br>
              <a:rPr lang="en-US" altLang="en-US" sz="3600"/>
            </a:br>
            <a:r>
              <a:rPr lang="en-US" altLang="en-US" sz="3600"/>
              <a:t>Targeted for ACDS 21.3</a:t>
            </a:r>
            <a:endParaRPr lang="en-US" altLang="en-US" sz="36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08932" y="51816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November 30</a:t>
            </a:r>
            <a:r>
              <a:rPr lang="en-GB" altLang="en-US" sz="1700" baseline="30000"/>
              <a:t>th</a:t>
            </a:r>
            <a:r>
              <a:rPr lang="en-GB" altLang="en-US" sz="1700"/>
              <a:t>, 2021</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F-Tile Phy Direct IP</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(Common Datapath)</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10</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6" name="Picture 5">
            <a:extLst>
              <a:ext uri="{FF2B5EF4-FFF2-40B4-BE49-F238E27FC236}">
                <a16:creationId xmlns:a16="http://schemas.microsoft.com/office/drawing/2014/main" id="{E66244D3-2561-4C8E-95CA-35F686F518D5}"/>
              </a:ext>
            </a:extLst>
          </p:cNvPr>
          <p:cNvPicPr>
            <a:picLocks noChangeAspect="1"/>
          </p:cNvPicPr>
          <p:nvPr/>
        </p:nvPicPr>
        <p:blipFill>
          <a:blip r:embed="rId3"/>
          <a:stretch>
            <a:fillRect/>
          </a:stretch>
        </p:blipFill>
        <p:spPr>
          <a:xfrm>
            <a:off x="2732609" y="1295400"/>
            <a:ext cx="3904762" cy="5019048"/>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11</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2869CE2B-6F1D-49A7-9A57-FBF9E81C5C6D}"/>
              </a:ext>
            </a:extLst>
          </p:cNvPr>
          <p:cNvPicPr>
            <a:picLocks noChangeAspect="1"/>
          </p:cNvPicPr>
          <p:nvPr/>
        </p:nvPicPr>
        <p:blipFill>
          <a:blip r:embed="rId3"/>
          <a:stretch>
            <a:fillRect/>
          </a:stretch>
        </p:blipFill>
        <p:spPr>
          <a:xfrm>
            <a:off x="433332" y="951247"/>
            <a:ext cx="6348468" cy="2392424"/>
          </a:xfrm>
          <a:prstGeom prst="rect">
            <a:avLst/>
          </a:prstGeom>
        </p:spPr>
      </p:pic>
      <p:pic>
        <p:nvPicPr>
          <p:cNvPr id="5" name="Picture 4">
            <a:extLst>
              <a:ext uri="{FF2B5EF4-FFF2-40B4-BE49-F238E27FC236}">
                <a16:creationId xmlns:a16="http://schemas.microsoft.com/office/drawing/2014/main" id="{1F979B14-949C-4033-937A-72C9FE5F30B9}"/>
              </a:ext>
            </a:extLst>
          </p:cNvPr>
          <p:cNvPicPr>
            <a:picLocks noChangeAspect="1"/>
          </p:cNvPicPr>
          <p:nvPr/>
        </p:nvPicPr>
        <p:blipFill>
          <a:blip r:embed="rId4"/>
          <a:stretch>
            <a:fillRect/>
          </a:stretch>
        </p:blipFill>
        <p:spPr>
          <a:xfrm>
            <a:off x="429487" y="3514330"/>
            <a:ext cx="4976868" cy="2452986"/>
          </a:xfrm>
          <a:prstGeom prst="rect">
            <a:avLst/>
          </a:prstGeom>
        </p:spPr>
      </p:pic>
    </p:spTree>
    <p:extLst>
      <p:ext uri="{BB962C8B-B14F-4D97-AF65-F5344CB8AC3E}">
        <p14:creationId xmlns:p14="http://schemas.microsoft.com/office/powerpoint/2010/main" val="1834204696"/>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12</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C6F3BBA1-5A76-4FEB-B822-FEFFF9CBFAD3}"/>
              </a:ext>
            </a:extLst>
          </p:cNvPr>
          <p:cNvPicPr>
            <a:picLocks noChangeAspect="1"/>
          </p:cNvPicPr>
          <p:nvPr/>
        </p:nvPicPr>
        <p:blipFill>
          <a:blip r:embed="rId3"/>
          <a:stretch>
            <a:fillRect/>
          </a:stretch>
        </p:blipFill>
        <p:spPr>
          <a:xfrm>
            <a:off x="408748" y="986183"/>
            <a:ext cx="7523809" cy="2761905"/>
          </a:xfrm>
          <a:prstGeom prst="rect">
            <a:avLst/>
          </a:prstGeom>
        </p:spPr>
      </p:pic>
    </p:spTree>
    <p:extLst>
      <p:ext uri="{BB962C8B-B14F-4D97-AF65-F5344CB8AC3E}">
        <p14:creationId xmlns:p14="http://schemas.microsoft.com/office/powerpoint/2010/main" val="4083999612"/>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13</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DBC3A533-AA98-4FBB-92BD-6CA94903D9B0}"/>
              </a:ext>
            </a:extLst>
          </p:cNvPr>
          <p:cNvPicPr>
            <a:picLocks noChangeAspect="1"/>
          </p:cNvPicPr>
          <p:nvPr/>
        </p:nvPicPr>
        <p:blipFill>
          <a:blip r:embed="rId3"/>
          <a:stretch>
            <a:fillRect/>
          </a:stretch>
        </p:blipFill>
        <p:spPr>
          <a:xfrm>
            <a:off x="304801" y="841642"/>
            <a:ext cx="4952999" cy="3013410"/>
          </a:xfrm>
          <a:prstGeom prst="rect">
            <a:avLst/>
          </a:prstGeom>
        </p:spPr>
      </p:pic>
      <p:pic>
        <p:nvPicPr>
          <p:cNvPr id="7" name="Picture 6">
            <a:extLst>
              <a:ext uri="{FF2B5EF4-FFF2-40B4-BE49-F238E27FC236}">
                <a16:creationId xmlns:a16="http://schemas.microsoft.com/office/drawing/2014/main" id="{F39045D6-C031-48DA-A0C3-068A85BB940A}"/>
              </a:ext>
            </a:extLst>
          </p:cNvPr>
          <p:cNvPicPr>
            <a:picLocks noChangeAspect="1"/>
          </p:cNvPicPr>
          <p:nvPr/>
        </p:nvPicPr>
        <p:blipFill>
          <a:blip r:embed="rId4"/>
          <a:stretch>
            <a:fillRect/>
          </a:stretch>
        </p:blipFill>
        <p:spPr>
          <a:xfrm>
            <a:off x="304800" y="3962400"/>
            <a:ext cx="4953000" cy="2325578"/>
          </a:xfrm>
          <a:prstGeom prst="rect">
            <a:avLst/>
          </a:prstGeom>
        </p:spPr>
      </p:pic>
    </p:spTree>
    <p:extLst>
      <p:ext uri="{BB962C8B-B14F-4D97-AF65-F5344CB8AC3E}">
        <p14:creationId xmlns:p14="http://schemas.microsoft.com/office/powerpoint/2010/main" val="1905916231"/>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12607EFA-33C5-479C-A3CE-E0A643EEADFF}"/>
              </a:ext>
            </a:extLst>
          </p:cNvPr>
          <p:cNvPicPr>
            <a:picLocks noChangeAspect="1"/>
          </p:cNvPicPr>
          <p:nvPr/>
        </p:nvPicPr>
        <p:blipFill>
          <a:blip r:embed="rId3"/>
          <a:stretch>
            <a:fillRect/>
          </a:stretch>
        </p:blipFill>
        <p:spPr>
          <a:xfrm>
            <a:off x="386707" y="914400"/>
            <a:ext cx="7552381" cy="2447619"/>
          </a:xfrm>
          <a:prstGeom prst="rect">
            <a:avLst/>
          </a:prstGeom>
        </p:spPr>
      </p:pic>
    </p:spTree>
    <p:extLst>
      <p:ext uri="{BB962C8B-B14F-4D97-AF65-F5344CB8AC3E}">
        <p14:creationId xmlns:p14="http://schemas.microsoft.com/office/powerpoint/2010/main" val="3225095979"/>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15</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EADA4336-934F-402B-990A-CE22A83F2B2B}"/>
              </a:ext>
            </a:extLst>
          </p:cNvPr>
          <p:cNvPicPr>
            <a:picLocks noChangeAspect="1"/>
          </p:cNvPicPr>
          <p:nvPr/>
        </p:nvPicPr>
        <p:blipFill>
          <a:blip r:embed="rId3"/>
          <a:stretch>
            <a:fillRect/>
          </a:stretch>
        </p:blipFill>
        <p:spPr>
          <a:xfrm>
            <a:off x="383398" y="1112927"/>
            <a:ext cx="6485714" cy="1438095"/>
          </a:xfrm>
          <a:prstGeom prst="rect">
            <a:avLst/>
          </a:prstGeom>
        </p:spPr>
      </p:pic>
    </p:spTree>
    <p:extLst>
      <p:ext uri="{BB962C8B-B14F-4D97-AF65-F5344CB8AC3E}">
        <p14:creationId xmlns:p14="http://schemas.microsoft.com/office/powerpoint/2010/main" val="3471590384"/>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(Avalon Memory-Mapped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16</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B61B5768-BBAD-470C-8126-AEBE76EC7C1A}"/>
              </a:ext>
            </a:extLst>
          </p:cNvPr>
          <p:cNvPicPr>
            <a:picLocks noChangeAspect="1"/>
          </p:cNvPicPr>
          <p:nvPr/>
        </p:nvPicPr>
        <p:blipFill>
          <a:blip r:embed="rId3"/>
          <a:stretch>
            <a:fillRect/>
          </a:stretch>
        </p:blipFill>
        <p:spPr>
          <a:xfrm>
            <a:off x="563266" y="1676400"/>
            <a:ext cx="6342857" cy="3142857"/>
          </a:xfrm>
          <a:prstGeom prst="rect">
            <a:avLst/>
          </a:prstGeom>
        </p:spPr>
      </p:pic>
    </p:spTree>
    <p:extLst>
      <p:ext uri="{BB962C8B-B14F-4D97-AF65-F5344CB8AC3E}">
        <p14:creationId xmlns:p14="http://schemas.microsoft.com/office/powerpoint/2010/main" val="2649889687"/>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Reset Control</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US" altLang="en-US"/>
              <a:t>Each Phy Direct IP has a tx_reset and an rx_reset (so 8 tx_reset’s and 8 rx_resets in total)</a:t>
            </a:r>
          </a:p>
          <a:p>
            <a:pPr lvl="1"/>
            <a:r>
              <a:rPr lang="en-US" altLang="en-US"/>
              <a:t>The Reset control is entirely handled by the Nios and is using also the corresponding tx_reset_ack and rx_reset_ack status signals.</a:t>
            </a:r>
          </a:p>
          <a:p>
            <a:pPr lvl="1"/>
            <a:r>
              <a:rPr lang="en-US" altLang="en-US">
                <a:solidFill>
                  <a:srgbClr val="00B050"/>
                </a:solidFill>
              </a:rPr>
              <a:t>Since each channel is independent, each channel can be independently resetted without impacting the other channels.</a:t>
            </a:r>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488366870"/>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Channel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a:t>
            </a:r>
            <a:r>
              <a:rPr lang="en-GB" altLang="en-US"/>
              <a:t>using 2 </a:t>
            </a:r>
            <a:r>
              <a:rPr lang="en-GB" altLang="en-US" dirty="0"/>
              <a:t>custom .</a:t>
            </a:r>
            <a:r>
              <a:rPr lang="en-GB" altLang="en-US" dirty="0" err="1"/>
              <a:t>qsys</a:t>
            </a:r>
            <a:r>
              <a:rPr lang="en-GB" altLang="en-US" dirty="0"/>
              <a:t> </a:t>
            </a:r>
            <a:r>
              <a:rPr lang="en-GB" altLang="en-US"/>
              <a:t>component that </a:t>
            </a:r>
            <a:r>
              <a:rPr lang="en-GB" altLang="en-US" dirty="0"/>
              <a:t>can be parameterized. </a:t>
            </a:r>
            <a:r>
              <a:rPr lang="en-GB" altLang="en-US"/>
              <a:t>The components are called “Channel </a:t>
            </a:r>
            <a:r>
              <a:rPr lang="en-GB" altLang="en-US" dirty="0"/>
              <a:t>Register Set” (</a:t>
            </a:r>
            <a:r>
              <a:rPr lang="en-GB" altLang="en-US"/>
              <a:t>using channel_</a:t>
            </a:r>
            <a:r>
              <a:rPr lang="en-GB" altLang="en-US" dirty="0" err="1"/>
              <a:t>reg_set_hw.tcl</a:t>
            </a:r>
            <a:r>
              <a:rPr lang="en-GB" altLang="en-US"/>
              <a:t>) and “Phy Register Set” (using phy_reg_set_hw.tcl) are </a:t>
            </a:r>
            <a:r>
              <a:rPr lang="en-GB" altLang="en-US" dirty="0"/>
              <a:t>available in the default group section of the </a:t>
            </a:r>
            <a:r>
              <a:rPr lang="en-GB" altLang="en-US" dirty="0" err="1"/>
              <a:t>Qsys</a:t>
            </a:r>
            <a:r>
              <a:rPr lang="en-GB" altLang="en-US" dirty="0"/>
              <a:t> library.</a:t>
            </a:r>
          </a:p>
          <a:p>
            <a:pPr lvl="1"/>
            <a:r>
              <a:rPr lang="en-GB" altLang="en-US"/>
              <a:t>These components </a:t>
            </a:r>
            <a:r>
              <a:rPr lang="en-GB" altLang="en-US" dirty="0"/>
              <a:t>can be parameterized to the </a:t>
            </a:r>
            <a:r>
              <a:rPr lang="en-GB" altLang="en-US"/>
              <a:t>number of phys and  channels there are instantiated in the design </a:t>
            </a:r>
            <a:r>
              <a:rPr lang="en-GB" altLang="en-US" dirty="0"/>
              <a:t>and makes the generation of the </a:t>
            </a:r>
            <a:r>
              <a:rPr lang="en-GB" altLang="en-US" dirty="0" err="1"/>
              <a:t>Qsys</a:t>
            </a:r>
            <a:r>
              <a:rPr lang="en-GB" altLang="en-US" dirty="0"/>
              <a:t> system much more streamlined.</a:t>
            </a:r>
          </a:p>
          <a:p>
            <a:pPr lvl="1"/>
            <a:r>
              <a:rPr lang="en-GB" altLang="en-US" dirty="0"/>
              <a:t>As in this </a:t>
            </a:r>
            <a:r>
              <a:rPr lang="en-GB" altLang="en-US"/>
              <a:t>design 2 </a:t>
            </a:r>
            <a:r>
              <a:rPr lang="en-GB" altLang="en-US" err="1"/>
              <a:t>phy’s</a:t>
            </a:r>
            <a:r>
              <a:rPr lang="en-GB" altLang="en-US"/>
              <a:t> are being used the number of phy’s is set to 2 in the “Phy Register Set” and since it uses single lanes the amount of AVMM per phy is set to 4. </a:t>
            </a:r>
          </a:p>
          <a:p>
            <a:pPr lvl="1"/>
            <a:r>
              <a:rPr lang="en-GB" altLang="en-US"/>
              <a:t>Since each phy has 4 lanes </a:t>
            </a:r>
            <a:r>
              <a:rPr lang="en-GB" altLang="en-US" dirty="0"/>
              <a:t>the number </a:t>
            </a:r>
            <a:r>
              <a:rPr lang="en-GB" altLang="en-US"/>
              <a:t>of register set </a:t>
            </a:r>
            <a:r>
              <a:rPr lang="en-GB" altLang="en-US" dirty="0"/>
              <a:t>has been set </a:t>
            </a:r>
            <a:r>
              <a:rPr lang="en-GB" altLang="en-US"/>
              <a:t>to 8 in the “Channel Register Set”. </a:t>
            </a:r>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18</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9B02972D-FFC2-47BE-BAF9-CCFC2E7D0D15}"/>
              </a:ext>
            </a:extLst>
          </p:cNvPr>
          <p:cNvPicPr>
            <a:picLocks noChangeAspect="1"/>
          </p:cNvPicPr>
          <p:nvPr/>
        </p:nvPicPr>
        <p:blipFill>
          <a:blip r:embed="rId3"/>
          <a:stretch>
            <a:fillRect/>
          </a:stretch>
        </p:blipFill>
        <p:spPr>
          <a:xfrm>
            <a:off x="2895600" y="4343400"/>
            <a:ext cx="2895238" cy="961905"/>
          </a:xfrm>
          <a:prstGeom prst="rect">
            <a:avLst/>
          </a:prstGeom>
        </p:spPr>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19</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469E34FA-3165-4B39-B202-F23361753AE7}"/>
              </a:ext>
            </a:extLst>
          </p:cNvPr>
          <p:cNvPicPr>
            <a:picLocks noChangeAspect="1"/>
          </p:cNvPicPr>
          <p:nvPr/>
        </p:nvPicPr>
        <p:blipFill>
          <a:blip r:embed="rId3"/>
          <a:stretch>
            <a:fillRect/>
          </a:stretch>
        </p:blipFill>
        <p:spPr>
          <a:xfrm>
            <a:off x="76200" y="1853566"/>
            <a:ext cx="8740775" cy="4109900"/>
          </a:xfrm>
          <a:prstGeom prst="rect">
            <a:avLst/>
          </a:prstGeom>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US" altLang="en-US" sz="1400"/>
              <a:t>This document serves as supporting documentation for the various F-tile demo designs. </a:t>
            </a:r>
          </a:p>
          <a:p>
            <a:pPr eaLnBrk="1" hangingPunct="1">
              <a:lnSpc>
                <a:spcPct val="90000"/>
              </a:lnSpc>
            </a:pPr>
            <a:r>
              <a:rPr lang="en-US" altLang="en-US" sz="1400"/>
              <a:t>All F-tile demo designs (except Superlite II variants) follow a similar configuration and can have different number of channels, different clocking, using fec or not, FGT or FHT etc. but the look and feel is always the same, both from RTL implementation as well from software implementation.</a:t>
            </a:r>
          </a:p>
          <a:p>
            <a:pPr eaLnBrk="1" hangingPunct="1">
              <a:lnSpc>
                <a:spcPct val="90000"/>
              </a:lnSpc>
            </a:pPr>
            <a:r>
              <a:rPr lang="en-US" altLang="en-US" sz="1400"/>
              <a:t>The RTL  is “PHY” based which means a number of PHY’s each with various amounts of channels can be instantiated. A full description of the designs is maintained in the file Description of designs.xls </a:t>
            </a:r>
            <a:r>
              <a:rPr lang="en-US" altLang="en-US" sz="1400">
                <a:solidFill>
                  <a:schemeClr val="accent1"/>
                </a:solidFill>
              </a:rPr>
              <a:t>which is maintained on the Intel Forum Agilex I-Series Demo page </a:t>
            </a:r>
            <a:r>
              <a:rPr lang="en-US" altLang="en-US" sz="1400">
                <a:solidFill>
                  <a:srgbClr val="FF0000"/>
                </a:solidFill>
                <a:hlinkClick r:id="rId3"/>
              </a:rPr>
              <a:t>https://community.intel.com/t5/FPGA-Wiki/High-Speed-Transceiver-Demo-Designs-Agilex-I-Series-F-Tile/ta-p/1315123</a:t>
            </a:r>
            <a:r>
              <a:rPr lang="en-US" altLang="en-US" sz="1400">
                <a:solidFill>
                  <a:srgbClr val="FF0000"/>
                </a:solidFill>
              </a:rPr>
              <a:t> </a:t>
            </a:r>
          </a:p>
          <a:p>
            <a:pPr eaLnBrk="1" hangingPunct="1">
              <a:lnSpc>
                <a:spcPct val="90000"/>
              </a:lnSpc>
            </a:pPr>
            <a:r>
              <a:rPr lang="en-US" altLang="en-US" sz="1400">
                <a:solidFill>
                  <a:srgbClr val="00B050"/>
                </a:solidFill>
              </a:rPr>
              <a:t>The software is written in such a way that there is a single main.c file and supporting files that is being re-used by all designs (whether FEC is used or not) and the parameterization is done using the parameters.h file. Those software files are also maintained on the Intel Forum Agilex I-Series Demo page </a:t>
            </a:r>
            <a:r>
              <a:rPr lang="en-US" altLang="en-US" sz="1400">
                <a:solidFill>
                  <a:srgbClr val="FF0000"/>
                </a:solidFill>
                <a:hlinkClick r:id="rId3"/>
              </a:rPr>
              <a:t>https://community.intel.com/t5/FPGA-Wiki/High-Speed-Transceiver-Demo-Designs-Agilex-I-Series-F-Tile/ta-p/1315123</a:t>
            </a:r>
            <a:r>
              <a:rPr lang="en-US" altLang="en-US" sz="1400">
                <a:solidFill>
                  <a:srgbClr val="FF0000"/>
                </a:solidFill>
              </a:rPr>
              <a:t> </a:t>
            </a:r>
            <a:endParaRPr lang="en-US" altLang="en-US" sz="1400">
              <a:solidFill>
                <a:srgbClr val="00B050"/>
              </a:solidFill>
            </a:endParaRPr>
          </a:p>
          <a:p>
            <a:pPr eaLnBrk="1" hangingPunct="1">
              <a:lnSpc>
                <a:spcPct val="90000"/>
              </a:lnSpc>
            </a:pPr>
            <a:r>
              <a:rPr lang="en-US" altLang="en-US" sz="1400">
                <a:solidFill>
                  <a:srgbClr val="00B050"/>
                </a:solidFill>
              </a:rPr>
              <a:t>This allows to maintain a single set of source files to be used across all designs and only very little parameterization is required. E.g. to move from a design that is using 2 PHY’s with 4 channels each with PAM4 without FEC to a design that is using 3 PHY’s with FEC only very few lines have to be modified in the parameters.h file. Examples of those are also maintained in the software section on the Agilex I-Series Demo page.</a:t>
            </a:r>
            <a:endParaRPr lang="en-GB" altLang="en-US" sz="1400">
              <a:solidFill>
                <a:srgbClr val="00B05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910904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20</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994AF496-8E84-400E-8887-091DC666BA13}"/>
              </a:ext>
            </a:extLst>
          </p:cNvPr>
          <p:cNvPicPr>
            <a:picLocks noChangeAspect="1"/>
          </p:cNvPicPr>
          <p:nvPr/>
        </p:nvPicPr>
        <p:blipFill>
          <a:blip r:embed="rId3"/>
          <a:stretch>
            <a:fillRect/>
          </a:stretch>
        </p:blipFill>
        <p:spPr>
          <a:xfrm>
            <a:off x="90488" y="1842446"/>
            <a:ext cx="8740775" cy="4052985"/>
          </a:xfrm>
          <a:prstGeom prst="rect">
            <a:avLst/>
          </a:prstGeom>
        </p:spPr>
      </p:pic>
    </p:spTree>
    <p:extLst>
      <p:ext uri="{BB962C8B-B14F-4D97-AF65-F5344CB8AC3E}">
        <p14:creationId xmlns:p14="http://schemas.microsoft.com/office/powerpoint/2010/main" val="3655086379"/>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Native Phy Debug Master Endpoint Interface</a:t>
            </a:r>
            <a:br>
              <a:rPr lang="en-GB" altLang="en-US">
                <a:latin typeface="Intel Clear" panose="020B0604020203020204" pitchFamily="34" charset="0"/>
                <a:cs typeface="Intel Clear" panose="020B0604020203020204" pitchFamily="34" charset="0"/>
              </a:rPr>
            </a:br>
            <a:endParaRPr lang="en-US" altLang="en-US">
              <a:solidFill>
                <a:srgbClr val="FF0000"/>
              </a:solidFill>
              <a:latin typeface="Intel Clear" panose="020B0604020203020204" pitchFamily="34" charset="0"/>
              <a:cs typeface="Intel Clear" panose="020B0604020203020204" pitchFamily="34" charset="0"/>
            </a:endParaRPr>
          </a:p>
        </p:txBody>
      </p:sp>
      <p:sp>
        <p:nvSpPr>
          <p:cNvPr id="38915" name="Rectangle 3"/>
          <p:cNvSpPr>
            <a:spLocks noGrp="1" noChangeArrowheads="1"/>
          </p:cNvSpPr>
          <p:nvPr>
            <p:ph sz="quarter" idx="11"/>
          </p:nvPr>
        </p:nvSpPr>
        <p:spPr>
          <a:xfrm>
            <a:off x="381000" y="1487488"/>
            <a:ext cx="8504237" cy="5029200"/>
          </a:xfrm>
        </p:spPr>
        <p:txBody>
          <a:bodyPr/>
          <a:lstStyle/>
          <a:p>
            <a:pPr>
              <a:lnSpc>
                <a:spcPct val="90000"/>
              </a:lnSpc>
            </a:pPr>
            <a:r>
              <a:rPr lang="en-GB" altLang="en-US" dirty="0"/>
              <a:t>In addition to the AVMM interface the Native PHY also enable </a:t>
            </a:r>
            <a:r>
              <a:rPr lang="en-GB" altLang="en-US"/>
              <a:t>the Native Phy Debug Master Endpoint interface  which </a:t>
            </a:r>
            <a:r>
              <a:rPr lang="en-GB" altLang="en-US" dirty="0"/>
              <a:t>can also be accessed through the </a:t>
            </a:r>
            <a:r>
              <a:rPr lang="en-GB" altLang="en-US" dirty="0" err="1"/>
              <a:t>Qsys</a:t>
            </a:r>
            <a:r>
              <a:rPr lang="en-GB" altLang="en-US" dirty="0"/>
              <a:t> system due to the addition of the </a:t>
            </a:r>
            <a:r>
              <a:rPr lang="en-GB" altLang="en-US" dirty="0" err="1"/>
              <a:t>jtag_debug_module</a:t>
            </a:r>
            <a:r>
              <a:rPr lang="en-GB" altLang="en-US" dirty="0"/>
              <a:t>.</a:t>
            </a:r>
          </a:p>
          <a:p>
            <a:pPr>
              <a:lnSpc>
                <a:spcPct val="90000"/>
              </a:lnSpc>
            </a:pPr>
            <a:r>
              <a:rPr lang="en-GB" altLang="en-US" dirty="0"/>
              <a:t>Access to </a:t>
            </a:r>
            <a:r>
              <a:rPr lang="en-GB" altLang="en-US"/>
              <a:t>the Native Phy Debug Master Endpoint </a:t>
            </a:r>
            <a:r>
              <a:rPr lang="en-GB" altLang="en-US" dirty="0"/>
              <a:t>interface can be done through System Console totally in parallel while the </a:t>
            </a:r>
            <a:r>
              <a:rPr lang="en-GB" altLang="en-US" err="1"/>
              <a:t>Nios</a:t>
            </a:r>
            <a:r>
              <a:rPr lang="en-GB" altLang="en-US"/>
              <a:t> controller(s) are being </a:t>
            </a:r>
            <a:r>
              <a:rPr lang="en-GB" altLang="en-US" dirty="0"/>
              <a:t>used.</a:t>
            </a:r>
          </a:p>
          <a:p>
            <a:pPr>
              <a:lnSpc>
                <a:spcPct val="90000"/>
              </a:lnSpc>
            </a:pPr>
            <a:r>
              <a:rPr lang="en-GB" altLang="en-US"/>
              <a:t>The Native Phy Debug Master Endpoint </a:t>
            </a:r>
            <a:r>
              <a:rPr lang="en-GB" altLang="en-US" dirty="0"/>
              <a:t>interface can be used for advanced debugging and reporting (see further) .</a:t>
            </a:r>
          </a:p>
          <a:p>
            <a:pPr>
              <a:lnSpc>
                <a:spcPct val="90000"/>
              </a:lnSpc>
            </a:pPr>
            <a:r>
              <a:rPr lang="en-GB" altLang="en-US" dirty="0"/>
              <a:t>The major advantage of having </a:t>
            </a:r>
            <a:r>
              <a:rPr lang="en-GB" altLang="en-US"/>
              <a:t>the Native Phy Debug Master Endpoint </a:t>
            </a:r>
            <a:r>
              <a:rPr lang="en-GB" altLang="en-US" dirty="0"/>
              <a:t>interface is that it allows to run directly </a:t>
            </a:r>
            <a:r>
              <a:rPr lang="en-GB" altLang="en-US"/>
              <a:t>the Universal Toolkit </a:t>
            </a:r>
            <a:r>
              <a:rPr lang="en-GB" altLang="en-US" dirty="0"/>
              <a:t>(see further).</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A2B251A-3C7D-4735-9A0D-EE025721DC7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491765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838200"/>
            <a:ext cx="8504237" cy="5029200"/>
          </a:xfrm>
        </p:spPr>
        <p:txBody>
          <a:bodyPr/>
          <a:lstStyle/>
          <a:p>
            <a:pPr>
              <a:lnSpc>
                <a:spcPct val="80000"/>
              </a:lnSpc>
            </a:pPr>
            <a:r>
              <a:rPr lang="en-GB" altLang="en-US" sz="1400" dirty="0"/>
              <a:t>The </a:t>
            </a:r>
            <a:r>
              <a:rPr lang="en-GB" altLang="en-US" sz="1400" dirty="0" err="1"/>
              <a:t>Nios</a:t>
            </a:r>
            <a:r>
              <a:rPr lang="en-GB" altLang="en-US" sz="1400" dirty="0"/>
              <a:t> II controller is used to control and monitor the design using the </a:t>
            </a:r>
            <a:r>
              <a:rPr lang="en-GB" altLang="en-US" sz="1400" dirty="0" err="1"/>
              <a:t>Nios</a:t>
            </a:r>
            <a:r>
              <a:rPr lang="en-GB" altLang="en-US" sz="1400" dirty="0"/>
              <a:t> II terminal.</a:t>
            </a:r>
          </a:p>
          <a:p>
            <a:pPr lvl="1">
              <a:lnSpc>
                <a:spcPct val="80000"/>
              </a:lnSpc>
            </a:pPr>
            <a:r>
              <a:rPr lang="en-GB" altLang="en-US" sz="1200" dirty="0"/>
              <a:t>Display status signals for each of the channels</a:t>
            </a:r>
          </a:p>
          <a:p>
            <a:pPr lvl="2">
              <a:lnSpc>
                <a:spcPct val="80000"/>
              </a:lnSpc>
            </a:pPr>
            <a:r>
              <a:rPr lang="en-GB" altLang="en-US" sz="1100"/>
              <a:t>Tile/Quad information</a:t>
            </a:r>
          </a:p>
          <a:p>
            <a:pPr lvl="2">
              <a:lnSpc>
                <a:spcPct val="80000"/>
              </a:lnSpc>
            </a:pPr>
            <a:r>
              <a:rPr lang="en-GB" altLang="en-US" sz="1100"/>
              <a:t>Encoding </a:t>
            </a:r>
            <a:r>
              <a:rPr lang="en-GB" altLang="en-US" sz="1100" dirty="0"/>
              <a:t>(PAM4/NRZ and </a:t>
            </a:r>
            <a:r>
              <a:rPr lang="en-GB" altLang="en-US" sz="1100" dirty="0" err="1"/>
              <a:t>gray</a:t>
            </a:r>
            <a:r>
              <a:rPr lang="en-GB" altLang="en-US" sz="1100" dirty="0"/>
              <a:t> and/or 1/1+D </a:t>
            </a:r>
            <a:r>
              <a:rPr lang="en-GB" altLang="en-US" sz="1100"/>
              <a:t>encoding)</a:t>
            </a:r>
          </a:p>
          <a:p>
            <a:pPr lvl="2">
              <a:lnSpc>
                <a:spcPct val="80000"/>
              </a:lnSpc>
            </a:pPr>
            <a:r>
              <a:rPr lang="en-GB" altLang="en-US" sz="1100">
                <a:solidFill>
                  <a:srgbClr val="00B050"/>
                </a:solidFill>
              </a:rPr>
              <a:t>RSFEC Statistics</a:t>
            </a:r>
          </a:p>
          <a:p>
            <a:pPr lvl="2">
              <a:lnSpc>
                <a:spcPct val="80000"/>
              </a:lnSpc>
            </a:pPr>
            <a:r>
              <a:rPr lang="en-GB" altLang="en-US" sz="1100">
                <a:solidFill>
                  <a:srgbClr val="00B050"/>
                </a:solidFill>
              </a:rPr>
              <a:t>RX AM Lock Alarm Count</a:t>
            </a:r>
          </a:p>
          <a:p>
            <a:pPr lvl="2">
              <a:lnSpc>
                <a:spcPct val="80000"/>
              </a:lnSpc>
            </a:pPr>
            <a:r>
              <a:rPr lang="en-GB" altLang="en-US" sz="1100">
                <a:solidFill>
                  <a:srgbClr val="00B050"/>
                </a:solidFill>
              </a:rPr>
              <a:t>PrbsLock Alarm and PrbsLockAlarmCount</a:t>
            </a:r>
          </a:p>
          <a:p>
            <a:pPr lvl="2">
              <a:lnSpc>
                <a:spcPct val="80000"/>
              </a:lnSpc>
            </a:pPr>
            <a:r>
              <a:rPr lang="en-GB" altLang="en-US" sz="1100"/>
              <a:t>Freq</a:t>
            </a:r>
            <a:r>
              <a:rPr lang="en-GB" altLang="en-US" sz="1100" err="1"/>
              <a:t>_</a:t>
            </a:r>
            <a:r>
              <a:rPr lang="en-GB" altLang="en-US" sz="1100"/>
              <a:t>Locked </a:t>
            </a:r>
            <a:endParaRPr lang="en-GB" altLang="en-US" sz="1100" dirty="0"/>
          </a:p>
          <a:p>
            <a:pPr lvl="2">
              <a:lnSpc>
                <a:spcPct val="80000"/>
              </a:lnSpc>
            </a:pPr>
            <a:r>
              <a:rPr lang="en-GB" altLang="en-US" sz="1100" dirty="0" err="1"/>
              <a:t>Pll_locked</a:t>
            </a:r>
            <a:endParaRPr lang="en-GB" altLang="en-US" sz="1100" dirty="0"/>
          </a:p>
          <a:p>
            <a:pPr lvl="2">
              <a:lnSpc>
                <a:spcPct val="80000"/>
              </a:lnSpc>
            </a:pPr>
            <a:r>
              <a:rPr lang="en-GB" altLang="en-US" sz="1100"/>
              <a:t>Tx_ready/Rx</a:t>
            </a:r>
            <a:r>
              <a:rPr lang="en-GB" altLang="en-US" sz="1100" dirty="0" err="1"/>
              <a:t>_ready</a:t>
            </a:r>
            <a:endParaRPr lang="en-GB" altLang="en-US" sz="1100" dirty="0"/>
          </a:p>
          <a:p>
            <a:pPr lvl="2">
              <a:lnSpc>
                <a:spcPct val="80000"/>
              </a:lnSpc>
            </a:pPr>
            <a:r>
              <a:rPr lang="en-GB" altLang="en-US" sz="1100"/>
              <a:t>Serial Loop + Reverse Parallel Loop</a:t>
            </a:r>
            <a:endParaRPr lang="en-GB" altLang="en-US" sz="1100" dirty="0"/>
          </a:p>
          <a:p>
            <a:pPr lvl="2">
              <a:lnSpc>
                <a:spcPct val="80000"/>
              </a:lnSpc>
            </a:pPr>
            <a:r>
              <a:rPr lang="en-GB" altLang="en-US" sz="1100" dirty="0"/>
              <a:t>Channel Type</a:t>
            </a:r>
          </a:p>
          <a:p>
            <a:pPr lvl="2">
              <a:lnSpc>
                <a:spcPct val="80000"/>
              </a:lnSpc>
            </a:pPr>
            <a:r>
              <a:rPr lang="en-GB" altLang="en-US" sz="1100" dirty="0"/>
              <a:t>Connection Type</a:t>
            </a:r>
          </a:p>
          <a:p>
            <a:pPr lvl="2">
              <a:lnSpc>
                <a:spcPct val="80000"/>
              </a:lnSpc>
            </a:pPr>
            <a:r>
              <a:rPr lang="en-GB" altLang="en-US" sz="1100" dirty="0"/>
              <a:t>Rx Polarity Inversion</a:t>
            </a:r>
          </a:p>
          <a:p>
            <a:pPr lvl="2">
              <a:lnSpc>
                <a:spcPct val="80000"/>
              </a:lnSpc>
            </a:pPr>
            <a:r>
              <a:rPr lang="en-GB" altLang="en-US" sz="1100" dirty="0" err="1"/>
              <a:t>Tx</a:t>
            </a:r>
            <a:r>
              <a:rPr lang="en-GB" altLang="en-US" sz="1100" dirty="0"/>
              <a:t> Polarity Inversion</a:t>
            </a:r>
          </a:p>
          <a:p>
            <a:pPr lvl="2">
              <a:lnSpc>
                <a:spcPct val="80000"/>
              </a:lnSpc>
            </a:pPr>
            <a:r>
              <a:rPr lang="en-GB" altLang="en-US" sz="1100"/>
              <a:t>Number </a:t>
            </a:r>
            <a:r>
              <a:rPr lang="en-GB" altLang="en-US" sz="1100" dirty="0"/>
              <a:t>of </a:t>
            </a:r>
            <a:r>
              <a:rPr lang="en-GB" altLang="en-US" sz="1100" dirty="0" err="1"/>
              <a:t>biterrors</a:t>
            </a:r>
            <a:r>
              <a:rPr lang="en-GB" altLang="en-US" sz="1100" dirty="0"/>
              <a:t>.</a:t>
            </a:r>
          </a:p>
          <a:p>
            <a:pPr lvl="1">
              <a:lnSpc>
                <a:spcPct val="80000"/>
              </a:lnSpc>
            </a:pPr>
            <a:r>
              <a:rPr lang="en-GB" altLang="en-US" sz="1200" dirty="0"/>
              <a:t>Select which PRBS pattern should be </a:t>
            </a:r>
            <a:r>
              <a:rPr lang="en-GB" altLang="en-US" sz="1200"/>
              <a:t>used (PRBS-7, PRBS-13,PRBS-23 or </a:t>
            </a:r>
            <a:r>
              <a:rPr lang="en-GB" altLang="en-US" sz="1200" dirty="0"/>
              <a:t>PRBS-31) on </a:t>
            </a:r>
            <a:r>
              <a:rPr lang="en-GB" altLang="en-US" sz="1200"/>
              <a:t>each channel </a:t>
            </a:r>
          </a:p>
          <a:p>
            <a:pPr lvl="1">
              <a:lnSpc>
                <a:spcPct val="80000"/>
              </a:lnSpc>
            </a:pPr>
            <a:r>
              <a:rPr lang="en-GB" altLang="en-US" sz="1200"/>
              <a:t>Displays </a:t>
            </a:r>
            <a:r>
              <a:rPr lang="en-GB" altLang="en-US" sz="1200" dirty="0"/>
              <a:t>the bitrate based on measured reference clock frequency and reference clock multiplication factor.</a:t>
            </a:r>
          </a:p>
          <a:p>
            <a:pPr lvl="1">
              <a:lnSpc>
                <a:spcPct val="80000"/>
              </a:lnSpc>
            </a:pPr>
            <a:r>
              <a:rPr lang="en-GB" altLang="en-US" sz="1200" dirty="0"/>
              <a:t>Displays also the recovered clock frequency (of </a:t>
            </a:r>
            <a:r>
              <a:rPr lang="en-GB" altLang="en-US" sz="1200"/>
              <a:t>lane 0 only). </a:t>
            </a:r>
            <a:r>
              <a:rPr lang="en-GB" altLang="en-US" sz="1200" dirty="0"/>
              <a:t>Note that if lane 0 has no connection or is </a:t>
            </a:r>
            <a:r>
              <a:rPr lang="en-GB" altLang="en-US" sz="1200" dirty="0" err="1"/>
              <a:t>is</a:t>
            </a:r>
            <a:r>
              <a:rPr lang="en-GB" altLang="en-US" sz="1200" dirty="0"/>
              <a:t> not in serial loopback the  measured recovered clock frequency is a random number as the CDR is not locked to anything.</a:t>
            </a:r>
          </a:p>
          <a:p>
            <a:pPr lvl="1">
              <a:lnSpc>
                <a:spcPct val="80000"/>
              </a:lnSpc>
            </a:pPr>
            <a:endParaRPr lang="en-GB" altLang="en-US" sz="1100" dirty="0"/>
          </a:p>
          <a:p>
            <a:pPr lvl="1">
              <a:lnSpc>
                <a:spcPct val="80000"/>
              </a:lnSpc>
            </a:pPr>
            <a:endParaRPr lang="en-GB" altLang="en-US" sz="1400"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500509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Monitoring (continued)</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914400"/>
            <a:ext cx="8504237" cy="5029200"/>
          </a:xfrm>
        </p:spPr>
        <p:txBody>
          <a:bodyPr/>
          <a:lstStyle/>
          <a:p>
            <a:pPr lvl="1">
              <a:lnSpc>
                <a:spcPct val="80000"/>
              </a:lnSpc>
            </a:pPr>
            <a:r>
              <a:rPr lang="en-GB" altLang="en-US" sz="1200"/>
              <a:t>Control Serial Loopback on all lanes and per phy</a:t>
            </a:r>
          </a:p>
          <a:p>
            <a:pPr lvl="1">
              <a:lnSpc>
                <a:spcPct val="80000"/>
              </a:lnSpc>
            </a:pPr>
            <a:r>
              <a:rPr lang="en-GB" altLang="en-US" sz="1200">
                <a:solidFill>
                  <a:srgbClr val="002060"/>
                </a:solidFill>
              </a:rPr>
              <a:t>Control Reverse Parallel Loopback on all lanes and per phy </a:t>
            </a:r>
          </a:p>
          <a:p>
            <a:pPr lvl="1">
              <a:lnSpc>
                <a:spcPct val="80000"/>
              </a:lnSpc>
            </a:pPr>
            <a:r>
              <a:rPr lang="en-GB" altLang="en-US" sz="1200">
                <a:solidFill>
                  <a:srgbClr val="00B050"/>
                </a:solidFill>
              </a:rPr>
              <a:t>Error insertion : Soft PRBS Biterror (Pre-FEC) or error insertion through RS-FEC directly.</a:t>
            </a:r>
          </a:p>
          <a:p>
            <a:pPr lvl="1">
              <a:lnSpc>
                <a:spcPct val="80000"/>
              </a:lnSpc>
            </a:pPr>
            <a:r>
              <a:rPr lang="en-GB" altLang="en-US" sz="1200"/>
              <a:t>Displays </a:t>
            </a:r>
            <a:r>
              <a:rPr lang="en-GB" altLang="en-US" sz="1200" dirty="0"/>
              <a:t>the number of </a:t>
            </a:r>
            <a:r>
              <a:rPr lang="en-GB" altLang="en-US" sz="1200" dirty="0" err="1"/>
              <a:t>biterrors</a:t>
            </a:r>
            <a:r>
              <a:rPr lang="en-GB" altLang="en-US" sz="1200" dirty="0"/>
              <a:t> and the </a:t>
            </a:r>
            <a:r>
              <a:rPr lang="en-GB" altLang="en-US" sz="1200"/>
              <a:t>BER.</a:t>
            </a:r>
          </a:p>
          <a:p>
            <a:pPr lvl="1">
              <a:lnSpc>
                <a:spcPct val="80000"/>
              </a:lnSpc>
            </a:pPr>
            <a:r>
              <a:rPr lang="en-US" altLang="en-US" sz="1200">
                <a:solidFill>
                  <a:srgbClr val="00B050"/>
                </a:solidFill>
              </a:rPr>
              <a:t>NEW Reads out and print out PMA settings for all channels</a:t>
            </a:r>
            <a:endParaRPr lang="en-GB" altLang="en-US" sz="1200">
              <a:solidFill>
                <a:srgbClr val="00B050"/>
              </a:solidFill>
            </a:endParaRPr>
          </a:p>
          <a:p>
            <a:pPr lvl="1">
              <a:lnSpc>
                <a:spcPct val="80000"/>
              </a:lnSpc>
            </a:pPr>
            <a:r>
              <a:rPr lang="en-GB" altLang="en-US" sz="1200">
                <a:solidFill>
                  <a:srgbClr val="00B050"/>
                </a:solidFill>
              </a:rPr>
              <a:t>New Control Invert Tx and Rx Polarity on all lanes and per phy</a:t>
            </a:r>
          </a:p>
          <a:p>
            <a:pPr lvl="1">
              <a:lnSpc>
                <a:spcPct val="80000"/>
              </a:lnSpc>
            </a:pPr>
            <a:r>
              <a:rPr lang="en-GB" altLang="en-US" sz="1200">
                <a:solidFill>
                  <a:srgbClr val="00B050"/>
                </a:solidFill>
              </a:rPr>
              <a:t>New PMA tuning : Allows to find the optimum Transmit PMA settings (VOD, Pre-emphasis) using PMA sweep function</a:t>
            </a:r>
            <a:r>
              <a:rPr lang="en-GB" altLang="en-US" sz="1200"/>
              <a:t>. </a:t>
            </a:r>
          </a:p>
          <a:p>
            <a:pPr lvl="1">
              <a:lnSpc>
                <a:spcPct val="80000"/>
              </a:lnSpc>
            </a:pPr>
            <a:r>
              <a:rPr lang="en-GB" altLang="en-US" sz="1200"/>
              <a:t>Stress Tests : 4 different stress tests are avalailable (see dedicated slide)</a:t>
            </a:r>
          </a:p>
          <a:p>
            <a:pPr lvl="1">
              <a:lnSpc>
                <a:spcPct val="80000"/>
              </a:lnSpc>
            </a:pPr>
            <a:r>
              <a:rPr lang="en-US" altLang="en-US" sz="1200"/>
              <a:t>Displays the time the test has been running on the Transceiver Block.</a:t>
            </a:r>
            <a:endParaRPr lang="en-GB" altLang="en-US" sz="1200"/>
          </a:p>
          <a:p>
            <a:pPr marL="0" lvl="1" indent="0">
              <a:lnSpc>
                <a:spcPct val="80000"/>
              </a:lnSpc>
              <a:buNone/>
            </a:pPr>
            <a:endParaRPr lang="en-GB" altLang="en-US" sz="1200" dirty="0"/>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1828766"/>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a:t>
            </a:r>
            <a:r>
              <a:rPr lang="en-GB" altLang="en-US">
                <a:latin typeface="Intel Clear" panose="020B0604020203020204" pitchFamily="34" charset="0"/>
                <a:cs typeface="Intel Clear" panose="020B0604020203020204" pitchFamily="34" charset="0"/>
              </a:rPr>
              <a:t>Monitoring </a:t>
            </a:r>
            <a:r>
              <a:rPr lang="en-GB" altLang="en-US">
                <a:solidFill>
                  <a:srgbClr val="FF0000"/>
                </a:solidFill>
                <a:latin typeface="Intel Clear" panose="020B0604020203020204" pitchFamily="34" charset="0"/>
                <a:cs typeface="Intel Clear" panose="020B0604020203020204" pitchFamily="34" charset="0"/>
              </a:rPr>
              <a:t>(to be added)</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1137785"/>
            <a:ext cx="8504237" cy="5029200"/>
          </a:xfrm>
        </p:spPr>
        <p:txBody>
          <a:bodyPr/>
          <a:lstStyle/>
          <a:p>
            <a:pPr lvl="1">
              <a:lnSpc>
                <a:spcPct val="80000"/>
              </a:lnSpc>
            </a:pPr>
            <a:r>
              <a:rPr lang="en-GB" altLang="en-US" sz="1400"/>
              <a:t>Measures the temperatures of the core (</a:t>
            </a:r>
            <a:r>
              <a:rPr lang="en-GB" altLang="en-US" sz="1400">
                <a:solidFill>
                  <a:srgbClr val="00B050"/>
                </a:solidFill>
              </a:rPr>
              <a:t>supported</a:t>
            </a:r>
            <a:r>
              <a:rPr lang="en-GB" altLang="en-US" sz="1400"/>
              <a:t>) and the transceiver tile </a:t>
            </a:r>
            <a:r>
              <a:rPr lang="en-GB" altLang="en-US" sz="1400">
                <a:solidFill>
                  <a:srgbClr val="FF0000"/>
                </a:solidFill>
              </a:rPr>
              <a:t>(to be added)</a:t>
            </a:r>
          </a:p>
          <a:p>
            <a:pPr lvl="1">
              <a:lnSpc>
                <a:spcPct val="80000"/>
              </a:lnSpc>
            </a:pPr>
            <a:r>
              <a:rPr lang="en-US" altLang="en-US" sz="1400">
                <a:solidFill>
                  <a:srgbClr val="002060"/>
                </a:solidFill>
              </a:rPr>
              <a:t>Dumps I2C information of connected modules and cables like Vendor, part number, cable length, temperature of the module. </a:t>
            </a:r>
            <a:r>
              <a:rPr lang="en-GB" altLang="en-US" sz="1400">
                <a:solidFill>
                  <a:srgbClr val="FF0000"/>
                </a:solidFill>
              </a:rPr>
              <a:t>(to be added for PCIe devkit)</a:t>
            </a:r>
            <a:endParaRPr lang="en-US" altLang="en-US" sz="1400">
              <a:solidFill>
                <a:srgbClr val="002060"/>
              </a:solidFill>
            </a:endParaRPr>
          </a:p>
          <a:p>
            <a:pPr lvl="1">
              <a:lnSpc>
                <a:spcPct val="80000"/>
              </a:lnSpc>
            </a:pPr>
            <a:r>
              <a:rPr lang="en-US" altLang="en-US" sz="1400">
                <a:solidFill>
                  <a:srgbClr val="002060"/>
                </a:solidFill>
              </a:rPr>
              <a:t>Allows to dump the I2C page Lower page and Page 00h registers of the selected module/cable </a:t>
            </a:r>
            <a:r>
              <a:rPr lang="en-GB" altLang="en-US" sz="1400">
                <a:solidFill>
                  <a:srgbClr val="FF0000"/>
                </a:solidFill>
              </a:rPr>
              <a:t>(to be added for PCIe devkit)</a:t>
            </a:r>
            <a:endParaRPr lang="en-US" altLang="en-US" sz="1400">
              <a:solidFill>
                <a:srgbClr val="002060"/>
              </a:solidFill>
            </a:endParaRPr>
          </a:p>
          <a:p>
            <a:pPr lvl="1">
              <a:lnSpc>
                <a:spcPct val="80000"/>
              </a:lnSpc>
            </a:pPr>
            <a:endParaRPr lang="en-US" altLang="en-US" sz="1400">
              <a:solidFill>
                <a:srgbClr val="002060"/>
              </a:solidFill>
            </a:endParaRP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260939745"/>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08790-DBF3-4660-82EF-CC77F3A89FF4}"/>
              </a:ext>
            </a:extLst>
          </p:cNvPr>
          <p:cNvSpPr>
            <a:spLocks noGrp="1"/>
          </p:cNvSpPr>
          <p:nvPr>
            <p:ph type="title"/>
          </p:nvPr>
        </p:nvSpPr>
        <p:spPr/>
        <p:txBody>
          <a:bodyPr/>
          <a:lstStyle/>
          <a:p>
            <a:r>
              <a:rPr lang="en-US"/>
              <a:t>Stress Tests</a:t>
            </a:r>
          </a:p>
        </p:txBody>
      </p:sp>
      <p:sp>
        <p:nvSpPr>
          <p:cNvPr id="3" name="Content Placeholder 2">
            <a:extLst>
              <a:ext uri="{FF2B5EF4-FFF2-40B4-BE49-F238E27FC236}">
                <a16:creationId xmlns:a16="http://schemas.microsoft.com/office/drawing/2014/main" id="{DDC723A5-F8FF-4DAC-8766-E78960456405}"/>
              </a:ext>
            </a:extLst>
          </p:cNvPr>
          <p:cNvSpPr>
            <a:spLocks noGrp="1"/>
          </p:cNvSpPr>
          <p:nvPr>
            <p:ph sz="quarter" idx="11"/>
          </p:nvPr>
        </p:nvSpPr>
        <p:spPr/>
        <p:txBody>
          <a:bodyPr/>
          <a:lstStyle/>
          <a:p>
            <a:r>
              <a:rPr lang="en-US"/>
              <a:t>Option ‘L’ provides a submenu to perform the following “stress tests”:</a:t>
            </a:r>
          </a:p>
          <a:p>
            <a:pPr marL="285750" indent="-285750">
              <a:buFont typeface="Wingdings" panose="05000000000000000000" pitchFamily="2" charset="2"/>
              <a:buChar char="§"/>
            </a:pPr>
            <a:r>
              <a:rPr lang="en-US"/>
              <a:t>Test 1 : Reset selected PHY 1000 times and verify it comes up ok</a:t>
            </a:r>
          </a:p>
          <a:p>
            <a:pPr marL="285750" indent="-285750">
              <a:buFont typeface="Wingdings" panose="05000000000000000000" pitchFamily="2" charset="2"/>
              <a:buChar char="§"/>
            </a:pPr>
            <a:r>
              <a:rPr lang="en-US"/>
              <a:t>Test 2 : Reset selected PHY 1000 times and verifies both PHY’s come up ok.</a:t>
            </a:r>
          </a:p>
          <a:p>
            <a:pPr marL="285750" indent="-285750">
              <a:buFont typeface="Wingdings" panose="05000000000000000000" pitchFamily="2" charset="2"/>
              <a:buChar char="§"/>
            </a:pPr>
            <a:r>
              <a:rPr lang="en-US"/>
              <a:t>Test 3 : Do rx_reset only of the Selected PHY and verify it comes up ok.</a:t>
            </a:r>
          </a:p>
          <a:p>
            <a:pPr marL="285750" indent="-285750">
              <a:buFont typeface="Wingdings" panose="05000000000000000000" pitchFamily="2" charset="2"/>
              <a:buChar char="§"/>
            </a:pPr>
            <a:r>
              <a:rPr lang="en-US"/>
              <a:t>Test 4 : Perform AVMM accesses to various registers using both xcvr_reconfiguration_interface as pdp_interface (1000 times)</a:t>
            </a:r>
          </a:p>
          <a:p>
            <a:pPr marL="285750" indent="-285750">
              <a:buFont typeface="Wingdings" panose="05000000000000000000" pitchFamily="2" charset="2"/>
              <a:buChar char="§"/>
            </a:pPr>
            <a:r>
              <a:rPr lang="en-US"/>
              <a:t>Test 5 : Mimic cable pull/plug-in using Tx mute option on local phy and verify if remote PHY comes up properly</a:t>
            </a:r>
          </a:p>
          <a:p>
            <a:pPr marL="285750" indent="-285750">
              <a:buFont typeface="Wingdings" panose="05000000000000000000" pitchFamily="2" charset="2"/>
              <a:buChar char="§"/>
            </a:pPr>
            <a:endParaRPr lang="en-US"/>
          </a:p>
        </p:txBody>
      </p:sp>
      <p:sp>
        <p:nvSpPr>
          <p:cNvPr id="4" name="Slide Number Placeholder 3">
            <a:extLst>
              <a:ext uri="{FF2B5EF4-FFF2-40B4-BE49-F238E27FC236}">
                <a16:creationId xmlns:a16="http://schemas.microsoft.com/office/drawing/2014/main" id="{DAB176C6-23FE-40B7-92E7-45DEBDDF32D3}"/>
              </a:ext>
            </a:extLst>
          </p:cNvPr>
          <p:cNvSpPr>
            <a:spLocks noGrp="1"/>
          </p:cNvSpPr>
          <p:nvPr>
            <p:ph type="sldNum" sz="quarter" idx="12"/>
          </p:nvPr>
        </p:nvSpPr>
        <p:spPr/>
        <p:txBody>
          <a:bodyPr/>
          <a:lstStyle/>
          <a:p>
            <a:pPr>
              <a:defRPr/>
            </a:pPr>
            <a:fld id="{9A8E3367-2147-4CE3-A39B-4FC3C417335F}" type="slidenum">
              <a:rPr lang="en-GB" altLang="en-US" smtClean="0"/>
              <a:pPr>
                <a:defRPr/>
              </a:pPr>
              <a:t>25</a:t>
            </a:fld>
            <a:endParaRPr lang="en-GB" altLang="en-US"/>
          </a:p>
        </p:txBody>
      </p:sp>
    </p:spTree>
    <p:extLst>
      <p:ext uri="{BB962C8B-B14F-4D97-AF65-F5344CB8AC3E}">
        <p14:creationId xmlns:p14="http://schemas.microsoft.com/office/powerpoint/2010/main" val="3835012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26</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4" name="Picture 3">
            <a:extLst>
              <a:ext uri="{FF2B5EF4-FFF2-40B4-BE49-F238E27FC236}">
                <a16:creationId xmlns:a16="http://schemas.microsoft.com/office/drawing/2014/main" id="{AEFCBD7A-A552-4461-A05A-D8F8C2DA7B80}"/>
              </a:ext>
            </a:extLst>
          </p:cNvPr>
          <p:cNvPicPr>
            <a:picLocks noChangeAspect="1"/>
          </p:cNvPicPr>
          <p:nvPr/>
        </p:nvPicPr>
        <p:blipFill>
          <a:blip r:embed="rId3"/>
          <a:stretch>
            <a:fillRect/>
          </a:stretch>
        </p:blipFill>
        <p:spPr>
          <a:xfrm>
            <a:off x="609600" y="1294538"/>
            <a:ext cx="8107932" cy="3125061"/>
          </a:xfrm>
          <a:prstGeom prst="rect">
            <a:avLst/>
          </a:prstGeom>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PHY 0 connected to PHY1 with 2.5 Meter QSFP-DD cable at 53.125 Gbps</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27</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A728EF32-0FC0-44AF-A82E-5120A9D7908C}"/>
              </a:ext>
            </a:extLst>
          </p:cNvPr>
          <p:cNvPicPr>
            <a:picLocks noChangeAspect="1"/>
          </p:cNvPicPr>
          <p:nvPr/>
        </p:nvPicPr>
        <p:blipFill>
          <a:blip r:embed="rId3"/>
          <a:stretch>
            <a:fillRect/>
          </a:stretch>
        </p:blipFill>
        <p:spPr>
          <a:xfrm>
            <a:off x="814388" y="685800"/>
            <a:ext cx="6989978" cy="5643958"/>
          </a:xfrm>
          <a:prstGeom prst="rect">
            <a:avLst/>
          </a:prstGeom>
        </p:spPr>
      </p:pic>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PHY 1 connected to PHY0 with 2.5 Meter QSFP-DD cable at 53.125 Gbps</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28</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F5B3A6A-8E8F-4B88-8818-6B5A7FFF52B2}"/>
              </a:ext>
            </a:extLst>
          </p:cNvPr>
          <p:cNvPicPr>
            <a:picLocks noChangeAspect="1"/>
          </p:cNvPicPr>
          <p:nvPr/>
        </p:nvPicPr>
        <p:blipFill>
          <a:blip r:embed="rId3"/>
          <a:stretch>
            <a:fillRect/>
          </a:stretch>
        </p:blipFill>
        <p:spPr>
          <a:xfrm>
            <a:off x="892444" y="669516"/>
            <a:ext cx="7162262" cy="5791200"/>
          </a:xfrm>
          <a:prstGeom prst="rect">
            <a:avLst/>
          </a:prstGeom>
        </p:spPr>
      </p:pic>
    </p:spTree>
    <p:extLst>
      <p:ext uri="{BB962C8B-B14F-4D97-AF65-F5344CB8AC3E}">
        <p14:creationId xmlns:p14="http://schemas.microsoft.com/office/powerpoint/2010/main" val="3071261365"/>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US" altLang="en-US">
                <a:latin typeface="Intel Clear" panose="020B0604020203020204" pitchFamily="34" charset="0"/>
                <a:cs typeface="Intel Clear" panose="020B0604020203020204" pitchFamily="34" charset="0"/>
              </a:rPr>
              <a:t>R</a:t>
            </a:r>
            <a:r>
              <a:rPr lang="en-GB" altLang="en-US">
                <a:latin typeface="Intel Clear" panose="020B0604020203020204" pitchFamily="34" charset="0"/>
                <a:cs typeface="Intel Clear" panose="020B0604020203020204" pitchFamily="34" charset="0"/>
              </a:rPr>
              <a:t>eadout of temperature and Internal Noise (if available)</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2A936098-F827-41A4-987B-F3EDD43BF95F}"/>
              </a:ext>
            </a:extLst>
          </p:cNvPr>
          <p:cNvPicPr>
            <a:picLocks noChangeAspect="1"/>
          </p:cNvPicPr>
          <p:nvPr/>
        </p:nvPicPr>
        <p:blipFill>
          <a:blip r:embed="rId3"/>
          <a:stretch>
            <a:fillRect/>
          </a:stretch>
        </p:blipFill>
        <p:spPr>
          <a:xfrm>
            <a:off x="0" y="1828800"/>
            <a:ext cx="9144000" cy="1698934"/>
          </a:xfrm>
          <a:prstGeom prst="rect">
            <a:avLst/>
          </a:prstGeom>
        </p:spPr>
      </p:pic>
    </p:spTree>
    <p:extLst>
      <p:ext uri="{BB962C8B-B14F-4D97-AF65-F5344CB8AC3E}">
        <p14:creationId xmlns:p14="http://schemas.microsoft.com/office/powerpoint/2010/main" val="248384213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 (continued)</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GB" altLang="en-US" sz="1400"/>
              <a:t>Throughout the remainder of this document one of the example designs is being used.</a:t>
            </a:r>
          </a:p>
          <a:p>
            <a:pPr eaLnBrk="1" hangingPunct="1">
              <a:lnSpc>
                <a:spcPct val="90000"/>
              </a:lnSpc>
            </a:pPr>
            <a:r>
              <a:rPr lang="en-GB" altLang="en-US" sz="1400">
                <a:solidFill>
                  <a:schemeClr val="accent1"/>
                </a:solidFill>
              </a:rPr>
              <a:t>The example being used in this case is the Agilex I-Series PCIe Devkit demo design with 2 PHY’s each having 4 independent channels at 53 Gbps PAM4 with KPFEC (544,514) enabled.</a:t>
            </a:r>
          </a:p>
          <a:p>
            <a:pPr eaLnBrk="1" hangingPunct="1">
              <a:lnSpc>
                <a:spcPct val="90000"/>
              </a:lnSpc>
            </a:pPr>
            <a:r>
              <a:rPr lang="en-GB" altLang="en-US" sz="1400">
                <a:solidFill>
                  <a:schemeClr val="accent1"/>
                </a:solidFill>
              </a:rPr>
              <a:t>Each PHY is connected to the QSFP-DD connectors on the board.</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057731A6-346C-48EF-807A-7C8FDD4ECD59}"/>
              </a:ext>
            </a:extLst>
          </p:cNvPr>
          <p:cNvPicPr>
            <a:picLocks noChangeAspect="1"/>
          </p:cNvPicPr>
          <p:nvPr/>
        </p:nvPicPr>
        <p:blipFill>
          <a:blip r:embed="rId3"/>
          <a:stretch>
            <a:fillRect/>
          </a:stretch>
        </p:blipFill>
        <p:spPr>
          <a:xfrm>
            <a:off x="626479" y="813140"/>
            <a:ext cx="7679321" cy="5438380"/>
          </a:xfrm>
          <a:prstGeom prst="rect">
            <a:avLst/>
          </a:prstGeom>
        </p:spPr>
      </p:pic>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Show PMA settings (option ‘e’) using 2.5 meter DAC cable</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C81511E3-3733-41AD-8C1B-7804CD227CC1}"/>
              </a:ext>
            </a:extLst>
          </p:cNvPr>
          <p:cNvPicPr>
            <a:picLocks noChangeAspect="1"/>
          </p:cNvPicPr>
          <p:nvPr/>
        </p:nvPicPr>
        <p:blipFill>
          <a:blip r:embed="rId3"/>
          <a:stretch>
            <a:fillRect/>
          </a:stretch>
        </p:blipFill>
        <p:spPr>
          <a:xfrm>
            <a:off x="685800" y="971857"/>
            <a:ext cx="2876190" cy="4914286"/>
          </a:xfrm>
          <a:prstGeom prst="rect">
            <a:avLst/>
          </a:prstGeom>
        </p:spPr>
      </p:pic>
      <p:pic>
        <p:nvPicPr>
          <p:cNvPr id="6" name="Picture 5">
            <a:extLst>
              <a:ext uri="{FF2B5EF4-FFF2-40B4-BE49-F238E27FC236}">
                <a16:creationId xmlns:a16="http://schemas.microsoft.com/office/drawing/2014/main" id="{14A498D9-E78D-474B-A4A5-13F066089024}"/>
              </a:ext>
            </a:extLst>
          </p:cNvPr>
          <p:cNvPicPr>
            <a:picLocks noChangeAspect="1"/>
          </p:cNvPicPr>
          <p:nvPr/>
        </p:nvPicPr>
        <p:blipFill>
          <a:blip r:embed="rId4"/>
          <a:stretch>
            <a:fillRect/>
          </a:stretch>
        </p:blipFill>
        <p:spPr>
          <a:xfrm>
            <a:off x="5257800" y="971857"/>
            <a:ext cx="2809524" cy="4952381"/>
          </a:xfrm>
          <a:prstGeom prst="rect">
            <a:avLst/>
          </a:prstGeom>
        </p:spPr>
      </p:pic>
    </p:spTree>
    <p:extLst>
      <p:ext uri="{BB962C8B-B14F-4D97-AF65-F5344CB8AC3E}">
        <p14:creationId xmlns:p14="http://schemas.microsoft.com/office/powerpoint/2010/main" val="58193128"/>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Sweep PMA function (option ‘u’)</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US" altLang="en-US">
              <a:solidFill>
                <a:schemeClr val="tx1"/>
              </a:solidFill>
              <a:latin typeface="Arial" panose="020B0604020202020204" pitchFamily="34" charset="0"/>
            </a:endParaRPr>
          </a:p>
        </p:txBody>
      </p:sp>
      <p:pic>
        <p:nvPicPr>
          <p:cNvPr id="7" name="Picture 6">
            <a:extLst>
              <a:ext uri="{FF2B5EF4-FFF2-40B4-BE49-F238E27FC236}">
                <a16:creationId xmlns:a16="http://schemas.microsoft.com/office/drawing/2014/main" id="{185D5098-13FE-441C-B85F-46509E54AD0D}"/>
              </a:ext>
            </a:extLst>
          </p:cNvPr>
          <p:cNvPicPr>
            <a:picLocks noChangeAspect="1"/>
          </p:cNvPicPr>
          <p:nvPr/>
        </p:nvPicPr>
        <p:blipFill>
          <a:blip r:embed="rId3"/>
          <a:stretch>
            <a:fillRect/>
          </a:stretch>
        </p:blipFill>
        <p:spPr>
          <a:xfrm>
            <a:off x="1219200" y="838200"/>
            <a:ext cx="6309838" cy="5351883"/>
          </a:xfrm>
          <a:prstGeom prst="rect">
            <a:avLst/>
          </a:prstGeom>
        </p:spPr>
      </p:pic>
    </p:spTree>
    <p:extLst>
      <p:ext uri="{BB962C8B-B14F-4D97-AF65-F5344CB8AC3E}">
        <p14:creationId xmlns:p14="http://schemas.microsoft.com/office/powerpoint/2010/main" val="1593007713"/>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Continuous Update of BER and FEC statistics (option ‘c’)</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33</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7B2759E7-DCB2-4C28-A193-CD30C92E7802}"/>
              </a:ext>
            </a:extLst>
          </p:cNvPr>
          <p:cNvPicPr>
            <a:picLocks noChangeAspect="1"/>
          </p:cNvPicPr>
          <p:nvPr/>
        </p:nvPicPr>
        <p:blipFill>
          <a:blip r:embed="rId3"/>
          <a:stretch>
            <a:fillRect/>
          </a:stretch>
        </p:blipFill>
        <p:spPr>
          <a:xfrm>
            <a:off x="115888" y="1181100"/>
            <a:ext cx="8951912" cy="2995369"/>
          </a:xfrm>
          <a:prstGeom prst="rect">
            <a:avLst/>
          </a:prstGeom>
        </p:spPr>
      </p:pic>
    </p:spTree>
    <p:extLst>
      <p:ext uri="{BB962C8B-B14F-4D97-AF65-F5344CB8AC3E}">
        <p14:creationId xmlns:p14="http://schemas.microsoft.com/office/powerpoint/2010/main" val="3692402929"/>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FEC Error Tree (option ‘#’)</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34</a:t>
            </a:fld>
            <a:endParaRPr lang="en-US" altLang="en-US">
              <a:solidFill>
                <a:schemeClr val="tx1"/>
              </a:solidFill>
              <a:latin typeface="Arial" panose="020B0604020202020204" pitchFamily="34" charset="0"/>
            </a:endParaRPr>
          </a:p>
        </p:txBody>
      </p:sp>
      <p:sp>
        <p:nvSpPr>
          <p:cNvPr id="5" name="Content Placeholder 1">
            <a:extLst>
              <a:ext uri="{FF2B5EF4-FFF2-40B4-BE49-F238E27FC236}">
                <a16:creationId xmlns:a16="http://schemas.microsoft.com/office/drawing/2014/main" id="{0805C00F-2075-4A2F-848F-87C12CB76B7D}"/>
              </a:ext>
            </a:extLst>
          </p:cNvPr>
          <p:cNvSpPr>
            <a:spLocks noGrp="1"/>
          </p:cNvSpPr>
          <p:nvPr>
            <p:ph sz="quarter" idx="11"/>
          </p:nvPr>
        </p:nvSpPr>
        <p:spPr>
          <a:xfrm>
            <a:off x="348572" y="4529330"/>
            <a:ext cx="8581794" cy="1643029"/>
          </a:xfrm>
        </p:spPr>
        <p:txBody>
          <a:bodyPr/>
          <a:lstStyle/>
          <a:p>
            <a:r>
              <a:rPr lang="en-US"/>
              <a:t>This will be build “live”, note that if a number is in red it means at least 1 overrun has occurred for that particular bin (each bin is only 256 words, so for the lower bins the software can’t read fast enough and print at the same time to prevent an overrun. If only 1 overrun has occurred the value is correct though (so the higher bins values are correct)</a:t>
            </a:r>
            <a:endParaRPr lang="en-US" dirty="0"/>
          </a:p>
        </p:txBody>
      </p:sp>
      <p:pic>
        <p:nvPicPr>
          <p:cNvPr id="7" name="Picture 6">
            <a:extLst>
              <a:ext uri="{FF2B5EF4-FFF2-40B4-BE49-F238E27FC236}">
                <a16:creationId xmlns:a16="http://schemas.microsoft.com/office/drawing/2014/main" id="{CAE2EC46-518F-4C53-9A03-A22D1D86BC42}"/>
              </a:ext>
            </a:extLst>
          </p:cNvPr>
          <p:cNvPicPr>
            <a:picLocks noChangeAspect="1"/>
          </p:cNvPicPr>
          <p:nvPr/>
        </p:nvPicPr>
        <p:blipFill>
          <a:blip r:embed="rId3"/>
          <a:stretch>
            <a:fillRect/>
          </a:stretch>
        </p:blipFill>
        <p:spPr>
          <a:xfrm>
            <a:off x="0" y="703058"/>
            <a:ext cx="9144000" cy="3668645"/>
          </a:xfrm>
          <a:prstGeom prst="rect">
            <a:avLst/>
          </a:prstGeom>
        </p:spPr>
      </p:pic>
    </p:spTree>
    <p:extLst>
      <p:ext uri="{BB962C8B-B14F-4D97-AF65-F5344CB8AC3E}">
        <p14:creationId xmlns:p14="http://schemas.microsoft.com/office/powerpoint/2010/main" val="725455625"/>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49" y="401638"/>
            <a:ext cx="8102392" cy="779462"/>
          </a:xfrm>
        </p:spPr>
        <p:txBody>
          <a:bodyPr/>
          <a:lstStyle/>
          <a:p>
            <a:r>
              <a:rPr lang="en-GB" altLang="en-US" sz="2400">
                <a:latin typeface="Intel Clear" panose="020B0604020203020204" pitchFamily="34" charset="0"/>
                <a:cs typeface="Intel Clear" panose="020B0604020203020204" pitchFamily="34" charset="0"/>
              </a:rPr>
              <a:t>Readout of the I2C information (</a:t>
            </a:r>
            <a:r>
              <a:rPr lang="en-GB" altLang="en-US" sz="2400">
                <a:solidFill>
                  <a:srgbClr val="FF0000"/>
                </a:solidFill>
                <a:latin typeface="Intel Clear" panose="020B0604020203020204" pitchFamily="34" charset="0"/>
                <a:cs typeface="Intel Clear" panose="020B0604020203020204" pitchFamily="34" charset="0"/>
              </a:rPr>
              <a:t>to be added on PCIe devkit</a:t>
            </a:r>
            <a:r>
              <a:rPr lang="en-GB" altLang="en-US" sz="2400">
                <a:latin typeface="Intel Clear" panose="020B0604020203020204" pitchFamily="34" charset="0"/>
                <a:cs typeface="Intel Clear" panose="020B0604020203020204" pitchFamily="34" charset="0"/>
              </a:rPr>
              <a:t>)</a:t>
            </a:r>
            <a:endParaRPr lang="en-US" altLang="en-US" sz="2400"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371287" y="1276141"/>
            <a:ext cx="8581794" cy="4710288"/>
          </a:xfrm>
        </p:spPr>
        <p:txBody>
          <a:bodyPr/>
          <a:lstStyle/>
          <a:p>
            <a:r>
              <a:rPr lang="en-US"/>
              <a:t>Every time a status update is done all QSFP-DD modules will be checked if anything is plugged in and if this is the case the I2C information will be readout.</a:t>
            </a:r>
          </a:p>
          <a:p>
            <a:r>
              <a:rPr lang="en-US"/>
              <a:t>See screenshot below showing various module and cables connected in the the system. </a:t>
            </a:r>
          </a:p>
          <a:p>
            <a:r>
              <a:rPr lang="en-US"/>
              <a:t>Information provided is Vendor, Part Number, temperature for modules and cable length for QSFP-DD cables or QSFP cables.</a:t>
            </a:r>
          </a:p>
          <a:p>
            <a:r>
              <a:rPr lang="en-US"/>
              <a:t>One can dump the entire I2C Lower Page and Page 00h using option ‘{‘ </a:t>
            </a:r>
            <a:endParaRPr lang="en-US" dirty="0"/>
          </a:p>
        </p:txBody>
      </p:sp>
      <p:pic>
        <p:nvPicPr>
          <p:cNvPr id="3" name="Picture 2">
            <a:extLst>
              <a:ext uri="{FF2B5EF4-FFF2-40B4-BE49-F238E27FC236}">
                <a16:creationId xmlns:a16="http://schemas.microsoft.com/office/drawing/2014/main" id="{E8333CE2-71D7-4F13-A303-078F8244D2CB}"/>
              </a:ext>
            </a:extLst>
          </p:cNvPr>
          <p:cNvPicPr>
            <a:picLocks noChangeAspect="1"/>
          </p:cNvPicPr>
          <p:nvPr/>
        </p:nvPicPr>
        <p:blipFill>
          <a:blip r:embed="rId3"/>
          <a:stretch>
            <a:fillRect/>
          </a:stretch>
        </p:blipFill>
        <p:spPr>
          <a:xfrm>
            <a:off x="371287" y="3810000"/>
            <a:ext cx="7628571" cy="428571"/>
          </a:xfrm>
          <a:prstGeom prst="rect">
            <a:avLst/>
          </a:prstGeom>
        </p:spPr>
      </p:pic>
    </p:spTree>
    <p:extLst>
      <p:ext uri="{BB962C8B-B14F-4D97-AF65-F5344CB8AC3E}">
        <p14:creationId xmlns:p14="http://schemas.microsoft.com/office/powerpoint/2010/main" val="2022736138"/>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a:t>Make connections to the QSFPDD0 and QSFPDD1 (Using loopback modules, optical modules or cable).</a:t>
            </a:r>
            <a:endParaRPr lang="en-GB" altLang="en-US" dirty="0"/>
          </a:p>
          <a:p>
            <a:pPr marL="342900" indent="-342900">
              <a:spcBef>
                <a:spcPct val="50000"/>
              </a:spcBef>
              <a:buFont typeface="Arial" panose="020B0604020202020204" pitchFamily="34" charset="0"/>
              <a:buChar char="•"/>
              <a:defRPr/>
            </a:pPr>
            <a:r>
              <a:rPr lang="en-GB" altLang="en-US"/>
              <a:t>Connect micro-USB Cable to J8 </a:t>
            </a:r>
            <a:r>
              <a:rPr lang="en-GB" altLang="en-US" dirty="0"/>
              <a:t>in order to use onboard USB-Blaster II.</a:t>
            </a:r>
          </a:p>
          <a:p>
            <a:pPr marL="342900" indent="-342900">
              <a:spcBef>
                <a:spcPct val="50000"/>
              </a:spcBef>
              <a:buFont typeface="Arial" panose="020B0604020202020204" pitchFamily="34" charset="0"/>
              <a:buChar char="•"/>
              <a:defRPr/>
            </a:pPr>
            <a:r>
              <a:rPr lang="en-GB" altLang="en-US" dirty="0"/>
              <a:t>Power on the board</a:t>
            </a:r>
          </a:p>
          <a:p>
            <a:pPr marL="342900" indent="-342900">
              <a:spcBef>
                <a:spcPct val="50000"/>
              </a:spcBef>
              <a:buFont typeface="Arial" panose="020B0604020202020204" pitchFamily="34" charset="0"/>
              <a:buChar char="•"/>
              <a:defRPr/>
            </a:pPr>
            <a:r>
              <a:rPr lang="en-GB" altLang="en-US"/>
              <a:t>All designs so far use the default clock frequency of 156.25 Mhz. Not required to use clock control GUI to change clocks.</a:t>
            </a:r>
          </a:p>
          <a:p>
            <a:pPr marL="342900" indent="-342900">
              <a:spcBef>
                <a:spcPct val="50000"/>
              </a:spcBef>
              <a:buFont typeface="Arial" panose="020B0604020202020204" pitchFamily="34" charset="0"/>
              <a:buChar char="•"/>
              <a:defRPr/>
            </a:pPr>
            <a:r>
              <a:rPr lang="en-GB" altLang="en-US"/>
              <a:t>Download </a:t>
            </a:r>
            <a:r>
              <a:rPr lang="en-GB" altLang="en-US" dirty="0"/>
              <a:t>‘</a:t>
            </a:r>
            <a:r>
              <a:rPr lang="en-GB" altLang="en-US" dirty="0" err="1">
                <a:solidFill>
                  <a:srgbClr val="00B050"/>
                </a:solidFill>
              </a:rPr>
              <a:t>Devkit_Demo.sof</a:t>
            </a:r>
            <a:r>
              <a:rPr lang="en-GB" altLang="en-US" dirty="0"/>
              <a:t>’ to </a:t>
            </a:r>
            <a:r>
              <a:rPr lang="en-GB" altLang="en-US"/>
              <a:t>the AGIB027R29A1E2VR0 </a:t>
            </a:r>
            <a:r>
              <a:rPr lang="en-GB" altLang="en-US" dirty="0"/>
              <a:t>device using </a:t>
            </a:r>
            <a:r>
              <a:rPr lang="en-GB" altLang="en-US"/>
              <a:t>QII 21.3 </a:t>
            </a:r>
            <a:r>
              <a:rPr lang="en-GB" altLang="en-US"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36</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Windows10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C:\quartus_21_3\nios2eds)  and go to the directory where the .elf and run1.bsh files are located. </a:t>
            </a:r>
          </a:p>
          <a:p>
            <a:pPr marL="800100" lvl="1" indent="-342900">
              <a:spcBef>
                <a:spcPct val="50000"/>
              </a:spcBef>
              <a:buFont typeface="+mj-lt"/>
              <a:buAutoNum type="arabicPeriod"/>
            </a:pPr>
            <a:r>
              <a:rPr lang="en-GB" altLang="en-US"/>
              <a:t>Since 21.3 Nios II terminal is using WSL, a quick way to go to the selected directory is to copy the complete path using windows explorer and in the Nios 21.3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 C:\ALTERA\Reference_Designs\PRBSTEST\Agilex\I_PCIe_Devkit\Agilex_prbs_2x4ch_kpfec_FTILE_53Gbps_fract\software\app\Agilex_xCh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“./run1.bsh</a:t>
            </a:r>
            <a:r>
              <a:rPr lang="en-GB" altLang="en-US"/>
              <a:t>” This will set the JtagSpeed to 16M ,download the .elf file and start the downloaded Nios II code inside the main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48109588"/>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Windows 10 </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21.3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21.3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21.3 shell </a:t>
            </a:r>
            <a:r>
              <a:rPr lang="en-GB" altLang="en-US" sz="1400" dirty="0"/>
              <a:t>(after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06721579"/>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Linux</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konsole with enough memory 	(e.g. “arc submit -i node/"memory&gt;=128000" -- konsole”)</a:t>
            </a:r>
          </a:p>
          <a:p>
            <a:pPr marL="914400" lvl="1" indent="-457200">
              <a:spcBef>
                <a:spcPct val="50000"/>
              </a:spcBef>
              <a:buFont typeface="Symbol" panose="05050102010706020507" pitchFamily="18" charset="2"/>
              <a:buAutoNum type="arabicPeriod"/>
            </a:pPr>
            <a:r>
              <a:rPr lang="en-GB" altLang="en-US"/>
              <a:t>Make sure all restored files are unix files and are executable (use “./convert.bsh”) </a:t>
            </a:r>
          </a:p>
          <a:p>
            <a:pPr marL="914400" lvl="1" indent="-457200">
              <a:spcBef>
                <a:spcPct val="50000"/>
              </a:spcBef>
              <a:buFont typeface="Symbol" panose="05050102010706020507" pitchFamily="18" charset="2"/>
              <a:buAutoNum type="arabicPeriod"/>
            </a:pPr>
            <a:r>
              <a:rPr lang="en-GB" altLang="en-US"/>
              <a:t>Open an acds shell (e.g. “</a:t>
            </a:r>
            <a:r>
              <a:rPr lang="en-US" sz="1800">
                <a:effectLst/>
                <a:latin typeface="Calibri" panose="020F0502020204030204" pitchFamily="34" charset="0"/>
              </a:rPr>
              <a:t>arc shell acds/21.3”)</a:t>
            </a:r>
            <a:endParaRPr lang="en-GB" altLang="en-US"/>
          </a:p>
          <a:p>
            <a:pPr marL="914400" lvl="1" indent="-457200">
              <a:spcBef>
                <a:spcPct val="50000"/>
              </a:spcBef>
              <a:buFont typeface="Symbol" panose="05050102010706020507" pitchFamily="18" charset="2"/>
              <a:buAutoNum type="arabicPeriod"/>
            </a:pPr>
            <a:r>
              <a:rPr lang="en-GB" altLang="en-US"/>
              <a:t>Start a Nios Command Shell (e.g. “/p/psg/swip/releases/acds/21.3/170/linux64/nios2eds/nios2_command_shell.*”) One can figure out the path using “which quartus” while being in the acds shell</a:t>
            </a:r>
          </a:p>
          <a:p>
            <a:pPr marL="914400" lvl="1" indent="-457200">
              <a:spcBef>
                <a:spcPct val="50000"/>
              </a:spcBef>
              <a:buFont typeface="Symbol" panose="05050102010706020507" pitchFamily="18" charset="2"/>
              <a:buAutoNum type="arabicPeriod"/>
            </a:pPr>
            <a:r>
              <a:rPr lang="en-GB" altLang="en-US"/>
              <a:t>Download the .elf file using command “nios2-download -r -c 1 -d 1 -i "0" -g Agilex_xCh.elf” Note that this assumes the device is connected to USB-Cable with index 1. If another index is used, change accordingly.</a:t>
            </a:r>
          </a:p>
          <a:p>
            <a:pPr marL="914400" lvl="1" indent="-457200">
              <a:spcBef>
                <a:spcPct val="50000"/>
              </a:spcBef>
              <a:buFont typeface="Symbol" panose="05050102010706020507" pitchFamily="18" charset="2"/>
              <a:buAutoNum type="arabicPeriod"/>
            </a:pPr>
            <a:r>
              <a:rPr lang="en-GB" altLang="en-US"/>
              <a:t>Next use “nios2-terminal -c 1 -d 1 -i "0" |tee output.log” to run the software from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0447750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F-Tile Soft PRBS RSFEC demo design Goals.</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318294" y="838200"/>
            <a:ext cx="8504237" cy="5029200"/>
          </a:xfrm>
        </p:spPr>
        <p:txBody>
          <a:bodyPr/>
          <a:lstStyle/>
          <a:p>
            <a:pPr lvl="1" eaLnBrk="1" hangingPunct="1">
              <a:lnSpc>
                <a:spcPct val="90000"/>
              </a:lnSpc>
            </a:pPr>
            <a:r>
              <a:rPr lang="en-GB" altLang="en-US" sz="1200"/>
              <a:t>Use Agilex I-Series PCIe Development kit as </a:t>
            </a:r>
            <a:r>
              <a:rPr lang="en-GB" altLang="en-US" sz="1200" dirty="0"/>
              <a:t>platform for demonstration.</a:t>
            </a:r>
          </a:p>
          <a:p>
            <a:pPr lvl="2" eaLnBrk="1" hangingPunct="1">
              <a:lnSpc>
                <a:spcPct val="90000"/>
              </a:lnSpc>
            </a:pPr>
            <a:r>
              <a:rPr lang="en-GB" altLang="en-US" sz="1200"/>
              <a:t>Uses 2 Native PHY’s with each 4 independent physical lanes connected to QSFPDD0 and QSFPDD1 and each channel configured in RSFEC 53Gpbs PAM4 using 8 FGT’s located in Quad 3 and Quad 1</a:t>
            </a:r>
          </a:p>
          <a:p>
            <a:pPr lvl="2" eaLnBrk="1" hangingPunct="1">
              <a:lnSpc>
                <a:spcPct val="90000"/>
              </a:lnSpc>
            </a:pPr>
            <a:r>
              <a:rPr lang="en-GB" altLang="en-US" sz="1200"/>
              <a:t>As there is only one clock source on the board both phy’s are clocked from the same referenceclock.</a:t>
            </a:r>
          </a:p>
          <a:p>
            <a:pPr lvl="1" eaLnBrk="1" hangingPunct="1">
              <a:lnSpc>
                <a:spcPct val="90000"/>
              </a:lnSpc>
            </a:pPr>
            <a:r>
              <a:rPr lang="en-GB" altLang="en-US" sz="1200">
                <a:solidFill>
                  <a:srgbClr val="00B050"/>
                </a:solidFill>
              </a:rPr>
              <a:t>Uses dedicated txrx_pcs_64b66b_fgt module which instantiates all relevant additional logic required for RSFEC operation.</a:t>
            </a:r>
          </a:p>
          <a:p>
            <a:pPr lvl="1" eaLnBrk="1" hangingPunct="1">
              <a:lnSpc>
                <a:spcPct val="90000"/>
              </a:lnSpc>
            </a:pPr>
            <a:r>
              <a:rPr lang="en-GB" altLang="en-US" sz="1200"/>
              <a:t>User </a:t>
            </a:r>
            <a:r>
              <a:rPr lang="en-GB" altLang="en-US" sz="1200" dirty="0"/>
              <a:t>data width </a:t>
            </a:r>
            <a:r>
              <a:rPr lang="en-GB" altLang="en-US" sz="1200"/>
              <a:t>is 128-bits per physical  lane. </a:t>
            </a:r>
          </a:p>
          <a:p>
            <a:pPr lvl="1" eaLnBrk="1" hangingPunct="1">
              <a:lnSpc>
                <a:spcPct val="90000"/>
              </a:lnSpc>
            </a:pPr>
            <a:r>
              <a:rPr lang="en-GB" altLang="en-US" sz="1200"/>
              <a:t>Since RSFEC is used in the PHY Direct IP, system PLL clocking is used. And both Tx and Rx user interface are clocked by the System PLL/2 clock which is running at 53.125Gbps/128 = 415.0390625 Mhz. </a:t>
            </a:r>
          </a:p>
          <a:p>
            <a:pPr lvl="1" eaLnBrk="1" hangingPunct="1">
              <a:lnSpc>
                <a:spcPct val="90000"/>
              </a:lnSpc>
            </a:pPr>
            <a:r>
              <a:rPr lang="en-GB" altLang="en-US" sz="1200">
                <a:solidFill>
                  <a:srgbClr val="00B050"/>
                </a:solidFill>
              </a:rPr>
              <a:t>Each channel is fully independent and can be indepently resetted without impacting the other channels.</a:t>
            </a:r>
          </a:p>
          <a:p>
            <a:pPr lvl="1"/>
            <a:r>
              <a:rPr lang="en-GB" altLang="en-US" sz="1200"/>
              <a:t>Uses Release Reset IP (recommended for all S10 designs from 19.1 onwards)</a:t>
            </a:r>
          </a:p>
          <a:p>
            <a:pPr lvl="1" eaLnBrk="1" hangingPunct="1">
              <a:buFont typeface="Arial" panose="020B0604020202020204" pitchFamily="34" charset="0"/>
              <a:buChar char="–"/>
            </a:pPr>
            <a:r>
              <a:rPr lang="en-GB" altLang="en-US" sz="1200"/>
              <a:t>Design uses a Qsys system with Nios II Processor to control the PHY Direct IP’s used in the PHY and control all other logic (like temperature measurement etc.)</a:t>
            </a:r>
          </a:p>
          <a:p>
            <a:pPr lvl="1" eaLnBrk="1" hangingPunct="1">
              <a:buFont typeface="Arial" panose="020B0604020202020204" pitchFamily="34" charset="0"/>
              <a:buChar char="–"/>
            </a:pPr>
            <a:r>
              <a:rPr lang="en-GB" altLang="en-US" sz="1200"/>
              <a:t>To create the 2x4 128 bit user data 128-bit soft PRBS generators and 128-bit PRBS checkers are being used. Supported PRBS patterns : PRBS-7, PRBS-13, PRBS-23, PRBS-31.</a:t>
            </a:r>
          </a:p>
          <a:p>
            <a:pPr lvl="1" eaLnBrk="1" hangingPunct="1">
              <a:buFont typeface="Arial" panose="020B0604020202020204" pitchFamily="34" charset="0"/>
              <a:buChar char="–"/>
            </a:pPr>
            <a:r>
              <a:rPr lang="en-GB" altLang="en-US" sz="1200"/>
              <a:t>Each 128-bit Prbs Generator will use a different seed to avoid the same pattern being sent on the 512 bit bus going to each PHY.</a:t>
            </a:r>
          </a:p>
          <a:p>
            <a:pPr lvl="1" eaLnBrk="1" hangingPunct="1">
              <a:buFont typeface="Arial" panose="020B0604020202020204" pitchFamily="34" charset="0"/>
              <a:buChar char="–"/>
            </a:pPr>
            <a:endParaRPr lang="en-GB" altLang="en-US" sz="1400"/>
          </a:p>
          <a:p>
            <a:pPr lvl="2" eaLnBrk="1" hangingPunct="1">
              <a:lnSpc>
                <a:spcPct val="90000"/>
              </a:lnSpc>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Linux</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21.3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21.3 Command Shell using the steps on the previous slide</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t>
            </a:r>
            <a:r>
              <a:rPr lang="en-GB" altLang="en-US" sz="1200"/>
              <a:t>archive)</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(should already have been done)</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21.3 shell </a:t>
            </a:r>
            <a:r>
              <a:rPr lang="en-GB" altLang="en-US" sz="1400" dirty="0"/>
              <a:t>(after having created the software a first </a:t>
            </a:r>
            <a:r>
              <a:rPr lang="en-GB" altLang="en-US" sz="1400"/>
              <a:t>time)</a:t>
            </a:r>
          </a:p>
          <a:p>
            <a:pPr marL="457200" lvl="1" indent="0">
              <a:spcBef>
                <a:spcPct val="50000"/>
              </a:spcBef>
              <a:buNone/>
            </a:pPr>
            <a:r>
              <a:rPr lang="en-GB" altLang="en-US" sz="1400"/>
              <a:t>To run the software : </a:t>
            </a:r>
          </a:p>
          <a:p>
            <a:pPr marL="685800" lvl="1" indent="-228600">
              <a:spcBef>
                <a:spcPct val="50000"/>
              </a:spcBef>
              <a:buFont typeface="+mj-lt"/>
              <a:buAutoNum type="arabicPeriod"/>
            </a:pPr>
            <a:r>
              <a:rPr lang="en-GB" altLang="en-US" sz="1200"/>
              <a:t>Download the .elf file using command “nios2-download -r -c 1 -d 1 -i "0" -g Agilex_xCh.elf”. Note that this assumes the device is connected to USB-Cable with index 1. If another index is used, change accordingly.</a:t>
            </a:r>
          </a:p>
          <a:p>
            <a:pPr marL="685800" lvl="1" indent="-228600">
              <a:spcBef>
                <a:spcPct val="50000"/>
              </a:spcBef>
              <a:buFont typeface="+mj-lt"/>
              <a:buAutoNum type="arabicPeriod"/>
            </a:pPr>
            <a:r>
              <a:rPr lang="en-GB" altLang="en-US" sz="1200"/>
              <a:t>Next use “nios2-terminal -c 1 -d 1 -i "0" |tee output.log” to run the software from program memory. </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06792070"/>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sz="2400">
                <a:latin typeface="Intel Clear" panose="020B0604020203020204" pitchFamily="34" charset="0"/>
                <a:cs typeface="Intel Clear" panose="020B0604020203020204" pitchFamily="34" charset="0"/>
              </a:rPr>
              <a:t>Using Transceiver Toolkit (</a:t>
            </a:r>
            <a:r>
              <a:rPr lang="en-GB" altLang="en-US" sz="2400">
                <a:solidFill>
                  <a:srgbClr val="FF0000"/>
                </a:solidFill>
                <a:latin typeface="Intel Clear" panose="020B0604020203020204" pitchFamily="34" charset="0"/>
                <a:cs typeface="Intel Clear" panose="020B0604020203020204" pitchFamily="34" charset="0"/>
              </a:rPr>
              <a:t>need patch 0.16 on top of 21.3</a:t>
            </a:r>
            <a:r>
              <a:rPr lang="en-GB" altLang="en-US" sz="2400">
                <a:latin typeface="Intel Clear" panose="020B0604020203020204" pitchFamily="34" charset="0"/>
                <a:cs typeface="Intel Clear" panose="020B0604020203020204" pitchFamily="34" charset="0"/>
              </a:rPr>
              <a:t>)</a:t>
            </a:r>
            <a:endParaRPr lang="en-US" altLang="en-US" sz="2400">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a:t>To </a:t>
            </a:r>
            <a:r>
              <a:rPr lang="en-GB" altLang="en-US" dirty="0"/>
              <a:t>start </a:t>
            </a:r>
            <a:r>
              <a:rPr lang="en-GB" altLang="en-US"/>
              <a:t>the Transceiver Toolkit </a:t>
            </a:r>
            <a:r>
              <a:rPr lang="en-GB" altLang="en-US" dirty="0"/>
              <a:t>simply start it from the Tools Menu in Quartus (with the project loaded</a:t>
            </a:r>
            <a:r>
              <a:rPr lang="en-GB" altLang="en-US"/>
              <a:t>). This </a:t>
            </a:r>
            <a:r>
              <a:rPr lang="en-GB" altLang="en-US" dirty="0"/>
              <a:t>will automatically detect the design and start up </a:t>
            </a:r>
            <a:r>
              <a:rPr lang="en-GB" altLang="en-US"/>
              <a:t>the Transceiver Toolkit </a:t>
            </a:r>
            <a:r>
              <a:rPr lang="en-GB" altLang="en-US" dirty="0"/>
              <a:t>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Make </a:t>
            </a:r>
            <a:r>
              <a:rPr lang="en-GB" altLang="en-US" dirty="0">
                <a:solidFill>
                  <a:srgbClr val="FF0000"/>
                </a:solidFill>
              </a:rPr>
              <a:t>sure to stop all traffic running </a:t>
            </a:r>
            <a:r>
              <a:rPr lang="en-GB" altLang="en-US">
                <a:solidFill>
                  <a:srgbClr val="FF0000"/>
                </a:solidFill>
              </a:rPr>
              <a:t>in TTK  </a:t>
            </a:r>
            <a:r>
              <a:rPr lang="en-GB" altLang="en-US" dirty="0">
                <a:solidFill>
                  <a:srgbClr val="FF0000"/>
                </a:solidFill>
              </a:rPr>
              <a:t>and close </a:t>
            </a:r>
            <a:r>
              <a:rPr lang="en-GB" altLang="en-US">
                <a:solidFill>
                  <a:srgbClr val="FF0000"/>
                </a:solidFill>
              </a:rPr>
              <a:t>the TTK  </a:t>
            </a:r>
            <a:r>
              <a:rPr lang="en-GB" altLang="en-US" dirty="0">
                <a:solidFill>
                  <a:srgbClr val="FF0000"/>
                </a:solidFill>
              </a:rPr>
              <a:t>before going back to the </a:t>
            </a:r>
            <a:r>
              <a:rPr lang="en-GB" altLang="en-US" dirty="0" err="1">
                <a:solidFill>
                  <a:srgbClr val="FF0000"/>
                </a:solidFill>
              </a:rPr>
              <a:t>Nios</a:t>
            </a:r>
            <a:r>
              <a:rPr lang="en-GB" altLang="en-US" dirty="0">
                <a:solidFill>
                  <a:srgbClr val="FF0000"/>
                </a:solidFill>
              </a:rPr>
              <a:t> terminal to continue with </a:t>
            </a:r>
            <a:r>
              <a:rPr lang="en-GB" altLang="en-US">
                <a:solidFill>
                  <a:srgbClr val="FF0000"/>
                </a:solidFill>
              </a:rPr>
              <a:t>the design (If the hard PRBS generator and checker have been enabled during testing those channels will show errors (which is normal). Using option ‘q’ these errors can be cleared</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(1/4)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Open the project using Quartus in directory </a:t>
            </a:r>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&lt;restored_project&gt;/simulation/mentor </a:t>
            </a:r>
            <a:r>
              <a:rPr lang="en-GB" sz="180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(DO NOT USE THE ORIGINAL PROJECT AFTER RESTORING THE ARCHIVE FOR THE SIMULATION)</a:t>
            </a:r>
          </a:p>
          <a:p>
            <a:pPr marL="342900" lvl="0" indent="-342900">
              <a:buFont typeface="+mj-lt"/>
              <a:buAutoNum type="arabicPeriod"/>
            </a:pPr>
            <a:r>
              <a:rPr lang="en-GB">
                <a:solidFill>
                  <a:srgbClr val="FF0000"/>
                </a:solidFill>
                <a:latin typeface="Calibri" panose="020F0502020204030204" pitchFamily="34" charset="0"/>
                <a:ea typeface="Calibri" panose="020F0502020204030204" pitchFamily="34" charset="0"/>
                <a:cs typeface="Times New Roman" panose="02020603050405020304" pitchFamily="18" charset="0"/>
              </a:rPr>
              <a:t>Make sure the IP settings are set correctly (see slide (3/4).</a:t>
            </a:r>
            <a:r>
              <a:rPr lang="en-GB" sz="1800">
                <a:effectLst/>
                <a:latin typeface="Calibri" panose="020F0502020204030204" pitchFamily="34" charset="0"/>
                <a:ea typeface="Calibri" panose="020F0502020204030204" pitchFamily="34" charset="0"/>
                <a:cs typeface="Times New Roman" panose="02020603050405020304" pitchFamily="18" charset="0"/>
              </a:rPr>
              <a:t> IP settings are not fully governed by .qsf only, hence the additional check to be done to make sure they are correctly set </a:t>
            </a:r>
            <a:endParaRPr lang="en-GB" sz="1800">
              <a:solidFill>
                <a:srgbClr val="FF0000"/>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Run an Analysis and Elaboration (this generates the __tiles files which are mandatory for the simulation) and also regenerates all .ip files and .spd files required for the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From the Quartus Menu Start Tools =&gt; Generate Simulator Setup Script for IP…</a:t>
            </a:r>
            <a:endParaRPr lang="en-GB">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43</a:t>
            </a:fld>
            <a:endParaRPr lang="en-GB" altLang="en-US">
              <a:solidFill>
                <a:schemeClr val="tx1"/>
              </a:solidFill>
              <a:latin typeface="Arial" panose="020B0604020202020204" pitchFamily="34" charset="0"/>
            </a:endParaRPr>
          </a:p>
        </p:txBody>
      </p:sp>
      <p:pic>
        <p:nvPicPr>
          <p:cNvPr id="10" name="Picture 9">
            <a:extLst>
              <a:ext uri="{FF2B5EF4-FFF2-40B4-BE49-F238E27FC236}">
                <a16:creationId xmlns:a16="http://schemas.microsoft.com/office/drawing/2014/main" id="{0977140A-454A-4B4F-99C0-FFD32702DC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86100" y="4267200"/>
            <a:ext cx="2971800" cy="600075"/>
          </a:xfrm>
          <a:prstGeom prst="rect">
            <a:avLst/>
          </a:prstGeom>
          <a:noFill/>
          <a:ln>
            <a:noFill/>
          </a:ln>
        </p:spPr>
      </p:pic>
    </p:spTree>
    <p:extLst>
      <p:ext uri="{BB962C8B-B14F-4D97-AF65-F5344CB8AC3E}">
        <p14:creationId xmlns:p14="http://schemas.microsoft.com/office/powerpoint/2010/main" val="3561774368"/>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(2/4)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the window that pops-up, remove the mentor in the path name so that you get &lt;restored_project&gt;/simulation/</a:t>
            </a:r>
            <a:endParaRPr lang="en-GB" sz="1800">
              <a:effectLst/>
              <a:latin typeface="Calibri" panose="020F0502020204030204" pitchFamily="34" charset="0"/>
              <a:ea typeface="Calibri" panose="020F0502020204030204" pitchFamily="34" charset="0"/>
            </a:endParaRPr>
          </a:p>
          <a:p>
            <a:pPr marL="457200"/>
            <a:r>
              <a:rPr lang="en-GB" sz="1800">
                <a:effectLst/>
                <a:latin typeface="Calibri" panose="020F0502020204030204" pitchFamily="34" charset="0"/>
                <a:ea typeface="Calibri" panose="020F0502020204030204" pitchFamily="34" charset="0"/>
                <a:cs typeface="Times New Roman" panose="02020603050405020304" pitchFamily="18" charset="0"/>
              </a:rPr>
              <a:t>Make sure “use top-level entity names from Quartus project” is not selected (in 21.3 this is already remove as an option)</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44</a:t>
            </a:fld>
            <a:endParaRPr lang="en-GB" altLang="en-US">
              <a:solidFill>
                <a:schemeClr val="tx1"/>
              </a:solidFill>
              <a:latin typeface="Arial" panose="020B0604020202020204" pitchFamily="34" charset="0"/>
            </a:endParaRPr>
          </a:p>
        </p:txBody>
      </p:sp>
      <p:pic>
        <p:nvPicPr>
          <p:cNvPr id="11" name="Picture 10">
            <a:extLst>
              <a:ext uri="{FF2B5EF4-FFF2-40B4-BE49-F238E27FC236}">
                <a16:creationId xmlns:a16="http://schemas.microsoft.com/office/drawing/2014/main" id="{4D197E00-0A7E-4268-92FD-3CBE0E22F4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819400"/>
            <a:ext cx="3781425" cy="1666875"/>
          </a:xfrm>
          <a:prstGeom prst="rect">
            <a:avLst/>
          </a:prstGeom>
          <a:noFill/>
          <a:ln>
            <a:noFill/>
          </a:ln>
        </p:spPr>
      </p:pic>
    </p:spTree>
    <p:extLst>
      <p:ext uri="{BB962C8B-B14F-4D97-AF65-F5344CB8AC3E}">
        <p14:creationId xmlns:p14="http://schemas.microsoft.com/office/powerpoint/2010/main" val="3552334317"/>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(3/4)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783430" y="1459956"/>
            <a:ext cx="7441207" cy="4456637"/>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45</a:t>
            </a:fld>
            <a:endParaRPr lang="en-GB" altLang="en-US">
              <a:solidFill>
                <a:schemeClr val="tx1"/>
              </a:solidFill>
              <a:latin typeface="Arial" panose="020B0604020202020204" pitchFamily="34" charset="0"/>
            </a:endParaRPr>
          </a:p>
        </p:txBody>
      </p:sp>
      <p:pic>
        <p:nvPicPr>
          <p:cNvPr id="1026" name="Picture 2">
            <a:extLst>
              <a:ext uri="{FF2B5EF4-FFF2-40B4-BE49-F238E27FC236}">
                <a16:creationId xmlns:a16="http://schemas.microsoft.com/office/drawing/2014/main" id="{3AC39D40-1D0A-43DB-8C0F-BFBAED62C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815431"/>
            <a:ext cx="8102976"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30489"/>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(4/4)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Go to the simulation/mentor folder and launch questasim e.g. using the following command </a:t>
            </a:r>
            <a:r>
              <a:rPr lang="en-GB" sz="1800" i="1">
                <a:effectLst/>
                <a:latin typeface="Calibri" panose="020F0502020204030204" pitchFamily="34" charset="0"/>
                <a:ea typeface="Calibri" panose="020F0502020204030204" pitchFamily="34" charset="0"/>
                <a:cs typeface="Times New Roman" panose="02020603050405020304" pitchFamily="18" charset="0"/>
              </a:rPr>
              <a:t>arc submit -i questasim/2020.4 questasim_sver-lic priority=100 -- "vsim -i -64“ </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Type “sim.do” =&gt; this will do the entire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case modifications are made to the source files you can rerun the simulation using “resim.do”</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90020202"/>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21.3 B170 archive which </a:t>
            </a:r>
            <a:r>
              <a:rPr lang="en-GB" altLang="en-US" dirty="0"/>
              <a:t>contains the demo design files, the software source files</a:t>
            </a:r>
            <a:r>
              <a:rPr lang="en-GB" altLang="en-US"/>
              <a:t>, files required to run the simulation</a:t>
            </a:r>
            <a:endParaRPr lang="en-GB" altLang="en-US" dirty="0"/>
          </a:p>
          <a:p>
            <a:pPr eaLnBrk="1" hangingPunct="1">
              <a:spcBef>
                <a:spcPct val="50000"/>
              </a:spcBef>
            </a:pPr>
            <a:r>
              <a:rPr lang="en-GB" altLang="en-US" dirty="0"/>
              <a:t>The </a:t>
            </a:r>
            <a:r>
              <a:rPr lang="en-GB" altLang="en-US"/>
              <a:t>testbenches and project files required for simulation can </a:t>
            </a:r>
            <a:r>
              <a:rPr lang="en-GB" altLang="en-US" dirty="0"/>
              <a:t>be found after restoring the archive: &lt;</a:t>
            </a:r>
            <a:r>
              <a:rPr lang="en-GB" altLang="en-US" dirty="0" err="1"/>
              <a:t>restored_project</a:t>
            </a:r>
            <a:r>
              <a:rPr lang="en-GB" altLang="en-US"/>
              <a:t>&gt;/simulation/mentor</a:t>
            </a:r>
            <a:endParaRPr lang="en-GB" altLang="en-US" dirty="0"/>
          </a:p>
          <a:p>
            <a:pPr eaLnBrk="1" hangingPunct="1">
              <a:spcBef>
                <a:spcPct val="50000"/>
              </a:spcBef>
            </a:pPr>
            <a:r>
              <a:rPr lang="en-GB" altLang="en-US" dirty="0"/>
              <a:t>The software </a:t>
            </a:r>
            <a:r>
              <a:rPr lang="en-GB" altLang="en-US"/>
              <a:t>source files can </a:t>
            </a:r>
            <a:r>
              <a:rPr lang="en-GB" altLang="en-US" dirty="0"/>
              <a:t>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a:t>
            </a:r>
            <a:r>
              <a:rPr lang="en-GB" altLang="en-US"/>
              <a:t>/ </a:t>
            </a:r>
          </a:p>
          <a:p>
            <a:pPr eaLnBrk="1" hangingPunct="1">
              <a:spcBef>
                <a:spcPct val="50000"/>
              </a:spcBef>
            </a:pPr>
            <a:r>
              <a:rPr lang="en-GB" altLang="en-US"/>
              <a:t>SOF File </a:t>
            </a:r>
          </a:p>
          <a:p>
            <a:pPr eaLnBrk="1" hangingPunct="1">
              <a:spcBef>
                <a:spcPct val="50000"/>
              </a:spcBef>
            </a:pPr>
            <a:r>
              <a:rPr lang="en-GB" altLang="en-US"/>
              <a:t>Devkit_demo.elf File (Software)</a:t>
            </a:r>
          </a:p>
          <a:p>
            <a:pPr>
              <a:spcBef>
                <a:spcPct val="50000"/>
              </a:spcBef>
            </a:pPr>
            <a:r>
              <a:rPr lang="en-GB" altLang="en-US"/>
              <a:t>Readme.txt file</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47</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fontAlgn="auto">
              <a:spcBef>
                <a:spcPct val="50000"/>
              </a:spcBef>
              <a:spcAft>
                <a:spcPts val="0"/>
              </a:spcAft>
              <a:defRPr/>
            </a:pPr>
            <a:r>
              <a:rPr lang="en-GB" altLang="en-US" sz="1600"/>
              <a:t>V21.3 : November 30</a:t>
            </a:r>
            <a:r>
              <a:rPr lang="en-GB" altLang="en-US" sz="1600" baseline="30000"/>
              <a:t>th</a:t>
            </a:r>
            <a:r>
              <a:rPr lang="en-GB" altLang="en-US" sz="1600"/>
              <a:t>, 2021</a:t>
            </a:r>
          </a:p>
          <a:p>
            <a:pPr lvl="1" fontAlgn="auto">
              <a:spcBef>
                <a:spcPct val="50000"/>
              </a:spcBef>
              <a:spcAft>
                <a:spcPts val="0"/>
              </a:spcAft>
              <a:buFont typeface="Wingdings" charset="2"/>
              <a:buChar char="§"/>
              <a:defRPr/>
            </a:pPr>
            <a:r>
              <a:rPr lang="en-US" altLang="en-US" sz="1400"/>
              <a:t>Added internal noise logic to the design</a:t>
            </a:r>
          </a:p>
          <a:p>
            <a:pPr lvl="1" fontAlgn="auto">
              <a:spcBef>
                <a:spcPct val="50000"/>
              </a:spcBef>
              <a:spcAft>
                <a:spcPts val="0"/>
              </a:spcAft>
              <a:buFont typeface="Wingdings" charset="2"/>
              <a:buChar char="§"/>
              <a:defRPr/>
            </a:pPr>
            <a:r>
              <a:rPr lang="en-US" altLang="en-US" sz="1400"/>
              <a:t>Added RX AM lock statistics.</a:t>
            </a:r>
          </a:p>
          <a:p>
            <a:pPr lvl="1" fontAlgn="auto">
              <a:spcBef>
                <a:spcPct val="50000"/>
              </a:spcBef>
              <a:spcAft>
                <a:spcPts val="0"/>
              </a:spcAft>
              <a:buFont typeface="Wingdings" charset="2"/>
              <a:buChar char="§"/>
              <a:defRPr/>
            </a:pPr>
            <a:r>
              <a:rPr lang="en-US" altLang="en-US" sz="1400"/>
              <a:t>Major upgrade to the software functions</a:t>
            </a:r>
          </a:p>
          <a:p>
            <a:pPr fontAlgn="auto">
              <a:spcBef>
                <a:spcPct val="50000"/>
              </a:spcBef>
              <a:spcAft>
                <a:spcPts val="0"/>
              </a:spcAft>
              <a:defRPr/>
            </a:pPr>
            <a:endParaRPr lang="en-GB" altLang="en-US" sz="1600"/>
          </a:p>
          <a:p>
            <a:pPr fontAlgn="auto">
              <a:spcBef>
                <a:spcPct val="50000"/>
              </a:spcBef>
              <a:spcAft>
                <a:spcPts val="0"/>
              </a:spcAft>
              <a:defRPr/>
            </a:pPr>
            <a:r>
              <a:rPr lang="en-GB" altLang="en-US" sz="1600"/>
              <a:t>V21.3 : October 8</a:t>
            </a:r>
            <a:r>
              <a:rPr lang="en-GB" altLang="en-US" sz="1600" baseline="30000"/>
              <a:t>th</a:t>
            </a:r>
            <a:r>
              <a:rPr lang="en-GB" altLang="en-US" sz="1600"/>
              <a:t>, 2021</a:t>
            </a:r>
          </a:p>
          <a:p>
            <a:pPr lvl="1" fontAlgn="auto">
              <a:spcBef>
                <a:spcPct val="50000"/>
              </a:spcBef>
              <a:spcAft>
                <a:spcPts val="0"/>
              </a:spcAft>
              <a:buFont typeface="Wingdings" charset="2"/>
              <a:buChar char="§"/>
              <a:defRPr/>
            </a:pPr>
            <a:r>
              <a:rPr lang="en-US" altLang="en-US" sz="1400"/>
              <a:t>Upgraded to 21.3</a:t>
            </a:r>
          </a:p>
          <a:p>
            <a:pPr fontAlgn="auto">
              <a:spcBef>
                <a:spcPct val="50000"/>
              </a:spcBef>
              <a:spcAft>
                <a:spcPts val="0"/>
              </a:spcAft>
              <a:defRPr/>
            </a:pPr>
            <a:endParaRPr lang="en-GB" altLang="en-US" sz="1600"/>
          </a:p>
          <a:p>
            <a:pPr fontAlgn="auto">
              <a:spcBef>
                <a:spcPct val="50000"/>
              </a:spcBef>
              <a:spcAft>
                <a:spcPts val="0"/>
              </a:spcAft>
              <a:defRPr/>
            </a:pPr>
            <a:r>
              <a:rPr lang="en-GB" altLang="en-US" sz="1600"/>
              <a:t>V21.2 : September 16</a:t>
            </a:r>
            <a:r>
              <a:rPr lang="en-GB" altLang="en-US" sz="1600" baseline="30000"/>
              <a:t>th</a:t>
            </a:r>
            <a:r>
              <a:rPr lang="en-GB" altLang="en-US" sz="1600"/>
              <a:t> 2021.</a:t>
            </a:r>
          </a:p>
          <a:p>
            <a:pPr lvl="1" fontAlgn="auto">
              <a:spcBef>
                <a:spcPct val="50000"/>
              </a:spcBef>
              <a:spcAft>
                <a:spcPts val="0"/>
              </a:spcAft>
              <a:buFont typeface="Wingdings" charset="2"/>
              <a:buChar char="§"/>
              <a:defRPr/>
            </a:pPr>
            <a:r>
              <a:rPr lang="en-US" altLang="en-US" sz="1400"/>
              <a:t>Initial release tested with QSFP-DD 2.5 meter cable</a:t>
            </a:r>
          </a:p>
          <a:p>
            <a:pPr lvl="1" fontAlgn="auto">
              <a:spcBef>
                <a:spcPct val="50000"/>
              </a:spcBef>
              <a:spcAft>
                <a:spcPts val="0"/>
              </a:spcAft>
              <a:buFont typeface="Wingdings" charset="2"/>
              <a:buChar char="§"/>
              <a:defRPr/>
            </a:pPr>
            <a:r>
              <a:rPr lang="en-US" altLang="en-US" sz="1400"/>
              <a:t>Note that after starting the design or after a reset of PHY it can happen that the lane does not come up (rx_ready not asserted). If this occurs, one can reset the channel in question using command ‘~’. This issue is fixed in 21.3</a:t>
            </a:r>
          </a:p>
          <a:p>
            <a:pPr lvl="1" fontAlgn="auto">
              <a:spcBef>
                <a:spcPct val="50000"/>
              </a:spcBef>
              <a:spcAft>
                <a:spcPts val="0"/>
              </a:spcAft>
              <a:buFont typeface="Wingdings" charset="2"/>
              <a:buChar char="§"/>
              <a:defRPr/>
            </a:pPr>
            <a:r>
              <a:rPr lang="en-US" altLang="en-US" sz="1400"/>
              <a:t>Serial loopback is also not working with 21.2 (fixed in 21.3)</a:t>
            </a:r>
          </a:p>
          <a:p>
            <a:pPr marL="0" lvl="1" indent="0" fontAlgn="auto">
              <a:spcBef>
                <a:spcPct val="50000"/>
              </a:spcBef>
              <a:spcAft>
                <a:spcPts val="0"/>
              </a:spcAft>
              <a:buNone/>
              <a:defRPr/>
            </a:pPr>
            <a:endParaRPr lang="en-GB" altLang="en-US" sz="1600"/>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48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87515166"/>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buFont typeface="Arial" panose="020B0604020202020204" pitchFamily="34" charset="0"/>
              <a:buChar char="–"/>
            </a:pPr>
            <a:r>
              <a:rPr lang="en-GB" altLang="en-US" sz="1200"/>
              <a:t>Uses Scrambler/Descrambler on top of the PRBS pattern as a scrambler is required on user data in combination with the FEC. Even though mandatory for FEC the scrambler can be dynamically enabled/disabled. Each virtual lane (64 bit) has it’s own scrambler/descrambler. Scramblers/Descramblers used are </a:t>
            </a:r>
            <a:r>
              <a:rPr lang="en-US" altLang="en-US" sz="1200"/>
              <a:t>self synchronizing as used by Ethernet IEEE interfaces with  polynomial 1 + x^39 + x^58</a:t>
            </a:r>
          </a:p>
          <a:p>
            <a:pPr lvl="1" eaLnBrk="1" hangingPunct="1">
              <a:buFont typeface="Arial" panose="020B0604020202020204" pitchFamily="34" charset="0"/>
              <a:buChar char="–"/>
            </a:pPr>
            <a:r>
              <a:rPr lang="en-US" altLang="en-US" sz="1200"/>
              <a:t>Supports serial loopback (note that if Serial loopback has been set it will remain set even after a reset or after restarting the software).</a:t>
            </a:r>
          </a:p>
          <a:p>
            <a:pPr lvl="1" eaLnBrk="1" hangingPunct="1">
              <a:buFont typeface="Arial" panose="020B0604020202020204" pitchFamily="34" charset="0"/>
              <a:buChar char="–"/>
            </a:pPr>
            <a:r>
              <a:rPr lang="en-US" altLang="en-US" sz="1200"/>
              <a:t>Supports reverse parallel loopback </a:t>
            </a:r>
          </a:p>
          <a:p>
            <a:pPr lvl="1" eaLnBrk="1" hangingPunct="1">
              <a:buFont typeface="Arial" panose="020B0604020202020204" pitchFamily="34" charset="0"/>
              <a:buChar char="–"/>
            </a:pPr>
            <a:r>
              <a:rPr lang="en-GB" altLang="en-US" sz="1200"/>
              <a:t>Additional control signals required for the RSFEC operation are also generated in the design in module txrx_pcs_64b66b_fgt</a:t>
            </a:r>
          </a:p>
          <a:p>
            <a:pPr lvl="2" eaLnBrk="1" hangingPunct="1">
              <a:buFont typeface="Arial" panose="020B0604020202020204" pitchFamily="34" charset="0"/>
              <a:buChar char="–"/>
            </a:pPr>
            <a:r>
              <a:rPr lang="en-GB" altLang="en-US" sz="1200"/>
              <a:t>tx_pcs_ready : </a:t>
            </a:r>
            <a:r>
              <a:rPr lang="en-US" altLang="en-US" sz="1200"/>
              <a:t>low every 17th clock cycle (32/34 ratio)  (note that different tx_pcs_ready cadence is required for (528,514)</a:t>
            </a:r>
          </a:p>
          <a:p>
            <a:pPr lvl="2" eaLnBrk="1" hangingPunct="1">
              <a:buFont typeface="Arial" panose="020B0604020202020204" pitchFamily="34" charset="0"/>
              <a:buChar char="–"/>
            </a:pPr>
            <a:r>
              <a:rPr lang="en-US" altLang="en-US" sz="1200"/>
              <a:t>am_pulse : 2 clock periods every 40960 parallel clock cycles (note that am pulse width and am pulse period is different for different configurations). </a:t>
            </a:r>
            <a:endParaRPr lang="en-GB" altLang="en-US" sz="1200"/>
          </a:p>
          <a:p>
            <a:pPr lvl="1" eaLnBrk="1" hangingPunct="1">
              <a:buFont typeface="Arial" panose="020B0604020202020204" pitchFamily="34" charset="0"/>
              <a:buChar char="–"/>
            </a:pPr>
            <a:r>
              <a:rPr lang="en-GB" altLang="en-US" sz="1200"/>
              <a:t>Used 2 different AVMM interfaces to the PHY direct IP : the transceiver reconfiguration interface and the transceiver datapath interface.</a:t>
            </a:r>
          </a:p>
          <a:p>
            <a:pPr lvl="1" eaLnBrk="1" hangingPunct="1">
              <a:lnSpc>
                <a:spcPct val="80000"/>
              </a:lnSpc>
              <a:buFont typeface="Arial" panose="020B0604020202020204" pitchFamily="34" charset="0"/>
              <a:buChar char="–"/>
            </a:pPr>
            <a:r>
              <a:rPr lang="en-GB" altLang="en-US" sz="1200"/>
              <a:t>Reports </a:t>
            </a:r>
            <a:r>
              <a:rPr lang="en-GB" altLang="en-US" sz="1200" dirty="0" err="1"/>
              <a:t>errorcount</a:t>
            </a:r>
            <a:r>
              <a:rPr lang="en-GB" altLang="en-US" sz="1200" dirty="0"/>
              <a:t> and calculates BER based on the received </a:t>
            </a:r>
            <a:r>
              <a:rPr lang="en-GB" altLang="en-US" sz="1200"/>
              <a:t>data.</a:t>
            </a:r>
          </a:p>
          <a:p>
            <a:pPr lvl="1" eaLnBrk="1" hangingPunct="1">
              <a:lnSpc>
                <a:spcPct val="80000"/>
              </a:lnSpc>
              <a:buFont typeface="Arial" panose="020B0604020202020204" pitchFamily="34" charset="0"/>
              <a:buChar char="–"/>
            </a:pPr>
            <a:r>
              <a:rPr lang="en-GB" altLang="en-US" sz="1200"/>
              <a:t>Extensive FEC statistics are provided for each virtual lane and physical lane (see screenshots further for information shown).</a:t>
            </a:r>
          </a:p>
          <a:p>
            <a:pPr lvl="1" eaLnBrk="1" hangingPunct="1">
              <a:lnSpc>
                <a:spcPct val="80000"/>
              </a:lnSpc>
              <a:buFont typeface="Arial" panose="020B0604020202020204" pitchFamily="34" charset="0"/>
              <a:buChar char="–"/>
            </a:pPr>
            <a:r>
              <a:rPr lang="en-GB" altLang="en-US" sz="1200">
                <a:solidFill>
                  <a:srgbClr val="00B050"/>
                </a:solidFill>
              </a:rPr>
              <a:t>This version enables Internal noise that can by dynamically reconfigured (8 noise modules are instantiated). </a:t>
            </a:r>
          </a:p>
          <a:p>
            <a:pPr lvl="1" eaLnBrk="1" hangingPunct="1">
              <a:lnSpc>
                <a:spcPct val="80000"/>
              </a:lnSpc>
              <a:buFont typeface="Arial" panose="020B0604020202020204" pitchFamily="34" charset="0"/>
              <a:buChar char="–"/>
            </a:pPr>
            <a:r>
              <a:rPr lang="en-GB" altLang="en-US" sz="1200"/>
              <a:t>Displays measured core temperatures.</a:t>
            </a:r>
            <a:endParaRPr lang="en-GB" altLang="en-US" sz="1200" dirty="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5</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2901586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lnSpc>
                <a:spcPct val="80000"/>
              </a:lnSpc>
              <a:buFont typeface="Arial" panose="020B0604020202020204" pitchFamily="34" charset="0"/>
              <a:buChar char="–"/>
            </a:pPr>
            <a:r>
              <a:rPr lang="en-US" altLang="en-US" sz="1200">
                <a:solidFill>
                  <a:srgbClr val="00B050"/>
                </a:solidFill>
              </a:rPr>
              <a:t>Uses PrbsAlarm signal and PrbsAlarmCount : the PrbsAlarm signal will be asserted when the PrbsLock will go down (due to external causes e.g. cable pull/plug in) and remain asserted until a reset errorcount or reset of the phy is being done. This allows to capture any events that could occur that could bring down a link for a period of time to keep track of this.</a:t>
            </a:r>
          </a:p>
          <a:p>
            <a:pPr lvl="1" eaLnBrk="1" hangingPunct="1">
              <a:lnSpc>
                <a:spcPct val="80000"/>
              </a:lnSpc>
              <a:buFont typeface="Arial" panose="020B0604020202020204" pitchFamily="34" charset="0"/>
              <a:buChar char="–"/>
            </a:pPr>
            <a:r>
              <a:rPr lang="en-US" altLang="en-US" sz="1200">
                <a:solidFill>
                  <a:srgbClr val="00B050"/>
                </a:solidFill>
              </a:rPr>
              <a:t>Uses PrbsAlarmCount : Counts the amount of times the PRBSAlarm has occurred. </a:t>
            </a:r>
            <a:endParaRPr lang="en-GB" altLang="en-US" sz="1200">
              <a:solidFill>
                <a:srgbClr val="00B050"/>
              </a:solidFill>
            </a:endParaRPr>
          </a:p>
          <a:p>
            <a:pPr lvl="1" eaLnBrk="1" hangingPunct="1">
              <a:lnSpc>
                <a:spcPct val="80000"/>
              </a:lnSpc>
              <a:buFont typeface="Arial" panose="020B0604020202020204" pitchFamily="34" charset="0"/>
              <a:buChar char="–"/>
            </a:pPr>
            <a:r>
              <a:rPr lang="en-US" altLang="en-US" sz="1200">
                <a:solidFill>
                  <a:srgbClr val="00B050"/>
                </a:solidFill>
              </a:rPr>
              <a:t>Uses Rx AM Lock Alarm signal and : the Rx AM Lock Alarm signal will be asserted when the FEC looses lock (due to external causes e.g. cable pull/plug in) and remain asserted until a reset errorcount or reset of the phy is being done. This allows to capture any events that could occur that could bring down a link for a period of time to keep track of this.</a:t>
            </a:r>
          </a:p>
          <a:p>
            <a:pPr lvl="1" eaLnBrk="1" hangingPunct="1">
              <a:lnSpc>
                <a:spcPct val="80000"/>
              </a:lnSpc>
              <a:buFont typeface="Arial" panose="020B0604020202020204" pitchFamily="34" charset="0"/>
              <a:buChar char="–"/>
            </a:pPr>
            <a:r>
              <a:rPr lang="en-US" altLang="en-US" sz="1200">
                <a:solidFill>
                  <a:srgbClr val="00B050"/>
                </a:solidFill>
              </a:rPr>
              <a:t>Uses Rx AM Lock Alarm Count : Counts the amount of times the FEC has lost lock.</a:t>
            </a:r>
            <a:endParaRPr lang="en-GB" altLang="en-US" sz="1200">
              <a:solidFill>
                <a:srgbClr val="00B050"/>
              </a:solidFill>
            </a:endParaRPr>
          </a:p>
          <a:p>
            <a:pPr lvl="1" eaLnBrk="1" hangingPunct="1">
              <a:lnSpc>
                <a:spcPct val="80000"/>
              </a:lnSpc>
              <a:buFont typeface="Arial" panose="020B0604020202020204" pitchFamily="34" charset="0"/>
              <a:buChar char="–"/>
            </a:pPr>
            <a:r>
              <a:rPr lang="en-GB" altLang="en-US" sz="1200"/>
              <a:t>Through NDME Toolkit  support is automatically available (from 21.3 onwards and using patch 0.16)</a:t>
            </a:r>
          </a:p>
          <a:p>
            <a:pPr lvl="1" eaLnBrk="1" hangingPunct="1">
              <a:lnSpc>
                <a:spcPct val="80000"/>
              </a:lnSpc>
              <a:buFont typeface="Arial" panose="020B0604020202020204" pitchFamily="34" charset="0"/>
              <a:buChar char="–"/>
            </a:pPr>
            <a:r>
              <a:rPr lang="en-US" altLang="en-US" sz="1200"/>
              <a:t>Reads out and print out PMA settings for all channels</a:t>
            </a:r>
          </a:p>
          <a:p>
            <a:pPr lvl="1" eaLnBrk="1" hangingPunct="1">
              <a:lnSpc>
                <a:spcPct val="80000"/>
              </a:lnSpc>
              <a:buFont typeface="Arial" panose="020B0604020202020204" pitchFamily="34" charset="0"/>
              <a:buChar char="–"/>
            </a:pPr>
            <a:r>
              <a:rPr lang="en-GB" altLang="en-US" sz="1200">
                <a:solidFill>
                  <a:srgbClr val="00B050"/>
                </a:solidFill>
              </a:rPr>
              <a:t>Allows to find the optimum Transmit PMA settings (VOD, Pre-emphasis) using PMA sweep function. </a:t>
            </a:r>
          </a:p>
          <a:p>
            <a:pPr lvl="1" eaLnBrk="1" hangingPunct="1">
              <a:lnSpc>
                <a:spcPct val="80000"/>
              </a:lnSpc>
              <a:buFont typeface="Arial" panose="020B0604020202020204" pitchFamily="34" charset="0"/>
              <a:buChar char="–"/>
            </a:pPr>
            <a:r>
              <a:rPr lang="en-GB" altLang="en-US" sz="1200">
                <a:solidFill>
                  <a:srgbClr val="00B050"/>
                </a:solidFill>
              </a:rPr>
              <a:t>Option ‘c’ allows to provide updates on the selected channels in terms of BER and FEC statistics, this can be used over time to trace any events going on and can be further post-processed.</a:t>
            </a:r>
          </a:p>
          <a:p>
            <a:pPr lvl="1" eaLnBrk="1" hangingPunct="1">
              <a:lnSpc>
                <a:spcPct val="80000"/>
              </a:lnSpc>
              <a:buFont typeface="Arial" panose="020B0604020202020204" pitchFamily="34" charset="0"/>
              <a:buChar char="–"/>
            </a:pPr>
            <a:r>
              <a:rPr lang="en-GB" altLang="en-US" sz="1200">
                <a:solidFill>
                  <a:srgbClr val="00B050"/>
                </a:solidFill>
              </a:rPr>
              <a:t>Option ‘#’ builds a “FEC error tree” live on the screen.</a:t>
            </a:r>
          </a:p>
          <a:p>
            <a:pPr lvl="1" eaLnBrk="1" hangingPunct="1">
              <a:lnSpc>
                <a:spcPct val="80000"/>
              </a:lnSpc>
              <a:buFont typeface="Arial" panose="020B0604020202020204" pitchFamily="34" charset="0"/>
              <a:buChar char="–"/>
            </a:pPr>
            <a:r>
              <a:rPr lang="en-GB" altLang="en-US" sz="1200"/>
              <a:t>Allows to mute the FGT transmit (to mimic e.g. a cable pull)</a:t>
            </a:r>
          </a:p>
          <a:p>
            <a:pPr lvl="1" eaLnBrk="1" hangingPunct="1">
              <a:lnSpc>
                <a:spcPct val="80000"/>
              </a:lnSpc>
              <a:buFont typeface="Arial" panose="020B0604020202020204" pitchFamily="34" charset="0"/>
              <a:buChar char="–"/>
            </a:pPr>
            <a:r>
              <a:rPr lang="en-GB" altLang="en-US" sz="1200"/>
              <a:t>Contains several stress test functions</a:t>
            </a:r>
          </a:p>
          <a:p>
            <a:pPr lvl="1" eaLnBrk="1" hangingPunct="1">
              <a:lnSpc>
                <a:spcPct val="80000"/>
              </a:lnSpc>
              <a:buFont typeface="Arial" panose="020B0604020202020204" pitchFamily="34" charset="0"/>
              <a:buChar char="–"/>
            </a:pPr>
            <a:r>
              <a:rPr lang="en-GB" altLang="en-US" sz="1200"/>
              <a:t>I2C support for the QSFPDD modules for the 4 F-tile Demo board. (not supported yet for the PCIe Devkit as the I2C control is handled by dedicated I2C controller)</a:t>
            </a:r>
          </a:p>
          <a:p>
            <a:pPr lvl="1" eaLnBrk="1" hangingPunct="1">
              <a:lnSpc>
                <a:spcPct val="80000"/>
              </a:lnSpc>
              <a:buFont typeface="Arial" panose="020B0604020202020204" pitchFamily="34" charset="0"/>
              <a:buChar char="–"/>
            </a:pPr>
            <a:r>
              <a:rPr lang="en-GB" altLang="en-US" sz="1200"/>
              <a:t>Includes Testbench for a single PHY configuration.</a:t>
            </a:r>
          </a:p>
          <a:p>
            <a:pPr marL="0" lvl="1" indent="0" eaLnBrk="1" hangingPunct="1">
              <a:lnSpc>
                <a:spcPct val="80000"/>
              </a:lnSpc>
              <a:buNone/>
            </a:pPr>
            <a:endParaRPr lang="en-GB" altLang="en-US" sz="1200"/>
          </a:p>
          <a:p>
            <a:pPr marL="0" lvl="1" indent="0" eaLnBrk="1" hangingPunct="1">
              <a:lnSpc>
                <a:spcPct val="80000"/>
              </a:lnSpc>
              <a:buNone/>
            </a:pPr>
            <a:endParaRPr lang="en-US" altLang="en-US" sz="1200"/>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6</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35392272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Future Enhancements </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marL="0" lvl="1" indent="0" eaLnBrk="1" hangingPunct="1">
              <a:buNone/>
            </a:pPr>
            <a:endParaRPr lang="en-GB" altLang="en-US" sz="1200"/>
          </a:p>
          <a:p>
            <a:pPr lvl="1" eaLnBrk="1" hangingPunct="1">
              <a:lnSpc>
                <a:spcPct val="80000"/>
              </a:lnSpc>
              <a:buFont typeface="Arial" panose="020B0604020202020204" pitchFamily="34" charset="0"/>
              <a:buChar char="–"/>
            </a:pPr>
            <a:r>
              <a:rPr lang="en-GB" altLang="en-US" sz="1200"/>
              <a:t>Add I2C support for the QSFPDD modules for PCIe devkit. Add F-tile temperature readout (requires production silicon)</a:t>
            </a:r>
          </a:p>
          <a:p>
            <a:pPr lvl="1" eaLnBrk="1" hangingPunct="1">
              <a:lnSpc>
                <a:spcPct val="80000"/>
              </a:lnSpc>
              <a:buFont typeface="Arial" panose="020B0604020202020204" pitchFamily="34" charset="0"/>
              <a:buChar char="–"/>
            </a:pPr>
            <a:r>
              <a:rPr lang="en-GB" altLang="en-US" sz="1200"/>
              <a:t>Control Invert Tx and Rx Polarity on all lanes and per phy (functionality implemented but need further debug)</a:t>
            </a:r>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7</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8153885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xfrm>
            <a:off x="6872288" y="64325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8</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D88DC4B5-4AE3-446B-A472-6AFA57E3BF03}"/>
              </a:ext>
            </a:extLst>
          </p:cNvPr>
          <p:cNvPicPr>
            <a:picLocks noChangeAspect="1"/>
          </p:cNvPicPr>
          <p:nvPr/>
        </p:nvPicPr>
        <p:blipFill>
          <a:blip r:embed="rId3"/>
          <a:stretch>
            <a:fillRect/>
          </a:stretch>
        </p:blipFill>
        <p:spPr>
          <a:xfrm>
            <a:off x="-10886" y="228600"/>
            <a:ext cx="9144000" cy="6007445"/>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xfrm>
            <a:off x="6872288" y="64325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9</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AE1E0976-55C6-4701-B577-D9921C261E94}"/>
              </a:ext>
            </a:extLst>
          </p:cNvPr>
          <p:cNvPicPr>
            <a:picLocks noChangeAspect="1"/>
          </p:cNvPicPr>
          <p:nvPr/>
        </p:nvPicPr>
        <p:blipFill>
          <a:blip r:embed="rId3"/>
          <a:stretch>
            <a:fillRect/>
          </a:stretch>
        </p:blipFill>
        <p:spPr>
          <a:xfrm>
            <a:off x="0" y="228600"/>
            <a:ext cx="9144000" cy="6051826"/>
          </a:xfrm>
          <a:prstGeom prst="rect">
            <a:avLst/>
          </a:prstGeom>
        </p:spPr>
      </p:pic>
    </p:spTree>
    <p:extLst>
      <p:ext uri="{BB962C8B-B14F-4D97-AF65-F5344CB8AC3E}">
        <p14:creationId xmlns:p14="http://schemas.microsoft.com/office/powerpoint/2010/main" val="1418835769"/>
      </p:ext>
    </p:extLst>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44656</TotalTime>
  <Words>4279</Words>
  <Application>Microsoft Office PowerPoint</Application>
  <PresentationFormat>On-screen Show (4:3)</PresentationFormat>
  <Paragraphs>333</Paragraphs>
  <Slides>49</Slides>
  <Notes>48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Arial</vt:lpstr>
      <vt:lpstr>Calibri</vt:lpstr>
      <vt:lpstr>Intel Clear</vt:lpstr>
      <vt:lpstr>Intel Clear Pro</vt:lpstr>
      <vt:lpstr>Symbol</vt:lpstr>
      <vt:lpstr>Times New Roman</vt:lpstr>
      <vt:lpstr>Wingdings</vt:lpstr>
      <vt:lpstr>Intel_widescreen_default</vt:lpstr>
      <vt:lpstr>Agilex I-Series F-Tile Demo designs  Supporting Documentation V1.2 Targeted for ACDS 21.3</vt:lpstr>
      <vt:lpstr>Introduction &amp; Motivation</vt:lpstr>
      <vt:lpstr>Introduction &amp; Motivation (continued)</vt:lpstr>
      <vt:lpstr>F-Tile Soft PRBS RSFEC demo design Goals.</vt:lpstr>
      <vt:lpstr>Goals (continued)</vt:lpstr>
      <vt:lpstr>Goals (continued)</vt:lpstr>
      <vt:lpstr>Future Enhancements </vt:lpstr>
      <vt:lpstr>PowerPoint Presentation</vt:lpstr>
      <vt:lpstr>PowerPoint Presentation</vt:lpstr>
      <vt:lpstr>F-Tile Phy Direct IP (Common Datapath)</vt:lpstr>
      <vt:lpstr>F-Tile Phy Direct IP (Tx Datapath Options)</vt:lpstr>
      <vt:lpstr>F-Tile Phy Direct IP (Tx Datapath Options cont.)</vt:lpstr>
      <vt:lpstr>F-Tile Phy Direct IP (Rx Datapath Options)</vt:lpstr>
      <vt:lpstr>F-Tile Phy Direct IP (Rx Datapath Options cont.)</vt:lpstr>
      <vt:lpstr>F-Tile Phy Direct IP (RS-FEC)</vt:lpstr>
      <vt:lpstr>F-Tile Phy Direct IP  (Avalon Memory-Mapped Interface)</vt:lpstr>
      <vt:lpstr>Reset Control</vt:lpstr>
      <vt:lpstr>Channel Register Set</vt:lpstr>
      <vt:lpstr>Timing Closure (Setup)</vt:lpstr>
      <vt:lpstr>Timing Closure (Hold)</vt:lpstr>
      <vt:lpstr>Native Phy Debug Master Endpoint Interface </vt:lpstr>
      <vt:lpstr>Nios II Control &amp; Monitoring</vt:lpstr>
      <vt:lpstr>Nios II Control &amp; Monitoring (continued)</vt:lpstr>
      <vt:lpstr>Nios II Control &amp; Monitoring (to be added)</vt:lpstr>
      <vt:lpstr>Stress Tests</vt:lpstr>
      <vt:lpstr>Nios 2 Output in Nios II SDK Shell  </vt:lpstr>
      <vt:lpstr>PHY 0 connected to PHY1 with 2.5 Meter QSFP-DD cable at 53.125 Gbps</vt:lpstr>
      <vt:lpstr>PHY 1 connected to PHY0 with 2.5 Meter QSFP-DD cable at 53.125 Gbps</vt:lpstr>
      <vt:lpstr>Readout of temperature and Internal Noise (if available)</vt:lpstr>
      <vt:lpstr>Available commands </vt:lpstr>
      <vt:lpstr>Show PMA settings (option ‘e’) using 2.5 meter DAC cable</vt:lpstr>
      <vt:lpstr>Sweep PMA function (option ‘u’)</vt:lpstr>
      <vt:lpstr>Continuous Update of BER and FEC statistics (option ‘c’)</vt:lpstr>
      <vt:lpstr>FEC Error Tree (option ‘#’)</vt:lpstr>
      <vt:lpstr>Readout of the I2C information (to be added on PCIe devkit)</vt:lpstr>
      <vt:lpstr>Board setup</vt:lpstr>
      <vt:lpstr>Running the software on Windows10 </vt:lpstr>
      <vt:lpstr>Rebuilding the software on Windows 10 </vt:lpstr>
      <vt:lpstr>Running the software on Linux</vt:lpstr>
      <vt:lpstr>Rebuilding the software on Linux</vt:lpstr>
      <vt:lpstr>Using Transceiver Toolkit (need patch 0.16 on top of 21.3)</vt:lpstr>
      <vt:lpstr>Signaltap II Debug Example</vt:lpstr>
      <vt:lpstr>How to run a simulation using Questasim/Modelsim (1/4)</vt:lpstr>
      <vt:lpstr>How to run a simulation using Questasim/Modelsim (2/4)</vt:lpstr>
      <vt:lpstr>How to run a simulation using Questasim/Modelsim (3/4)</vt:lpstr>
      <vt:lpstr>How to run a simulation using Questasim/Modelsim (4/4)</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531</cp:revision>
  <cp:lastPrinted>2000-10-09T17:05:48Z</cp:lastPrinted>
  <dcterms:created xsi:type="dcterms:W3CDTF">2004-01-23T17:44:09Z</dcterms:created>
  <dcterms:modified xsi:type="dcterms:W3CDTF">2021-12-03T15:58:04Z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1c6f6c4e-08bc-4df8-8b2e-db5928e1cbda</vt:lpwstr>
  </property>
  <property fmtid="{D5CDD505-2E9C-101B-9397-08002B2CF9AE}" pid="3" name="CTP_TimeStamp">
    <vt:lpwstr>2020-06-22 15:45:27Z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