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93" r:id="rId1"/>
  </p:sldMasterIdLst>
  <p:notesMasterIdLst>
    <p:notesMasterId r:id="rId58"/>
  </p:notesMasterIdLst>
  <p:handoutMasterIdLst>
    <p:handoutMasterId r:id="rId59"/>
  </p:handoutMasterIdLst>
  <p:sldIdLst>
    <p:sldId id="256" r:id="rId2"/>
    <p:sldId id="631" r:id="rId3"/>
    <p:sldId id="329" r:id="rId4"/>
    <p:sldId id="311" r:id="rId5"/>
    <p:sldId id="653" r:id="rId6"/>
    <p:sldId id="534" r:id="rId7"/>
    <p:sldId id="395" r:id="rId8"/>
    <p:sldId id="535" r:id="rId9"/>
    <p:sldId id="604" r:id="rId10"/>
    <p:sldId id="646" r:id="rId11"/>
    <p:sldId id="632" r:id="rId12"/>
    <p:sldId id="349" r:id="rId13"/>
    <p:sldId id="260" r:id="rId14"/>
    <p:sldId id="297" r:id="rId15"/>
    <p:sldId id="347" r:id="rId16"/>
    <p:sldId id="348" r:id="rId17"/>
    <p:sldId id="539" r:id="rId18"/>
    <p:sldId id="556" r:id="rId19"/>
    <p:sldId id="370" r:id="rId20"/>
    <p:sldId id="633" r:id="rId21"/>
    <p:sldId id="634" r:id="rId22"/>
    <p:sldId id="635" r:id="rId23"/>
    <p:sldId id="636" r:id="rId24"/>
    <p:sldId id="637" r:id="rId25"/>
    <p:sldId id="638" r:id="rId26"/>
    <p:sldId id="559" r:id="rId27"/>
    <p:sldId id="612" r:id="rId28"/>
    <p:sldId id="613" r:id="rId29"/>
    <p:sldId id="476" r:id="rId30"/>
    <p:sldId id="479" r:id="rId31"/>
    <p:sldId id="616" r:id="rId32"/>
    <p:sldId id="617" r:id="rId33"/>
    <p:sldId id="435" r:id="rId34"/>
    <p:sldId id="433" r:id="rId35"/>
    <p:sldId id="652" r:id="rId36"/>
    <p:sldId id="413" r:id="rId37"/>
    <p:sldId id="602" r:id="rId38"/>
    <p:sldId id="414" r:id="rId39"/>
    <p:sldId id="647" r:id="rId40"/>
    <p:sldId id="648" r:id="rId41"/>
    <p:sldId id="650" r:id="rId42"/>
    <p:sldId id="651" r:id="rId43"/>
    <p:sldId id="560" r:id="rId44"/>
    <p:sldId id="488" r:id="rId45"/>
    <p:sldId id="620" r:id="rId46"/>
    <p:sldId id="623" r:id="rId47"/>
    <p:sldId id="642" r:id="rId48"/>
    <p:sldId id="643" r:id="rId49"/>
    <p:sldId id="446" r:id="rId50"/>
    <p:sldId id="368" r:id="rId51"/>
    <p:sldId id="640" r:id="rId52"/>
    <p:sldId id="644" r:id="rId53"/>
    <p:sldId id="645" r:id="rId54"/>
    <p:sldId id="641" r:id="rId55"/>
    <p:sldId id="394" r:id="rId56"/>
    <p:sldId id="606" r:id="rId57"/>
  </p:sldIdLst>
  <p:sldSz cx="9144000" cy="6858000" type="screen4x3"/>
  <p:notesSz cx="6991350" cy="9282113"/>
  <p:defaultTextStyle>
    <a:defPPr>
      <a:defRPr lang="en-US"/>
    </a:defPPr>
    <a:lvl1pPr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5pPr>
    <a:lvl6pPr marL="2286000" algn="l" defTabSz="914400" rtl="0" eaLnBrk="1" latinLnBrk="0" hangingPunct="1">
      <a:defRPr kern="1200">
        <a:solidFill>
          <a:schemeClr val="tx1"/>
        </a:solidFill>
        <a:latin typeface="Intel Clear" panose="020B0604020203020204" pitchFamily="34" charset="0"/>
        <a:ea typeface="+mn-ea"/>
        <a:cs typeface="+mn-cs"/>
      </a:defRPr>
    </a:lvl6pPr>
    <a:lvl7pPr marL="2743200" algn="l" defTabSz="914400" rtl="0" eaLnBrk="1" latinLnBrk="0" hangingPunct="1">
      <a:defRPr kern="1200">
        <a:solidFill>
          <a:schemeClr val="tx1"/>
        </a:solidFill>
        <a:latin typeface="Intel Clear" panose="020B0604020203020204" pitchFamily="34" charset="0"/>
        <a:ea typeface="+mn-ea"/>
        <a:cs typeface="+mn-cs"/>
      </a:defRPr>
    </a:lvl7pPr>
    <a:lvl8pPr marL="3200400" algn="l" defTabSz="914400" rtl="0" eaLnBrk="1" latinLnBrk="0" hangingPunct="1">
      <a:defRPr kern="1200">
        <a:solidFill>
          <a:schemeClr val="tx1"/>
        </a:solidFill>
        <a:latin typeface="Intel Clear" panose="020B0604020203020204" pitchFamily="34" charset="0"/>
        <a:ea typeface="+mn-ea"/>
        <a:cs typeface="+mn-cs"/>
      </a:defRPr>
    </a:lvl8pPr>
    <a:lvl9pPr marL="3657600" algn="l" defTabSz="914400" rtl="0" eaLnBrk="1" latinLnBrk="0" hangingPunct="1">
      <a:defRPr kern="1200">
        <a:solidFill>
          <a:schemeClr val="tx1"/>
        </a:solidFill>
        <a:latin typeface="Intel Clear" panose="020B0604020203020204" pitchFamily="34" charset="0"/>
        <a:ea typeface="+mn-ea"/>
        <a:cs typeface="+mn-cs"/>
      </a:defRPr>
    </a:lvl9pPr>
  </p:defaultTextStyle>
  <p:extLst>
    <p:ext uri="{EFAFB233-063F-42B5-8137-9DF3F51BA10A}">
      <p15:sldGuideLst xmlns:p15="http://schemas.microsoft.com/office/powerpoint/2012/main">
        <p15:guide id="1" orient="horz" pos="412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CC"/>
    <a:srgbClr val="DDDDDD"/>
    <a:srgbClr val="2D2D89"/>
    <a:srgbClr val="000066"/>
    <a:srgbClr val="3333CC"/>
    <a:srgbClr val="A549DD"/>
    <a:srgbClr val="9B16CA"/>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19" autoAdjust="0"/>
    <p:restoredTop sz="94643" autoAdjust="0"/>
  </p:normalViewPr>
  <p:slideViewPr>
    <p:cSldViewPr>
      <p:cViewPr varScale="1">
        <p:scale>
          <a:sx n="114" d="100"/>
          <a:sy n="114" d="100"/>
        </p:scale>
        <p:origin x="1464" y="102"/>
      </p:cViewPr>
      <p:guideLst>
        <p:guide orient="horz" pos="4128"/>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67242B7-BA86-4E0C-8173-5A7AAACDC65B}"/>
              </a:ext>
            </a:extLst>
          </p:cNvPr>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3" name="Rectangle 3">
            <a:extLst>
              <a:ext uri="{FF2B5EF4-FFF2-40B4-BE49-F238E27FC236}">
                <a16:creationId xmlns:a16="http://schemas.microsoft.com/office/drawing/2014/main" id="{6275F06E-56A9-41ED-8F00-523235D5B035}"/>
              </a:ext>
            </a:extLst>
          </p:cNvPr>
          <p:cNvSpPr>
            <a:spLocks noGrp="1" noChangeArrowheads="1"/>
          </p:cNvSpPr>
          <p:nvPr>
            <p:ph type="dt" sz="quarter"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en-US"/>
          </a:p>
        </p:txBody>
      </p:sp>
      <p:sp>
        <p:nvSpPr>
          <p:cNvPr id="15364" name="Rectangle 4">
            <a:extLst>
              <a:ext uri="{FF2B5EF4-FFF2-40B4-BE49-F238E27FC236}">
                <a16:creationId xmlns:a16="http://schemas.microsoft.com/office/drawing/2014/main" id="{D2151AD0-B450-46AC-8447-EF1B6FC32903}"/>
              </a:ext>
            </a:extLst>
          </p:cNvPr>
          <p:cNvSpPr>
            <a:spLocks noGrp="1" noChangeArrowheads="1"/>
          </p:cNvSpPr>
          <p:nvPr>
            <p:ph type="ftr" sz="quarter" idx="2"/>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5" name="Rectangle 5">
            <a:extLst>
              <a:ext uri="{FF2B5EF4-FFF2-40B4-BE49-F238E27FC236}">
                <a16:creationId xmlns:a16="http://schemas.microsoft.com/office/drawing/2014/main" id="{B8028248-3F49-429B-8301-24B25AF39B84}"/>
              </a:ext>
            </a:extLst>
          </p:cNvPr>
          <p:cNvSpPr>
            <a:spLocks noGrp="1" noChangeArrowheads="1"/>
          </p:cNvSpPr>
          <p:nvPr>
            <p:ph type="sldNum" sz="quarter" idx="3"/>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5FD76CB2-E45A-472E-AC2D-4B9D1655A87F}"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5F1CCDE4-740C-4478-8913-A2EA20E00BA3}"/>
              </a:ext>
            </a:extLst>
          </p:cNvPr>
          <p:cNvSpPr>
            <a:spLocks noGrp="1" noChangeArrowheads="1"/>
          </p:cNvSpPr>
          <p:nvPr>
            <p:ph type="hdr" sz="quarter"/>
          </p:nvPr>
        </p:nvSpPr>
        <p:spPr bwMode="auto">
          <a:xfrm>
            <a:off x="0" y="0"/>
            <a:ext cx="3030538"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1" name="Rectangle 3">
            <a:extLst>
              <a:ext uri="{FF2B5EF4-FFF2-40B4-BE49-F238E27FC236}">
                <a16:creationId xmlns:a16="http://schemas.microsoft.com/office/drawing/2014/main" id="{7013FB1F-8974-4415-9BFF-F0E0FF114F08}"/>
              </a:ext>
            </a:extLst>
          </p:cNvPr>
          <p:cNvSpPr>
            <a:spLocks noGrp="1" noChangeArrowheads="1"/>
          </p:cNvSpPr>
          <p:nvPr>
            <p:ph type="dt" idx="1"/>
          </p:nvPr>
        </p:nvSpPr>
        <p:spPr bwMode="auto">
          <a:xfrm>
            <a:off x="3960813" y="0"/>
            <a:ext cx="3030537"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algn="r" defTabSz="928688" eaLnBrk="1" fontAlgn="auto" hangingPunct="1">
              <a:spcBef>
                <a:spcPts val="0"/>
              </a:spcBef>
              <a:spcAft>
                <a:spcPts val="0"/>
              </a:spcAft>
              <a:defRPr sz="1200">
                <a:latin typeface="Arial" charset="0"/>
              </a:defRPr>
            </a:lvl1pPr>
          </a:lstStyle>
          <a:p>
            <a:pPr>
              <a:defRPr/>
            </a:pPr>
            <a:endParaRPr lang="en-US"/>
          </a:p>
        </p:txBody>
      </p:sp>
      <p:sp>
        <p:nvSpPr>
          <p:cNvPr id="10244" name="Rectangle 4">
            <a:extLst>
              <a:ext uri="{FF2B5EF4-FFF2-40B4-BE49-F238E27FC236}">
                <a16:creationId xmlns:a16="http://schemas.microsoft.com/office/drawing/2014/main" id="{84437B9A-8190-49D2-8E10-1D8553EB8186}"/>
              </a:ext>
            </a:extLst>
          </p:cNvPr>
          <p:cNvSpPr>
            <a:spLocks noGrp="1" noRot="1" noChangeAspect="1" noChangeArrowheads="1" noTextEdit="1"/>
          </p:cNvSpPr>
          <p:nvPr>
            <p:ph type="sldImg" idx="2"/>
          </p:nvPr>
        </p:nvSpPr>
        <p:spPr bwMode="auto">
          <a:xfrm>
            <a:off x="1174750" y="695325"/>
            <a:ext cx="4641850" cy="34813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a:extLst>
              <a:ext uri="{FF2B5EF4-FFF2-40B4-BE49-F238E27FC236}">
                <a16:creationId xmlns:a16="http://schemas.microsoft.com/office/drawing/2014/main" id="{D2DEC42B-3D57-404B-864B-F2FC067E7922}"/>
              </a:ext>
            </a:extLst>
          </p:cNvPr>
          <p:cNvSpPr>
            <a:spLocks noGrp="1" noChangeArrowheads="1"/>
          </p:cNvSpPr>
          <p:nvPr>
            <p:ph type="body" sz="quarter" idx="3"/>
          </p:nvPr>
        </p:nvSpPr>
        <p:spPr bwMode="auto">
          <a:xfrm>
            <a:off x="931863" y="4408488"/>
            <a:ext cx="5127625" cy="417830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a:extLst>
              <a:ext uri="{FF2B5EF4-FFF2-40B4-BE49-F238E27FC236}">
                <a16:creationId xmlns:a16="http://schemas.microsoft.com/office/drawing/2014/main" id="{ADA60C0B-A862-422B-9F9D-21D78828696F}"/>
              </a:ext>
            </a:extLst>
          </p:cNvPr>
          <p:cNvSpPr>
            <a:spLocks noGrp="1" noChangeArrowheads="1"/>
          </p:cNvSpPr>
          <p:nvPr>
            <p:ph type="ftr" sz="quarter" idx="4"/>
          </p:nvPr>
        </p:nvSpPr>
        <p:spPr bwMode="auto">
          <a:xfrm>
            <a:off x="0" y="8818563"/>
            <a:ext cx="3030538"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5" name="Rectangle 7">
            <a:extLst>
              <a:ext uri="{FF2B5EF4-FFF2-40B4-BE49-F238E27FC236}">
                <a16:creationId xmlns:a16="http://schemas.microsoft.com/office/drawing/2014/main" id="{394D1F3D-1AB1-4388-8F31-CC4960C94503}"/>
              </a:ext>
            </a:extLst>
          </p:cNvPr>
          <p:cNvSpPr>
            <a:spLocks noGrp="1" noChangeArrowheads="1"/>
          </p:cNvSpPr>
          <p:nvPr>
            <p:ph type="sldNum" sz="quarter" idx="5"/>
          </p:nvPr>
        </p:nvSpPr>
        <p:spPr bwMode="auto">
          <a:xfrm>
            <a:off x="3960813" y="8818563"/>
            <a:ext cx="3030537"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algn="r" defTabSz="928688" eaLnBrk="1" fontAlgn="auto" hangingPunct="1">
              <a:spcBef>
                <a:spcPts val="0"/>
              </a:spcBef>
              <a:spcAft>
                <a:spcPts val="0"/>
              </a:spcAft>
              <a:defRPr sz="1200">
                <a:latin typeface="+mn-lt"/>
              </a:defRPr>
            </a:lvl1pPr>
          </a:lstStyle>
          <a:p>
            <a:pPr>
              <a:defRPr/>
            </a:pPr>
            <a:fld id="{AC6C1F8E-8494-4CD6-A37B-EB39B6D7250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95D7F208-36DF-451D-996A-AC0EE54AFC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ED41FC-8CC0-4B77-97A6-0E921B779958}" type="slidenum">
              <a:rPr lang="en-US" altLang="en-US" smtClean="0">
                <a:latin typeface="Arial" panose="020B0604020202020204" pitchFamily="34" charset="0"/>
              </a:rPr>
              <a:pPr fontAlgn="base">
                <a:spcBef>
                  <a:spcPct val="0"/>
                </a:spcBef>
                <a:spcAft>
                  <a:spcPct val="0"/>
                </a:spcAft>
              </a:pPr>
              <a:t>1</a:t>
            </a:fld>
            <a:endParaRPr lang="en-US" altLang="en-US">
              <a:latin typeface="Arial" panose="020B0604020202020204" pitchFamily="34" charset="0"/>
            </a:endParaRPr>
          </a:p>
        </p:txBody>
      </p:sp>
      <p:sp>
        <p:nvSpPr>
          <p:cNvPr id="13315" name="Rectangle 2">
            <a:extLst>
              <a:ext uri="{FF2B5EF4-FFF2-40B4-BE49-F238E27FC236}">
                <a16:creationId xmlns:a16="http://schemas.microsoft.com/office/drawing/2014/main" id="{A5872489-DEAC-4435-802A-CFDFC1394FC1}"/>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091C51FE-C59F-4902-8453-117E111304D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10</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670527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11</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88836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32D0674B-4C98-4CD4-9600-38AC5152FEB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B0835CF7-F3F0-4690-A70B-DD82F08090CE}" type="slidenum">
              <a:rPr lang="en-US" altLang="en-US" smtClean="0">
                <a:latin typeface="Arial" panose="020B0604020202020204" pitchFamily="34" charset="0"/>
              </a:rPr>
              <a:pPr fontAlgn="base">
                <a:spcBef>
                  <a:spcPct val="0"/>
                </a:spcBef>
                <a:spcAft>
                  <a:spcPct val="0"/>
                </a:spcAft>
              </a:pPr>
              <a:t>12</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87E4165D-1444-4491-8C54-C6226390A156}"/>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7D4050B1-6B61-41F8-B39A-1F0F376D200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A99C5B-473A-444B-ADEF-7C2352E39C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6E85F7C-6BC0-4821-AABF-EAD85827C71C}" type="slidenum">
              <a:rPr lang="en-US" altLang="en-US" smtClean="0">
                <a:latin typeface="Arial" panose="020B0604020202020204" pitchFamily="34" charset="0"/>
              </a:rPr>
              <a:pPr fontAlgn="base">
                <a:spcBef>
                  <a:spcPct val="0"/>
                </a:spcBef>
                <a:spcAft>
                  <a:spcPct val="0"/>
                </a:spcAft>
              </a:pPr>
              <a:t>13</a:t>
            </a:fld>
            <a:endParaRPr lang="en-US" altLang="en-US">
              <a:latin typeface="Arial" panose="020B0604020202020204" pitchFamily="34" charset="0"/>
            </a:endParaRPr>
          </a:p>
        </p:txBody>
      </p:sp>
      <p:sp>
        <p:nvSpPr>
          <p:cNvPr id="29699" name="Rectangle 2">
            <a:extLst>
              <a:ext uri="{FF2B5EF4-FFF2-40B4-BE49-F238E27FC236}">
                <a16:creationId xmlns:a16="http://schemas.microsoft.com/office/drawing/2014/main" id="{C965061A-6D0D-465A-9F0B-744CAE11E8F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3C32FD8F-142A-4790-87A4-9135172CFF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05F910BA-65D4-48B6-886B-79563F1ED3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D81904-F7FB-46EC-AD31-C1D0963B3853}" type="slidenum">
              <a:rPr lang="en-US" altLang="en-US" smtClean="0">
                <a:latin typeface="Arial" panose="020B0604020202020204" pitchFamily="34" charset="0"/>
              </a:rPr>
              <a:pPr fontAlgn="base">
                <a:spcBef>
                  <a:spcPct val="0"/>
                </a:spcBef>
                <a:spcAft>
                  <a:spcPct val="0"/>
                </a:spcAft>
              </a:pPr>
              <a:t>14</a:t>
            </a:fld>
            <a:endParaRPr lang="en-US" altLang="en-US">
              <a:latin typeface="Arial" panose="020B0604020202020204" pitchFamily="34" charset="0"/>
            </a:endParaRPr>
          </a:p>
        </p:txBody>
      </p:sp>
      <p:sp>
        <p:nvSpPr>
          <p:cNvPr id="33795" name="Rectangle 2">
            <a:extLst>
              <a:ext uri="{FF2B5EF4-FFF2-40B4-BE49-F238E27FC236}">
                <a16:creationId xmlns:a16="http://schemas.microsoft.com/office/drawing/2014/main" id="{A26B361A-DE4A-4280-8EB2-9150243E89F3}"/>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B3E5407E-7230-46DF-B7B8-0A1CCC9A326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2866553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95E4C362-EA5A-4228-9917-CA06BF9535B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01921A8-5EBE-4735-A8A5-7E18377D9E2F}" type="slidenum">
              <a:rPr lang="en-US" altLang="en-US" smtClean="0">
                <a:latin typeface="Arial" panose="020B0604020202020204" pitchFamily="34" charset="0"/>
              </a:rPr>
              <a:pPr fontAlgn="base">
                <a:spcBef>
                  <a:spcPct val="0"/>
                </a:spcBef>
                <a:spcAft>
                  <a:spcPct val="0"/>
                </a:spcAft>
              </a:pPr>
              <a:t>15</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1BA76020-DA86-4DB6-8B3B-7431225B4708}"/>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CA3D7F4A-135D-44B4-BCE0-AC8165807F3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5331601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62C577F9-EEDF-4C9C-AA33-55B2CF27A0E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DFD98CA-CE52-4413-A434-21E85DF5A1B3}" type="slidenum">
              <a:rPr lang="en-US" altLang="en-US" smtClean="0">
                <a:latin typeface="Arial" panose="020B0604020202020204" pitchFamily="34" charset="0"/>
              </a:rPr>
              <a:pPr fontAlgn="base">
                <a:spcBef>
                  <a:spcPct val="0"/>
                </a:spcBef>
                <a:spcAft>
                  <a:spcPct val="0"/>
                </a:spcAft>
              </a:pPr>
              <a:t>16</a:t>
            </a:fld>
            <a:endParaRPr lang="en-US" altLang="en-US">
              <a:latin typeface="Arial" panose="020B0604020202020204" pitchFamily="34" charset="0"/>
            </a:endParaRPr>
          </a:p>
        </p:txBody>
      </p:sp>
      <p:sp>
        <p:nvSpPr>
          <p:cNvPr id="41987" name="Rectangle 2">
            <a:extLst>
              <a:ext uri="{FF2B5EF4-FFF2-40B4-BE49-F238E27FC236}">
                <a16:creationId xmlns:a16="http://schemas.microsoft.com/office/drawing/2014/main" id="{A3237732-FEEC-4A05-8DAF-3C626B282DFA}"/>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0696FB9F-FDFD-4C4F-8654-B4D669657F8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6058797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51116014-D361-4077-98A4-AE0EF714DB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5DE5EED-40C1-472E-821C-C2AECD114CAE}" type="slidenum">
              <a:rPr lang="en-US" altLang="en-US" smtClean="0">
                <a:latin typeface="Arial" panose="020B0604020202020204" pitchFamily="34" charset="0"/>
              </a:rPr>
              <a:pPr fontAlgn="base">
                <a:spcBef>
                  <a:spcPct val="0"/>
                </a:spcBef>
                <a:spcAft>
                  <a:spcPct val="0"/>
                </a:spcAft>
              </a:pPr>
              <a:t>17</a:t>
            </a:fld>
            <a:endParaRPr lang="en-US" altLang="en-US">
              <a:latin typeface="Arial" panose="020B0604020202020204" pitchFamily="34" charset="0"/>
            </a:endParaRPr>
          </a:p>
        </p:txBody>
      </p:sp>
      <p:sp>
        <p:nvSpPr>
          <p:cNvPr id="44035" name="Rectangle 2">
            <a:extLst>
              <a:ext uri="{FF2B5EF4-FFF2-40B4-BE49-F238E27FC236}">
                <a16:creationId xmlns:a16="http://schemas.microsoft.com/office/drawing/2014/main" id="{88484EF2-73C8-4AED-8076-72EA06FAC181}"/>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577C5ECC-4EB4-4966-838B-918713B896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62401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E20612D7-D5D5-45BD-BAFB-BABADC5DB44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CEC4CD2-D15D-4696-A794-14F542FF229D}" type="slidenum">
              <a:rPr lang="en-US" altLang="en-US" smtClean="0">
                <a:latin typeface="Arial" panose="020B0604020202020204" pitchFamily="34" charset="0"/>
              </a:rPr>
              <a:pPr fontAlgn="base">
                <a:spcBef>
                  <a:spcPct val="0"/>
                </a:spcBef>
                <a:spcAft>
                  <a:spcPct val="0"/>
                </a:spcAft>
              </a:pPr>
              <a:t>18</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0CF84458-3E54-4E51-AC1D-CA3ACEBBA389}"/>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82E086AA-952F-4A76-88E6-BEBA2147E0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030019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19</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0951996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20</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216427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21</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632683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22</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6028156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23</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74949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24</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1702991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25</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596699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26</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27</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28</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2861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F5913AAE-7FF2-422A-9BE3-03CB41DDA095}" type="slidenum">
              <a:rPr lang="en-US" altLang="en-US" smtClean="0">
                <a:latin typeface="Arial" panose="020B0604020202020204" pitchFamily="34" charset="0"/>
              </a:rPr>
              <a:pPr fontAlgn="base">
                <a:spcBef>
                  <a:spcPct val="0"/>
                </a:spcBef>
                <a:spcAft>
                  <a:spcPct val="0"/>
                </a:spcAft>
              </a:pPr>
              <a:t>29</a:t>
            </a:fld>
            <a:endParaRPr lang="en-US" altLang="en-US">
              <a:latin typeface="Arial" panose="020B0604020202020204" pitchFamily="34"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93562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3</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30</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09249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31</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638550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32</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017407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9FAEE253-E517-4ACE-B17A-8D8FDC5A36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E770FBA9-5B61-4F6B-9D7A-732709A1277E}" type="slidenum">
              <a:rPr lang="en-US" altLang="en-US" smtClean="0">
                <a:latin typeface="Arial" panose="020B0604020202020204" pitchFamily="34" charset="0"/>
              </a:rPr>
              <a:pPr fontAlgn="base">
                <a:spcBef>
                  <a:spcPct val="0"/>
                </a:spcBef>
                <a:spcAft>
                  <a:spcPct val="0"/>
                </a:spcAft>
              </a:pPr>
              <a:t>33</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9BF57A8D-24B7-4A49-AB66-C1FFEFBACF2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11E659FA-9CE9-4013-905C-59BA060E766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34</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35</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3853411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36</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a:extLst>
              <a:ext uri="{FF2B5EF4-FFF2-40B4-BE49-F238E27FC236}">
                <a16:creationId xmlns:a16="http://schemas.microsoft.com/office/drawing/2014/main" id="{F790B972-82CC-4055-8961-54C2E352A0B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59A5904A-1DCB-4D4A-A07E-586A1FC2261B}" type="slidenum">
              <a:rPr lang="en-US" altLang="en-US" smtClean="0">
                <a:latin typeface="Arial" panose="020B0604020202020204" pitchFamily="34" charset="0"/>
              </a:rPr>
              <a:pPr fontAlgn="base">
                <a:spcBef>
                  <a:spcPct val="0"/>
                </a:spcBef>
                <a:spcAft>
                  <a:spcPct val="0"/>
                </a:spcAft>
              </a:pPr>
              <a:t>38</a:t>
            </a:fld>
            <a:endParaRPr lang="en-US" altLang="en-US">
              <a:latin typeface="Arial" panose="020B0604020202020204" pitchFamily="34" charset="0"/>
            </a:endParaRPr>
          </a:p>
        </p:txBody>
      </p:sp>
      <p:sp>
        <p:nvSpPr>
          <p:cNvPr id="82947" name="Rectangle 2">
            <a:extLst>
              <a:ext uri="{FF2B5EF4-FFF2-40B4-BE49-F238E27FC236}">
                <a16:creationId xmlns:a16="http://schemas.microsoft.com/office/drawing/2014/main" id="{DF9B8F2B-90D7-485A-B345-89D862550F68}"/>
              </a:ext>
            </a:extLst>
          </p:cNvPr>
          <p:cNvSpPr>
            <a:spLocks noGrp="1" noRot="1" noChangeAspect="1" noChangeArrowheads="1" noTextEdit="1"/>
          </p:cNvSpPr>
          <p:nvPr>
            <p:ph type="sldImg"/>
          </p:nvPr>
        </p:nvSpPr>
        <p:spPr>
          <a:ln/>
        </p:spPr>
      </p:sp>
      <p:sp>
        <p:nvSpPr>
          <p:cNvPr id="82948" name="Rectangle 3">
            <a:extLst>
              <a:ext uri="{FF2B5EF4-FFF2-40B4-BE49-F238E27FC236}">
                <a16:creationId xmlns:a16="http://schemas.microsoft.com/office/drawing/2014/main" id="{A4793F54-C8CE-4A79-864A-2C8F36CDF68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39</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1612609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40</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154249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9538AA2C-70BB-4817-A915-41280D81A2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E09D905-8DF2-423A-8E22-F6D0343E1BE1}" type="slidenum">
              <a:rPr lang="en-US" altLang="en-US" smtClean="0">
                <a:latin typeface="Arial" panose="020B0604020202020204" pitchFamily="34" charset="0"/>
              </a:rPr>
              <a:pPr fontAlgn="base">
                <a:spcBef>
                  <a:spcPct val="0"/>
                </a:spcBef>
                <a:spcAft>
                  <a:spcPct val="0"/>
                </a:spcAft>
              </a:pPr>
              <a:t>4</a:t>
            </a:fld>
            <a:endParaRPr lang="en-US" altLang="en-US">
              <a:latin typeface="Arial" panose="020B0604020202020204" pitchFamily="34" charset="0"/>
            </a:endParaRPr>
          </a:p>
        </p:txBody>
      </p:sp>
      <p:sp>
        <p:nvSpPr>
          <p:cNvPr id="19459" name="Rectangle 2">
            <a:extLst>
              <a:ext uri="{FF2B5EF4-FFF2-40B4-BE49-F238E27FC236}">
                <a16:creationId xmlns:a16="http://schemas.microsoft.com/office/drawing/2014/main" id="{97267147-A780-4DA8-B768-DA2DC8BDD572}"/>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7546A6A0-463F-4EB8-9962-6BC3C22BC07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41</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5785389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42</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18835854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B7D52C9-7926-4E72-BDB4-49CCFA232B29}" type="slidenum">
              <a:rPr lang="en-US" altLang="en-US" smtClean="0">
                <a:latin typeface="Arial" panose="020B0604020202020204" pitchFamily="34" charset="0"/>
              </a:rPr>
              <a:pPr fontAlgn="base">
                <a:spcBef>
                  <a:spcPct val="0"/>
                </a:spcBef>
                <a:spcAft>
                  <a:spcPct val="0"/>
                </a:spcAft>
              </a:pPr>
              <a:t>43</a:t>
            </a:fld>
            <a:endParaRPr lang="en-US" altLang="en-US">
              <a:latin typeface="Arial" panose="020B0604020202020204"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Tree>
    <p:extLst>
      <p:ext uri="{BB962C8B-B14F-4D97-AF65-F5344CB8AC3E}">
        <p14:creationId xmlns:p14="http://schemas.microsoft.com/office/powerpoint/2010/main" val="123298878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EE4E7C36-1481-4D02-AF8F-1C3716EE35E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D58A744-C92D-46D6-9786-80D447FEC766}" type="slidenum">
              <a:rPr lang="en-US" altLang="en-US" smtClean="0">
                <a:latin typeface="Arial" panose="020B0604020202020204" pitchFamily="34" charset="0"/>
              </a:rPr>
              <a:pPr fontAlgn="base">
                <a:spcBef>
                  <a:spcPct val="0"/>
                </a:spcBef>
                <a:spcAft>
                  <a:spcPct val="0"/>
                </a:spcAft>
              </a:pPr>
              <a:t>44</a:t>
            </a:fld>
            <a:endParaRPr lang="en-US" altLang="en-US">
              <a:latin typeface="Arial" panose="020B0604020202020204" pitchFamily="34" charset="0"/>
            </a:endParaRPr>
          </a:p>
        </p:txBody>
      </p:sp>
      <p:sp>
        <p:nvSpPr>
          <p:cNvPr id="84995" name="Rectangle 2">
            <a:extLst>
              <a:ext uri="{FF2B5EF4-FFF2-40B4-BE49-F238E27FC236}">
                <a16:creationId xmlns:a16="http://schemas.microsoft.com/office/drawing/2014/main" id="{65454505-7FBF-47BB-91A1-804A4E9FC6CB}"/>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267313E4-3BA7-4242-BC89-A08B540BE0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45</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558759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46</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500490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47</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4316018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48</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54892322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a:extLst>
              <a:ext uri="{FF2B5EF4-FFF2-40B4-BE49-F238E27FC236}">
                <a16:creationId xmlns:a16="http://schemas.microsoft.com/office/drawing/2014/main" id="{0D3E8496-F57B-4565-B52D-B67031BCF11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4E174C8-A384-4A1A-8607-0E06B4FE24C2}" type="slidenum">
              <a:rPr lang="en-US" altLang="en-US" smtClean="0">
                <a:latin typeface="Arial" panose="020B0604020202020204" pitchFamily="34" charset="0"/>
              </a:rPr>
              <a:pPr fontAlgn="base">
                <a:spcBef>
                  <a:spcPct val="0"/>
                </a:spcBef>
                <a:spcAft>
                  <a:spcPct val="0"/>
                </a:spcAft>
              </a:pPr>
              <a:t>49</a:t>
            </a:fld>
            <a:endParaRPr lang="en-US" altLang="en-US">
              <a:latin typeface="Arial" panose="020B0604020202020204" pitchFamily="34" charset="0"/>
            </a:endParaRPr>
          </a:p>
        </p:txBody>
      </p:sp>
      <p:sp>
        <p:nvSpPr>
          <p:cNvPr id="97283" name="Rectangle 2">
            <a:extLst>
              <a:ext uri="{FF2B5EF4-FFF2-40B4-BE49-F238E27FC236}">
                <a16:creationId xmlns:a16="http://schemas.microsoft.com/office/drawing/2014/main" id="{7A9C2AB9-58B2-4D18-8ACF-D6C6E286A6F6}"/>
              </a:ext>
            </a:extLst>
          </p:cNvPr>
          <p:cNvSpPr>
            <a:spLocks noGrp="1" noRot="1" noChangeAspect="1" noChangeArrowheads="1" noTextEdit="1"/>
          </p:cNvSpPr>
          <p:nvPr>
            <p:ph type="sldImg"/>
          </p:nvPr>
        </p:nvSpPr>
        <p:spPr>
          <a:ln/>
        </p:spPr>
      </p:sp>
      <p:sp>
        <p:nvSpPr>
          <p:cNvPr id="97284" name="Rectangle 3">
            <a:extLst>
              <a:ext uri="{FF2B5EF4-FFF2-40B4-BE49-F238E27FC236}">
                <a16:creationId xmlns:a16="http://schemas.microsoft.com/office/drawing/2014/main" id="{A30A503D-77CB-4A4A-A825-8CC4414C4EF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50</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840792BC-79A8-442B-8797-D11CA5DE946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F0DD7D7-33EC-4417-AF22-CBF27C2125A8}" type="slidenum">
              <a:rPr lang="en-US" altLang="en-US" smtClean="0">
                <a:latin typeface="Arial" panose="020B0604020202020204" pitchFamily="34" charset="0"/>
              </a:rPr>
              <a:pPr fontAlgn="base">
                <a:spcBef>
                  <a:spcPct val="0"/>
                </a:spcBef>
                <a:spcAft>
                  <a:spcPct val="0"/>
                </a:spcAft>
              </a:pPr>
              <a:t>5</a:t>
            </a:fld>
            <a:endParaRPr lang="en-US" altLang="en-US">
              <a:latin typeface="Arial" panose="020B0604020202020204" pitchFamily="34" charset="0"/>
            </a:endParaRPr>
          </a:p>
        </p:txBody>
      </p:sp>
      <p:sp>
        <p:nvSpPr>
          <p:cNvPr id="21507" name="Rectangle 2">
            <a:extLst>
              <a:ext uri="{FF2B5EF4-FFF2-40B4-BE49-F238E27FC236}">
                <a16:creationId xmlns:a16="http://schemas.microsoft.com/office/drawing/2014/main" id="{AC809893-82C7-4F35-BA9F-5AE28EBAD311}"/>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9BCFF601-ABAB-490B-A877-DF898824B1B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5761332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51</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2447101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52</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62001180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53</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12003942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54</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0942205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a:extLst>
              <a:ext uri="{FF2B5EF4-FFF2-40B4-BE49-F238E27FC236}">
                <a16:creationId xmlns:a16="http://schemas.microsoft.com/office/drawing/2014/main" id="{86BE5CE4-4473-466C-AA62-AE1BE25E44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9022000C-E2E0-4C75-B616-52ED1BD09C9A}" type="slidenum">
              <a:rPr lang="en-US" altLang="en-US" smtClean="0">
                <a:latin typeface="Arial" panose="020B0604020202020204" pitchFamily="34" charset="0"/>
              </a:rPr>
              <a:pPr fontAlgn="base">
                <a:spcBef>
                  <a:spcPct val="0"/>
                </a:spcBef>
                <a:spcAft>
                  <a:spcPct val="0"/>
                </a:spcAft>
              </a:pPr>
              <a:t>55</a:t>
            </a:fld>
            <a:endParaRPr lang="en-US" altLang="en-US">
              <a:latin typeface="Arial" panose="020B0604020202020204" pitchFamily="34" charset="0"/>
            </a:endParaRPr>
          </a:p>
        </p:txBody>
      </p:sp>
      <p:sp>
        <p:nvSpPr>
          <p:cNvPr id="105475" name="Rectangle 2">
            <a:extLst>
              <a:ext uri="{FF2B5EF4-FFF2-40B4-BE49-F238E27FC236}">
                <a16:creationId xmlns:a16="http://schemas.microsoft.com/office/drawing/2014/main" id="{8DFC4F57-B346-4653-A081-97EFB839D089}"/>
              </a:ext>
            </a:extLst>
          </p:cNvPr>
          <p:cNvSpPr>
            <a:spLocks noGrp="1" noRot="1" noChangeAspect="1" noChangeArrowheads="1" noTextEdit="1"/>
          </p:cNvSpPr>
          <p:nvPr>
            <p:ph type="sldImg"/>
          </p:nvPr>
        </p:nvSpPr>
        <p:spPr>
          <a:ln/>
        </p:spPr>
      </p:sp>
      <p:sp>
        <p:nvSpPr>
          <p:cNvPr id="105476" name="Rectangle 3">
            <a:extLst>
              <a:ext uri="{FF2B5EF4-FFF2-40B4-BE49-F238E27FC236}">
                <a16:creationId xmlns:a16="http://schemas.microsoft.com/office/drawing/2014/main" id="{17938D60-F180-443F-8791-E9CBBA7C365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79BC58F0-0B88-4432-A06A-31ED3B4258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0EAAD50-3DC8-4B91-B3FF-04FBFAC28B97}" type="slidenum">
              <a:rPr lang="en-US" altLang="en-US" smtClean="0">
                <a:latin typeface="Arial" panose="020B0604020202020204" pitchFamily="34" charset="0"/>
              </a:rPr>
              <a:pPr fontAlgn="base">
                <a:spcBef>
                  <a:spcPct val="0"/>
                </a:spcBef>
                <a:spcAft>
                  <a:spcPct val="0"/>
                </a:spcAft>
              </a:pPr>
              <a:t>56</a:t>
            </a:fld>
            <a:endParaRPr lang="en-US" altLang="en-US">
              <a:latin typeface="Arial" panose="020B0604020202020204" pitchFamily="34" charset="0"/>
            </a:endParaRPr>
          </a:p>
        </p:txBody>
      </p:sp>
      <p:sp>
        <p:nvSpPr>
          <p:cNvPr id="107523" name="Rectangle 2">
            <a:extLst>
              <a:ext uri="{FF2B5EF4-FFF2-40B4-BE49-F238E27FC236}">
                <a16:creationId xmlns:a16="http://schemas.microsoft.com/office/drawing/2014/main" id="{0F537F4A-13AD-4B1E-8BF8-1AE67B1A6729}"/>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3B5BD4A7-D009-4EF1-AF8F-A6023F268D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60543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840792BC-79A8-442B-8797-D11CA5DE946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F0DD7D7-33EC-4417-AF22-CBF27C2125A8}" type="slidenum">
              <a:rPr lang="en-US" altLang="en-US" smtClean="0">
                <a:latin typeface="Arial" panose="020B0604020202020204" pitchFamily="34" charset="0"/>
              </a:rPr>
              <a:pPr fontAlgn="base">
                <a:spcBef>
                  <a:spcPct val="0"/>
                </a:spcBef>
                <a:spcAft>
                  <a:spcPct val="0"/>
                </a:spcAft>
              </a:pPr>
              <a:t>6</a:t>
            </a:fld>
            <a:endParaRPr lang="en-US" altLang="en-US">
              <a:latin typeface="Arial" panose="020B0604020202020204" pitchFamily="34" charset="0"/>
            </a:endParaRPr>
          </a:p>
        </p:txBody>
      </p:sp>
      <p:sp>
        <p:nvSpPr>
          <p:cNvPr id="21507" name="Rectangle 2">
            <a:extLst>
              <a:ext uri="{FF2B5EF4-FFF2-40B4-BE49-F238E27FC236}">
                <a16:creationId xmlns:a16="http://schemas.microsoft.com/office/drawing/2014/main" id="{AC809893-82C7-4F35-BA9F-5AE28EBAD311}"/>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9BCFF601-ABAB-490B-A877-DF898824B1B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8751024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DE786DC4-C8FB-4D4D-8F4C-2FDB29FF169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30DF7DE0-4628-4586-B233-371C08B93BE6}" type="slidenum">
              <a:rPr lang="en-US" altLang="en-US" smtClean="0">
                <a:latin typeface="Arial" panose="020B0604020202020204" pitchFamily="34" charset="0"/>
              </a:rPr>
              <a:pPr fontAlgn="base">
                <a:spcBef>
                  <a:spcPct val="0"/>
                </a:spcBef>
                <a:spcAft>
                  <a:spcPct val="0"/>
                </a:spcAft>
              </a:pPr>
              <a:t>7</a:t>
            </a:fld>
            <a:endParaRPr lang="en-US" altLang="en-US">
              <a:latin typeface="Arial" panose="020B0604020202020204" pitchFamily="34" charset="0"/>
            </a:endParaRPr>
          </a:p>
        </p:txBody>
      </p:sp>
      <p:sp>
        <p:nvSpPr>
          <p:cNvPr id="23555" name="Rectangle 2">
            <a:extLst>
              <a:ext uri="{FF2B5EF4-FFF2-40B4-BE49-F238E27FC236}">
                <a16:creationId xmlns:a16="http://schemas.microsoft.com/office/drawing/2014/main" id="{EC4D4677-24F9-455F-8602-FAFD8807849D}"/>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357E8CD2-294B-4EB7-BAAE-27187908167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27412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2DFFA63-FBC8-40E4-BDA2-A606AFBCCD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3323546-AFBF-441E-A58E-E9340D9F709B}" type="slidenum">
              <a:rPr lang="en-US" altLang="en-US" smtClean="0">
                <a:latin typeface="Arial" panose="020B0604020202020204" pitchFamily="34" charset="0"/>
              </a:rPr>
              <a:pPr fontAlgn="base">
                <a:spcBef>
                  <a:spcPct val="0"/>
                </a:spcBef>
                <a:spcAft>
                  <a:spcPct val="0"/>
                </a:spcAft>
              </a:pPr>
              <a:t>8</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6A9E161-FDCB-458B-A8D1-553E65C0F884}"/>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F848BB5B-EFCD-4EE5-8292-6D4097304F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095009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9</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7404432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39F16CE5-D6F5-49D2-AAF4-802067978D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158927036"/>
      </p:ext>
    </p:extLst>
  </p:cSld>
  <p:clrMapOvr>
    <a:masterClrMapping/>
  </p:clrMapOvr>
  <p:transition spd="med">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678364" y="2"/>
            <a:ext cx="4465637" cy="6358465"/>
          </a:xfrm>
          <a:solidFill>
            <a:schemeClr val="bg2">
              <a:lumMod val="60000"/>
              <a:lumOff val="40000"/>
            </a:schemeClr>
          </a:solidFill>
        </p:spPr>
        <p:txBody>
          <a:bodyPr rtlCol="0">
            <a:noAutofit/>
          </a:bodyPr>
          <a:lstStyle>
            <a:lvl1pPr>
              <a:defRPr baseline="0"/>
            </a:lvl1pPr>
          </a:lstStyle>
          <a:p>
            <a:pPr lvl="0"/>
            <a:r>
              <a:rPr lang="en-US" noProof="0"/>
              <a:t>Click icon to add picture</a:t>
            </a:r>
            <a:endParaRPr lang="en-US" noProof="0" dirty="0"/>
          </a:p>
        </p:txBody>
      </p:sp>
      <p:sp>
        <p:nvSpPr>
          <p:cNvPr id="2" name="Title 1"/>
          <p:cNvSpPr>
            <a:spLocks noGrp="1"/>
          </p:cNvSpPr>
          <p:nvPr>
            <p:ph type="title"/>
          </p:nvPr>
        </p:nvSpPr>
        <p:spPr>
          <a:xfrm>
            <a:off x="455613" y="411797"/>
            <a:ext cx="4006850" cy="1158240"/>
          </a:xfrm>
        </p:spPr>
        <p:txBody>
          <a:bodyPr>
            <a:noAutofit/>
          </a:bodyPr>
          <a:lstStyle>
            <a:lvl1pPr>
              <a:defRPr sz="2800" b="0" i="0" baseline="0">
                <a:solidFill>
                  <a:schemeClr val="tx2"/>
                </a:solidFill>
                <a:latin typeface="Intel Clear"/>
                <a:cs typeface="Intel Clear"/>
              </a:defRPr>
            </a:lvl1pPr>
          </a:lstStyle>
          <a:p>
            <a:r>
              <a:rPr lang="en-US"/>
              <a:t>Click to edit Master title style</a:t>
            </a:r>
            <a:endParaRPr lang="en-US" dirty="0"/>
          </a:p>
        </p:txBody>
      </p:sp>
      <p:sp>
        <p:nvSpPr>
          <p:cNvPr id="17" name="Content Placeholder 2"/>
          <p:cNvSpPr>
            <a:spLocks noGrp="1"/>
          </p:cNvSpPr>
          <p:nvPr>
            <p:ph sz="half" idx="1"/>
          </p:nvPr>
        </p:nvSpPr>
        <p:spPr>
          <a:xfrm>
            <a:off x="455614" y="1766992"/>
            <a:ext cx="4006850"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ACB1EEA5-1AB1-499F-A1BF-6007DA00059F}"/>
              </a:ext>
            </a:extLst>
          </p:cNvPr>
          <p:cNvSpPr>
            <a:spLocks noGrp="1"/>
          </p:cNvSpPr>
          <p:nvPr>
            <p:ph type="sldNum" sz="quarter" idx="14"/>
          </p:nvPr>
        </p:nvSpPr>
        <p:spPr/>
        <p:txBody>
          <a:bodyPr/>
          <a:lstStyle>
            <a:lvl1pPr>
              <a:defRPr/>
            </a:lvl1pPr>
          </a:lstStyle>
          <a:p>
            <a:pPr>
              <a:defRPr/>
            </a:pPr>
            <a:fld id="{C0516B69-DB3B-415F-B5D3-61E7440734FD}" type="slidenum">
              <a:rPr lang="en-GB" altLang="en-US"/>
              <a:pPr>
                <a:defRPr/>
              </a:pPr>
              <a:t>‹#›</a:t>
            </a:fld>
            <a:endParaRPr lang="en-GB" altLang="en-US"/>
          </a:p>
        </p:txBody>
      </p:sp>
    </p:spTree>
    <p:extLst>
      <p:ext uri="{BB962C8B-B14F-4D97-AF65-F5344CB8AC3E}">
        <p14:creationId xmlns:p14="http://schemas.microsoft.com/office/powerpoint/2010/main" val="1430969152"/>
      </p:ext>
    </p:extLst>
  </p:cSld>
  <p:clrMapOvr>
    <a:masterClrMapping/>
  </p:clrMapOvr>
  <p:transition spd="med">
    <p:fad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White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5508CCC3-784D-431A-B06B-3D86BA9A1DC7}"/>
              </a:ext>
            </a:extLst>
          </p:cNvPr>
          <p:cNvSpPr>
            <a:spLocks noGrp="1"/>
          </p:cNvSpPr>
          <p:nvPr>
            <p:ph type="sldNum" sz="quarter" idx="10"/>
          </p:nvPr>
        </p:nvSpPr>
        <p:spPr/>
        <p:txBody>
          <a:bodyPr/>
          <a:lstStyle>
            <a:lvl1pPr>
              <a:defRPr/>
            </a:lvl1pPr>
          </a:lstStyle>
          <a:p>
            <a:pPr>
              <a:defRPr/>
            </a:pPr>
            <a:fld id="{74D1F5A1-44F2-431C-A1C7-D7E1C404B030}" type="slidenum">
              <a:rPr lang="en-GB" altLang="en-US"/>
              <a:pPr>
                <a:defRPr/>
              </a:pPr>
              <a:t>‹#›</a:t>
            </a:fld>
            <a:endParaRPr lang="en-GB" altLang="en-US"/>
          </a:p>
        </p:txBody>
      </p:sp>
    </p:spTree>
    <p:extLst>
      <p:ext uri="{BB962C8B-B14F-4D97-AF65-F5344CB8AC3E}">
        <p14:creationId xmlns:p14="http://schemas.microsoft.com/office/powerpoint/2010/main" val="306948945"/>
      </p:ext>
    </p:extLst>
  </p:cSld>
  <p:clrMapOvr>
    <a:masterClrMapping/>
  </p:clrMapOvr>
  <p:transition spd="med">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253760928"/>
      </p:ext>
    </p:extLst>
  </p:cSld>
  <p:clrMapOvr>
    <a:masterClrMapping/>
  </p:clrMapOvr>
  <p:transition spd="med">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ro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5613" y="2979843"/>
            <a:ext cx="7772400" cy="1500187"/>
          </a:xfrm>
        </p:spPr>
        <p:txBody>
          <a:bodyPr>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Title 1"/>
          <p:cNvSpPr>
            <a:spLocks noGrp="1"/>
          </p:cNvSpPr>
          <p:nvPr>
            <p:ph type="title"/>
          </p:nvPr>
        </p:nvSpPr>
        <p:spPr>
          <a:xfrm>
            <a:off x="455613" y="1469059"/>
            <a:ext cx="7772400" cy="1362075"/>
          </a:xfrm>
        </p:spPr>
        <p:txBody>
          <a:bodyPr anchor="b">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A1532519-DBE2-416F-B479-5A2C63ECADFC}"/>
              </a:ext>
            </a:extLst>
          </p:cNvPr>
          <p:cNvSpPr>
            <a:spLocks noGrp="1"/>
          </p:cNvSpPr>
          <p:nvPr>
            <p:ph type="sldNum" sz="quarter" idx="10"/>
          </p:nvPr>
        </p:nvSpPr>
        <p:spPr/>
        <p:txBody>
          <a:bodyPr/>
          <a:lstStyle>
            <a:lvl1pPr>
              <a:defRPr/>
            </a:lvl1pPr>
          </a:lstStyle>
          <a:p>
            <a:pPr>
              <a:defRPr/>
            </a:pPr>
            <a:fld id="{63228CFB-8360-4266-B4CF-1825FC3297CE}" type="slidenum">
              <a:rPr lang="en-GB" altLang="en-US"/>
              <a:pPr>
                <a:defRPr/>
              </a:pPr>
              <a:t>‹#›</a:t>
            </a:fld>
            <a:endParaRPr lang="en-GB" altLang="en-US"/>
          </a:p>
        </p:txBody>
      </p:sp>
    </p:spTree>
    <p:extLst>
      <p:ext uri="{BB962C8B-B14F-4D97-AF65-F5344CB8AC3E}">
        <p14:creationId xmlns:p14="http://schemas.microsoft.com/office/powerpoint/2010/main" val="4025667156"/>
      </p:ext>
    </p:extLst>
  </p:cSld>
  <p:clrMapOvr>
    <a:masterClrMapping/>
  </p:clrMapOvr>
  <p:transition spd="med">
    <p:fade/>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Blue Section Break Image">
    <p:bg>
      <p:bgPr>
        <a:gradFill rotWithShape="0">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3013451"/>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465049"/>
            <a:ext cx="7772400" cy="1500187"/>
          </a:xfrm>
        </p:spPr>
        <p:txBody>
          <a:bodyPr>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Picture Placeholder 4"/>
          <p:cNvSpPr>
            <a:spLocks noGrp="1"/>
          </p:cNvSpPr>
          <p:nvPr>
            <p:ph type="pic" sz="quarter" idx="13"/>
          </p:nvPr>
        </p:nvSpPr>
        <p:spPr>
          <a:xfrm>
            <a:off x="0" y="2"/>
            <a:ext cx="9144000" cy="3432175"/>
          </a:xfrm>
          <a:solidFill>
            <a:schemeClr val="bg2">
              <a:lumMod val="60000"/>
              <a:lumOff val="40000"/>
            </a:schemeClr>
          </a:solidFill>
        </p:spPr>
        <p:txBody>
          <a:bodyPr rtlCol="0">
            <a:noAutofit/>
          </a:bodyPr>
          <a:lstStyle>
            <a:lvl1pPr>
              <a:defRPr baseline="0">
                <a:solidFill>
                  <a:srgbClr val="0071C5"/>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28167699"/>
      </p:ext>
    </p:extLst>
  </p:cSld>
  <p:clrMapOvr>
    <a:masterClrMapping/>
  </p:clrMapOvr>
  <p:transition spd="med">
    <p:fade/>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1559851C-83BF-4572-8182-59A33D4243A4}"/>
              </a:ext>
            </a:extLst>
          </p:cNvPr>
          <p:cNvSpPr>
            <a:spLocks noGrp="1"/>
          </p:cNvSpPr>
          <p:nvPr>
            <p:ph type="sldNum" sz="quarter" idx="10"/>
          </p:nvPr>
        </p:nvSpPr>
        <p:spPr/>
        <p:txBody>
          <a:bodyPr/>
          <a:lstStyle>
            <a:lvl1pPr>
              <a:defRPr/>
            </a:lvl1pPr>
          </a:lstStyle>
          <a:p>
            <a:pPr>
              <a:defRPr/>
            </a:pPr>
            <a:fld id="{EE5B90F6-8BAE-445E-8861-7D283C115DD9}" type="slidenum">
              <a:rPr lang="en-GB" altLang="en-US"/>
              <a:pPr>
                <a:defRPr/>
              </a:pPr>
              <a:t>‹#›</a:t>
            </a:fld>
            <a:endParaRPr lang="en-GB" altLang="en-US"/>
          </a:p>
        </p:txBody>
      </p:sp>
    </p:spTree>
    <p:extLst>
      <p:ext uri="{BB962C8B-B14F-4D97-AF65-F5344CB8AC3E}">
        <p14:creationId xmlns:p14="http://schemas.microsoft.com/office/powerpoint/2010/main" val="3063558022"/>
      </p:ext>
    </p:extLst>
  </p:cSld>
  <p:clrMapOvr>
    <a:masterClrMapping/>
  </p:clrMapOvr>
  <p:transition spd="med">
    <p:fade/>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A9B579EA-A4E5-49A1-900F-C432D236A9C0}"/>
              </a:ext>
            </a:extLst>
          </p:cNvPr>
          <p:cNvSpPr>
            <a:spLocks noGrp="1"/>
          </p:cNvSpPr>
          <p:nvPr>
            <p:ph type="sldNum" sz="quarter" idx="10"/>
          </p:nvPr>
        </p:nvSpPr>
        <p:spPr/>
        <p:txBody>
          <a:bodyPr/>
          <a:lstStyle>
            <a:lvl1pPr>
              <a:defRPr/>
            </a:lvl1pPr>
          </a:lstStyle>
          <a:p>
            <a:pPr>
              <a:defRPr/>
            </a:pPr>
            <a:fld id="{144354E3-EDC6-4C51-A936-CDC268E3BE82}" type="slidenum">
              <a:rPr lang="en-GB" altLang="en-US"/>
              <a:pPr>
                <a:defRPr/>
              </a:pPr>
              <a:t>‹#›</a:t>
            </a:fld>
            <a:endParaRPr lang="en-GB" altLang="en-US"/>
          </a:p>
        </p:txBody>
      </p:sp>
    </p:spTree>
    <p:extLst>
      <p:ext uri="{BB962C8B-B14F-4D97-AF65-F5344CB8AC3E}">
        <p14:creationId xmlns:p14="http://schemas.microsoft.com/office/powerpoint/2010/main" val="1630076677"/>
      </p:ext>
    </p:extLst>
  </p:cSld>
  <p:clrMapOvr>
    <a:masterClrMapping/>
  </p:clrMapOvr>
  <p:transition spd="med">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2" descr="\\.psf\Home\Desktop\Intel.png">
            <a:extLst>
              <a:ext uri="{FF2B5EF4-FFF2-40B4-BE49-F238E27FC236}">
                <a16:creationId xmlns:a16="http://schemas.microsoft.com/office/drawing/2014/main" id="{F2F6D99D-A9AC-476B-8480-BE63EE957A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213" y="2500313"/>
            <a:ext cx="21082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725645"/>
      </p:ext>
    </p:extLst>
  </p:cSld>
  <p:clrMapOvr>
    <a:masterClrMapping/>
  </p:clrMapOvr>
  <p:transition spd="med">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12" descr="int_experience_hrz_wht_rgb_3000.png">
            <a:extLst>
              <a:ext uri="{FF2B5EF4-FFF2-40B4-BE49-F238E27FC236}">
                <a16:creationId xmlns:a16="http://schemas.microsoft.com/office/drawing/2014/main" id="{BCAA32DC-5D02-4A75-82E7-C27DF6A638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9550" y="2500313"/>
            <a:ext cx="36449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33218"/>
      </p:ext>
    </p:extLst>
  </p:cSld>
  <p:clrMapOvr>
    <a:masterClrMapping/>
  </p:clrMapOvr>
  <p:transition spd="med">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11480" y="1268728"/>
            <a:ext cx="850392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5B878B04-FF75-49C4-B056-315806493202}"/>
              </a:ext>
            </a:extLst>
          </p:cNvPr>
          <p:cNvSpPr>
            <a:spLocks noGrp="1"/>
          </p:cNvSpPr>
          <p:nvPr>
            <p:ph type="sldNum" sz="quarter" idx="12"/>
          </p:nvPr>
        </p:nvSpPr>
        <p:spPr/>
        <p:txBody>
          <a:bodyPr/>
          <a:lstStyle>
            <a:lvl1pPr>
              <a:defRPr/>
            </a:lvl1pPr>
          </a:lstStyle>
          <a:p>
            <a:pPr>
              <a:defRPr/>
            </a:pPr>
            <a:fld id="{9A8E3367-2147-4CE3-A39B-4FC3C417335F}" type="slidenum">
              <a:rPr lang="en-GB" altLang="en-US"/>
              <a:pPr>
                <a:defRPr/>
              </a:pPr>
              <a:t>‹#›</a:t>
            </a:fld>
            <a:endParaRPr lang="en-GB" altLang="en-US"/>
          </a:p>
        </p:txBody>
      </p:sp>
    </p:spTree>
    <p:extLst>
      <p:ext uri="{BB962C8B-B14F-4D97-AF65-F5344CB8AC3E}">
        <p14:creationId xmlns:p14="http://schemas.microsoft.com/office/powerpoint/2010/main" val="269575071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12" descr="int_experience_hrz_wht_rgb_1500.png">
            <a:extLst>
              <a:ext uri="{FF2B5EF4-FFF2-40B4-BE49-F238E27FC236}">
                <a16:creationId xmlns:a16="http://schemas.microsoft.com/office/drawing/2014/main" id="{D1D4506B-8987-451A-80A0-8C629994E02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75" y="519113"/>
            <a:ext cx="2122488"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884642605"/>
      </p:ext>
    </p:extLst>
  </p:cSld>
  <p:clrMapOvr>
    <a:masterClrMapping/>
  </p:clrMapOvr>
  <p:transition spd="med">
    <p:fade/>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F41AA8EE-B86E-4FC6-A96F-6BE23BEA195B}"/>
              </a:ext>
            </a:extLst>
          </p:cNvPr>
          <p:cNvSpPr>
            <a:spLocks noGrp="1"/>
          </p:cNvSpPr>
          <p:nvPr>
            <p:ph type="sldNum" sz="quarter" idx="10"/>
          </p:nvPr>
        </p:nvSpPr>
        <p:spPr/>
        <p:txBody>
          <a:bodyPr/>
          <a:lstStyle>
            <a:lvl1pPr>
              <a:defRPr/>
            </a:lvl1pPr>
          </a:lstStyle>
          <a:p>
            <a:pPr>
              <a:defRPr/>
            </a:pPr>
            <a:fld id="{044B8209-720F-4FD7-A33F-4441D8CB6FC7}" type="slidenum">
              <a:rPr lang="en-GB" altLang="en-US"/>
              <a:pPr>
                <a:defRPr/>
              </a:pPr>
              <a:t>‹#›</a:t>
            </a:fld>
            <a:endParaRPr lang="en-GB" altLang="en-US"/>
          </a:p>
        </p:txBody>
      </p:sp>
    </p:spTree>
    <p:extLst>
      <p:ext uri="{BB962C8B-B14F-4D97-AF65-F5344CB8AC3E}">
        <p14:creationId xmlns:p14="http://schemas.microsoft.com/office/powerpoint/2010/main" val="1962893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0838" y="273050"/>
            <a:ext cx="8331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350838" y="1187450"/>
            <a:ext cx="4089400" cy="4679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592638" y="1187450"/>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92638" y="3603625"/>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DA93B517-03F0-4206-8282-3F842224B6F8}"/>
              </a:ext>
            </a:extLst>
          </p:cNvPr>
          <p:cNvSpPr>
            <a:spLocks noGrp="1"/>
          </p:cNvSpPr>
          <p:nvPr>
            <p:ph type="sldNum" sz="quarter" idx="10"/>
          </p:nvPr>
        </p:nvSpPr>
        <p:spPr/>
        <p:txBody>
          <a:bodyPr/>
          <a:lstStyle>
            <a:lvl1pPr>
              <a:defRPr/>
            </a:lvl1pPr>
          </a:lstStyle>
          <a:p>
            <a:pPr>
              <a:defRPr/>
            </a:pPr>
            <a:fld id="{837E0086-8A02-4E90-9590-C736D8EA67E3}" type="slidenum">
              <a:rPr lang="en-GB" altLang="en-US"/>
              <a:pPr>
                <a:defRPr/>
              </a:pPr>
              <a:t>‹#›</a:t>
            </a:fld>
            <a:endParaRPr lang="en-GB" altLang="en-US"/>
          </a:p>
        </p:txBody>
      </p:sp>
    </p:spTree>
    <p:extLst>
      <p:ext uri="{BB962C8B-B14F-4D97-AF65-F5344CB8AC3E}">
        <p14:creationId xmlns:p14="http://schemas.microsoft.com/office/powerpoint/2010/main" val="426742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Image">
    <p:bg>
      <p:bgPr>
        <a:gradFill rotWithShape="0">
          <a:gsLst>
            <a:gs pos="0">
              <a:srgbClr val="003C71"/>
            </a:gs>
            <a:gs pos="30000">
              <a:srgbClr val="003C71"/>
            </a:gs>
            <a:gs pos="64999">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5FF106E6-9489-4612-ACA7-8185E867E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3"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14"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5053289"/>
      </p:ext>
    </p:extLst>
  </p:cSld>
  <p:clrMapOvr>
    <a:masterClrMapping/>
  </p:clrMapOvr>
  <p:transition spd="med">
    <p:fade/>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Bulleted Text">
    <p:spTree>
      <p:nvGrpSpPr>
        <p:cNvPr id="1" name=""/>
        <p:cNvGrpSpPr/>
        <p:nvPr/>
      </p:nvGrpSpPr>
      <p:grpSpPr>
        <a:xfrm>
          <a:off x="0" y="0"/>
          <a:ext cx="0" cy="0"/>
          <a:chOff x="0" y="0"/>
          <a:chExt cx="0" cy="0"/>
        </a:xfrm>
      </p:grpSpPr>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Content Placeholder 8"/>
          <p:cNvSpPr>
            <a:spLocks noGrp="1"/>
          </p:cNvSpPr>
          <p:nvPr>
            <p:ph sz="quarter" idx="13"/>
          </p:nvPr>
        </p:nvSpPr>
        <p:spPr>
          <a:xfrm>
            <a:off x="455613" y="1604434"/>
            <a:ext cx="8228012" cy="4567767"/>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3ADDE7E6-130D-4F98-BFA4-4090383064B6}"/>
              </a:ext>
            </a:extLst>
          </p:cNvPr>
          <p:cNvSpPr>
            <a:spLocks noGrp="1"/>
          </p:cNvSpPr>
          <p:nvPr>
            <p:ph type="sldNum" sz="quarter" idx="14"/>
          </p:nvPr>
        </p:nvSpPr>
        <p:spPr/>
        <p:txBody>
          <a:bodyPr/>
          <a:lstStyle>
            <a:lvl1pPr>
              <a:defRPr/>
            </a:lvl1pPr>
          </a:lstStyle>
          <a:p>
            <a:pPr>
              <a:defRPr/>
            </a:pPr>
            <a:fld id="{1D821133-0302-46C8-8DC6-055885598D83}" type="slidenum">
              <a:rPr lang="en-GB" altLang="en-US"/>
              <a:pPr>
                <a:defRPr/>
              </a:pPr>
              <a:t>‹#›</a:t>
            </a:fld>
            <a:endParaRPr lang="en-GB" altLang="en-US"/>
          </a:p>
        </p:txBody>
      </p:sp>
    </p:spTree>
    <p:extLst>
      <p:ext uri="{BB962C8B-B14F-4D97-AF65-F5344CB8AC3E}">
        <p14:creationId xmlns:p14="http://schemas.microsoft.com/office/powerpoint/2010/main" val="2670027813"/>
      </p:ext>
    </p:extLst>
  </p:cSld>
  <p:clrMapOvr>
    <a:masterClrMapping/>
  </p:clrMapOvr>
  <p:transition spd="med">
    <p:fade/>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with Image">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Picture Placeholder 8"/>
          <p:cNvSpPr>
            <a:spLocks noGrp="1"/>
          </p:cNvSpPr>
          <p:nvPr>
            <p:ph type="pic" sz="quarter" idx="13"/>
          </p:nvPr>
        </p:nvSpPr>
        <p:spPr>
          <a:xfrm>
            <a:off x="4830764" y="1257907"/>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10" name="Picture Placeholder 8"/>
          <p:cNvSpPr>
            <a:spLocks noGrp="1"/>
          </p:cNvSpPr>
          <p:nvPr>
            <p:ph type="pic" sz="quarter" idx="14"/>
          </p:nvPr>
        </p:nvSpPr>
        <p:spPr>
          <a:xfrm>
            <a:off x="4830764" y="3791863"/>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6" name="Slide Number Placeholder 5">
            <a:extLst>
              <a:ext uri="{FF2B5EF4-FFF2-40B4-BE49-F238E27FC236}">
                <a16:creationId xmlns:a16="http://schemas.microsoft.com/office/drawing/2014/main" id="{31C91C90-3F22-4365-88A6-C0F6F00685DC}"/>
              </a:ext>
            </a:extLst>
          </p:cNvPr>
          <p:cNvSpPr>
            <a:spLocks noGrp="1"/>
          </p:cNvSpPr>
          <p:nvPr>
            <p:ph type="sldNum" sz="quarter" idx="15"/>
          </p:nvPr>
        </p:nvSpPr>
        <p:spPr/>
        <p:txBody>
          <a:bodyPr/>
          <a:lstStyle>
            <a:lvl1pPr>
              <a:defRPr/>
            </a:lvl1pPr>
          </a:lstStyle>
          <a:p>
            <a:pPr>
              <a:defRPr/>
            </a:pPr>
            <a:fld id="{BAD3430C-3648-42E2-933F-E0C19B9C750C}" type="slidenum">
              <a:rPr lang="en-GB" altLang="en-US"/>
              <a:pPr>
                <a:defRPr/>
              </a:pPr>
              <a:t>‹#›</a:t>
            </a:fld>
            <a:endParaRPr lang="en-GB" altLang="en-US"/>
          </a:p>
        </p:txBody>
      </p:sp>
    </p:spTree>
    <p:extLst>
      <p:ext uri="{BB962C8B-B14F-4D97-AF65-F5344CB8AC3E}">
        <p14:creationId xmlns:p14="http://schemas.microsoft.com/office/powerpoint/2010/main" val="1286377705"/>
      </p:ext>
    </p:extLst>
  </p:cSld>
  <p:clrMapOvr>
    <a:masterClrMapping/>
  </p:clrMapOvr>
  <p:transition spd="med">
    <p:fade/>
  </p:transitio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3"/>
          </p:nvPr>
        </p:nvSpPr>
        <p:spPr>
          <a:xfrm>
            <a:off x="4678363" y="1604433"/>
            <a:ext cx="4005264"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5" name="Slide Number Placeholder 5">
            <a:extLst>
              <a:ext uri="{FF2B5EF4-FFF2-40B4-BE49-F238E27FC236}">
                <a16:creationId xmlns:a16="http://schemas.microsoft.com/office/drawing/2014/main" id="{1B438F57-07B7-4CF6-80B0-A43DC71E947F}"/>
              </a:ext>
            </a:extLst>
          </p:cNvPr>
          <p:cNvSpPr>
            <a:spLocks noGrp="1"/>
          </p:cNvSpPr>
          <p:nvPr>
            <p:ph type="sldNum" sz="quarter" idx="14"/>
          </p:nvPr>
        </p:nvSpPr>
        <p:spPr/>
        <p:txBody>
          <a:bodyPr/>
          <a:lstStyle>
            <a:lvl1pPr>
              <a:defRPr/>
            </a:lvl1pPr>
          </a:lstStyle>
          <a:p>
            <a:pPr>
              <a:defRPr/>
            </a:pPr>
            <a:fld id="{ED999086-66DE-4BE0-8CE8-4E783A0F7DC6}" type="slidenum">
              <a:rPr lang="en-GB" altLang="en-US"/>
              <a:pPr>
                <a:defRPr/>
              </a:pPr>
              <a:t>‹#›</a:t>
            </a:fld>
            <a:endParaRPr lang="en-GB" altLang="en-US"/>
          </a:p>
        </p:txBody>
      </p:sp>
    </p:spTree>
    <p:extLst>
      <p:ext uri="{BB962C8B-B14F-4D97-AF65-F5344CB8AC3E}">
        <p14:creationId xmlns:p14="http://schemas.microsoft.com/office/powerpoint/2010/main" val="847913329"/>
      </p:ext>
    </p:extLst>
  </p:cSld>
  <p:clrMapOvr>
    <a:masterClrMapping/>
  </p:clrMapOvr>
  <p:transition spd="med">
    <p:fad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with Attribu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4" y="1604434"/>
            <a:ext cx="8228013" cy="4567767"/>
          </a:xfrm>
        </p:spPr>
        <p:txBody>
          <a:bodyPr anchor="ctr"/>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5D80B68C-BBDB-4C3F-ADCC-9B5B43BB2938}"/>
              </a:ext>
            </a:extLst>
          </p:cNvPr>
          <p:cNvSpPr>
            <a:spLocks noGrp="1"/>
          </p:cNvSpPr>
          <p:nvPr>
            <p:ph type="sldNum" sz="quarter" idx="10"/>
          </p:nvPr>
        </p:nvSpPr>
        <p:spPr/>
        <p:txBody>
          <a:bodyPr/>
          <a:lstStyle>
            <a:lvl1pPr>
              <a:defRPr/>
            </a:lvl1pPr>
          </a:lstStyle>
          <a:p>
            <a:pPr>
              <a:defRPr/>
            </a:pPr>
            <a:fld id="{776A530D-083D-48A8-90A9-C4907B571684}" type="slidenum">
              <a:rPr lang="en-GB" altLang="en-US"/>
              <a:pPr>
                <a:defRPr/>
              </a:pPr>
              <a:t>‹#›</a:t>
            </a:fld>
            <a:endParaRPr lang="en-GB" altLang="en-US"/>
          </a:p>
        </p:txBody>
      </p:sp>
    </p:spTree>
    <p:extLst>
      <p:ext uri="{BB962C8B-B14F-4D97-AF65-F5344CB8AC3E}">
        <p14:creationId xmlns:p14="http://schemas.microsoft.com/office/powerpoint/2010/main" val="3064023333"/>
      </p:ext>
    </p:extLst>
  </p:cSld>
  <p:clrMapOvr>
    <a:masterClrMapping/>
  </p:clrMapOvr>
  <p:transition spd="med">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CD4926C0-8AEA-4AB2-9F2A-F077095895CF}"/>
              </a:ext>
            </a:extLst>
          </p:cNvPr>
          <p:cNvSpPr>
            <a:spLocks noGrp="1"/>
          </p:cNvSpPr>
          <p:nvPr>
            <p:ph type="sldNum" sz="quarter" idx="14"/>
          </p:nvPr>
        </p:nvSpPr>
        <p:spPr/>
        <p:txBody>
          <a:bodyPr/>
          <a:lstStyle>
            <a:lvl1pPr>
              <a:defRPr/>
            </a:lvl1pPr>
          </a:lstStyle>
          <a:p>
            <a:pPr>
              <a:defRPr/>
            </a:pPr>
            <a:fld id="{7012FA74-4B05-47AC-91AA-CB2230B56968}" type="slidenum">
              <a:rPr lang="en-GB" altLang="en-US"/>
              <a:pPr>
                <a:defRPr/>
              </a:pPr>
              <a:t>‹#›</a:t>
            </a:fld>
            <a:endParaRPr lang="en-GB" altLang="en-US"/>
          </a:p>
        </p:txBody>
      </p:sp>
    </p:spTree>
    <p:extLst>
      <p:ext uri="{BB962C8B-B14F-4D97-AF65-F5344CB8AC3E}">
        <p14:creationId xmlns:p14="http://schemas.microsoft.com/office/powerpoint/2010/main" val="2227223607"/>
      </p:ext>
    </p:extLst>
  </p:cSld>
  <p:clrMapOvr>
    <a:masterClrMapping/>
  </p:clrMapOvr>
  <p:transition spd="med">
    <p:fade/>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Bottom Half Image">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51DD228F-5E43-4A7E-B5E0-D9BC07643B0A}"/>
              </a:ext>
            </a:extLst>
          </p:cNvPr>
          <p:cNvSpPr txBox="1">
            <a:spLocks noChangeArrowheads="1"/>
          </p:cNvSpPr>
          <p:nvPr/>
        </p:nvSpPr>
        <p:spPr bwMode="auto">
          <a:xfrm>
            <a:off x="1009650" y="6634163"/>
            <a:ext cx="184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endParaRPr lang="en-US" altLang="en-US" sz="1000">
              <a:solidFill>
                <a:schemeClr val="tx2"/>
              </a:solidFill>
              <a:cs typeface="Intel Clear" panose="020B0604020203020204" pitchFamily="34" charset="0"/>
            </a:endParaRPr>
          </a:p>
        </p:txBody>
      </p:sp>
      <p:sp>
        <p:nvSpPr>
          <p:cNvPr id="9" name="Picture Placeholder 8"/>
          <p:cNvSpPr>
            <a:spLocks noGrp="1"/>
          </p:cNvSpPr>
          <p:nvPr>
            <p:ph type="pic" sz="quarter" idx="13"/>
          </p:nvPr>
        </p:nvSpPr>
        <p:spPr>
          <a:xfrm>
            <a:off x="0" y="3432175"/>
            <a:ext cx="9144000" cy="2926292"/>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8" name="Content Placeholder 2"/>
          <p:cNvSpPr>
            <a:spLocks noGrp="1"/>
          </p:cNvSpPr>
          <p:nvPr>
            <p:ph sz="half" idx="1"/>
          </p:nvPr>
        </p:nvSpPr>
        <p:spPr>
          <a:xfrm>
            <a:off x="455614" y="1604433"/>
            <a:ext cx="4006851"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half" idx="15"/>
          </p:nvPr>
        </p:nvSpPr>
        <p:spPr>
          <a:xfrm>
            <a:off x="4678363" y="1604433"/>
            <a:ext cx="4005264"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5750F089-E7E2-4A47-9E02-927B95D1EC47}"/>
              </a:ext>
            </a:extLst>
          </p:cNvPr>
          <p:cNvSpPr>
            <a:spLocks noGrp="1"/>
          </p:cNvSpPr>
          <p:nvPr>
            <p:ph type="sldNum" sz="quarter" idx="16"/>
          </p:nvPr>
        </p:nvSpPr>
        <p:spPr/>
        <p:txBody>
          <a:bodyPr/>
          <a:lstStyle>
            <a:lvl1pPr>
              <a:defRPr/>
            </a:lvl1pPr>
          </a:lstStyle>
          <a:p>
            <a:pPr>
              <a:defRPr/>
            </a:pPr>
            <a:fld id="{98ACC066-4D5B-4EAF-BA72-1EBAFAF28CE6}" type="slidenum">
              <a:rPr lang="en-GB" altLang="en-US"/>
              <a:pPr>
                <a:defRPr/>
              </a:pPr>
              <a:t>‹#›</a:t>
            </a:fld>
            <a:endParaRPr lang="en-GB" altLang="en-US"/>
          </a:p>
        </p:txBody>
      </p:sp>
    </p:spTree>
    <p:extLst>
      <p:ext uri="{BB962C8B-B14F-4D97-AF65-F5344CB8AC3E}">
        <p14:creationId xmlns:p14="http://schemas.microsoft.com/office/powerpoint/2010/main" val="886490438"/>
      </p:ext>
    </p:extLst>
  </p:cSld>
  <p:clrMapOvr>
    <a:masterClrMapping/>
  </p:clrMapOvr>
  <p:transition spd="med">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C832DBD-EAFD-42D7-A3E2-C0E2AB058D7D}"/>
              </a:ext>
            </a:extLst>
          </p:cNvPr>
          <p:cNvSpPr/>
          <p:nvPr/>
        </p:nvSpPr>
        <p:spPr>
          <a:xfrm>
            <a:off x="-1588" y="6345238"/>
            <a:ext cx="9144001" cy="512762"/>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027" name="Picture 2" descr="\\.psf\Home\Desktop\Intel.png">
            <a:extLst>
              <a:ext uri="{FF2B5EF4-FFF2-40B4-BE49-F238E27FC236}">
                <a16:creationId xmlns:a16="http://schemas.microsoft.com/office/drawing/2014/main" id="{675B8D5A-52A7-4D8F-A816-3F115B2FE561}"/>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239125" y="6440488"/>
            <a:ext cx="3651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024460E1-2A1D-49B9-9210-1DFE03913ECD}"/>
              </a:ext>
            </a:extLst>
          </p:cNvPr>
          <p:cNvCxnSpPr/>
          <p:nvPr/>
        </p:nvCxnSpPr>
        <p:spPr>
          <a:xfrm>
            <a:off x="8718550" y="6432550"/>
            <a:ext cx="3175" cy="31750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29" name="Title Placeholder 1">
            <a:extLst>
              <a:ext uri="{FF2B5EF4-FFF2-40B4-BE49-F238E27FC236}">
                <a16:creationId xmlns:a16="http://schemas.microsoft.com/office/drawing/2014/main" id="{102C5DCD-352A-40A9-A5F8-26F8930D3880}"/>
              </a:ext>
            </a:extLst>
          </p:cNvPr>
          <p:cNvSpPr>
            <a:spLocks noGrp="1"/>
          </p:cNvSpPr>
          <p:nvPr>
            <p:ph type="title"/>
          </p:nvPr>
        </p:nvSpPr>
        <p:spPr bwMode="auto">
          <a:xfrm>
            <a:off x="455613" y="412750"/>
            <a:ext cx="82296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28pt Intel Clear Headline</a:t>
            </a:r>
          </a:p>
        </p:txBody>
      </p:sp>
      <p:sp>
        <p:nvSpPr>
          <p:cNvPr id="1030" name="Text Placeholder 2">
            <a:extLst>
              <a:ext uri="{FF2B5EF4-FFF2-40B4-BE49-F238E27FC236}">
                <a16:creationId xmlns:a16="http://schemas.microsoft.com/office/drawing/2014/main" id="{44CD40DF-E5E8-434D-BF6B-D8C4621C96B6}"/>
              </a:ext>
            </a:extLst>
          </p:cNvPr>
          <p:cNvSpPr>
            <a:spLocks noGrp="1"/>
          </p:cNvSpPr>
          <p:nvPr>
            <p:ph type="body" idx="1"/>
          </p:nvPr>
        </p:nvSpPr>
        <p:spPr bwMode="auto">
          <a:xfrm>
            <a:off x="455613" y="1604963"/>
            <a:ext cx="8228012"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18pt Intel Clear body text</a:t>
            </a:r>
          </a:p>
          <a:p>
            <a:pPr lvl="1"/>
            <a:r>
              <a:rPr lang="en-US" altLang="en-US"/>
              <a:t>16pt Intel Clear bullet one</a:t>
            </a:r>
          </a:p>
          <a:p>
            <a:pPr lvl="2"/>
            <a:r>
              <a:rPr lang="en-US" altLang="en-US"/>
              <a:t>16pt Intel Clear sub-bullet</a:t>
            </a:r>
          </a:p>
          <a:p>
            <a:pPr lvl="3"/>
            <a:r>
              <a:rPr lang="en-US" altLang="en-US"/>
              <a:t>14pt Intel Clear fourth level</a:t>
            </a:r>
          </a:p>
          <a:p>
            <a:pPr lvl="4"/>
            <a:r>
              <a:rPr lang="en-US" altLang="en-US"/>
              <a:t>14pt Intel Clear fifth level</a:t>
            </a:r>
          </a:p>
        </p:txBody>
      </p:sp>
      <p:sp>
        <p:nvSpPr>
          <p:cNvPr id="6" name="Slide Number Placeholder 5">
            <a:extLst>
              <a:ext uri="{FF2B5EF4-FFF2-40B4-BE49-F238E27FC236}">
                <a16:creationId xmlns:a16="http://schemas.microsoft.com/office/drawing/2014/main" id="{6DDE4D5B-F986-4B56-B6F4-D059F9DE1C06}"/>
              </a:ext>
            </a:extLst>
          </p:cNvPr>
          <p:cNvSpPr>
            <a:spLocks noGrp="1"/>
          </p:cNvSpPr>
          <p:nvPr>
            <p:ph type="sldNum" sz="quarter" idx="4"/>
          </p:nvPr>
        </p:nvSpPr>
        <p:spPr>
          <a:xfrm>
            <a:off x="6872288" y="6432550"/>
            <a:ext cx="2133600" cy="365125"/>
          </a:xfrm>
          <a:prstGeom prst="rect">
            <a:avLst/>
          </a:prstGeom>
        </p:spPr>
        <p:txBody>
          <a:bodyPr vert="horz" lIns="0" tIns="0" rIns="0" bIns="0" rtlCol="0" anchor="ctr"/>
          <a:lstStyle>
            <a:lvl1pPr algn="r" eaLnBrk="1" fontAlgn="auto" hangingPunct="1">
              <a:spcBef>
                <a:spcPts val="0"/>
              </a:spcBef>
              <a:spcAft>
                <a:spcPts val="0"/>
              </a:spcAft>
              <a:defRPr sz="800">
                <a:solidFill>
                  <a:schemeClr val="bg1"/>
                </a:solidFill>
                <a:latin typeface="+mn-lt"/>
                <a:cs typeface="Intel Clear"/>
              </a:defRPr>
            </a:lvl1pPr>
          </a:lstStyle>
          <a:p>
            <a:pPr>
              <a:defRPr/>
            </a:pPr>
            <a:fld id="{F2E2A720-3743-4679-A335-D13648C18158}"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16" r:id="rId4"/>
    <p:sldLayoutId id="2147484217" r:id="rId5"/>
    <p:sldLayoutId id="2147484218" r:id="rId6"/>
    <p:sldLayoutId id="2147484219" r:id="rId7"/>
    <p:sldLayoutId id="2147484220" r:id="rId8"/>
    <p:sldLayoutId id="2147484232" r:id="rId9"/>
    <p:sldLayoutId id="2147484221" r:id="rId10"/>
    <p:sldLayoutId id="2147484222" r:id="rId11"/>
    <p:sldLayoutId id="2147484233" r:id="rId12"/>
    <p:sldLayoutId id="2147484223" r:id="rId13"/>
    <p:sldLayoutId id="2147484234" r:id="rId14"/>
    <p:sldLayoutId id="2147484224" r:id="rId15"/>
    <p:sldLayoutId id="2147484225" r:id="rId16"/>
    <p:sldLayoutId id="2147484235" r:id="rId17"/>
    <p:sldLayoutId id="2147484236" r:id="rId18"/>
    <p:sldLayoutId id="2147484226" r:id="rId19"/>
    <p:sldLayoutId id="2147484227" r:id="rId20"/>
    <p:sldLayoutId id="2147484228" r:id="rId21"/>
  </p:sldLayoutIdLst>
  <p:transition spd="med">
    <p:fade/>
  </p:transition>
  <p:hf hdr="0" ftr="0" dt="0"/>
  <p:txStyles>
    <p:titleStyle>
      <a:lvl1pPr algn="l" defTabSz="457200" rtl="0" eaLnBrk="0" fontAlgn="base" hangingPunct="0">
        <a:spcBef>
          <a:spcPct val="0"/>
        </a:spcBef>
        <a:spcAft>
          <a:spcPct val="0"/>
        </a:spcAft>
        <a:defRPr sz="2800" kern="1200">
          <a:solidFill>
            <a:schemeClr val="tx2"/>
          </a:solidFill>
          <a:latin typeface="Intel Clear"/>
          <a:ea typeface="Intel Clear"/>
          <a:cs typeface="Intel Clear"/>
        </a:defRPr>
      </a:lvl1pPr>
      <a:lvl2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2pPr>
      <a:lvl3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3pPr>
      <a:lvl4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4pPr>
      <a:lvl5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5pPr>
      <a:lvl6pPr marL="4572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6pPr>
      <a:lvl7pPr marL="9144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7pPr>
      <a:lvl8pPr marL="13716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8pPr>
      <a:lvl9pPr marL="18288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9pPr>
    </p:titleStyle>
    <p:bodyStyle>
      <a:lvl1pPr algn="l" defTabSz="457200" rtl="0" eaLnBrk="0" fontAlgn="base" hangingPunct="0">
        <a:spcBef>
          <a:spcPts val="1200"/>
        </a:spcBef>
        <a:spcAft>
          <a:spcPct val="0"/>
        </a:spcAft>
        <a:buFont typeface="Wingdings" panose="05000000000000000000" pitchFamily="2" charset="2"/>
        <a:defRPr kern="1200">
          <a:solidFill>
            <a:srgbClr val="0071C5"/>
          </a:solidFill>
          <a:latin typeface="+mn-lt"/>
          <a:ea typeface="+mn-ea"/>
          <a:cs typeface="Intel Clear" panose="020B0604020203020204" pitchFamily="34" charset="0"/>
        </a:defRPr>
      </a:lvl1pPr>
      <a:lvl2pPr marL="225425" indent="-225425" algn="l" defTabSz="457200" rtl="0" eaLnBrk="0" fontAlgn="base" hangingPunct="0">
        <a:spcBef>
          <a:spcPts val="1200"/>
        </a:spcBef>
        <a:spcAft>
          <a:spcPct val="0"/>
        </a:spcAft>
        <a:buFont typeface="Wingdings" panose="05000000000000000000" pitchFamily="2" charset="2"/>
        <a:buChar char="§"/>
        <a:defRPr sz="1600" kern="1200">
          <a:solidFill>
            <a:schemeClr val="tx2"/>
          </a:solidFill>
          <a:latin typeface="+mn-lt"/>
          <a:ea typeface="+mn-ea"/>
          <a:cs typeface="Intel Clear" panose="020B0604020203020204" pitchFamily="34" charset="0"/>
        </a:defRPr>
      </a:lvl2pPr>
      <a:lvl3pPr marL="571500" indent="-228600" algn="l" defTabSz="457200" rtl="0" eaLnBrk="0" fontAlgn="base" hangingPunct="0">
        <a:spcBef>
          <a:spcPts val="800"/>
        </a:spcBef>
        <a:spcAft>
          <a:spcPct val="0"/>
        </a:spcAft>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Intel Clear" panose="020B0604020203020204" pitchFamily="34" charset="0"/>
        </a:defRPr>
      </a:lvl4pPr>
      <a:lvl5pPr marL="1319213" indent="-228600" algn="l" defTabSz="457200" rtl="0" eaLnBrk="0" fontAlgn="base" hangingPunct="0">
        <a:spcBef>
          <a:spcPct val="20000"/>
        </a:spcBef>
        <a:spcAft>
          <a:spcPct val="0"/>
        </a:spcAft>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hyperlink" Target="https://community.intel.com/t5/FPGA-Wiki/High-Speed-Transceiver-Demo-Designs-Agilex-I-Series-F-Tile/ta-p/1315123"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9.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9.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9.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9.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0.xml"/><Relationship Id="rId1" Type="http://schemas.openxmlformats.org/officeDocument/2006/relationships/slideLayout" Target="../slideLayouts/slideLayout19.xml"/><Relationship Id="rId4" Type="http://schemas.openxmlformats.org/officeDocument/2006/relationships/image" Target="../media/image38.png"/></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1.xm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2.xml"/><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3651DB2-D53E-4DEE-BB3D-7FBA285BB375}"/>
              </a:ext>
            </a:extLst>
          </p:cNvPr>
          <p:cNvSpPr>
            <a:spLocks noGrp="1" noChangeArrowheads="1"/>
          </p:cNvSpPr>
          <p:nvPr>
            <p:ph type="ctrTitle"/>
          </p:nvPr>
        </p:nvSpPr>
        <p:spPr>
          <a:xfrm>
            <a:off x="457200" y="3466011"/>
            <a:ext cx="8077200" cy="762000"/>
          </a:xfrm>
        </p:spPr>
        <p:txBody>
          <a:bodyPr rtlCol="0"/>
          <a:lstStyle/>
          <a:p>
            <a:pPr eaLnBrk="1" fontAlgn="auto" hangingPunct="1">
              <a:spcAft>
                <a:spcPts val="0"/>
              </a:spcAft>
              <a:defRPr/>
            </a:pPr>
            <a:r>
              <a:rPr lang="en-US" altLang="en-US" sz="3600"/>
              <a:t>Agilex I-Series F-Tile </a:t>
            </a:r>
            <a:r>
              <a:rPr lang="en-US" altLang="en-US" sz="3600">
                <a:solidFill>
                  <a:srgbClr val="FF0000">
                    <a:alpha val="90000"/>
                  </a:srgbClr>
                </a:solidFill>
              </a:rPr>
              <a:t>Superlite IV </a:t>
            </a:r>
            <a:r>
              <a:rPr lang="en-US" altLang="en-US" sz="3600"/>
              <a:t>Demo designs </a:t>
            </a:r>
            <a:br>
              <a:rPr lang="en-US" altLang="en-US" sz="3600"/>
            </a:br>
            <a:r>
              <a:rPr lang="en-US" altLang="en-US" sz="3600"/>
              <a:t>Supporting Documentation</a:t>
            </a:r>
            <a:br>
              <a:rPr lang="en-US" altLang="en-US" sz="3600"/>
            </a:br>
            <a:r>
              <a:rPr lang="en-US" altLang="en-US" sz="3600"/>
              <a:t>V1.1</a:t>
            </a:r>
            <a:br>
              <a:rPr lang="en-US" altLang="en-US" sz="3600"/>
            </a:br>
            <a:r>
              <a:rPr lang="en-US" altLang="en-US" sz="3600"/>
              <a:t>Targeted for ACDS 21.4</a:t>
            </a:r>
            <a:endParaRPr lang="en-US" altLang="en-US" sz="3600" dirty="0">
              <a:solidFill>
                <a:srgbClr val="FF0000">
                  <a:alpha val="90000"/>
                </a:srgbClr>
              </a:solidFill>
            </a:endParaRPr>
          </a:p>
        </p:txBody>
      </p:sp>
      <p:sp>
        <p:nvSpPr>
          <p:cNvPr id="4099" name="Rectangle 3">
            <a:extLst>
              <a:ext uri="{FF2B5EF4-FFF2-40B4-BE49-F238E27FC236}">
                <a16:creationId xmlns:a16="http://schemas.microsoft.com/office/drawing/2014/main" id="{4EC83333-7E3C-4539-8857-8E906FB85823}"/>
              </a:ext>
            </a:extLst>
          </p:cNvPr>
          <p:cNvSpPr>
            <a:spLocks noGrp="1" noChangeArrowheads="1"/>
          </p:cNvSpPr>
          <p:nvPr>
            <p:ph type="subTitle" idx="1"/>
          </p:nvPr>
        </p:nvSpPr>
        <p:spPr>
          <a:xfrm>
            <a:off x="508932" y="5181600"/>
            <a:ext cx="8382000" cy="1219200"/>
          </a:xfrm>
        </p:spPr>
        <p:txBody>
          <a:bodyPr rtlCol="0"/>
          <a:lstStyle/>
          <a:p>
            <a:pPr eaLnBrk="1" fontAlgn="auto" hangingPunct="1">
              <a:spcAft>
                <a:spcPts val="0"/>
              </a:spcAft>
              <a:defRPr/>
            </a:pPr>
            <a:r>
              <a:rPr lang="en-GB" altLang="en-US" sz="1700" dirty="0"/>
              <a:t>Peter Schepers</a:t>
            </a:r>
          </a:p>
          <a:p>
            <a:pPr eaLnBrk="1" fontAlgn="auto" hangingPunct="1">
              <a:spcAft>
                <a:spcPts val="0"/>
              </a:spcAft>
              <a:defRPr/>
            </a:pPr>
            <a:r>
              <a:rPr lang="en-GB" altLang="en-US" sz="1700" dirty="0"/>
              <a:t>Technology Specialist FAE High Speed Interfaces</a:t>
            </a:r>
          </a:p>
          <a:p>
            <a:pPr eaLnBrk="1" fontAlgn="auto" hangingPunct="1">
              <a:spcAft>
                <a:spcPts val="0"/>
              </a:spcAft>
              <a:defRPr/>
            </a:pPr>
            <a:r>
              <a:rPr lang="en-GB" altLang="en-US" sz="1700"/>
              <a:t>January 26</a:t>
            </a:r>
            <a:r>
              <a:rPr lang="en-GB" altLang="en-US" sz="1700" baseline="30000"/>
              <a:t>th</a:t>
            </a:r>
            <a:r>
              <a:rPr lang="en-GB" altLang="en-US" sz="1700"/>
              <a:t>, 2022</a:t>
            </a:r>
            <a:endParaRPr lang="en-US" altLang="en-US" sz="1700"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1066800"/>
            <a:ext cx="8413750" cy="4657725"/>
          </a:xfrm>
        </p:spPr>
        <p:txBody>
          <a:bodyPr/>
          <a:lstStyle/>
          <a:p>
            <a:pPr lvl="1" eaLnBrk="1" hangingPunct="1">
              <a:lnSpc>
                <a:spcPct val="80000"/>
              </a:lnSpc>
              <a:buFont typeface="Arial" panose="020B0604020202020204" pitchFamily="34" charset="0"/>
              <a:buChar char="–"/>
            </a:pPr>
            <a:r>
              <a:rPr lang="en-US" altLang="en-US" sz="1200"/>
              <a:t>Uses LockAlarm signal : the LockAlarm signal will be asserted when the Locked  will go down (due to external causes e.g. cable pull/plug in) and remain asserted until a reset errorcount or reset of the phy is being done. This allows to capture any events that could occur that could bring down a link for a period of time to keep track of this.</a:t>
            </a:r>
          </a:p>
          <a:p>
            <a:pPr lvl="1" eaLnBrk="1" hangingPunct="1">
              <a:lnSpc>
                <a:spcPct val="80000"/>
              </a:lnSpc>
              <a:buFont typeface="Arial" panose="020B0604020202020204" pitchFamily="34" charset="0"/>
              <a:buChar char="–"/>
            </a:pPr>
            <a:r>
              <a:rPr lang="en-GB" altLang="en-US" sz="1200"/>
              <a:t>Through NDME Toolkit  support is automatically available </a:t>
            </a:r>
          </a:p>
          <a:p>
            <a:pPr lvl="1" eaLnBrk="1" hangingPunct="1">
              <a:lnSpc>
                <a:spcPct val="80000"/>
              </a:lnSpc>
              <a:buFont typeface="Arial" panose="020B0604020202020204" pitchFamily="34" charset="0"/>
              <a:buChar char="–"/>
            </a:pPr>
            <a:r>
              <a:rPr lang="en-US" altLang="en-US" sz="1200"/>
              <a:t>Reads out and print out PMA settings for all channels</a:t>
            </a:r>
          </a:p>
          <a:p>
            <a:pPr lvl="1" eaLnBrk="1" hangingPunct="1">
              <a:lnSpc>
                <a:spcPct val="80000"/>
              </a:lnSpc>
              <a:buFont typeface="Arial" panose="020B0604020202020204" pitchFamily="34" charset="0"/>
              <a:buChar char="–"/>
            </a:pPr>
            <a:r>
              <a:rPr lang="en-GB" altLang="en-US" sz="1200"/>
              <a:t>Allows to find the optimum Transmit PMA settings (VOD, Pre-emphasis) using PMA sweep function. </a:t>
            </a:r>
          </a:p>
          <a:p>
            <a:pPr lvl="1" eaLnBrk="1" hangingPunct="1">
              <a:lnSpc>
                <a:spcPct val="80000"/>
              </a:lnSpc>
              <a:buFont typeface="Arial" panose="020B0604020202020204" pitchFamily="34" charset="0"/>
              <a:buChar char="–"/>
            </a:pPr>
            <a:r>
              <a:rPr lang="en-GB" altLang="en-US" sz="1200"/>
              <a:t>Option ‘c’ allows to provide updates on the selected channels in terms of BER and FEC statistics, this can be used over time to trace any events going on and can be further post-processed.</a:t>
            </a:r>
          </a:p>
          <a:p>
            <a:pPr lvl="1" eaLnBrk="1" hangingPunct="1">
              <a:lnSpc>
                <a:spcPct val="80000"/>
              </a:lnSpc>
              <a:buFont typeface="Arial" panose="020B0604020202020204" pitchFamily="34" charset="0"/>
              <a:buChar char="–"/>
            </a:pPr>
            <a:r>
              <a:rPr lang="en-GB" altLang="en-US" sz="1200"/>
              <a:t>Option ‘#’ builds a “FEC error tree” live on the screen.</a:t>
            </a:r>
          </a:p>
          <a:p>
            <a:pPr lvl="1" eaLnBrk="1" hangingPunct="1">
              <a:lnSpc>
                <a:spcPct val="80000"/>
              </a:lnSpc>
              <a:buFont typeface="Arial" panose="020B0604020202020204" pitchFamily="34" charset="0"/>
              <a:buChar char="–"/>
            </a:pPr>
            <a:r>
              <a:rPr lang="en-GB" altLang="en-US" sz="1200"/>
              <a:t>Allows to mute the FGT transmit (to mimic e.g. a cable pull)</a:t>
            </a:r>
          </a:p>
          <a:p>
            <a:pPr lvl="1" eaLnBrk="1" hangingPunct="1">
              <a:lnSpc>
                <a:spcPct val="80000"/>
              </a:lnSpc>
              <a:buFont typeface="Arial" panose="020B0604020202020204" pitchFamily="34" charset="0"/>
              <a:buChar char="–"/>
            </a:pPr>
            <a:r>
              <a:rPr lang="en-GB" altLang="en-US" sz="1200"/>
              <a:t>Contains several stress test functions including a dedicated function to measure the latency</a:t>
            </a:r>
          </a:p>
          <a:p>
            <a:pPr lvl="1" eaLnBrk="1" hangingPunct="1">
              <a:lnSpc>
                <a:spcPct val="80000"/>
              </a:lnSpc>
              <a:buFont typeface="Arial" panose="020B0604020202020204" pitchFamily="34" charset="0"/>
              <a:buChar char="–"/>
            </a:pPr>
            <a:r>
              <a:rPr lang="en-GB" altLang="en-US" sz="1200"/>
              <a:t>I2C support for the QSFPDD modules for the 4 F-tile Demo board. (not supported yet for the PCIe Devkit as the I2C control is handled by dedicated I2C controller)</a:t>
            </a:r>
          </a:p>
          <a:p>
            <a:pPr lvl="1" eaLnBrk="1" hangingPunct="1">
              <a:lnSpc>
                <a:spcPct val="80000"/>
              </a:lnSpc>
              <a:buFont typeface="Arial" panose="020B0604020202020204" pitchFamily="34" charset="0"/>
              <a:buChar char="–"/>
            </a:pPr>
            <a:r>
              <a:rPr lang="en-GB" altLang="en-US" sz="1200"/>
              <a:t>Includes Testbench for a single PHY configuration.</a:t>
            </a:r>
          </a:p>
          <a:p>
            <a:pPr marL="0" lvl="1" indent="0" eaLnBrk="1" hangingPunct="1">
              <a:lnSpc>
                <a:spcPct val="80000"/>
              </a:lnSpc>
              <a:buNone/>
            </a:pPr>
            <a:endParaRPr lang="en-GB" altLang="en-US" sz="1200"/>
          </a:p>
          <a:p>
            <a:pPr marL="0" lvl="1" indent="0" eaLnBrk="1" hangingPunct="1">
              <a:lnSpc>
                <a:spcPct val="80000"/>
              </a:lnSpc>
              <a:buNone/>
            </a:pPr>
            <a:endParaRPr lang="en-US" altLang="en-US" sz="1200"/>
          </a:p>
          <a:p>
            <a:pPr lvl="1" eaLnBrk="1" hangingPunct="1">
              <a:lnSpc>
                <a:spcPct val="80000"/>
              </a:lnSpc>
              <a:buFont typeface="Arial" panose="020B0604020202020204" pitchFamily="34" charset="0"/>
              <a:buChar char="–"/>
            </a:pPr>
            <a:endParaRPr lang="en-GB" altLang="en-US" sz="1200"/>
          </a:p>
          <a:p>
            <a:pPr lvl="1" eaLnBrk="1" hangingPunct="1">
              <a:lnSpc>
                <a:spcPct val="80000"/>
              </a:lnSpc>
              <a:buFont typeface="Arial" panose="020B0604020202020204" pitchFamily="34" charset="0"/>
              <a:buChar char="–"/>
            </a:pPr>
            <a:endParaRPr lang="en-GB" altLang="en-US" sz="12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10</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353922721"/>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Future Enhancements </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1066800"/>
            <a:ext cx="8413750" cy="4657725"/>
          </a:xfrm>
        </p:spPr>
        <p:txBody>
          <a:bodyPr/>
          <a:lstStyle/>
          <a:p>
            <a:pPr marL="0" lvl="1" indent="0" eaLnBrk="1" hangingPunct="1">
              <a:buNone/>
            </a:pPr>
            <a:endParaRPr lang="en-GB" altLang="en-US" sz="1200"/>
          </a:p>
          <a:p>
            <a:pPr lvl="1" eaLnBrk="1" hangingPunct="1">
              <a:lnSpc>
                <a:spcPct val="80000"/>
              </a:lnSpc>
              <a:buFont typeface="Arial" panose="020B0604020202020204" pitchFamily="34" charset="0"/>
              <a:buChar char="–"/>
            </a:pPr>
            <a:r>
              <a:rPr lang="en-GB" altLang="en-US" sz="1200"/>
              <a:t>Add F-tile temperature readout (requires production silicon)</a:t>
            </a:r>
          </a:p>
          <a:p>
            <a:pPr lvl="1" eaLnBrk="1" hangingPunct="1">
              <a:lnSpc>
                <a:spcPct val="80000"/>
              </a:lnSpc>
              <a:buFont typeface="Arial" panose="020B0604020202020204" pitchFamily="34" charset="0"/>
              <a:buChar char="–"/>
            </a:pPr>
            <a:endParaRPr lang="en-GB" altLang="en-US" sz="1200"/>
          </a:p>
          <a:p>
            <a:pPr lvl="1" eaLnBrk="1" hangingPunct="1">
              <a:lnSpc>
                <a:spcPct val="80000"/>
              </a:lnSpc>
              <a:buFont typeface="Arial" panose="020B0604020202020204" pitchFamily="34" charset="0"/>
              <a:buChar char="–"/>
            </a:pPr>
            <a:endParaRPr lang="en-GB" altLang="en-US" sz="12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11</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81538854"/>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46D5C474-3FB6-44BC-A4ED-0564CAE3DB32}"/>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a:t>
            </a:r>
            <a:r>
              <a:rPr lang="en-US" altLang="en-US">
                <a:latin typeface="Intel Clear" panose="020B0604020203020204" pitchFamily="34" charset="0"/>
                <a:cs typeface="Intel Clear" panose="020B0604020203020204" pitchFamily="34" charset="0"/>
              </a:rPr>
              <a:t>’  Resources (1 Link of 2x200G)</a:t>
            </a:r>
            <a:endParaRPr lang="en-US" altLang="en-US" dirty="0">
              <a:latin typeface="Intel Clear" panose="020B0604020203020204" pitchFamily="34" charset="0"/>
              <a:cs typeface="Intel Clear" panose="020B0604020203020204" pitchFamily="34" charset="0"/>
            </a:endParaRPr>
          </a:p>
        </p:txBody>
      </p:sp>
      <p:sp>
        <p:nvSpPr>
          <p:cNvPr id="26627" name="Rectangle 3">
            <a:extLst>
              <a:ext uri="{FF2B5EF4-FFF2-40B4-BE49-F238E27FC236}">
                <a16:creationId xmlns:a16="http://schemas.microsoft.com/office/drawing/2014/main" id="{BEE6A64A-F819-475A-A11D-B14B9F44DF46}"/>
              </a:ext>
            </a:extLst>
          </p:cNvPr>
          <p:cNvSpPr>
            <a:spLocks noGrp="1"/>
          </p:cNvSpPr>
          <p:nvPr>
            <p:ph sz="quarter" idx="11"/>
          </p:nvPr>
        </p:nvSpPr>
        <p:spPr>
          <a:xfrm>
            <a:off x="319088" y="838200"/>
            <a:ext cx="8502650" cy="5029200"/>
          </a:xfrm>
        </p:spPr>
        <p:txBody>
          <a:bodyPr/>
          <a:lstStyle/>
          <a:p>
            <a:pPr eaLnBrk="1" hangingPunct="1"/>
            <a:r>
              <a:rPr lang="en-GB" altLang="en-US" sz="1400" dirty="0" err="1"/>
              <a:t>Superlite</a:t>
            </a:r>
            <a:r>
              <a:rPr lang="en-GB" altLang="en-US" sz="1400" dirty="0"/>
              <a:t> </a:t>
            </a:r>
            <a:r>
              <a:rPr lang="en-GB" altLang="en-US" sz="1400"/>
              <a:t>IV Ftile </a:t>
            </a:r>
            <a:r>
              <a:rPr lang="en-GB" altLang="en-US" sz="1400" err="1"/>
              <a:t>TxRx</a:t>
            </a:r>
            <a:r>
              <a:rPr lang="en-GB" altLang="en-US" sz="1400"/>
              <a:t> Module with PHY direct IP using 8 lanes at 53.125 Gbps and 2 200Gbps with KPFEC modules..</a:t>
            </a:r>
            <a:endParaRPr lang="en-GB" altLang="en-US" sz="1400" dirty="0"/>
          </a:p>
          <a:p>
            <a:pPr eaLnBrk="1" hangingPunct="1"/>
            <a:r>
              <a:rPr lang="en-GB" altLang="en-US" sz="1400" dirty="0"/>
              <a:t>Note </a:t>
            </a:r>
            <a:r>
              <a:rPr lang="en-GB" altLang="en-US" sz="1400"/>
              <a:t>: The </a:t>
            </a:r>
            <a:r>
              <a:rPr lang="en-GB" altLang="en-US" sz="1400" dirty="0"/>
              <a:t>Tx </a:t>
            </a:r>
            <a:r>
              <a:rPr lang="en-GB" altLang="en-US" sz="1400" dirty="0" err="1"/>
              <a:t>Ratematcher</a:t>
            </a:r>
            <a:r>
              <a:rPr lang="en-GB" altLang="en-US" sz="1400" dirty="0"/>
              <a:t> FIFO is implemented as M20K but could also be implemented using MLABs if preferred.</a:t>
            </a:r>
          </a:p>
          <a:p>
            <a:pPr lvl="1" eaLnBrk="1" hangingPunct="1"/>
            <a:r>
              <a:rPr lang="en-GB" altLang="en-US" sz="1200"/>
              <a:t>~ 2400 </a:t>
            </a:r>
            <a:r>
              <a:rPr lang="en-GB" altLang="en-US" sz="1200" dirty="0"/>
              <a:t>ALUT’s</a:t>
            </a:r>
          </a:p>
          <a:p>
            <a:pPr lvl="1" eaLnBrk="1" hangingPunct="1"/>
            <a:r>
              <a:rPr lang="en-GB" altLang="en-US" sz="1200"/>
              <a:t>~ 2600 ALM’s </a:t>
            </a:r>
          </a:p>
          <a:p>
            <a:pPr lvl="1" eaLnBrk="1" hangingPunct="1"/>
            <a:r>
              <a:rPr lang="en-GB" altLang="en-US" sz="1200"/>
              <a:t>~ 5500 </a:t>
            </a:r>
            <a:r>
              <a:rPr lang="en-GB" altLang="en-US" sz="1200" dirty="0"/>
              <a:t>Dedicated logic registers</a:t>
            </a:r>
          </a:p>
          <a:p>
            <a:pPr lvl="1" eaLnBrk="1" hangingPunct="1"/>
            <a:r>
              <a:rPr lang="en-GB" altLang="en-US" sz="1200"/>
              <a:t>52 </a:t>
            </a:r>
            <a:r>
              <a:rPr lang="en-GB" altLang="en-US" sz="1200" dirty="0"/>
              <a:t>M20K (for the Tx </a:t>
            </a:r>
            <a:r>
              <a:rPr lang="en-GB" altLang="en-US" sz="1200" err="1"/>
              <a:t>Ratematcher</a:t>
            </a:r>
            <a:r>
              <a:rPr lang="en-GB" altLang="en-US" sz="1200"/>
              <a:t> FIFO and Rx Buffers for deskew)</a:t>
            </a:r>
            <a:endParaRPr lang="en-GB" altLang="en-US" sz="1200" dirty="0"/>
          </a:p>
          <a:p>
            <a:pPr eaLnBrk="1" hangingPunct="1"/>
            <a:endParaRPr lang="en-GB" altLang="en-US" dirty="0"/>
          </a:p>
          <a:p>
            <a:pPr lvl="1" eaLnBrk="1" hangingPunct="1">
              <a:buFont typeface="Symbol" panose="05050102010706020507" pitchFamily="18" charset="2"/>
              <a:buNone/>
            </a:pPr>
            <a:endParaRPr lang="en-GB" altLang="en-US" dirty="0"/>
          </a:p>
          <a:p>
            <a:pPr lvl="1" eaLnBrk="1" hangingPunct="1"/>
            <a:endParaRPr lang="en-GB" altLang="en-US" dirty="0"/>
          </a:p>
          <a:p>
            <a:pPr lvl="1" eaLnBrk="1" hangingPunct="1"/>
            <a:endParaRPr lang="en-GB" altLang="en-US" dirty="0"/>
          </a:p>
          <a:p>
            <a:pPr lvl="1" eaLnBrk="1" hangingPunct="1"/>
            <a:endParaRPr lang="en-GB" altLang="en-US" dirty="0"/>
          </a:p>
          <a:p>
            <a:pPr eaLnBrk="1" hangingPunct="1"/>
            <a:endParaRPr lang="en-GB" altLang="en-US" sz="3200" dirty="0"/>
          </a:p>
        </p:txBody>
      </p:sp>
      <p:sp>
        <p:nvSpPr>
          <p:cNvPr id="26628" name="Slide Number Placeholder 3">
            <a:extLst>
              <a:ext uri="{FF2B5EF4-FFF2-40B4-BE49-F238E27FC236}">
                <a16:creationId xmlns:a16="http://schemas.microsoft.com/office/drawing/2014/main" id="{24519138-F61A-453B-9286-3E20427E3EC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5BA48ED-D76D-4551-AE53-B350EA2A8248}" type="slidenum">
              <a:rPr lang="en-GB" altLang="en-US" smtClean="0">
                <a:solidFill>
                  <a:schemeClr val="tx1"/>
                </a:solidFill>
                <a:latin typeface="Arial" panose="020B0604020202020204" pitchFamily="34" charset="0"/>
              </a:rPr>
              <a:pPr fontAlgn="base">
                <a:spcBef>
                  <a:spcPct val="0"/>
                </a:spcBef>
                <a:spcAft>
                  <a:spcPct val="0"/>
                </a:spcAft>
                <a:buFontTx/>
                <a:buNone/>
              </a:pPr>
              <a:t>12</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7956D386-65C0-43B2-A15B-C5CA1AE714AD}"/>
              </a:ext>
            </a:extLst>
          </p:cNvPr>
          <p:cNvPicPr>
            <a:picLocks noChangeAspect="1"/>
          </p:cNvPicPr>
          <p:nvPr/>
        </p:nvPicPr>
        <p:blipFill>
          <a:blip r:embed="rId3"/>
          <a:stretch>
            <a:fillRect/>
          </a:stretch>
        </p:blipFill>
        <p:spPr>
          <a:xfrm>
            <a:off x="-1587" y="3274164"/>
            <a:ext cx="9144000" cy="1895436"/>
          </a:xfrm>
          <a:prstGeom prst="rect">
            <a:avLst/>
          </a:prstGeom>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a:extLst>
              <a:ext uri="{FF2B5EF4-FFF2-40B4-BE49-F238E27FC236}">
                <a16:creationId xmlns:a16="http://schemas.microsoft.com/office/drawing/2014/main" id="{6663F421-8639-4A43-A1B2-152FCC905816}"/>
              </a:ext>
            </a:extLst>
          </p:cNvPr>
          <p:cNvSpPr>
            <a:spLocks noGrp="1"/>
          </p:cNvSpPr>
          <p:nvPr>
            <p:ph type="sldNum" sz="quarter" idx="12"/>
          </p:nvPr>
        </p:nvSpPr>
        <p:spPr bwMode="auto">
          <a:xfrm>
            <a:off x="6872288" y="64325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16C2A7E-D480-4903-A995-B9A792E96385}" type="slidenum">
              <a:rPr lang="en-GB" altLang="en-US" smtClean="0">
                <a:solidFill>
                  <a:schemeClr val="tx1"/>
                </a:solidFill>
                <a:latin typeface="Arial" panose="020B0604020202020204" pitchFamily="34" charset="0"/>
              </a:rPr>
              <a:pPr fontAlgn="base">
                <a:spcBef>
                  <a:spcPct val="0"/>
                </a:spcBef>
                <a:spcAft>
                  <a:spcPct val="0"/>
                </a:spcAft>
                <a:buFontTx/>
                <a:buNone/>
              </a:pPr>
              <a:t>13</a:t>
            </a:fld>
            <a:endParaRPr lang="en-GB" altLang="en-US">
              <a:solidFill>
                <a:schemeClr val="tx1"/>
              </a:solidFill>
              <a:latin typeface="Arial" panose="020B0604020202020204" pitchFamily="34" charset="0"/>
            </a:endParaRPr>
          </a:p>
        </p:txBody>
      </p:sp>
      <p:sp>
        <p:nvSpPr>
          <p:cNvPr id="6" name="Rectangle 2">
            <a:extLst>
              <a:ext uri="{FF2B5EF4-FFF2-40B4-BE49-F238E27FC236}">
                <a16:creationId xmlns:a16="http://schemas.microsoft.com/office/drawing/2014/main" id="{8BFB6F42-480D-4D84-A6FB-E003DCB6D469}"/>
              </a:ext>
            </a:extLst>
          </p:cNvPr>
          <p:cNvSpPr>
            <a:spLocks noGrp="1"/>
          </p:cNvSpPr>
          <p:nvPr>
            <p:ph type="title"/>
          </p:nvPr>
        </p:nvSpPr>
        <p:spPr>
          <a:xfrm>
            <a:off x="455613" y="412750"/>
            <a:ext cx="8229600" cy="1158875"/>
          </a:xfrm>
        </p:spPr>
        <p:txBody>
          <a:bodyPr/>
          <a:lstStyle/>
          <a:p>
            <a:pPr eaLnBrk="1" hangingPunct="1"/>
            <a:r>
              <a:rPr lang="en-US" altLang="en-US">
                <a:latin typeface="Intel Clear" panose="020B0604020203020204" pitchFamily="34" charset="0"/>
                <a:cs typeface="Intel Clear" panose="020B0604020203020204" pitchFamily="34" charset="0"/>
              </a:rPr>
              <a:t>Detailed Blockdiagram of the implementation (2x200G)</a:t>
            </a:r>
            <a:endParaRPr lang="en-US" altLang="en-US" dirty="0">
              <a:latin typeface="Intel Clear" panose="020B0604020203020204" pitchFamily="34" charset="0"/>
              <a:cs typeface="Intel Clear" panose="020B0604020203020204" pitchFamily="34" charset="0"/>
            </a:endParaRPr>
          </a:p>
        </p:txBody>
      </p:sp>
      <p:pic>
        <p:nvPicPr>
          <p:cNvPr id="4" name="Picture 3">
            <a:extLst>
              <a:ext uri="{FF2B5EF4-FFF2-40B4-BE49-F238E27FC236}">
                <a16:creationId xmlns:a16="http://schemas.microsoft.com/office/drawing/2014/main" id="{968DA341-1B3A-473D-92A0-390FC4BE3C9E}"/>
              </a:ext>
            </a:extLst>
          </p:cNvPr>
          <p:cNvPicPr>
            <a:picLocks noChangeAspect="1"/>
          </p:cNvPicPr>
          <p:nvPr/>
        </p:nvPicPr>
        <p:blipFill>
          <a:blip r:embed="rId3"/>
          <a:stretch>
            <a:fillRect/>
          </a:stretch>
        </p:blipFill>
        <p:spPr>
          <a:xfrm>
            <a:off x="0" y="1371600"/>
            <a:ext cx="9144000" cy="4495374"/>
          </a:xfrm>
          <a:prstGeom prst="rect">
            <a:avLst/>
          </a:prstGeom>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3E2AE441-0677-467C-97E6-5AC90C4E2BDB}"/>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(for one 2x200G Module)</a:t>
            </a:r>
            <a:endParaRPr lang="en-US" altLang="en-US">
              <a:latin typeface="Intel Clear" panose="020B0604020203020204" pitchFamily="34" charset="0"/>
              <a:cs typeface="Intel Clear" panose="020B0604020203020204" pitchFamily="34" charset="0"/>
            </a:endParaRPr>
          </a:p>
        </p:txBody>
      </p:sp>
      <p:sp>
        <p:nvSpPr>
          <p:cNvPr id="32771" name="Rectangle 3">
            <a:extLst>
              <a:ext uri="{FF2B5EF4-FFF2-40B4-BE49-F238E27FC236}">
                <a16:creationId xmlns:a16="http://schemas.microsoft.com/office/drawing/2014/main" id="{5AC11CE6-6FEA-4592-971C-88E590EF32EE}"/>
              </a:ext>
            </a:extLst>
          </p:cNvPr>
          <p:cNvSpPr>
            <a:spLocks noGrp="1"/>
          </p:cNvSpPr>
          <p:nvPr>
            <p:ph sz="quarter" idx="11"/>
          </p:nvPr>
        </p:nvSpPr>
        <p:spPr>
          <a:xfrm>
            <a:off x="319088" y="1066800"/>
            <a:ext cx="8502650" cy="5029200"/>
          </a:xfrm>
        </p:spPr>
        <p:txBody>
          <a:bodyPr/>
          <a:lstStyle/>
          <a:p>
            <a:pPr eaLnBrk="1" hangingPunct="1">
              <a:lnSpc>
                <a:spcPct val="90000"/>
              </a:lnSpc>
            </a:pPr>
            <a:r>
              <a:rPr lang="en-GB" altLang="en-US" sz="1600" dirty="0"/>
              <a:t>A </a:t>
            </a:r>
            <a:r>
              <a:rPr lang="en-GB" altLang="en-US" sz="1600" dirty="0" err="1"/>
              <a:t>datastream</a:t>
            </a:r>
            <a:r>
              <a:rPr lang="en-GB" altLang="en-US" sz="1600" dirty="0"/>
              <a:t> is generated at a clock of 415.039 </a:t>
            </a:r>
            <a:r>
              <a:rPr lang="en-GB" altLang="en-US" sz="1600" dirty="0" err="1"/>
              <a:t>Mhz</a:t>
            </a:r>
            <a:r>
              <a:rPr lang="en-GB" altLang="en-US" sz="1600" dirty="0"/>
              <a:t> </a:t>
            </a:r>
            <a:r>
              <a:rPr lang="en-GB" altLang="en-US" sz="1600"/>
              <a:t>@ 1024 </a:t>
            </a:r>
            <a:r>
              <a:rPr lang="en-GB" altLang="en-US" sz="1600" dirty="0"/>
              <a:t>bits when </a:t>
            </a:r>
            <a:r>
              <a:rPr lang="en-GB" altLang="en-US" sz="1600" dirty="0" err="1"/>
              <a:t>DataIn_ready</a:t>
            </a:r>
            <a:r>
              <a:rPr lang="en-GB" altLang="en-US" sz="1600" dirty="0"/>
              <a:t> is high. The </a:t>
            </a:r>
            <a:r>
              <a:rPr lang="en-GB" altLang="en-US" sz="1600" err="1"/>
              <a:t>datapattern</a:t>
            </a:r>
            <a:r>
              <a:rPr lang="en-GB" altLang="en-US" sz="1600"/>
              <a:t> in the demo is </a:t>
            </a:r>
            <a:r>
              <a:rPr lang="en-GB" altLang="en-US" sz="1600" dirty="0"/>
              <a:t>a combination </a:t>
            </a:r>
            <a:r>
              <a:rPr lang="en-GB" altLang="en-US" sz="1600"/>
              <a:t>of 16 </a:t>
            </a:r>
            <a:r>
              <a:rPr lang="en-GB" altLang="en-US" sz="1600" dirty="0"/>
              <a:t>60-bit </a:t>
            </a:r>
            <a:r>
              <a:rPr lang="en-GB" altLang="en-US" sz="1600"/>
              <a:t>Prbs-23 and one 16-bit </a:t>
            </a:r>
            <a:r>
              <a:rPr lang="en-GB" altLang="en-US" sz="1600" dirty="0" err="1"/>
              <a:t>counterpattern</a:t>
            </a:r>
            <a:r>
              <a:rPr lang="en-GB" altLang="en-US" sz="1600" dirty="0"/>
              <a:t>.</a:t>
            </a:r>
          </a:p>
          <a:p>
            <a:pPr lvl="1" eaLnBrk="1" hangingPunct="1">
              <a:lnSpc>
                <a:spcPct val="90000"/>
              </a:lnSpc>
            </a:pPr>
            <a:r>
              <a:rPr lang="en-GB" altLang="en-US" sz="1200"/>
              <a:t>The 16-bit </a:t>
            </a:r>
            <a:r>
              <a:rPr lang="en-GB" altLang="en-US" sz="1200" dirty="0" err="1"/>
              <a:t>counterpattern</a:t>
            </a:r>
            <a:r>
              <a:rPr lang="en-GB" altLang="en-US" sz="1200" dirty="0"/>
              <a:t> is spread across </a:t>
            </a:r>
            <a:r>
              <a:rPr lang="en-GB" altLang="en-US" sz="1200"/>
              <a:t>the 16 virtual </a:t>
            </a:r>
            <a:r>
              <a:rPr lang="en-GB" altLang="en-US" sz="1200" dirty="0"/>
              <a:t>lanes</a:t>
            </a:r>
            <a:r>
              <a:rPr lang="en-GB" altLang="en-US" sz="1200"/>
              <a:t>, 1 bit per </a:t>
            </a:r>
            <a:r>
              <a:rPr lang="en-GB" altLang="en-US" sz="1200" dirty="0"/>
              <a:t>lane. This is to make sure any </a:t>
            </a:r>
            <a:r>
              <a:rPr lang="en-GB" altLang="en-US" sz="1200" dirty="0" err="1"/>
              <a:t>deskew</a:t>
            </a:r>
            <a:r>
              <a:rPr lang="en-GB" altLang="en-US" sz="1200" dirty="0"/>
              <a:t> on the lanes would be immediately </a:t>
            </a:r>
            <a:r>
              <a:rPr lang="en-GB" altLang="en-US" sz="1200"/>
              <a:t>spotted. The remaining 3 bits left of the 64 bit are tied to ground.</a:t>
            </a:r>
            <a:endParaRPr lang="en-GB" altLang="en-US" sz="1200" dirty="0"/>
          </a:p>
          <a:p>
            <a:pPr eaLnBrk="1" hangingPunct="1">
              <a:lnSpc>
                <a:spcPct val="90000"/>
              </a:lnSpc>
            </a:pPr>
            <a:r>
              <a:rPr lang="en-GB" altLang="en-US" sz="1600" dirty="0"/>
              <a:t>Since idle +</a:t>
            </a:r>
            <a:r>
              <a:rPr lang="en-GB" altLang="en-US" sz="1600"/>
              <a:t>alignment characters and AM </a:t>
            </a:r>
            <a:r>
              <a:rPr lang="en-GB" altLang="en-US" sz="1600" dirty="0"/>
              <a:t>markers have to be inserted at regular intervals and because of the overclocking the pcs is generating periodic </a:t>
            </a:r>
            <a:r>
              <a:rPr lang="en-GB" altLang="en-US" sz="1600" dirty="0" err="1"/>
              <a:t>tx_pcs_ready</a:t>
            </a:r>
            <a:r>
              <a:rPr lang="en-GB" altLang="en-US" sz="1600" dirty="0"/>
              <a:t> pulses the data stream will be halted at regular intervals. This is indicated by the </a:t>
            </a:r>
            <a:r>
              <a:rPr lang="en-GB" altLang="en-US" sz="1600" dirty="0" err="1"/>
              <a:t>Superlite</a:t>
            </a:r>
            <a:r>
              <a:rPr lang="en-GB" altLang="en-US" sz="1600" dirty="0"/>
              <a:t> IV TX module by the </a:t>
            </a:r>
            <a:r>
              <a:rPr lang="en-GB" altLang="en-US" sz="1600" dirty="0" err="1"/>
              <a:t>DataIn_ready</a:t>
            </a:r>
            <a:r>
              <a:rPr lang="en-GB" altLang="en-US" sz="1600" dirty="0"/>
              <a:t> signal.</a:t>
            </a:r>
          </a:p>
          <a:p>
            <a:pPr eaLnBrk="1" hangingPunct="1">
              <a:lnSpc>
                <a:spcPct val="90000"/>
              </a:lnSpc>
            </a:pPr>
            <a:r>
              <a:rPr lang="en-GB" altLang="en-US" sz="1600" dirty="0"/>
              <a:t>Single </a:t>
            </a:r>
            <a:r>
              <a:rPr lang="en-GB" altLang="en-US" sz="1600" dirty="0" err="1"/>
              <a:t>biterrors</a:t>
            </a:r>
            <a:r>
              <a:rPr lang="en-GB" altLang="en-US" sz="1600" dirty="0"/>
              <a:t> can be inserted using </a:t>
            </a:r>
            <a:r>
              <a:rPr lang="en-GB" altLang="en-US" sz="1600" dirty="0" err="1"/>
              <a:t>inserterror</a:t>
            </a:r>
            <a:r>
              <a:rPr lang="en-GB" altLang="en-US" sz="1600" dirty="0"/>
              <a:t> input. As there is one </a:t>
            </a:r>
            <a:r>
              <a:rPr lang="en-GB" altLang="en-US" sz="1600" dirty="0" err="1"/>
              <a:t>PRBSGenerator</a:t>
            </a:r>
            <a:r>
              <a:rPr lang="en-GB" altLang="en-US" sz="1600" dirty="0"/>
              <a:t> per virtual lane, the </a:t>
            </a:r>
            <a:r>
              <a:rPr lang="en-GB" altLang="en-US" sz="1600" dirty="0" err="1"/>
              <a:t>biterror</a:t>
            </a:r>
            <a:r>
              <a:rPr lang="en-GB" altLang="en-US" sz="1600" dirty="0"/>
              <a:t> insert will </a:t>
            </a:r>
            <a:r>
              <a:rPr lang="en-GB" altLang="en-US" sz="1600"/>
              <a:t>produce 16 bit-errors </a:t>
            </a:r>
            <a:r>
              <a:rPr lang="en-GB" altLang="en-US" sz="1600" dirty="0"/>
              <a:t>at a time.</a:t>
            </a:r>
          </a:p>
          <a:p>
            <a:pPr eaLnBrk="1" hangingPunct="1">
              <a:lnSpc>
                <a:spcPct val="90000"/>
              </a:lnSpc>
            </a:pPr>
            <a:r>
              <a:rPr lang="en-GB" altLang="en-US" sz="1600" dirty="0"/>
              <a:t>This data is presented to the </a:t>
            </a:r>
            <a:r>
              <a:rPr lang="en-GB" altLang="en-US" sz="1600" dirty="0" err="1"/>
              <a:t>Superlite</a:t>
            </a:r>
            <a:r>
              <a:rPr lang="en-GB" altLang="en-US" sz="1600" dirty="0"/>
              <a:t> IV Tx Module</a:t>
            </a:r>
          </a:p>
          <a:p>
            <a:pPr eaLnBrk="1" hangingPunct="1">
              <a:lnSpc>
                <a:spcPct val="90000"/>
              </a:lnSpc>
            </a:pPr>
            <a:r>
              <a:rPr lang="en-GB" altLang="en-US" sz="1600" dirty="0"/>
              <a:t>The data is written into the </a:t>
            </a:r>
            <a:r>
              <a:rPr lang="en-GB" altLang="en-US" sz="1600" dirty="0" err="1"/>
              <a:t>TxFifo</a:t>
            </a:r>
            <a:r>
              <a:rPr lang="en-GB" altLang="en-US" sz="1600" dirty="0"/>
              <a:t> (single clocked </a:t>
            </a:r>
            <a:r>
              <a:rPr lang="en-GB" altLang="en-US" sz="1600" dirty="0" err="1"/>
              <a:t>fifo</a:t>
            </a:r>
            <a:r>
              <a:rPr lang="en-GB" altLang="en-US" sz="1600" dirty="0"/>
              <a:t>) using the 415.039 </a:t>
            </a:r>
            <a:r>
              <a:rPr lang="en-GB" altLang="en-US" sz="1600" dirty="0" err="1"/>
              <a:t>Mhz</a:t>
            </a:r>
            <a:r>
              <a:rPr lang="en-GB" altLang="en-US" sz="1600" dirty="0"/>
              <a:t> as clock and using the </a:t>
            </a:r>
            <a:r>
              <a:rPr lang="en-GB" altLang="en-US" sz="1600" dirty="0" err="1"/>
              <a:t>DataIn_Valid</a:t>
            </a:r>
            <a:r>
              <a:rPr lang="en-GB" altLang="en-US" sz="1600" dirty="0"/>
              <a:t> as write-enable.</a:t>
            </a:r>
          </a:p>
          <a:p>
            <a:pPr eaLnBrk="1" hangingPunct="1">
              <a:lnSpc>
                <a:spcPct val="90000"/>
              </a:lnSpc>
            </a:pPr>
            <a:r>
              <a:rPr lang="en-GB" altLang="en-US" sz="1600" dirty="0"/>
              <a:t>The </a:t>
            </a:r>
            <a:r>
              <a:rPr lang="en-GB" altLang="en-US" sz="1600" dirty="0" err="1"/>
              <a:t>read_enable</a:t>
            </a:r>
            <a:r>
              <a:rPr lang="en-GB" altLang="en-US" sz="1600" dirty="0"/>
              <a:t> is pulsed at the same pace as the write-enable.</a:t>
            </a:r>
          </a:p>
          <a:p>
            <a:pPr eaLnBrk="1" hangingPunct="1">
              <a:lnSpc>
                <a:spcPct val="90000"/>
              </a:lnSpc>
            </a:pPr>
            <a:r>
              <a:rPr lang="en-GB" altLang="en-US" sz="1600" dirty="0"/>
              <a:t>Once </a:t>
            </a:r>
            <a:r>
              <a:rPr lang="en-GB" altLang="en-US" sz="1600"/>
              <a:t>every 40K (for 200G/400G implementations) </a:t>
            </a:r>
            <a:r>
              <a:rPr lang="en-GB" altLang="en-US" sz="1600" dirty="0"/>
              <a:t>valid cycles idle characters + alignment characters + alignment markers will be inserted in the </a:t>
            </a:r>
            <a:r>
              <a:rPr lang="en-GB" altLang="en-US" sz="1600" dirty="0" err="1"/>
              <a:t>datastream</a:t>
            </a:r>
            <a:r>
              <a:rPr lang="en-GB" altLang="en-US" sz="1600" dirty="0"/>
              <a:t>. If no valid data is present idle characters will be sent.</a:t>
            </a:r>
          </a:p>
        </p:txBody>
      </p:sp>
      <p:sp>
        <p:nvSpPr>
          <p:cNvPr id="32772" name="Slide Number Placeholder 3">
            <a:extLst>
              <a:ext uri="{FF2B5EF4-FFF2-40B4-BE49-F238E27FC236}">
                <a16:creationId xmlns:a16="http://schemas.microsoft.com/office/drawing/2014/main" id="{14FA8273-7455-4D0C-BDB9-7D3ECC26DD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7634D04A-B863-421C-9863-24B312DD90AF}" type="slidenum">
              <a:rPr lang="en-GB" altLang="en-US" smtClean="0">
                <a:solidFill>
                  <a:schemeClr val="tx1"/>
                </a:solidFill>
                <a:latin typeface="Arial" panose="020B0604020202020204" pitchFamily="34" charset="0"/>
              </a:rPr>
              <a:pPr fontAlgn="base">
                <a:spcBef>
                  <a:spcPct val="0"/>
                </a:spcBef>
                <a:spcAft>
                  <a:spcPct val="0"/>
                </a:spcAft>
                <a:buFontTx/>
                <a:buNone/>
              </a:pPr>
              <a:t>14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97474723"/>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D4C4959B-93FD-423F-B16E-D99F73070B25}"/>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(continued)</a:t>
            </a:r>
            <a:endParaRPr lang="en-US" altLang="en-US">
              <a:latin typeface="Intel Clear" panose="020B0604020203020204" pitchFamily="34" charset="0"/>
              <a:cs typeface="Intel Clear" panose="020B0604020203020204" pitchFamily="34" charset="0"/>
            </a:endParaRPr>
          </a:p>
        </p:txBody>
      </p:sp>
      <p:sp>
        <p:nvSpPr>
          <p:cNvPr id="34819" name="Rectangle 3">
            <a:extLst>
              <a:ext uri="{FF2B5EF4-FFF2-40B4-BE49-F238E27FC236}">
                <a16:creationId xmlns:a16="http://schemas.microsoft.com/office/drawing/2014/main" id="{075E23D8-A07A-470F-BAA3-7DEB3126A420}"/>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a:t>For 200G mode (and 400G as well) the data may not be scrambled as this is part of the FEC itself (so this reduces again the amount of required logic).</a:t>
            </a:r>
          </a:p>
          <a:p>
            <a:pPr eaLnBrk="1" hangingPunct="1">
              <a:lnSpc>
                <a:spcPct val="90000"/>
              </a:lnSpc>
            </a:pPr>
            <a:r>
              <a:rPr lang="en-GB" altLang="en-US"/>
              <a:t>The </a:t>
            </a:r>
            <a:r>
              <a:rPr lang="en-GB" altLang="en-US" dirty="0"/>
              <a:t>special control characters being used for idle and </a:t>
            </a:r>
            <a:r>
              <a:rPr lang="en-GB" altLang="en-US" dirty="0" err="1"/>
              <a:t>alignement</a:t>
            </a:r>
            <a:r>
              <a:rPr lang="en-GB" altLang="en-US" dirty="0"/>
              <a:t> are the following : </a:t>
            </a:r>
          </a:p>
          <a:p>
            <a:pPr eaLnBrk="1" hangingPunct="1">
              <a:lnSpc>
                <a:spcPct val="90000"/>
              </a:lnSpc>
            </a:pPr>
            <a:r>
              <a:rPr lang="en-GB" altLang="en-US" dirty="0"/>
              <a:t>In terms of idle character a value of “00….00BCFF” is being used (valid 802.3 control character). The alignment character is sent as the last control character. The lower 16 bits of this control word (at the alignment position) encodes the status of the link in addition to the alignment indication.</a:t>
            </a:r>
          </a:p>
          <a:p>
            <a:pPr eaLnBrk="1" hangingPunct="1">
              <a:lnSpc>
                <a:spcPct val="80000"/>
              </a:lnSpc>
            </a:pPr>
            <a:r>
              <a:rPr lang="en-GB" altLang="en-US">
                <a:solidFill>
                  <a:srgbClr val="00B050"/>
                </a:solidFill>
              </a:rPr>
              <a:t>If no local alignment has been found : the last control word sent is  “..7CFF”</a:t>
            </a:r>
          </a:p>
          <a:p>
            <a:pPr eaLnBrk="1" hangingPunct="1">
              <a:lnSpc>
                <a:spcPct val="80000"/>
              </a:lnSpc>
            </a:pPr>
            <a:r>
              <a:rPr lang="en-GB" altLang="en-US">
                <a:solidFill>
                  <a:srgbClr val="00B050"/>
                </a:solidFill>
              </a:rPr>
              <a:t>If local wordalignment has been found : the last control word sent is  “..FDFF”</a:t>
            </a:r>
          </a:p>
          <a:p>
            <a:pPr eaLnBrk="1" hangingPunct="1">
              <a:lnSpc>
                <a:spcPct val="80000"/>
              </a:lnSpc>
            </a:pPr>
            <a:r>
              <a:rPr lang="en-GB" altLang="en-US">
                <a:solidFill>
                  <a:srgbClr val="00B050"/>
                </a:solidFill>
              </a:rPr>
              <a:t>If XOFF is being sent to the remote side : the last control word sent is “..5CFF”</a:t>
            </a:r>
          </a:p>
        </p:txBody>
      </p:sp>
      <p:sp>
        <p:nvSpPr>
          <p:cNvPr id="34820" name="Slide Number Placeholder 3">
            <a:extLst>
              <a:ext uri="{FF2B5EF4-FFF2-40B4-BE49-F238E27FC236}">
                <a16:creationId xmlns:a16="http://schemas.microsoft.com/office/drawing/2014/main" id="{C719BAB9-D1B0-4370-A52A-9D9E1508F1A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4B7E5B1-8C49-42E2-8868-6515AE006FDF}" type="slidenum">
              <a:rPr lang="en-GB" altLang="en-US" smtClean="0">
                <a:solidFill>
                  <a:schemeClr val="tx1"/>
                </a:solidFill>
                <a:latin typeface="Arial" panose="020B0604020202020204" pitchFamily="34" charset="0"/>
              </a:rPr>
              <a:pPr fontAlgn="base">
                <a:spcBef>
                  <a:spcPct val="0"/>
                </a:spcBef>
                <a:spcAft>
                  <a:spcPct val="0"/>
                </a:spcAft>
                <a:buFontTx/>
                <a:buNone/>
              </a:pPr>
              <a:t>15</a:t>
            </a:fld>
            <a:endParaRPr lang="en-GB" altLang="en-US">
              <a:solidFill>
                <a:schemeClr val="tx1"/>
              </a:solidFill>
              <a:latin typeface="Arial" panose="020B0604020202020204" pitchFamily="34" charset="0"/>
            </a:endParaRPr>
          </a:p>
        </p:txBody>
      </p:sp>
      <p:graphicFrame>
        <p:nvGraphicFramePr>
          <p:cNvPr id="5" name="Table 4">
            <a:extLst>
              <a:ext uri="{FF2B5EF4-FFF2-40B4-BE49-F238E27FC236}">
                <a16:creationId xmlns:a16="http://schemas.microsoft.com/office/drawing/2014/main" id="{E8B74AE9-5228-409E-A8CA-A894BFE7EA7E}"/>
              </a:ext>
            </a:extLst>
          </p:cNvPr>
          <p:cNvGraphicFramePr>
            <a:graphicFrameLocks noGrp="1"/>
          </p:cNvGraphicFramePr>
          <p:nvPr>
            <p:extLst>
              <p:ext uri="{D42A27DB-BD31-4B8C-83A1-F6EECF244321}">
                <p14:modId xmlns:p14="http://schemas.microsoft.com/office/powerpoint/2010/main" val="981600856"/>
              </p:ext>
            </p:extLst>
          </p:nvPr>
        </p:nvGraphicFramePr>
        <p:xfrm>
          <a:off x="609600" y="4953000"/>
          <a:ext cx="6781800" cy="471660"/>
        </p:xfrm>
        <a:graphic>
          <a:graphicData uri="http://schemas.openxmlformats.org/drawingml/2006/table">
            <a:tbl>
              <a:tblPr>
                <a:tableStyleId>{5C22544A-7EE6-4342-B048-85BDC9FD1C3A}</a:tableStyleId>
              </a:tblPr>
              <a:tblGrid>
                <a:gridCol w="1056708">
                  <a:extLst>
                    <a:ext uri="{9D8B030D-6E8A-4147-A177-3AD203B41FA5}">
                      <a16:colId xmlns:a16="http://schemas.microsoft.com/office/drawing/2014/main" val="2371482795"/>
                    </a:ext>
                  </a:extLst>
                </a:gridCol>
                <a:gridCol w="1302014">
                  <a:extLst>
                    <a:ext uri="{9D8B030D-6E8A-4147-A177-3AD203B41FA5}">
                      <a16:colId xmlns:a16="http://schemas.microsoft.com/office/drawing/2014/main" val="2717036805"/>
                    </a:ext>
                  </a:extLst>
                </a:gridCol>
                <a:gridCol w="724600">
                  <a:extLst>
                    <a:ext uri="{9D8B030D-6E8A-4147-A177-3AD203B41FA5}">
                      <a16:colId xmlns:a16="http://schemas.microsoft.com/office/drawing/2014/main" val="3274292418"/>
                    </a:ext>
                  </a:extLst>
                </a:gridCol>
                <a:gridCol w="724600">
                  <a:extLst>
                    <a:ext uri="{9D8B030D-6E8A-4147-A177-3AD203B41FA5}">
                      <a16:colId xmlns:a16="http://schemas.microsoft.com/office/drawing/2014/main" val="2227969440"/>
                    </a:ext>
                  </a:extLst>
                </a:gridCol>
                <a:gridCol w="724600">
                  <a:extLst>
                    <a:ext uri="{9D8B030D-6E8A-4147-A177-3AD203B41FA5}">
                      <a16:colId xmlns:a16="http://schemas.microsoft.com/office/drawing/2014/main" val="1546751625"/>
                    </a:ext>
                  </a:extLst>
                </a:gridCol>
                <a:gridCol w="724600">
                  <a:extLst>
                    <a:ext uri="{9D8B030D-6E8A-4147-A177-3AD203B41FA5}">
                      <a16:colId xmlns:a16="http://schemas.microsoft.com/office/drawing/2014/main" val="1441908506"/>
                    </a:ext>
                  </a:extLst>
                </a:gridCol>
                <a:gridCol w="800078">
                  <a:extLst>
                    <a:ext uri="{9D8B030D-6E8A-4147-A177-3AD203B41FA5}">
                      <a16:colId xmlns:a16="http://schemas.microsoft.com/office/drawing/2014/main" val="303230553"/>
                    </a:ext>
                  </a:extLst>
                </a:gridCol>
                <a:gridCol w="724600">
                  <a:extLst>
                    <a:ext uri="{9D8B030D-6E8A-4147-A177-3AD203B41FA5}">
                      <a16:colId xmlns:a16="http://schemas.microsoft.com/office/drawing/2014/main" val="2554070881"/>
                    </a:ext>
                  </a:extLst>
                </a:gridCol>
              </a:tblGrid>
              <a:tr h="162705">
                <a:tc>
                  <a:txBody>
                    <a:bodyPr/>
                    <a:lstStyle/>
                    <a:p>
                      <a:pPr algn="l" fontAlgn="b"/>
                      <a:r>
                        <a:rPr lang="en-GB" sz="1100" u="none" strike="noStrike">
                          <a:effectLst/>
                        </a:rPr>
                        <a:t> B7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B0</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72217739"/>
                  </a:ext>
                </a:extLst>
              </a:tr>
              <a:tr h="294495">
                <a:tc>
                  <a:txBody>
                    <a:bodyPr/>
                    <a:lstStyle/>
                    <a:p>
                      <a:pPr algn="l" fontAlgn="b"/>
                      <a:r>
                        <a:rPr lang="en-GB" sz="1100" u="none" strike="noStrike">
                          <a:effectLst/>
                        </a:rPr>
                        <a:t> 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Latency Count Tx</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FD/5C/7C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FF</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2807497"/>
                  </a:ext>
                </a:extLst>
              </a:tr>
            </a:tbl>
          </a:graphicData>
        </a:graphic>
      </p:graphicFrame>
    </p:spTree>
    <p:extLst>
      <p:ext uri="{BB962C8B-B14F-4D97-AF65-F5344CB8AC3E}">
        <p14:creationId xmlns:p14="http://schemas.microsoft.com/office/powerpoint/2010/main" val="3580063970"/>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6A076087-82DE-4EAA-8818-0AB9E1EF25E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(one 2x200G module) </a:t>
            </a:r>
            <a:endParaRPr lang="en-US" altLang="en-US" dirty="0">
              <a:latin typeface="Intel Clear" panose="020B0604020203020204" pitchFamily="34" charset="0"/>
              <a:cs typeface="Intel Clear" panose="020B0604020203020204" pitchFamily="34" charset="0"/>
            </a:endParaRPr>
          </a:p>
        </p:txBody>
      </p:sp>
      <p:sp>
        <p:nvSpPr>
          <p:cNvPr id="40963" name="Rectangle 3">
            <a:extLst>
              <a:ext uri="{FF2B5EF4-FFF2-40B4-BE49-F238E27FC236}">
                <a16:creationId xmlns:a16="http://schemas.microsoft.com/office/drawing/2014/main" id="{D39B7277-C413-4741-8FAE-1C527337FF1F}"/>
              </a:ext>
            </a:extLst>
          </p:cNvPr>
          <p:cNvSpPr>
            <a:spLocks noGrp="1"/>
          </p:cNvSpPr>
          <p:nvPr>
            <p:ph idx="1"/>
          </p:nvPr>
        </p:nvSpPr>
        <p:spPr>
          <a:xfrm>
            <a:off x="381000" y="914400"/>
            <a:ext cx="8331200" cy="5257800"/>
          </a:xfrm>
        </p:spPr>
        <p:txBody>
          <a:bodyPr>
            <a:normAutofit/>
          </a:bodyPr>
          <a:lstStyle/>
          <a:p>
            <a:pPr eaLnBrk="1" hangingPunct="1">
              <a:lnSpc>
                <a:spcPct val="80000"/>
              </a:lnSpc>
            </a:pPr>
            <a:r>
              <a:rPr lang="en-GB" altLang="en-US" sz="1600"/>
              <a:t>Each 200G PHY direct IP will perform all necessary wordalignment, decoding, deskew of the virtual lanes, RSFEC dedoding + correction and each PHY will present 512 bits </a:t>
            </a:r>
            <a:r>
              <a:rPr lang="en-GB" altLang="en-US" sz="1600" dirty="0"/>
              <a:t>of aligned data and control to the Rx path </a:t>
            </a:r>
            <a:r>
              <a:rPr lang="en-GB" altLang="en-US" sz="1600" dirty="0" err="1"/>
              <a:t>deskew</a:t>
            </a:r>
            <a:r>
              <a:rPr lang="en-GB" altLang="en-US" sz="1600" dirty="0"/>
              <a:t> module (in combination with a valid signal and received alignment markers (which can be discarded</a:t>
            </a:r>
            <a:r>
              <a:rPr lang="en-GB" altLang="en-US" sz="1600"/>
              <a:t>). </a:t>
            </a:r>
          </a:p>
          <a:p>
            <a:pPr eaLnBrk="1" hangingPunct="1">
              <a:lnSpc>
                <a:spcPct val="80000"/>
              </a:lnSpc>
            </a:pPr>
            <a:r>
              <a:rPr lang="en-GB" altLang="en-US" sz="1600"/>
              <a:t>Based on the position of the alignment word, the delay for each 200G block is measured, the statemachine inside the Rx_path_deskew module will use the information of that measured delay to control a special Rx FIFO signal “rx_fifo_rd_en” on all the RxBuffers’s instantiated externally to deskew the 200G modules.</a:t>
            </a:r>
            <a:endParaRPr lang="en-GB" altLang="en-US" sz="1600" dirty="0"/>
          </a:p>
          <a:p>
            <a:pPr eaLnBrk="1" hangingPunct="1">
              <a:lnSpc>
                <a:spcPct val="80000"/>
              </a:lnSpc>
            </a:pPr>
            <a:r>
              <a:rPr lang="en-GB" altLang="en-US" sz="1600"/>
              <a:t>Once </a:t>
            </a:r>
            <a:r>
              <a:rPr lang="en-GB" altLang="en-US" sz="1600" dirty="0"/>
              <a:t>lane alignment </a:t>
            </a:r>
            <a:r>
              <a:rPr lang="en-GB" altLang="en-US" sz="1600"/>
              <a:t>is achieved, the received data </a:t>
            </a:r>
            <a:r>
              <a:rPr lang="en-GB" altLang="en-US" sz="1600" dirty="0"/>
              <a:t>in addition with a data valid signal will be sent to the data verifier.</a:t>
            </a:r>
          </a:p>
          <a:p>
            <a:pPr eaLnBrk="1" hangingPunct="1">
              <a:lnSpc>
                <a:spcPct val="80000"/>
              </a:lnSpc>
            </a:pPr>
            <a:r>
              <a:rPr lang="en-GB" altLang="en-US" sz="1600" dirty="0"/>
              <a:t>Here PRBS and </a:t>
            </a:r>
            <a:r>
              <a:rPr lang="en-GB" altLang="en-US" sz="1600" dirty="0" err="1"/>
              <a:t>counterverification</a:t>
            </a:r>
            <a:r>
              <a:rPr lang="en-GB" altLang="en-US" sz="1600" dirty="0"/>
              <a:t> will take place and single </a:t>
            </a:r>
            <a:r>
              <a:rPr lang="en-GB" altLang="en-US" sz="1600" dirty="0" err="1"/>
              <a:t>biterrors</a:t>
            </a:r>
            <a:r>
              <a:rPr lang="en-GB" altLang="en-US" sz="1600" dirty="0"/>
              <a:t> will be counted.</a:t>
            </a:r>
          </a:p>
          <a:p>
            <a:pPr eaLnBrk="1" hangingPunct="1">
              <a:lnSpc>
                <a:spcPct val="80000"/>
              </a:lnSpc>
            </a:pPr>
            <a:r>
              <a:rPr lang="en-GB" altLang="en-US" sz="1600" dirty="0" err="1"/>
              <a:t>Prbslocked</a:t>
            </a:r>
            <a:r>
              <a:rPr lang="en-GB" altLang="en-US" sz="1600" dirty="0"/>
              <a:t> is asserted when 128 consecutive valid Prbs-23 60-bit words have been received on each of the virtual lanes and de-asserted when 128 consecutive non-valid Prbs-23 60-bit words have been received.</a:t>
            </a:r>
          </a:p>
          <a:p>
            <a:pPr eaLnBrk="1" hangingPunct="1">
              <a:lnSpc>
                <a:spcPct val="80000"/>
              </a:lnSpc>
            </a:pPr>
            <a:r>
              <a:rPr lang="en-GB" altLang="en-US" sz="1600" dirty="0" err="1"/>
              <a:t>Countlocked</a:t>
            </a:r>
            <a:r>
              <a:rPr lang="en-GB" altLang="en-US" sz="1600" dirty="0"/>
              <a:t> is asserted when 128 consecutive </a:t>
            </a:r>
            <a:r>
              <a:rPr lang="en-GB" altLang="en-US" sz="1600"/>
              <a:t>valid 16-bit </a:t>
            </a:r>
            <a:r>
              <a:rPr lang="en-GB" altLang="en-US" sz="1600" dirty="0"/>
              <a:t>counter words have been received on the parts of the virtual lanes they were received.</a:t>
            </a:r>
          </a:p>
          <a:p>
            <a:pPr eaLnBrk="1" hangingPunct="1">
              <a:lnSpc>
                <a:spcPct val="80000"/>
              </a:lnSpc>
            </a:pPr>
            <a:r>
              <a:rPr lang="en-GB" altLang="en-US" sz="1600" dirty="0"/>
              <a:t>There </a:t>
            </a:r>
            <a:r>
              <a:rPr lang="en-GB" altLang="en-US" sz="1600"/>
              <a:t>are 16 </a:t>
            </a:r>
            <a:r>
              <a:rPr lang="en-GB" altLang="en-US" sz="1600" dirty="0"/>
              <a:t>60 bit PRBS Verifiers (one for every virtual lane) and </a:t>
            </a:r>
            <a:r>
              <a:rPr lang="en-GB" altLang="en-US" sz="1600"/>
              <a:t>1 16-bit </a:t>
            </a:r>
            <a:r>
              <a:rPr lang="en-GB" altLang="en-US" sz="1600" dirty="0" err="1"/>
              <a:t>CountVerifier</a:t>
            </a:r>
            <a:r>
              <a:rPr lang="en-GB" altLang="en-US" sz="1600" dirty="0"/>
              <a:t> to </a:t>
            </a:r>
            <a:r>
              <a:rPr lang="en-GB" altLang="en-US" sz="1600"/>
              <a:t>validate the 1024 bits </a:t>
            </a:r>
            <a:r>
              <a:rPr lang="en-GB" altLang="en-US" sz="1600" dirty="0"/>
              <a:t>of data.</a:t>
            </a:r>
          </a:p>
        </p:txBody>
      </p:sp>
      <p:sp>
        <p:nvSpPr>
          <p:cNvPr id="40964" name="Slide Number Placeholder 3">
            <a:extLst>
              <a:ext uri="{FF2B5EF4-FFF2-40B4-BE49-F238E27FC236}">
                <a16:creationId xmlns:a16="http://schemas.microsoft.com/office/drawing/2014/main" id="{5FC6E4F8-F1CD-4DCA-A9BE-9F5EF5D4F7F7}"/>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E521401-9D17-484C-972B-1652CEB9C5E9}" type="slidenum">
              <a:rPr lang="en-GB" altLang="en-US" smtClean="0">
                <a:solidFill>
                  <a:schemeClr val="tx1"/>
                </a:solidFill>
                <a:latin typeface="Arial" panose="020B0604020202020204" pitchFamily="34" charset="0"/>
              </a:rPr>
              <a:pPr fontAlgn="base">
                <a:spcBef>
                  <a:spcPct val="0"/>
                </a:spcBef>
                <a:spcAft>
                  <a:spcPct val="0"/>
                </a:spcAft>
                <a:buFontTx/>
                <a:buNone/>
              </a:pPr>
              <a:t>16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36800204"/>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00607117-5A9D-402F-BB4F-9FC6549CEC49}"/>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(continued)</a:t>
            </a:r>
            <a:endParaRPr lang="en-US" altLang="en-US">
              <a:latin typeface="Intel Clear" panose="020B0604020203020204" pitchFamily="34" charset="0"/>
              <a:cs typeface="Intel Clear" panose="020B0604020203020204" pitchFamily="34" charset="0"/>
            </a:endParaRPr>
          </a:p>
        </p:txBody>
      </p:sp>
      <p:sp>
        <p:nvSpPr>
          <p:cNvPr id="43011" name="Rectangle 3">
            <a:extLst>
              <a:ext uri="{FF2B5EF4-FFF2-40B4-BE49-F238E27FC236}">
                <a16:creationId xmlns:a16="http://schemas.microsoft.com/office/drawing/2014/main" id="{214A1D4F-6B66-44CE-995C-27F78776B2BA}"/>
              </a:ext>
            </a:extLst>
          </p:cNvPr>
          <p:cNvSpPr>
            <a:spLocks noGrp="1"/>
          </p:cNvSpPr>
          <p:nvPr>
            <p:ph idx="1"/>
          </p:nvPr>
        </p:nvSpPr>
        <p:spPr>
          <a:xfrm>
            <a:off x="381000" y="1066800"/>
            <a:ext cx="8331200" cy="4953000"/>
          </a:xfrm>
        </p:spPr>
        <p:txBody>
          <a:bodyPr/>
          <a:lstStyle/>
          <a:p>
            <a:pPr eaLnBrk="1" hangingPunct="1">
              <a:lnSpc>
                <a:spcPct val="90000"/>
              </a:lnSpc>
            </a:pPr>
            <a:r>
              <a:rPr lang="en-GB" altLang="en-US"/>
              <a:t>The </a:t>
            </a:r>
            <a:r>
              <a:rPr lang="en-GB" altLang="en-US" sz="1800"/>
              <a:t>Rx_path_deskew </a:t>
            </a:r>
            <a:r>
              <a:rPr lang="en-GB" altLang="en-US"/>
              <a:t>machine also has the </a:t>
            </a:r>
            <a:r>
              <a:rPr lang="en-GB" altLang="en-US" dirty="0"/>
              <a:t>logic to determine the local Rx </a:t>
            </a:r>
            <a:r>
              <a:rPr lang="en-GB" altLang="en-US"/>
              <a:t>state which depends </a:t>
            </a:r>
            <a:r>
              <a:rPr lang="en-GB" altLang="en-US" dirty="0"/>
              <a:t>on the incoming “alignment” control word</a:t>
            </a:r>
            <a:endParaRPr lang="en-GB" altLang="en-US" sz="1200" dirty="0"/>
          </a:p>
          <a:p>
            <a:pPr eaLnBrk="1" hangingPunct="1">
              <a:lnSpc>
                <a:spcPct val="90000"/>
              </a:lnSpc>
            </a:pPr>
            <a:r>
              <a:rPr lang="en-GB" altLang="en-US" dirty="0">
                <a:solidFill>
                  <a:srgbClr val="00B050"/>
                </a:solidFill>
              </a:rPr>
              <a:t>If last control word received is </a:t>
            </a:r>
            <a:r>
              <a:rPr lang="en-GB" altLang="en-US">
                <a:solidFill>
                  <a:srgbClr val="00B050"/>
                </a:solidFill>
              </a:rPr>
              <a:t>“…FDFF” </a:t>
            </a:r>
            <a:r>
              <a:rPr lang="en-GB" altLang="en-US" dirty="0">
                <a:solidFill>
                  <a:srgbClr val="00B050"/>
                </a:solidFill>
              </a:rPr>
              <a:t>it means the remote side has reached </a:t>
            </a:r>
            <a:r>
              <a:rPr lang="en-GB" altLang="en-US" dirty="0" err="1">
                <a:solidFill>
                  <a:srgbClr val="00B050"/>
                </a:solidFill>
              </a:rPr>
              <a:t>Wordalignment</a:t>
            </a:r>
            <a:r>
              <a:rPr lang="en-GB" altLang="en-US" dirty="0">
                <a:solidFill>
                  <a:srgbClr val="00B050"/>
                </a:solidFill>
              </a:rPr>
              <a:t>, if local side also has reached </a:t>
            </a:r>
            <a:r>
              <a:rPr lang="en-GB" altLang="en-US" dirty="0" err="1">
                <a:solidFill>
                  <a:srgbClr val="00B050"/>
                </a:solidFill>
              </a:rPr>
              <a:t>wordalignment</a:t>
            </a:r>
            <a:r>
              <a:rPr lang="en-GB" altLang="en-US" dirty="0">
                <a:solidFill>
                  <a:srgbClr val="00B050"/>
                </a:solidFill>
              </a:rPr>
              <a:t> this results in Linkup to be asserted, indicating that both sides are up and running. This can be used as the trigger to sent data across e.g.</a:t>
            </a:r>
          </a:p>
          <a:p>
            <a:pPr eaLnBrk="1" hangingPunct="1">
              <a:lnSpc>
                <a:spcPct val="90000"/>
              </a:lnSpc>
            </a:pPr>
            <a:r>
              <a:rPr lang="en-GB" altLang="en-US" dirty="0">
                <a:solidFill>
                  <a:srgbClr val="00B050"/>
                </a:solidFill>
              </a:rPr>
              <a:t>If last control word received is </a:t>
            </a:r>
            <a:r>
              <a:rPr lang="en-GB" altLang="en-US">
                <a:solidFill>
                  <a:srgbClr val="00B050"/>
                </a:solidFill>
              </a:rPr>
              <a:t>“…5CFF” </a:t>
            </a:r>
            <a:r>
              <a:rPr lang="en-GB" altLang="en-US" dirty="0">
                <a:solidFill>
                  <a:srgbClr val="00B050"/>
                </a:solidFill>
              </a:rPr>
              <a:t>it means an XOFF has been received from the remote side, this will be forwarded to the local transmitter to stop generating traffic on the local </a:t>
            </a:r>
            <a:r>
              <a:rPr lang="en-GB" altLang="en-US">
                <a:solidFill>
                  <a:srgbClr val="00B050"/>
                </a:solidFill>
              </a:rPr>
              <a:t>side.</a:t>
            </a:r>
          </a:p>
          <a:p>
            <a:pPr eaLnBrk="1" hangingPunct="1">
              <a:lnSpc>
                <a:spcPct val="90000"/>
              </a:lnSpc>
            </a:pPr>
            <a:r>
              <a:rPr lang="en-GB" altLang="en-US">
                <a:solidFill>
                  <a:srgbClr val="00B050"/>
                </a:solidFill>
              </a:rPr>
              <a:t>(See Flow chart on next slide for more details)</a:t>
            </a:r>
          </a:p>
          <a:p>
            <a:pPr eaLnBrk="1" hangingPunct="1">
              <a:lnSpc>
                <a:spcPct val="90000"/>
              </a:lnSpc>
            </a:pPr>
            <a:endParaRPr lang="en-GB" altLang="en-US" dirty="0">
              <a:solidFill>
                <a:srgbClr val="00B050"/>
              </a:solidFill>
            </a:endParaRPr>
          </a:p>
        </p:txBody>
      </p:sp>
      <p:sp>
        <p:nvSpPr>
          <p:cNvPr id="43012" name="Slide Number Placeholder 3">
            <a:extLst>
              <a:ext uri="{FF2B5EF4-FFF2-40B4-BE49-F238E27FC236}">
                <a16:creationId xmlns:a16="http://schemas.microsoft.com/office/drawing/2014/main" id="{F8F3B25F-3614-4828-B6A4-C4025F6137A3}"/>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6D20712C-CB7B-4CE7-AC6D-132FD2D0F270}" type="slidenum">
              <a:rPr lang="en-GB" altLang="en-US" smtClean="0">
                <a:solidFill>
                  <a:schemeClr val="tx1"/>
                </a:solidFill>
                <a:latin typeface="Arial" panose="020B0604020202020204" pitchFamily="34" charset="0"/>
              </a:rPr>
              <a:pPr fontAlgn="base">
                <a:spcBef>
                  <a:spcPct val="0"/>
                </a:spcBef>
                <a:spcAft>
                  <a:spcPct val="0"/>
                </a:spcAft>
                <a:buFontTx/>
                <a:buNone/>
              </a:pPr>
              <a:t>17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65402498"/>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26E35194-060C-4FBE-828E-5DB846701F9E}"/>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Control Characters used in combination with XOFF</a:t>
            </a:r>
            <a:endParaRPr lang="en-US" altLang="en-US">
              <a:latin typeface="Intel Clear" panose="020B0604020203020204" pitchFamily="34" charset="0"/>
              <a:cs typeface="Intel Clear" panose="020B0604020203020204" pitchFamily="34" charset="0"/>
            </a:endParaRPr>
          </a:p>
        </p:txBody>
      </p:sp>
      <p:sp>
        <p:nvSpPr>
          <p:cNvPr id="34820" name="Slide Number Placeholder 3">
            <a:extLst>
              <a:ext uri="{FF2B5EF4-FFF2-40B4-BE49-F238E27FC236}">
                <a16:creationId xmlns:a16="http://schemas.microsoft.com/office/drawing/2014/main" id="{2C307DDF-366F-476A-BBBB-E93D341DFF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4BF638F-6964-4E3A-BB1E-8A45A750BCA8}" type="slidenum">
              <a:rPr lang="en-GB" altLang="en-US" smtClean="0">
                <a:solidFill>
                  <a:schemeClr val="tx1"/>
                </a:solidFill>
                <a:latin typeface="Arial" panose="020B0604020202020204" pitchFamily="34" charset="0"/>
              </a:rPr>
              <a:pPr fontAlgn="base">
                <a:spcBef>
                  <a:spcPct val="0"/>
                </a:spcBef>
                <a:spcAft>
                  <a:spcPct val="0"/>
                </a:spcAft>
                <a:buFontTx/>
                <a:buNone/>
              </a:pPr>
              <a:t>18</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3C7B23BA-0174-462A-B81C-0B5D75D69F2B}"/>
              </a:ext>
            </a:extLst>
          </p:cNvPr>
          <p:cNvPicPr>
            <a:picLocks noChangeAspect="1"/>
          </p:cNvPicPr>
          <p:nvPr/>
        </p:nvPicPr>
        <p:blipFill>
          <a:blip r:embed="rId3"/>
          <a:stretch>
            <a:fillRect/>
          </a:stretch>
        </p:blipFill>
        <p:spPr>
          <a:xfrm>
            <a:off x="1219200" y="838200"/>
            <a:ext cx="6109046" cy="5451475"/>
          </a:xfrm>
          <a:prstGeom prst="rect">
            <a:avLst/>
          </a:prstGeom>
        </p:spPr>
      </p:pic>
    </p:spTree>
    <p:extLst>
      <p:ext uri="{BB962C8B-B14F-4D97-AF65-F5344CB8AC3E}">
        <p14:creationId xmlns:p14="http://schemas.microsoft.com/office/powerpoint/2010/main" val="1366539584"/>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4497387" cy="1158875"/>
          </a:xfrm>
        </p:spPr>
        <p:txBody>
          <a:bodyPr/>
          <a:lstStyle/>
          <a:p>
            <a:r>
              <a:rPr lang="en-GB" altLang="en-US">
                <a:latin typeface="Intel Clear" panose="020B0604020203020204" pitchFamily="34" charset="0"/>
                <a:cs typeface="Intel Clear" panose="020B0604020203020204" pitchFamily="34" charset="0"/>
              </a:rPr>
              <a:t>F-Tile Phy Direct IP</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(Common Datapath)</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19</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8FA3F06F-1729-4C57-8840-2EF68B64E568}"/>
              </a:ext>
            </a:extLst>
          </p:cNvPr>
          <p:cNvPicPr>
            <a:picLocks noChangeAspect="1"/>
          </p:cNvPicPr>
          <p:nvPr/>
        </p:nvPicPr>
        <p:blipFill>
          <a:blip r:embed="rId3"/>
          <a:stretch>
            <a:fillRect/>
          </a:stretch>
        </p:blipFill>
        <p:spPr>
          <a:xfrm>
            <a:off x="2286000" y="1371600"/>
            <a:ext cx="4374945" cy="4495800"/>
          </a:xfrm>
          <a:prstGeom prst="rect">
            <a:avLst/>
          </a:prstGeom>
        </p:spPr>
      </p:pic>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992187"/>
            <a:ext cx="8504237" cy="5029200"/>
          </a:xfrm>
        </p:spPr>
        <p:txBody>
          <a:bodyPr/>
          <a:lstStyle/>
          <a:p>
            <a:pPr eaLnBrk="1" hangingPunct="1">
              <a:lnSpc>
                <a:spcPct val="90000"/>
              </a:lnSpc>
            </a:pPr>
            <a:r>
              <a:rPr lang="en-US" altLang="en-US" sz="1400"/>
              <a:t>This document serves as supporting documentation for the various F-tile Superlite IV demo designs. </a:t>
            </a:r>
          </a:p>
          <a:p>
            <a:pPr eaLnBrk="1" hangingPunct="1">
              <a:lnSpc>
                <a:spcPct val="90000"/>
              </a:lnSpc>
            </a:pPr>
            <a:r>
              <a:rPr lang="en-US" altLang="en-US" sz="1400"/>
              <a:t>All F-tile demo designs follow a similar configuration and can have different number of channels, different clocking, using FEC or not, FGT or FHT etc. but the look and feel is always the same, both from RTL implementation as well from software implementation.</a:t>
            </a:r>
          </a:p>
          <a:p>
            <a:pPr eaLnBrk="1" hangingPunct="1">
              <a:lnSpc>
                <a:spcPct val="90000"/>
              </a:lnSpc>
            </a:pPr>
            <a:r>
              <a:rPr lang="en-US" altLang="en-US" sz="1400">
                <a:solidFill>
                  <a:srgbClr val="00B050"/>
                </a:solidFill>
              </a:rPr>
              <a:t>The software is written in such a way that there is a single main.c file and supporting files that is being re-used by all designs (whether FEC is used or not) and the parameterization is done using the parameters.h file. Those software files are also maintained on the Intel Forum Agilex I-Series Demo page </a:t>
            </a:r>
            <a:r>
              <a:rPr lang="en-US" altLang="en-US" sz="1400">
                <a:solidFill>
                  <a:srgbClr val="FF0000"/>
                </a:solidFill>
                <a:hlinkClick r:id="rId3"/>
              </a:rPr>
              <a:t>https://community.intel.com/t5/FPGA-Wiki/High-Speed-Transceiver-Demo-Designs-Agilex-I-Series-F-Tile/ta-p/1315123</a:t>
            </a:r>
            <a:r>
              <a:rPr lang="en-US" altLang="en-US" sz="1400">
                <a:solidFill>
                  <a:srgbClr val="FF0000"/>
                </a:solidFill>
              </a:rPr>
              <a:t> </a:t>
            </a:r>
            <a:endParaRPr lang="en-US" altLang="en-US" sz="1400">
              <a:solidFill>
                <a:srgbClr val="00B050"/>
              </a:solidFill>
            </a:endParaRPr>
          </a:p>
          <a:p>
            <a:pPr eaLnBrk="1" hangingPunct="1">
              <a:lnSpc>
                <a:spcPct val="90000"/>
              </a:lnSpc>
            </a:pPr>
            <a:r>
              <a:rPr lang="en-US" altLang="en-US" sz="1400">
                <a:solidFill>
                  <a:srgbClr val="00B050"/>
                </a:solidFill>
              </a:rPr>
              <a:t>This allows to maintain a single set of source files to be used across all designs and only very little parameterization is required. E.g. to move from a design that is using 2 PHY’s with 4 channels each with PAM4 without FEC to a design that is using 3 PHY’s with FEC only very few lines have to be modified in the parameters.h file. Examples of those are also maintained in the software section on the Agilex I-Series Demo page.</a:t>
            </a:r>
            <a:endParaRPr lang="en-GB" altLang="en-US" sz="1400">
              <a:solidFill>
                <a:srgbClr val="00B050"/>
              </a:solidFill>
            </a:endParaRP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91090437"/>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(Tx Datapath Options)</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20</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2869CE2B-6F1D-49A7-9A57-FBF9E81C5C6D}"/>
              </a:ext>
            </a:extLst>
          </p:cNvPr>
          <p:cNvPicPr>
            <a:picLocks noChangeAspect="1"/>
          </p:cNvPicPr>
          <p:nvPr/>
        </p:nvPicPr>
        <p:blipFill>
          <a:blip r:embed="rId3"/>
          <a:stretch>
            <a:fillRect/>
          </a:stretch>
        </p:blipFill>
        <p:spPr>
          <a:xfrm>
            <a:off x="433332" y="951247"/>
            <a:ext cx="6348468" cy="2392424"/>
          </a:xfrm>
          <a:prstGeom prst="rect">
            <a:avLst/>
          </a:prstGeom>
        </p:spPr>
      </p:pic>
      <p:pic>
        <p:nvPicPr>
          <p:cNvPr id="5" name="Picture 4">
            <a:extLst>
              <a:ext uri="{FF2B5EF4-FFF2-40B4-BE49-F238E27FC236}">
                <a16:creationId xmlns:a16="http://schemas.microsoft.com/office/drawing/2014/main" id="{1F979B14-949C-4033-937A-72C9FE5F30B9}"/>
              </a:ext>
            </a:extLst>
          </p:cNvPr>
          <p:cNvPicPr>
            <a:picLocks noChangeAspect="1"/>
          </p:cNvPicPr>
          <p:nvPr/>
        </p:nvPicPr>
        <p:blipFill>
          <a:blip r:embed="rId4"/>
          <a:stretch>
            <a:fillRect/>
          </a:stretch>
        </p:blipFill>
        <p:spPr>
          <a:xfrm>
            <a:off x="429487" y="3514330"/>
            <a:ext cx="4976868" cy="2452986"/>
          </a:xfrm>
          <a:prstGeom prst="rect">
            <a:avLst/>
          </a:prstGeom>
        </p:spPr>
      </p:pic>
    </p:spTree>
    <p:extLst>
      <p:ext uri="{BB962C8B-B14F-4D97-AF65-F5344CB8AC3E}">
        <p14:creationId xmlns:p14="http://schemas.microsoft.com/office/powerpoint/2010/main" val="1834204696"/>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(Tx Datapath Options cont.)</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21</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C6F3BBA1-5A76-4FEB-B822-FEFFF9CBFAD3}"/>
              </a:ext>
            </a:extLst>
          </p:cNvPr>
          <p:cNvPicPr>
            <a:picLocks noChangeAspect="1"/>
          </p:cNvPicPr>
          <p:nvPr/>
        </p:nvPicPr>
        <p:blipFill>
          <a:blip r:embed="rId3"/>
          <a:stretch>
            <a:fillRect/>
          </a:stretch>
        </p:blipFill>
        <p:spPr>
          <a:xfrm>
            <a:off x="408748" y="986183"/>
            <a:ext cx="7523809" cy="2761905"/>
          </a:xfrm>
          <a:prstGeom prst="rect">
            <a:avLst/>
          </a:prstGeom>
        </p:spPr>
      </p:pic>
    </p:spTree>
    <p:extLst>
      <p:ext uri="{BB962C8B-B14F-4D97-AF65-F5344CB8AC3E}">
        <p14:creationId xmlns:p14="http://schemas.microsoft.com/office/powerpoint/2010/main" val="4083999612"/>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(Rx Datapath Options)</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22</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DBC3A533-AA98-4FBB-92BD-6CA94903D9B0}"/>
              </a:ext>
            </a:extLst>
          </p:cNvPr>
          <p:cNvPicPr>
            <a:picLocks noChangeAspect="1"/>
          </p:cNvPicPr>
          <p:nvPr/>
        </p:nvPicPr>
        <p:blipFill>
          <a:blip r:embed="rId3"/>
          <a:stretch>
            <a:fillRect/>
          </a:stretch>
        </p:blipFill>
        <p:spPr>
          <a:xfrm>
            <a:off x="304801" y="841642"/>
            <a:ext cx="4952999" cy="3013410"/>
          </a:xfrm>
          <a:prstGeom prst="rect">
            <a:avLst/>
          </a:prstGeom>
        </p:spPr>
      </p:pic>
      <p:pic>
        <p:nvPicPr>
          <p:cNvPr id="7" name="Picture 6">
            <a:extLst>
              <a:ext uri="{FF2B5EF4-FFF2-40B4-BE49-F238E27FC236}">
                <a16:creationId xmlns:a16="http://schemas.microsoft.com/office/drawing/2014/main" id="{F39045D6-C031-48DA-A0C3-068A85BB940A}"/>
              </a:ext>
            </a:extLst>
          </p:cNvPr>
          <p:cNvPicPr>
            <a:picLocks noChangeAspect="1"/>
          </p:cNvPicPr>
          <p:nvPr/>
        </p:nvPicPr>
        <p:blipFill>
          <a:blip r:embed="rId4"/>
          <a:stretch>
            <a:fillRect/>
          </a:stretch>
        </p:blipFill>
        <p:spPr>
          <a:xfrm>
            <a:off x="304800" y="3962400"/>
            <a:ext cx="4953000" cy="2325578"/>
          </a:xfrm>
          <a:prstGeom prst="rect">
            <a:avLst/>
          </a:prstGeom>
        </p:spPr>
      </p:pic>
    </p:spTree>
    <p:extLst>
      <p:ext uri="{BB962C8B-B14F-4D97-AF65-F5344CB8AC3E}">
        <p14:creationId xmlns:p14="http://schemas.microsoft.com/office/powerpoint/2010/main" val="1905916231"/>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(Rx Datapath Options cont.)</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23</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BFB80CFA-85CD-4605-9C6B-19AB34D9C51A}"/>
              </a:ext>
            </a:extLst>
          </p:cNvPr>
          <p:cNvPicPr>
            <a:picLocks noChangeAspect="1"/>
          </p:cNvPicPr>
          <p:nvPr/>
        </p:nvPicPr>
        <p:blipFill>
          <a:blip r:embed="rId3"/>
          <a:stretch>
            <a:fillRect/>
          </a:stretch>
        </p:blipFill>
        <p:spPr>
          <a:xfrm>
            <a:off x="386707" y="865993"/>
            <a:ext cx="6923809" cy="809524"/>
          </a:xfrm>
          <a:prstGeom prst="rect">
            <a:avLst/>
          </a:prstGeom>
        </p:spPr>
      </p:pic>
      <p:pic>
        <p:nvPicPr>
          <p:cNvPr id="6" name="Picture 5">
            <a:extLst>
              <a:ext uri="{FF2B5EF4-FFF2-40B4-BE49-F238E27FC236}">
                <a16:creationId xmlns:a16="http://schemas.microsoft.com/office/drawing/2014/main" id="{C09BE79C-5258-4FBD-8A93-AF2E84661295}"/>
              </a:ext>
            </a:extLst>
          </p:cNvPr>
          <p:cNvPicPr>
            <a:picLocks noChangeAspect="1"/>
          </p:cNvPicPr>
          <p:nvPr/>
        </p:nvPicPr>
        <p:blipFill>
          <a:blip r:embed="rId4"/>
          <a:stretch>
            <a:fillRect/>
          </a:stretch>
        </p:blipFill>
        <p:spPr>
          <a:xfrm>
            <a:off x="386707" y="1996565"/>
            <a:ext cx="7085714" cy="2561905"/>
          </a:xfrm>
          <a:prstGeom prst="rect">
            <a:avLst/>
          </a:prstGeom>
        </p:spPr>
      </p:pic>
    </p:spTree>
    <p:extLst>
      <p:ext uri="{BB962C8B-B14F-4D97-AF65-F5344CB8AC3E}">
        <p14:creationId xmlns:p14="http://schemas.microsoft.com/office/powerpoint/2010/main" val="3225095979"/>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(RS-FEC)</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24</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EADA4336-934F-402B-990A-CE22A83F2B2B}"/>
              </a:ext>
            </a:extLst>
          </p:cNvPr>
          <p:cNvPicPr>
            <a:picLocks noChangeAspect="1"/>
          </p:cNvPicPr>
          <p:nvPr/>
        </p:nvPicPr>
        <p:blipFill>
          <a:blip r:embed="rId3"/>
          <a:stretch>
            <a:fillRect/>
          </a:stretch>
        </p:blipFill>
        <p:spPr>
          <a:xfrm>
            <a:off x="383398" y="1112927"/>
            <a:ext cx="6485714" cy="1438095"/>
          </a:xfrm>
          <a:prstGeom prst="rect">
            <a:avLst/>
          </a:prstGeom>
        </p:spPr>
      </p:pic>
    </p:spTree>
    <p:extLst>
      <p:ext uri="{BB962C8B-B14F-4D97-AF65-F5344CB8AC3E}">
        <p14:creationId xmlns:p14="http://schemas.microsoft.com/office/powerpoint/2010/main" val="3471590384"/>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(Avalon Memory-Mapped Interface)</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25</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B61B5768-BBAD-470C-8126-AEBE76EC7C1A}"/>
              </a:ext>
            </a:extLst>
          </p:cNvPr>
          <p:cNvPicPr>
            <a:picLocks noChangeAspect="1"/>
          </p:cNvPicPr>
          <p:nvPr/>
        </p:nvPicPr>
        <p:blipFill>
          <a:blip r:embed="rId3"/>
          <a:stretch>
            <a:fillRect/>
          </a:stretch>
        </p:blipFill>
        <p:spPr>
          <a:xfrm>
            <a:off x="563266" y="1676400"/>
            <a:ext cx="6342857" cy="3142857"/>
          </a:xfrm>
          <a:prstGeom prst="rect">
            <a:avLst/>
          </a:prstGeom>
        </p:spPr>
      </p:pic>
    </p:spTree>
    <p:extLst>
      <p:ext uri="{BB962C8B-B14F-4D97-AF65-F5344CB8AC3E}">
        <p14:creationId xmlns:p14="http://schemas.microsoft.com/office/powerpoint/2010/main" val="2649889687"/>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Link Register Set</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GB" altLang="en-US" dirty="0"/>
              <a:t>The design is using a custom .</a:t>
            </a:r>
            <a:r>
              <a:rPr lang="en-GB" altLang="en-US" dirty="0" err="1"/>
              <a:t>qsys</a:t>
            </a:r>
            <a:r>
              <a:rPr lang="en-GB" altLang="en-US" dirty="0"/>
              <a:t> component that can be parameterized. The component is called “Link Register Set” (using </a:t>
            </a:r>
            <a:r>
              <a:rPr lang="en-GB" altLang="en-US" dirty="0" err="1"/>
              <a:t>link_reg_set_hw.tcl</a:t>
            </a:r>
            <a:r>
              <a:rPr lang="en-GB" altLang="en-US" dirty="0"/>
              <a:t>) and is available in the default group section of the </a:t>
            </a:r>
            <a:r>
              <a:rPr lang="en-GB" altLang="en-US" dirty="0" err="1"/>
              <a:t>Qsys</a:t>
            </a:r>
            <a:r>
              <a:rPr lang="en-GB" altLang="en-US" dirty="0"/>
              <a:t> library.</a:t>
            </a:r>
          </a:p>
          <a:p>
            <a:pPr lvl="1"/>
            <a:r>
              <a:rPr lang="en-GB" altLang="en-US" dirty="0"/>
              <a:t>This component can be parameterized to </a:t>
            </a:r>
            <a:r>
              <a:rPr lang="en-GB" altLang="en-US"/>
              <a:t>the number of links, the number of LANES per Link and the number of PHY instances per link you </a:t>
            </a:r>
            <a:r>
              <a:rPr lang="en-GB" altLang="en-US" dirty="0"/>
              <a:t>want to instantiate in your design and makes the generation of the </a:t>
            </a:r>
            <a:r>
              <a:rPr lang="en-GB" altLang="en-US" dirty="0" err="1"/>
              <a:t>Qsys</a:t>
            </a:r>
            <a:r>
              <a:rPr lang="en-GB" altLang="en-US" dirty="0"/>
              <a:t> system much more streamlined.</a:t>
            </a:r>
          </a:p>
          <a:p>
            <a:pPr lvl="1"/>
            <a:r>
              <a:rPr lang="en-GB" altLang="en-US" dirty="0"/>
              <a:t>As in this </a:t>
            </a:r>
            <a:r>
              <a:rPr lang="en-GB" altLang="en-US"/>
              <a:t>design 1 Link with 2 phy’s </a:t>
            </a:r>
            <a:r>
              <a:rPr lang="en-GB" altLang="en-US" dirty="0"/>
              <a:t>are </a:t>
            </a:r>
            <a:r>
              <a:rPr lang="en-GB" altLang="en-US"/>
              <a:t>being and each link has 8 lanes you end up with the configuration below (see screenshot)</a:t>
            </a:r>
            <a:endParaRPr lang="en-GB" altLang="en-US" dirty="0"/>
          </a:p>
          <a:p>
            <a:pPr lvl="1"/>
            <a:r>
              <a:rPr lang="en-GB" altLang="en-US" dirty="0"/>
              <a:t>For every Link that you use in your design it will generate a number of registers (to control/readout the measured clocks) as well as all the required AVMM reconfiguration interfaces for </a:t>
            </a:r>
            <a:r>
              <a:rPr lang="en-GB" altLang="en-US"/>
              <a:t>the Native PHY (</a:t>
            </a:r>
            <a:r>
              <a:rPr lang="en-GB" altLang="en-US" dirty="0"/>
              <a:t>which is for </a:t>
            </a:r>
            <a:r>
              <a:rPr lang="en-GB" altLang="en-US"/>
              <a:t>every PHY instance : 1 AVMM </a:t>
            </a:r>
            <a:r>
              <a:rPr lang="en-GB" altLang="en-US" dirty="0"/>
              <a:t>for </a:t>
            </a:r>
            <a:r>
              <a:rPr lang="en-GB" altLang="en-US"/>
              <a:t>the transceiver configuration interface and 1 </a:t>
            </a:r>
            <a:r>
              <a:rPr lang="en-GB" altLang="en-US" dirty="0"/>
              <a:t>AVMM for </a:t>
            </a:r>
            <a:r>
              <a:rPr lang="en-GB" altLang="en-US"/>
              <a:t>the RSFEC condifuguration interface).</a:t>
            </a:r>
            <a:endParaRPr lang="en-GB" altLang="en-US" dirty="0"/>
          </a:p>
          <a:p>
            <a:pPr lvl="1"/>
            <a:r>
              <a:rPr lang="en-US" altLang="en-US" dirty="0"/>
              <a:t>For the AVMM interfaces the Link Register set is calling another custom component : “</a:t>
            </a:r>
            <a:r>
              <a:rPr lang="en-US" altLang="en-US" dirty="0" err="1"/>
              <a:t>reconfig_mgmt</a:t>
            </a:r>
            <a:r>
              <a:rPr lang="en-US" altLang="en-US" dirty="0"/>
              <a:t>” (</a:t>
            </a:r>
            <a:r>
              <a:rPr lang="en-US" altLang="en-US" dirty="0" err="1"/>
              <a:t>reconfig_mgmt_hw.tcl</a:t>
            </a:r>
            <a:r>
              <a:rPr lang="en-US" altLang="en-US" dirty="0"/>
              <a:t>)</a:t>
            </a:r>
            <a:endParaRPr lang="en-GB" altLang="en-US" dirty="0"/>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26</a:t>
            </a:fld>
            <a:endParaRPr lang="en-GB" altLang="en-US">
              <a:solidFill>
                <a:schemeClr val="tx1"/>
              </a:solidFill>
              <a:latin typeface="Arial" panose="020B0604020202020204" pitchFamily="34" charset="0"/>
            </a:endParaRPr>
          </a:p>
        </p:txBody>
      </p:sp>
      <p:pic>
        <p:nvPicPr>
          <p:cNvPr id="55301" name="Picture 2">
            <a:extLst>
              <a:ext uri="{FF2B5EF4-FFF2-40B4-BE49-F238E27FC236}">
                <a16:creationId xmlns:a16="http://schemas.microsoft.com/office/drawing/2014/main" id="{FE6F7085-BF48-43FF-8FE7-82E24155E4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019" y="5117556"/>
            <a:ext cx="24479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C26732D3-F0DB-4D5B-BDB9-B248CC0E7387}"/>
              </a:ext>
            </a:extLst>
          </p:cNvPr>
          <p:cNvPicPr>
            <a:picLocks noChangeAspect="1"/>
          </p:cNvPicPr>
          <p:nvPr/>
        </p:nvPicPr>
        <p:blipFill>
          <a:blip r:embed="rId4"/>
          <a:stretch>
            <a:fillRect/>
          </a:stretch>
        </p:blipFill>
        <p:spPr>
          <a:xfrm>
            <a:off x="4800600" y="4881715"/>
            <a:ext cx="3276190" cy="1580952"/>
          </a:xfrm>
          <a:prstGeom prst="rect">
            <a:avLst/>
          </a:prstGeom>
        </p:spPr>
      </p:pic>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(Setup)</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a:t>
            </a:r>
            <a:r>
              <a:rPr lang="en-GB" altLang="en-US"/>
              <a:t>constraint without any timing violations. The entire logic is basically clocked from one clock (the highlighted one below). The rx_clkout2 is for measuring the recovered clock but is not used for clocking the logic.</a:t>
            </a:r>
            <a:endParaRPr lang="en-GB" altLang="en-US" dirty="0"/>
          </a:p>
          <a:p>
            <a:pPr eaLnBrk="1" hangingPunct="1"/>
            <a:r>
              <a:rPr lang="en-GB" altLang="en-US" dirty="0"/>
              <a:t>Compiled </a:t>
            </a:r>
            <a:r>
              <a:rPr lang="en-GB" altLang="en-US"/>
              <a:t>for AGIB027R29A1E2VR0</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27</a:t>
            </a:fld>
            <a:endParaRPr lang="en-GB" altLang="en-US">
              <a:solidFill>
                <a:schemeClr val="tx1"/>
              </a:solidFill>
              <a:latin typeface="Arial" panose="020B0604020202020204" pitchFamily="34" charset="0"/>
            </a:endParaRPr>
          </a:p>
        </p:txBody>
      </p:sp>
      <p:pic>
        <p:nvPicPr>
          <p:cNvPr id="5" name="Picture 4">
            <a:extLst>
              <a:ext uri="{FF2B5EF4-FFF2-40B4-BE49-F238E27FC236}">
                <a16:creationId xmlns:a16="http://schemas.microsoft.com/office/drawing/2014/main" id="{87CB2AC5-C35A-4F7A-A608-81B7B72EED88}"/>
              </a:ext>
            </a:extLst>
          </p:cNvPr>
          <p:cNvPicPr>
            <a:picLocks noChangeAspect="1"/>
          </p:cNvPicPr>
          <p:nvPr/>
        </p:nvPicPr>
        <p:blipFill>
          <a:blip r:embed="rId3"/>
          <a:stretch>
            <a:fillRect/>
          </a:stretch>
        </p:blipFill>
        <p:spPr>
          <a:xfrm>
            <a:off x="0" y="2588650"/>
            <a:ext cx="9144000" cy="1680699"/>
          </a:xfrm>
          <a:prstGeom prst="rect">
            <a:avLst/>
          </a:prstGeom>
        </p:spPr>
      </p:pic>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(Hold)</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a:t>
            </a:r>
            <a:r>
              <a:rPr lang="en-GB" altLang="en-US"/>
              <a:t>constraint without any timing violations</a:t>
            </a:r>
            <a:endParaRPr lang="en-GB" altLang="en-US" dirty="0"/>
          </a:p>
          <a:p>
            <a:pPr eaLnBrk="1" hangingPunct="1"/>
            <a:r>
              <a:rPr lang="en-GB" altLang="en-US" dirty="0"/>
              <a:t>Compiled </a:t>
            </a:r>
            <a:r>
              <a:rPr lang="en-GB" altLang="en-US"/>
              <a:t>for AGIB027R29A1E2VR0</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28</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B547DC86-E863-44AF-8498-8B914F996138}"/>
              </a:ext>
            </a:extLst>
          </p:cNvPr>
          <p:cNvPicPr>
            <a:picLocks noChangeAspect="1"/>
          </p:cNvPicPr>
          <p:nvPr/>
        </p:nvPicPr>
        <p:blipFill>
          <a:blip r:embed="rId3"/>
          <a:stretch>
            <a:fillRect/>
          </a:stretch>
        </p:blipFill>
        <p:spPr>
          <a:xfrm>
            <a:off x="7144" y="2101850"/>
            <a:ext cx="9144000" cy="1718672"/>
          </a:xfrm>
          <a:prstGeom prst="rect">
            <a:avLst/>
          </a:prstGeom>
        </p:spPr>
      </p:pic>
    </p:spTree>
    <p:extLst>
      <p:ext uri="{BB962C8B-B14F-4D97-AF65-F5344CB8AC3E}">
        <p14:creationId xmlns:p14="http://schemas.microsoft.com/office/powerpoint/2010/main" val="3655086379"/>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Native Phy Debug Master Endpoint Interface</a:t>
            </a:r>
            <a:br>
              <a:rPr lang="en-GB" altLang="en-US">
                <a:latin typeface="Intel Clear" panose="020B0604020203020204" pitchFamily="34" charset="0"/>
                <a:cs typeface="Intel Clear" panose="020B0604020203020204" pitchFamily="34" charset="0"/>
              </a:rPr>
            </a:br>
            <a:endParaRPr lang="en-US" altLang="en-US">
              <a:solidFill>
                <a:srgbClr val="FF0000"/>
              </a:solidFill>
              <a:latin typeface="Intel Clear" panose="020B0604020203020204" pitchFamily="34" charset="0"/>
              <a:cs typeface="Intel Clear" panose="020B0604020203020204" pitchFamily="34" charset="0"/>
            </a:endParaRPr>
          </a:p>
        </p:txBody>
      </p:sp>
      <p:sp>
        <p:nvSpPr>
          <p:cNvPr id="38915" name="Rectangle 3"/>
          <p:cNvSpPr>
            <a:spLocks noGrp="1" noChangeArrowheads="1"/>
          </p:cNvSpPr>
          <p:nvPr>
            <p:ph sz="quarter" idx="11"/>
          </p:nvPr>
        </p:nvSpPr>
        <p:spPr>
          <a:xfrm>
            <a:off x="381000" y="1487488"/>
            <a:ext cx="8504237" cy="5029200"/>
          </a:xfrm>
        </p:spPr>
        <p:txBody>
          <a:bodyPr/>
          <a:lstStyle/>
          <a:p>
            <a:pPr>
              <a:lnSpc>
                <a:spcPct val="90000"/>
              </a:lnSpc>
            </a:pPr>
            <a:r>
              <a:rPr lang="en-GB" altLang="en-US" dirty="0"/>
              <a:t>In addition to the AVMM interface the Native PHY also enable </a:t>
            </a:r>
            <a:r>
              <a:rPr lang="en-GB" altLang="en-US"/>
              <a:t>the Native Phy Debug Master Endpoint interface  which </a:t>
            </a:r>
            <a:r>
              <a:rPr lang="en-GB" altLang="en-US" dirty="0"/>
              <a:t>can also be accessed through the </a:t>
            </a:r>
            <a:r>
              <a:rPr lang="en-GB" altLang="en-US" dirty="0" err="1"/>
              <a:t>Qsys</a:t>
            </a:r>
            <a:r>
              <a:rPr lang="en-GB" altLang="en-US" dirty="0"/>
              <a:t> system due to the addition of the </a:t>
            </a:r>
            <a:r>
              <a:rPr lang="en-GB" altLang="en-US" dirty="0" err="1"/>
              <a:t>jtag_debug_module</a:t>
            </a:r>
            <a:r>
              <a:rPr lang="en-GB" altLang="en-US" dirty="0"/>
              <a:t>.</a:t>
            </a:r>
          </a:p>
          <a:p>
            <a:pPr>
              <a:lnSpc>
                <a:spcPct val="90000"/>
              </a:lnSpc>
            </a:pPr>
            <a:r>
              <a:rPr lang="en-GB" altLang="en-US" dirty="0"/>
              <a:t>Access to </a:t>
            </a:r>
            <a:r>
              <a:rPr lang="en-GB" altLang="en-US"/>
              <a:t>the Native Phy Debug Master Endpoint </a:t>
            </a:r>
            <a:r>
              <a:rPr lang="en-GB" altLang="en-US" dirty="0"/>
              <a:t>interface can be done through System Console totally in parallel while the </a:t>
            </a:r>
            <a:r>
              <a:rPr lang="en-GB" altLang="en-US" err="1"/>
              <a:t>Nios</a:t>
            </a:r>
            <a:r>
              <a:rPr lang="en-GB" altLang="en-US"/>
              <a:t> controller(s) are being </a:t>
            </a:r>
            <a:r>
              <a:rPr lang="en-GB" altLang="en-US" dirty="0"/>
              <a:t>used.</a:t>
            </a:r>
          </a:p>
          <a:p>
            <a:pPr>
              <a:lnSpc>
                <a:spcPct val="90000"/>
              </a:lnSpc>
            </a:pPr>
            <a:r>
              <a:rPr lang="en-GB" altLang="en-US"/>
              <a:t>The Native Phy Debug Master Endpoint </a:t>
            </a:r>
            <a:r>
              <a:rPr lang="en-GB" altLang="en-US" dirty="0"/>
              <a:t>interface can be used for advanced debugging and reporting (see further) .</a:t>
            </a:r>
          </a:p>
          <a:p>
            <a:pPr>
              <a:lnSpc>
                <a:spcPct val="90000"/>
              </a:lnSpc>
            </a:pPr>
            <a:r>
              <a:rPr lang="en-GB" altLang="en-US" dirty="0"/>
              <a:t>The major advantage of having </a:t>
            </a:r>
            <a:r>
              <a:rPr lang="en-GB" altLang="en-US"/>
              <a:t>the Native Phy Debug Master Endpoint </a:t>
            </a:r>
            <a:r>
              <a:rPr lang="en-GB" altLang="en-US" dirty="0"/>
              <a:t>interface is that it allows to run directly </a:t>
            </a:r>
            <a:r>
              <a:rPr lang="en-GB" altLang="en-US"/>
              <a:t>the Universal Toolkit </a:t>
            </a:r>
            <a:r>
              <a:rPr lang="en-GB" altLang="en-US" dirty="0"/>
              <a:t>(see further).</a:t>
            </a:r>
          </a:p>
        </p:txBody>
      </p:sp>
      <p:sp>
        <p:nvSpPr>
          <p:cNvPr id="3891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A2B251A-3C7D-4735-9A0D-EE025721DC79}"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64917651"/>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 (continued)</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992187"/>
            <a:ext cx="8504237" cy="5029200"/>
          </a:xfrm>
        </p:spPr>
        <p:txBody>
          <a:bodyPr/>
          <a:lstStyle/>
          <a:p>
            <a:pPr eaLnBrk="1" hangingPunct="1">
              <a:lnSpc>
                <a:spcPct val="90000"/>
              </a:lnSpc>
            </a:pPr>
            <a:r>
              <a:rPr lang="en-GB" altLang="en-US"/>
              <a:t>This document focusses on one variant of Superlite IV using F-tile.</a:t>
            </a:r>
          </a:p>
          <a:p>
            <a:pPr eaLnBrk="1" hangingPunct="1">
              <a:lnSpc>
                <a:spcPct val="90000"/>
              </a:lnSpc>
            </a:pPr>
            <a:r>
              <a:rPr lang="en-GB" altLang="en-US"/>
              <a:t>The version described here is using PHY direct IP with RSFEC configured in RS(544,514) aggregrate mode (200GbE). The amount of 200GbE modules to be “combined” can be easily achieved and there is both a 2x200GbE (400Gbps aggregate) as well as a 3x200GbE version (600Gbps Aggregate).</a:t>
            </a: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838200"/>
            <a:ext cx="8504237" cy="5029200"/>
          </a:xfrm>
        </p:spPr>
        <p:txBody>
          <a:bodyPr/>
          <a:lstStyle/>
          <a:p>
            <a:pPr>
              <a:lnSpc>
                <a:spcPct val="80000"/>
              </a:lnSpc>
            </a:pPr>
            <a:r>
              <a:rPr lang="en-GB" altLang="en-US" sz="1400" dirty="0"/>
              <a:t>The </a:t>
            </a:r>
            <a:r>
              <a:rPr lang="en-GB" altLang="en-US" sz="1400" dirty="0" err="1"/>
              <a:t>Nios</a:t>
            </a:r>
            <a:r>
              <a:rPr lang="en-GB" altLang="en-US" sz="1400" dirty="0"/>
              <a:t> II controller is used to control and monitor the design using the </a:t>
            </a:r>
            <a:r>
              <a:rPr lang="en-GB" altLang="en-US" sz="1400" dirty="0" err="1"/>
              <a:t>Nios</a:t>
            </a:r>
            <a:r>
              <a:rPr lang="en-GB" altLang="en-US" sz="1400" dirty="0"/>
              <a:t> II terminal.</a:t>
            </a:r>
          </a:p>
          <a:p>
            <a:pPr lvl="1">
              <a:lnSpc>
                <a:spcPct val="80000"/>
              </a:lnSpc>
            </a:pPr>
            <a:r>
              <a:rPr lang="en-GB" altLang="en-US" sz="1200" dirty="0"/>
              <a:t>Display status signals for each of the channels</a:t>
            </a:r>
          </a:p>
          <a:p>
            <a:pPr lvl="2">
              <a:lnSpc>
                <a:spcPct val="80000"/>
              </a:lnSpc>
            </a:pPr>
            <a:r>
              <a:rPr lang="en-GB" altLang="en-US" sz="1100"/>
              <a:t>Tile/Quad information</a:t>
            </a:r>
          </a:p>
          <a:p>
            <a:pPr lvl="2">
              <a:lnSpc>
                <a:spcPct val="80000"/>
              </a:lnSpc>
            </a:pPr>
            <a:r>
              <a:rPr lang="en-GB" altLang="en-US" sz="1100"/>
              <a:t>Encoding </a:t>
            </a:r>
            <a:r>
              <a:rPr lang="en-GB" altLang="en-US" sz="1100" dirty="0"/>
              <a:t>(PAM4/NRZ and </a:t>
            </a:r>
            <a:r>
              <a:rPr lang="en-GB" altLang="en-US" sz="1100" dirty="0" err="1"/>
              <a:t>gray</a:t>
            </a:r>
            <a:r>
              <a:rPr lang="en-GB" altLang="en-US" sz="1100" dirty="0"/>
              <a:t> and/or 1/1+D </a:t>
            </a:r>
            <a:r>
              <a:rPr lang="en-GB" altLang="en-US" sz="1100"/>
              <a:t>encoding)</a:t>
            </a:r>
          </a:p>
          <a:p>
            <a:pPr lvl="2">
              <a:lnSpc>
                <a:spcPct val="80000"/>
              </a:lnSpc>
            </a:pPr>
            <a:r>
              <a:rPr lang="en-US" altLang="en-US" sz="1100">
                <a:solidFill>
                  <a:srgbClr val="00B050"/>
                </a:solidFill>
              </a:rPr>
              <a:t>Link Up</a:t>
            </a:r>
          </a:p>
          <a:p>
            <a:pPr lvl="2">
              <a:lnSpc>
                <a:spcPct val="80000"/>
              </a:lnSpc>
            </a:pPr>
            <a:r>
              <a:rPr lang="en-US" altLang="en-US" sz="1100">
                <a:solidFill>
                  <a:srgbClr val="00B050"/>
                </a:solidFill>
              </a:rPr>
              <a:t>DataLocked (combination of the PrbsLocked and Countlocked)</a:t>
            </a:r>
          </a:p>
          <a:p>
            <a:pPr lvl="2">
              <a:lnSpc>
                <a:spcPct val="80000"/>
              </a:lnSpc>
            </a:pPr>
            <a:r>
              <a:rPr lang="en-US" altLang="en-US" sz="1100">
                <a:solidFill>
                  <a:srgbClr val="00B050"/>
                </a:solidFill>
              </a:rPr>
              <a:t>LaneAligned</a:t>
            </a:r>
          </a:p>
          <a:p>
            <a:pPr lvl="2">
              <a:lnSpc>
                <a:spcPct val="80000"/>
              </a:lnSpc>
            </a:pPr>
            <a:r>
              <a:rPr lang="en-US" altLang="en-US" sz="1100">
                <a:solidFill>
                  <a:srgbClr val="00B050"/>
                </a:solidFill>
              </a:rPr>
              <a:t>Effective Datarate</a:t>
            </a:r>
          </a:p>
          <a:p>
            <a:pPr lvl="2">
              <a:lnSpc>
                <a:spcPct val="80000"/>
              </a:lnSpc>
            </a:pPr>
            <a:r>
              <a:rPr lang="en-US" altLang="en-US" sz="1100">
                <a:solidFill>
                  <a:srgbClr val="00B050"/>
                </a:solidFill>
              </a:rPr>
              <a:t>Latency (only when looped back on it’s own)</a:t>
            </a:r>
          </a:p>
          <a:p>
            <a:pPr lvl="2">
              <a:lnSpc>
                <a:spcPct val="80000"/>
              </a:lnSpc>
            </a:pPr>
            <a:r>
              <a:rPr lang="en-GB" altLang="en-US" sz="1100">
                <a:solidFill>
                  <a:srgbClr val="00B050"/>
                </a:solidFill>
              </a:rPr>
              <a:t>RSFEC Statistics</a:t>
            </a:r>
          </a:p>
          <a:p>
            <a:pPr lvl="2">
              <a:lnSpc>
                <a:spcPct val="80000"/>
              </a:lnSpc>
            </a:pPr>
            <a:r>
              <a:rPr lang="en-GB" altLang="en-US" sz="1100">
                <a:solidFill>
                  <a:srgbClr val="00B050"/>
                </a:solidFill>
              </a:rPr>
              <a:t>RX AM Lock Alarm Count</a:t>
            </a:r>
          </a:p>
          <a:p>
            <a:pPr lvl="2">
              <a:lnSpc>
                <a:spcPct val="80000"/>
              </a:lnSpc>
            </a:pPr>
            <a:r>
              <a:rPr lang="en-GB" altLang="en-US" sz="1100">
                <a:solidFill>
                  <a:srgbClr val="00B050"/>
                </a:solidFill>
              </a:rPr>
              <a:t>Lock Alarm</a:t>
            </a:r>
          </a:p>
          <a:p>
            <a:pPr lvl="2">
              <a:lnSpc>
                <a:spcPct val="80000"/>
              </a:lnSpc>
            </a:pPr>
            <a:r>
              <a:rPr lang="en-GB" altLang="en-US" sz="1100"/>
              <a:t>Freq</a:t>
            </a:r>
            <a:r>
              <a:rPr lang="en-GB" altLang="en-US" sz="1100" err="1"/>
              <a:t>_</a:t>
            </a:r>
            <a:r>
              <a:rPr lang="en-GB" altLang="en-US" sz="1100"/>
              <a:t>Locked </a:t>
            </a:r>
            <a:endParaRPr lang="en-GB" altLang="en-US" sz="1100" dirty="0"/>
          </a:p>
          <a:p>
            <a:pPr lvl="2">
              <a:lnSpc>
                <a:spcPct val="80000"/>
              </a:lnSpc>
            </a:pPr>
            <a:r>
              <a:rPr lang="en-GB" altLang="en-US" sz="1100"/>
              <a:t>Tx_ready/Rx</a:t>
            </a:r>
            <a:r>
              <a:rPr lang="en-GB" altLang="en-US" sz="1100" dirty="0" err="1"/>
              <a:t>_ready</a:t>
            </a:r>
            <a:endParaRPr lang="en-GB" altLang="en-US" sz="1100" dirty="0"/>
          </a:p>
          <a:p>
            <a:pPr lvl="2">
              <a:lnSpc>
                <a:spcPct val="80000"/>
              </a:lnSpc>
            </a:pPr>
            <a:r>
              <a:rPr lang="en-GB" altLang="en-US" sz="1100"/>
              <a:t>Serial Loop + Reverse Parallel Loop</a:t>
            </a:r>
            <a:endParaRPr lang="en-GB" altLang="en-US" sz="1100" dirty="0"/>
          </a:p>
          <a:p>
            <a:pPr lvl="2">
              <a:lnSpc>
                <a:spcPct val="80000"/>
              </a:lnSpc>
            </a:pPr>
            <a:r>
              <a:rPr lang="en-GB" altLang="en-US" sz="1100" dirty="0"/>
              <a:t>Channel Type</a:t>
            </a:r>
          </a:p>
          <a:p>
            <a:pPr lvl="2">
              <a:lnSpc>
                <a:spcPct val="80000"/>
              </a:lnSpc>
            </a:pPr>
            <a:r>
              <a:rPr lang="en-GB" altLang="en-US" sz="1100" dirty="0"/>
              <a:t>Connection Type</a:t>
            </a:r>
          </a:p>
          <a:p>
            <a:pPr lvl="2">
              <a:lnSpc>
                <a:spcPct val="80000"/>
              </a:lnSpc>
            </a:pPr>
            <a:r>
              <a:rPr lang="en-GB" altLang="en-US" sz="1100"/>
              <a:t>Rx/Tx </a:t>
            </a:r>
            <a:r>
              <a:rPr lang="en-GB" altLang="en-US" sz="1100" dirty="0"/>
              <a:t>Polarity Inversion</a:t>
            </a:r>
          </a:p>
          <a:p>
            <a:pPr lvl="2">
              <a:lnSpc>
                <a:spcPct val="80000"/>
              </a:lnSpc>
            </a:pPr>
            <a:r>
              <a:rPr lang="en-GB" altLang="en-US" sz="1100"/>
              <a:t>Number </a:t>
            </a:r>
            <a:r>
              <a:rPr lang="en-GB" altLang="en-US" sz="1100" dirty="0"/>
              <a:t>of </a:t>
            </a:r>
            <a:r>
              <a:rPr lang="en-GB" altLang="en-US" sz="1100" dirty="0" err="1"/>
              <a:t>biterrors</a:t>
            </a:r>
            <a:r>
              <a:rPr lang="en-GB" altLang="en-US" sz="1100" dirty="0"/>
              <a:t>.</a:t>
            </a:r>
          </a:p>
          <a:p>
            <a:pPr lvl="1">
              <a:lnSpc>
                <a:spcPct val="80000"/>
              </a:lnSpc>
            </a:pPr>
            <a:r>
              <a:rPr lang="en-GB" altLang="en-US" sz="1200"/>
              <a:t>Displays </a:t>
            </a:r>
            <a:r>
              <a:rPr lang="en-GB" altLang="en-US" sz="1200" dirty="0"/>
              <a:t>the bitrate based on measured reference clock </a:t>
            </a:r>
            <a:r>
              <a:rPr lang="en-GB" altLang="en-US" sz="1200"/>
              <a:t>frequency </a:t>
            </a:r>
          </a:p>
          <a:p>
            <a:pPr lvl="1">
              <a:lnSpc>
                <a:spcPct val="80000"/>
              </a:lnSpc>
            </a:pPr>
            <a:r>
              <a:rPr lang="en-GB" altLang="en-US" sz="1200"/>
              <a:t>Displays </a:t>
            </a:r>
            <a:r>
              <a:rPr lang="en-GB" altLang="en-US" sz="1200" dirty="0"/>
              <a:t>also the recovered clock frequency (of </a:t>
            </a:r>
            <a:r>
              <a:rPr lang="en-GB" altLang="en-US" sz="1200"/>
              <a:t>lane 0 only). </a:t>
            </a:r>
            <a:r>
              <a:rPr lang="en-GB" altLang="en-US" sz="1200" dirty="0"/>
              <a:t>Note that if lane 0 has no connection or is </a:t>
            </a:r>
            <a:r>
              <a:rPr lang="en-GB" altLang="en-US" sz="1200" dirty="0" err="1"/>
              <a:t>is</a:t>
            </a:r>
            <a:r>
              <a:rPr lang="en-GB" altLang="en-US" sz="1200" dirty="0"/>
              <a:t> not in serial loopback the  measured recovered clock frequency is a random number as the CDR is not locked to anything.</a:t>
            </a:r>
          </a:p>
          <a:p>
            <a:pPr lvl="1">
              <a:lnSpc>
                <a:spcPct val="80000"/>
              </a:lnSpc>
            </a:pPr>
            <a:endParaRPr lang="en-GB" altLang="en-US" sz="1100" dirty="0"/>
          </a:p>
          <a:p>
            <a:pPr lvl="1">
              <a:lnSpc>
                <a:spcPct val="80000"/>
              </a:lnSpc>
            </a:pPr>
            <a:endParaRPr lang="en-GB" altLang="en-US" sz="1400"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05005092"/>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dirty="0" err="1">
                <a:latin typeface="Intel Clear" panose="020B0604020203020204" pitchFamily="34" charset="0"/>
                <a:cs typeface="Intel Clear" panose="020B0604020203020204" pitchFamily="34" charset="0"/>
              </a:rPr>
              <a:t>Nios</a:t>
            </a:r>
            <a:r>
              <a:rPr lang="en-GB" altLang="en-US" dirty="0">
                <a:latin typeface="Intel Clear" panose="020B0604020203020204" pitchFamily="34" charset="0"/>
                <a:cs typeface="Intel Clear" panose="020B0604020203020204" pitchFamily="34" charset="0"/>
              </a:rPr>
              <a:t> II Control &amp; Monitoring (continued)</a:t>
            </a:r>
            <a:endParaRPr lang="en-US" altLang="en-US" dirty="0">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914400"/>
            <a:ext cx="8504237" cy="5029200"/>
          </a:xfrm>
        </p:spPr>
        <p:txBody>
          <a:bodyPr/>
          <a:lstStyle/>
          <a:p>
            <a:pPr lvl="1">
              <a:lnSpc>
                <a:spcPct val="80000"/>
              </a:lnSpc>
            </a:pPr>
            <a:r>
              <a:rPr lang="en-GB" altLang="en-US" sz="1200"/>
              <a:t>Control Serial Loopback on all lanes and per phy</a:t>
            </a:r>
          </a:p>
          <a:p>
            <a:pPr lvl="1">
              <a:lnSpc>
                <a:spcPct val="80000"/>
              </a:lnSpc>
            </a:pPr>
            <a:r>
              <a:rPr lang="en-GB" altLang="en-US" sz="1200">
                <a:solidFill>
                  <a:srgbClr val="002060"/>
                </a:solidFill>
              </a:rPr>
              <a:t>Control Reverse Parallel Loopback on all lanes and per phy </a:t>
            </a:r>
          </a:p>
          <a:p>
            <a:pPr lvl="1">
              <a:lnSpc>
                <a:spcPct val="80000"/>
              </a:lnSpc>
            </a:pPr>
            <a:r>
              <a:rPr lang="en-GB" altLang="en-US" sz="1200">
                <a:solidFill>
                  <a:srgbClr val="00B050"/>
                </a:solidFill>
              </a:rPr>
              <a:t>Error insertion : Soft Biterror (Pre-FEC) (which results in one error per virtual link) or error insertion through RS-FEC directly.</a:t>
            </a:r>
          </a:p>
          <a:p>
            <a:pPr lvl="1">
              <a:lnSpc>
                <a:spcPct val="80000"/>
              </a:lnSpc>
            </a:pPr>
            <a:r>
              <a:rPr lang="en-GB" altLang="en-US" sz="1200"/>
              <a:t>Displays </a:t>
            </a:r>
            <a:r>
              <a:rPr lang="en-GB" altLang="en-US" sz="1200" dirty="0"/>
              <a:t>the number of </a:t>
            </a:r>
            <a:r>
              <a:rPr lang="en-GB" altLang="en-US" sz="1200" dirty="0" err="1"/>
              <a:t>biterrors</a:t>
            </a:r>
            <a:r>
              <a:rPr lang="en-GB" altLang="en-US" sz="1200" dirty="0"/>
              <a:t> and the </a:t>
            </a:r>
            <a:r>
              <a:rPr lang="en-GB" altLang="en-US" sz="1200"/>
              <a:t>BER.</a:t>
            </a:r>
          </a:p>
          <a:p>
            <a:pPr lvl="1">
              <a:lnSpc>
                <a:spcPct val="80000"/>
              </a:lnSpc>
            </a:pPr>
            <a:r>
              <a:rPr lang="en-US" altLang="en-US" sz="1200">
                <a:solidFill>
                  <a:srgbClr val="00B050"/>
                </a:solidFill>
              </a:rPr>
              <a:t>Reads out and print out PMA settings for all channels</a:t>
            </a:r>
            <a:endParaRPr lang="en-GB" altLang="en-US" sz="1200">
              <a:solidFill>
                <a:srgbClr val="00B050"/>
              </a:solidFill>
            </a:endParaRPr>
          </a:p>
          <a:p>
            <a:pPr lvl="1">
              <a:lnSpc>
                <a:spcPct val="80000"/>
              </a:lnSpc>
            </a:pPr>
            <a:r>
              <a:rPr lang="en-GB" altLang="en-US" sz="1200">
                <a:solidFill>
                  <a:srgbClr val="00B050"/>
                </a:solidFill>
              </a:rPr>
              <a:t>Control Invert Tx and Rx Polarity on all lanes and per phy</a:t>
            </a:r>
          </a:p>
          <a:p>
            <a:pPr lvl="1">
              <a:lnSpc>
                <a:spcPct val="80000"/>
              </a:lnSpc>
            </a:pPr>
            <a:r>
              <a:rPr lang="en-GB" altLang="en-US" sz="1200">
                <a:solidFill>
                  <a:srgbClr val="00B050"/>
                </a:solidFill>
              </a:rPr>
              <a:t>PMA tuning : Allows to find the optimum Transmit PMA settings (VOD, Pre-emphasis) using PMA sweep function</a:t>
            </a:r>
            <a:r>
              <a:rPr lang="en-GB" altLang="en-US" sz="1200"/>
              <a:t>. </a:t>
            </a:r>
          </a:p>
          <a:p>
            <a:pPr lvl="1">
              <a:lnSpc>
                <a:spcPct val="80000"/>
              </a:lnSpc>
            </a:pPr>
            <a:r>
              <a:rPr lang="en-GB" altLang="en-US" sz="1200"/>
              <a:t>Stress Tests : 9 different stress tests are avalailable (see dedicated slide) including latency measurement</a:t>
            </a:r>
          </a:p>
          <a:p>
            <a:pPr lvl="1">
              <a:lnSpc>
                <a:spcPct val="80000"/>
              </a:lnSpc>
            </a:pPr>
            <a:r>
              <a:rPr lang="en-US" altLang="en-US" sz="1200"/>
              <a:t>Displays the time the test has been running on the Transceiver Block.</a:t>
            </a:r>
            <a:endParaRPr lang="en-GB" altLang="en-US" sz="1200"/>
          </a:p>
          <a:p>
            <a:pPr marL="0" lvl="1" indent="0">
              <a:lnSpc>
                <a:spcPct val="80000"/>
              </a:lnSpc>
              <a:buNone/>
            </a:pPr>
            <a:endParaRPr lang="en-GB" altLang="en-US" sz="1200" dirty="0"/>
          </a:p>
          <a:p>
            <a:pPr marL="0" lvl="1" indent="0">
              <a:lnSpc>
                <a:spcPct val="80000"/>
              </a:lnSpc>
              <a:buNone/>
            </a:pPr>
            <a:endParaRPr lang="en-GB" altLang="en-US" dirty="0"/>
          </a:p>
          <a:p>
            <a:pPr lvl="1">
              <a:lnSpc>
                <a:spcPct val="80000"/>
              </a:lnSpc>
            </a:pPr>
            <a:endParaRPr lang="en-GB" altLang="en-US" sz="1200" dirty="0"/>
          </a:p>
          <a:p>
            <a:pPr lvl="1">
              <a:lnSpc>
                <a:spcPct val="80000"/>
              </a:lnSpc>
            </a:pPr>
            <a:endParaRPr lang="en-GB" altLang="en-US" sz="1200" dirty="0"/>
          </a:p>
          <a:p>
            <a:pPr lvl="1">
              <a:lnSpc>
                <a:spcPct val="80000"/>
              </a:lnSpc>
            </a:pPr>
            <a:endParaRPr lang="en-GB" altLang="en-US"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31</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61828766"/>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dirty="0" err="1">
                <a:latin typeface="Intel Clear" panose="020B0604020203020204" pitchFamily="34" charset="0"/>
                <a:cs typeface="Intel Clear" panose="020B0604020203020204" pitchFamily="34" charset="0"/>
              </a:rPr>
              <a:t>Nios</a:t>
            </a:r>
            <a:r>
              <a:rPr lang="en-GB" altLang="en-US" dirty="0">
                <a:latin typeface="Intel Clear" panose="020B0604020203020204" pitchFamily="34" charset="0"/>
                <a:cs typeface="Intel Clear" panose="020B0604020203020204" pitchFamily="34" charset="0"/>
              </a:rPr>
              <a:t> II Control </a:t>
            </a:r>
            <a:r>
              <a:rPr lang="en-GB" altLang="en-US">
                <a:latin typeface="Intel Clear" panose="020B0604020203020204" pitchFamily="34" charset="0"/>
                <a:cs typeface="Intel Clear" panose="020B0604020203020204" pitchFamily="34" charset="0"/>
              </a:rPr>
              <a:t>&amp; Monitoring </a:t>
            </a:r>
            <a:r>
              <a:rPr lang="en-GB" altLang="en-US">
                <a:solidFill>
                  <a:srgbClr val="FF0000"/>
                </a:solidFill>
                <a:latin typeface="Intel Clear" panose="020B0604020203020204" pitchFamily="34" charset="0"/>
                <a:cs typeface="Intel Clear" panose="020B0604020203020204" pitchFamily="34" charset="0"/>
              </a:rPr>
              <a:t>(to be added)</a:t>
            </a:r>
            <a:endParaRPr lang="en-US" altLang="en-US" dirty="0">
              <a:solidFill>
                <a:srgbClr val="FF0000"/>
              </a:solidFill>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1137785"/>
            <a:ext cx="8504237" cy="5029200"/>
          </a:xfrm>
        </p:spPr>
        <p:txBody>
          <a:bodyPr/>
          <a:lstStyle/>
          <a:p>
            <a:pPr lvl="1">
              <a:lnSpc>
                <a:spcPct val="80000"/>
              </a:lnSpc>
            </a:pPr>
            <a:r>
              <a:rPr lang="en-GB" altLang="en-US" sz="1400"/>
              <a:t>Measures the temperatures of the core (</a:t>
            </a:r>
            <a:r>
              <a:rPr lang="en-GB" altLang="en-US" sz="1400">
                <a:solidFill>
                  <a:srgbClr val="00B050"/>
                </a:solidFill>
              </a:rPr>
              <a:t>supported</a:t>
            </a:r>
            <a:r>
              <a:rPr lang="en-GB" altLang="en-US" sz="1400"/>
              <a:t>) and the transceiver tile </a:t>
            </a:r>
            <a:r>
              <a:rPr lang="en-GB" altLang="en-US" sz="1400">
                <a:solidFill>
                  <a:srgbClr val="FF0000"/>
                </a:solidFill>
              </a:rPr>
              <a:t>(to be added)</a:t>
            </a:r>
          </a:p>
          <a:p>
            <a:pPr lvl="1">
              <a:lnSpc>
                <a:spcPct val="80000"/>
              </a:lnSpc>
            </a:pPr>
            <a:r>
              <a:rPr lang="en-US" altLang="en-US" sz="1400">
                <a:solidFill>
                  <a:srgbClr val="002060"/>
                </a:solidFill>
              </a:rPr>
              <a:t>Dumps I2C information of connected modules and cables like Vendor, part number, cable length, temperature of the module. </a:t>
            </a:r>
            <a:r>
              <a:rPr lang="en-GB" altLang="en-US" sz="1400">
                <a:solidFill>
                  <a:srgbClr val="FF0000"/>
                </a:solidFill>
              </a:rPr>
              <a:t>(due to a hardware issue on the PCIe devkit (ES Version) the I2C interface does not work for some modules, so the software will ask whether you want to enable the I2C access when you download the .elf file) </a:t>
            </a:r>
            <a:r>
              <a:rPr lang="en-US" altLang="en-US" sz="1400">
                <a:solidFill>
                  <a:srgbClr val="002060"/>
                </a:solidFill>
              </a:rPr>
              <a:t>This assumes the hardware modification to the board is done (i.e replace R122 and R127 with 0R resistors or short them).</a:t>
            </a:r>
            <a:endParaRPr lang="en-GB" altLang="en-US" sz="1400">
              <a:solidFill>
                <a:srgbClr val="FF0000"/>
              </a:solidFill>
            </a:endParaRPr>
          </a:p>
          <a:p>
            <a:pPr lvl="1">
              <a:lnSpc>
                <a:spcPct val="80000"/>
              </a:lnSpc>
            </a:pPr>
            <a:r>
              <a:rPr lang="en-US" altLang="en-US" sz="1400">
                <a:solidFill>
                  <a:srgbClr val="002060"/>
                </a:solidFill>
              </a:rPr>
              <a:t>Allows to dump the I2C page Lower page and Page 00h registers of the selected module/cable</a:t>
            </a:r>
          </a:p>
          <a:p>
            <a:pPr lvl="1">
              <a:lnSpc>
                <a:spcPct val="80000"/>
              </a:lnSpc>
            </a:pPr>
            <a:endParaRPr lang="en-US" altLang="en-US" sz="1400">
              <a:solidFill>
                <a:srgbClr val="002060"/>
              </a:solidFill>
            </a:endParaRPr>
          </a:p>
          <a:p>
            <a:pPr marL="0" lvl="1" indent="0">
              <a:lnSpc>
                <a:spcPct val="80000"/>
              </a:lnSpc>
              <a:buNone/>
            </a:pPr>
            <a:endParaRPr lang="en-GB" altLang="en-US" dirty="0"/>
          </a:p>
          <a:p>
            <a:pPr lvl="1">
              <a:lnSpc>
                <a:spcPct val="80000"/>
              </a:lnSpc>
            </a:pPr>
            <a:endParaRPr lang="en-GB" altLang="en-US" sz="1200" dirty="0"/>
          </a:p>
          <a:p>
            <a:pPr lvl="1">
              <a:lnSpc>
                <a:spcPct val="80000"/>
              </a:lnSpc>
            </a:pPr>
            <a:endParaRPr lang="en-GB" altLang="en-US" sz="1200" dirty="0"/>
          </a:p>
          <a:p>
            <a:pPr lvl="1">
              <a:lnSpc>
                <a:spcPct val="80000"/>
              </a:lnSpc>
            </a:pPr>
            <a:endParaRPr lang="en-GB" altLang="en-US"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260939745"/>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9B5D47-3EAA-4B44-B270-CC44BB20E0C1}"/>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Nios 2 Output in Nios II SDK Shell </a:t>
            </a:r>
            <a:br>
              <a:rPr lang="en-GB" altLang="en-US">
                <a:latin typeface="Intel Clear" panose="020B0604020203020204" pitchFamily="34" charset="0"/>
                <a:cs typeface="Intel Clear" panose="020B0604020203020204" pitchFamily="34" charset="0"/>
              </a:rPr>
            </a:br>
            <a:endParaRPr lang="en-US" altLang="en-US">
              <a:latin typeface="Intel Clear" panose="020B0604020203020204" pitchFamily="34" charset="0"/>
              <a:cs typeface="Intel Clear" panose="020B0604020203020204" pitchFamily="34" charset="0"/>
            </a:endParaRPr>
          </a:p>
        </p:txBody>
      </p:sp>
      <p:sp>
        <p:nvSpPr>
          <p:cNvPr id="65539" name="Slide Number Placeholder 3">
            <a:extLst>
              <a:ext uri="{FF2B5EF4-FFF2-40B4-BE49-F238E27FC236}">
                <a16:creationId xmlns:a16="http://schemas.microsoft.com/office/drawing/2014/main" id="{B703CB5F-6EFA-4998-B983-A360C0CE28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3CD29BF-30C2-4FF1-8680-A127EDCCE12F}" type="slidenum">
              <a:rPr lang="en-US" altLang="en-US" smtClean="0">
                <a:solidFill>
                  <a:schemeClr val="tx1"/>
                </a:solidFill>
                <a:latin typeface="Arial" panose="020B0604020202020204" pitchFamily="34" charset="0"/>
              </a:rPr>
              <a:pPr fontAlgn="base">
                <a:spcBef>
                  <a:spcPct val="0"/>
                </a:spcBef>
                <a:spcAft>
                  <a:spcPct val="0"/>
                </a:spcAft>
                <a:buFontTx/>
                <a:buNone/>
              </a:pPr>
              <a:t>33</a:t>
            </a:fld>
            <a:endParaRPr lang="en-US" altLang="en-US">
              <a:solidFill>
                <a:schemeClr val="tx1"/>
              </a:solidFill>
              <a:latin typeface="Arial" panose="020B0604020202020204" pitchFamily="34" charset="0"/>
            </a:endParaRPr>
          </a:p>
        </p:txBody>
      </p:sp>
      <p:sp>
        <p:nvSpPr>
          <p:cNvPr id="65540" name="Content Placeholder 2">
            <a:extLst>
              <a:ext uri="{FF2B5EF4-FFF2-40B4-BE49-F238E27FC236}">
                <a16:creationId xmlns:a16="http://schemas.microsoft.com/office/drawing/2014/main" id="{7D458D5D-86C5-433E-BD6C-31CF6C0A4AF0}"/>
              </a:ext>
            </a:extLst>
          </p:cNvPr>
          <p:cNvSpPr>
            <a:spLocks noGrp="1"/>
          </p:cNvSpPr>
          <p:nvPr>
            <p:ph sz="quarter" idx="11"/>
          </p:nvPr>
        </p:nvSpPr>
        <p:spPr>
          <a:xfrm>
            <a:off x="411163" y="1268413"/>
            <a:ext cx="8504237" cy="5029200"/>
          </a:xfrm>
        </p:spPr>
        <p:txBody>
          <a:bodyPr/>
          <a:lstStyle/>
          <a:p>
            <a:endParaRPr lang="en-US" altLang="en-US" dirty="0"/>
          </a:p>
        </p:txBody>
      </p:sp>
      <p:pic>
        <p:nvPicPr>
          <p:cNvPr id="3" name="Picture 2">
            <a:extLst>
              <a:ext uri="{FF2B5EF4-FFF2-40B4-BE49-F238E27FC236}">
                <a16:creationId xmlns:a16="http://schemas.microsoft.com/office/drawing/2014/main" id="{8CBA48A1-668D-4932-95CC-A7B8D411806F}"/>
              </a:ext>
            </a:extLst>
          </p:cNvPr>
          <p:cNvPicPr>
            <a:picLocks noChangeAspect="1"/>
          </p:cNvPicPr>
          <p:nvPr/>
        </p:nvPicPr>
        <p:blipFill>
          <a:blip r:embed="rId3"/>
          <a:stretch>
            <a:fillRect/>
          </a:stretch>
        </p:blipFill>
        <p:spPr>
          <a:xfrm>
            <a:off x="411162" y="1033545"/>
            <a:ext cx="8045449" cy="4975475"/>
          </a:xfrm>
          <a:prstGeom prst="rect">
            <a:avLst/>
          </a:prstGeom>
        </p:spPr>
      </p:pic>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sz="1800">
                <a:latin typeface="Intel Clear" panose="020B0604020203020204" pitchFamily="34" charset="0"/>
                <a:cs typeface="Intel Clear" panose="020B0604020203020204" pitchFamily="34" charset="0"/>
              </a:rPr>
              <a:t>Test with electrical loopback module on QSFP-DD 1</a:t>
            </a:r>
            <a:endParaRPr lang="en-US" altLang="en-US" sz="1800"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34</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2E723351-63EA-4660-BACD-538CFF00AE71}"/>
              </a:ext>
            </a:extLst>
          </p:cNvPr>
          <p:cNvPicPr>
            <a:picLocks noChangeAspect="1"/>
          </p:cNvPicPr>
          <p:nvPr/>
        </p:nvPicPr>
        <p:blipFill>
          <a:blip r:embed="rId3"/>
          <a:stretch>
            <a:fillRect/>
          </a:stretch>
        </p:blipFill>
        <p:spPr>
          <a:xfrm>
            <a:off x="4354" y="791369"/>
            <a:ext cx="9144000" cy="4670281"/>
          </a:xfrm>
          <a:prstGeom prst="rect">
            <a:avLst/>
          </a:prstGeom>
        </p:spPr>
      </p:pic>
    </p:spTree>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sz="1800">
                <a:latin typeface="Intel Clear" panose="020B0604020203020204" pitchFamily="34" charset="0"/>
                <a:cs typeface="Intel Clear" panose="020B0604020203020204" pitchFamily="34" charset="0"/>
              </a:rPr>
              <a:t>Test with electrical loopback module on QSFP-DD 1 (continued)</a:t>
            </a:r>
            <a:endParaRPr lang="en-US" altLang="en-US" sz="1800"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35</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A1355BD4-D4EB-4AB4-9B41-6CC84F84C4F8}"/>
              </a:ext>
            </a:extLst>
          </p:cNvPr>
          <p:cNvPicPr>
            <a:picLocks noChangeAspect="1"/>
          </p:cNvPicPr>
          <p:nvPr/>
        </p:nvPicPr>
        <p:blipFill>
          <a:blip r:embed="rId3"/>
          <a:stretch>
            <a:fillRect/>
          </a:stretch>
        </p:blipFill>
        <p:spPr>
          <a:xfrm>
            <a:off x="32657" y="838200"/>
            <a:ext cx="9144000" cy="4206240"/>
          </a:xfrm>
          <a:prstGeom prst="rect">
            <a:avLst/>
          </a:prstGeom>
        </p:spPr>
      </p:pic>
    </p:spTree>
    <p:extLst>
      <p:ext uri="{BB962C8B-B14F-4D97-AF65-F5344CB8AC3E}">
        <p14:creationId xmlns:p14="http://schemas.microsoft.com/office/powerpoint/2010/main" val="3674943880"/>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a:latin typeface="Intel Clear" panose="020B0604020203020204" pitchFamily="34" charset="0"/>
                <a:cs typeface="Intel Clear" panose="020B0604020203020204" pitchFamily="34" charset="0"/>
              </a:rPr>
              <a:t>Available commands </a:t>
            </a:r>
            <a:endParaRPr lang="en-US" altLang="en-US">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36</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12875A51-AD8A-4F2E-A0BB-792FBB99EE55}"/>
              </a:ext>
            </a:extLst>
          </p:cNvPr>
          <p:cNvPicPr>
            <a:picLocks noChangeAspect="1"/>
          </p:cNvPicPr>
          <p:nvPr/>
        </p:nvPicPr>
        <p:blipFill>
          <a:blip r:embed="rId3"/>
          <a:stretch>
            <a:fillRect/>
          </a:stretch>
        </p:blipFill>
        <p:spPr>
          <a:xfrm>
            <a:off x="354012" y="990600"/>
            <a:ext cx="8536977" cy="4876800"/>
          </a:xfrm>
          <a:prstGeom prst="rect">
            <a:avLst/>
          </a:prstGeom>
        </p:spPr>
      </p:pic>
    </p:spTree>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08790-DBF3-4660-82EF-CC77F3A89FF4}"/>
              </a:ext>
            </a:extLst>
          </p:cNvPr>
          <p:cNvSpPr>
            <a:spLocks noGrp="1"/>
          </p:cNvSpPr>
          <p:nvPr>
            <p:ph type="title"/>
          </p:nvPr>
        </p:nvSpPr>
        <p:spPr/>
        <p:txBody>
          <a:bodyPr/>
          <a:lstStyle/>
          <a:p>
            <a:r>
              <a:rPr lang="en-US"/>
              <a:t>Stress Tests</a:t>
            </a:r>
          </a:p>
        </p:txBody>
      </p:sp>
      <p:sp>
        <p:nvSpPr>
          <p:cNvPr id="3" name="Content Placeholder 2">
            <a:extLst>
              <a:ext uri="{FF2B5EF4-FFF2-40B4-BE49-F238E27FC236}">
                <a16:creationId xmlns:a16="http://schemas.microsoft.com/office/drawing/2014/main" id="{DDC723A5-F8FF-4DAC-8766-E78960456405}"/>
              </a:ext>
            </a:extLst>
          </p:cNvPr>
          <p:cNvSpPr>
            <a:spLocks noGrp="1"/>
          </p:cNvSpPr>
          <p:nvPr>
            <p:ph sz="quarter" idx="11"/>
          </p:nvPr>
        </p:nvSpPr>
        <p:spPr/>
        <p:txBody>
          <a:bodyPr/>
          <a:lstStyle/>
          <a:p>
            <a:r>
              <a:rPr lang="en-US"/>
              <a:t>Option ‘L’ provides a submenu to perform the following “stress tests”:</a:t>
            </a:r>
          </a:p>
          <a:p>
            <a:pPr marL="285750" indent="-285750">
              <a:buFont typeface="Wingdings" panose="05000000000000000000" pitchFamily="2" charset="2"/>
              <a:buChar char="§"/>
            </a:pPr>
            <a:endParaRPr lang="en-US"/>
          </a:p>
        </p:txBody>
      </p:sp>
      <p:sp>
        <p:nvSpPr>
          <p:cNvPr id="4" name="Slide Number Placeholder 3">
            <a:extLst>
              <a:ext uri="{FF2B5EF4-FFF2-40B4-BE49-F238E27FC236}">
                <a16:creationId xmlns:a16="http://schemas.microsoft.com/office/drawing/2014/main" id="{DAB176C6-23FE-40B7-92E7-45DEBDDF32D3}"/>
              </a:ext>
            </a:extLst>
          </p:cNvPr>
          <p:cNvSpPr>
            <a:spLocks noGrp="1"/>
          </p:cNvSpPr>
          <p:nvPr>
            <p:ph type="sldNum" sz="quarter" idx="12"/>
          </p:nvPr>
        </p:nvSpPr>
        <p:spPr/>
        <p:txBody>
          <a:bodyPr/>
          <a:lstStyle/>
          <a:p>
            <a:pPr>
              <a:defRPr/>
            </a:pPr>
            <a:fld id="{9A8E3367-2147-4CE3-A39B-4FC3C417335F}" type="slidenum">
              <a:rPr lang="en-GB" altLang="en-US" smtClean="0"/>
              <a:pPr>
                <a:defRPr/>
              </a:pPr>
              <a:t>37</a:t>
            </a:fld>
            <a:endParaRPr lang="en-GB" altLang="en-US"/>
          </a:p>
        </p:txBody>
      </p:sp>
      <p:pic>
        <p:nvPicPr>
          <p:cNvPr id="6" name="Picture 5">
            <a:extLst>
              <a:ext uri="{FF2B5EF4-FFF2-40B4-BE49-F238E27FC236}">
                <a16:creationId xmlns:a16="http://schemas.microsoft.com/office/drawing/2014/main" id="{E6EBA221-DFB1-4E25-9E14-58B1A0FCAC9C}"/>
              </a:ext>
            </a:extLst>
          </p:cNvPr>
          <p:cNvPicPr>
            <a:picLocks noChangeAspect="1"/>
          </p:cNvPicPr>
          <p:nvPr/>
        </p:nvPicPr>
        <p:blipFill>
          <a:blip r:embed="rId2"/>
          <a:stretch>
            <a:fillRect/>
          </a:stretch>
        </p:blipFill>
        <p:spPr>
          <a:xfrm>
            <a:off x="152400" y="1606459"/>
            <a:ext cx="8685714" cy="1247619"/>
          </a:xfrm>
          <a:prstGeom prst="rect">
            <a:avLst/>
          </a:prstGeom>
        </p:spPr>
      </p:pic>
    </p:spTree>
    <p:extLst>
      <p:ext uri="{BB962C8B-B14F-4D97-AF65-F5344CB8AC3E}">
        <p14:creationId xmlns:p14="http://schemas.microsoft.com/office/powerpoint/2010/main" val="5277531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79BFF685-0379-4B0B-96B2-BDB1838E14AA}"/>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Measuring Latency</a:t>
            </a:r>
            <a:endParaRPr lang="en-US" altLang="en-US">
              <a:latin typeface="Intel Clear" panose="020B0604020203020204" pitchFamily="34" charset="0"/>
              <a:cs typeface="Intel Clear" panose="020B0604020203020204" pitchFamily="34" charset="0"/>
            </a:endParaRPr>
          </a:p>
        </p:txBody>
      </p:sp>
      <p:sp>
        <p:nvSpPr>
          <p:cNvPr id="81923" name="Rectangle 3">
            <a:extLst>
              <a:ext uri="{FF2B5EF4-FFF2-40B4-BE49-F238E27FC236}">
                <a16:creationId xmlns:a16="http://schemas.microsoft.com/office/drawing/2014/main" id="{1120FF85-9921-453D-B7DC-190BB13F5624}"/>
              </a:ext>
            </a:extLst>
          </p:cNvPr>
          <p:cNvSpPr>
            <a:spLocks noGrp="1"/>
          </p:cNvSpPr>
          <p:nvPr>
            <p:ph sz="quarter" idx="11"/>
          </p:nvPr>
        </p:nvSpPr>
        <p:spPr>
          <a:xfrm>
            <a:off x="429720" y="914400"/>
            <a:ext cx="8504237" cy="5029200"/>
          </a:xfrm>
        </p:spPr>
        <p:txBody>
          <a:bodyPr/>
          <a:lstStyle/>
          <a:p>
            <a:pPr eaLnBrk="1" hangingPunct="1">
              <a:lnSpc>
                <a:spcPct val="80000"/>
              </a:lnSpc>
              <a:spcBef>
                <a:spcPct val="50000"/>
              </a:spcBef>
            </a:pPr>
            <a:r>
              <a:rPr lang="en-GB" altLang="en-US"/>
              <a:t>Stress test ‘9’ is </a:t>
            </a:r>
            <a:r>
              <a:rPr lang="en-GB" altLang="en-US" dirty="0"/>
              <a:t>measuring the maximum latency across 1000 resets and provides a histogram of this maximum latency being measured</a:t>
            </a:r>
            <a:r>
              <a:rPr lang="en-GB" altLang="en-US"/>
              <a:t>. </a:t>
            </a:r>
            <a:endParaRPr lang="en-GB" altLang="en-US" dirty="0"/>
          </a:p>
          <a:p>
            <a:pPr eaLnBrk="1" hangingPunct="1">
              <a:lnSpc>
                <a:spcPct val="80000"/>
              </a:lnSpc>
              <a:spcBef>
                <a:spcPct val="50000"/>
              </a:spcBef>
            </a:pPr>
            <a:r>
              <a:rPr lang="en-GB" altLang="en-US" dirty="0"/>
              <a:t>As can be seen maximum latency is on </a:t>
            </a:r>
            <a:r>
              <a:rPr lang="en-GB" altLang="en-US"/>
              <a:t>average 121 </a:t>
            </a:r>
            <a:r>
              <a:rPr lang="en-GB" altLang="en-US" dirty="0"/>
              <a:t>parallel clock cycles which is </a:t>
            </a:r>
            <a:r>
              <a:rPr lang="en-GB" altLang="en-US"/>
              <a:t>~ 292 </a:t>
            </a:r>
            <a:r>
              <a:rPr lang="en-GB" altLang="en-US" dirty="0"/>
              <a:t>ns </a:t>
            </a:r>
            <a:r>
              <a:rPr lang="en-GB" altLang="en-US"/>
              <a:t>at a line rate of 53.125 </a:t>
            </a:r>
            <a:r>
              <a:rPr lang="en-GB" altLang="en-US" dirty="0"/>
              <a:t>Gbps. (This is with </a:t>
            </a:r>
            <a:r>
              <a:rPr lang="en-GB" altLang="en-US"/>
              <a:t>external loopback on 8 of the physical lanes) using QSFP-DD 1x1 loopback.</a:t>
            </a:r>
            <a:endParaRPr lang="en-GB" altLang="en-US" dirty="0"/>
          </a:p>
        </p:txBody>
      </p:sp>
      <p:sp>
        <p:nvSpPr>
          <p:cNvPr id="81924" name="Slide Number Placeholder 5">
            <a:extLst>
              <a:ext uri="{FF2B5EF4-FFF2-40B4-BE49-F238E27FC236}">
                <a16:creationId xmlns:a16="http://schemas.microsoft.com/office/drawing/2014/main" id="{8013878A-E41A-4162-90FD-85438C7A10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39AB924-DADD-47CE-AD5C-ECE590D11527}" type="slidenum">
              <a:rPr lang="en-GB" altLang="en-US" smtClean="0">
                <a:solidFill>
                  <a:schemeClr val="tx1"/>
                </a:solidFill>
                <a:latin typeface="Arial" panose="020B0604020202020204" pitchFamily="34" charset="0"/>
              </a:rPr>
              <a:pPr fontAlgn="base">
                <a:spcBef>
                  <a:spcPct val="0"/>
                </a:spcBef>
                <a:spcAft>
                  <a:spcPct val="0"/>
                </a:spcAft>
                <a:buFontTx/>
                <a:buNone/>
              </a:pPr>
              <a:t>38</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FA1F6A1A-763B-42D4-AB44-49A1B6836A82}"/>
              </a:ext>
            </a:extLst>
          </p:cNvPr>
          <p:cNvPicPr>
            <a:picLocks noChangeAspect="1"/>
          </p:cNvPicPr>
          <p:nvPr/>
        </p:nvPicPr>
        <p:blipFill>
          <a:blip r:embed="rId3"/>
          <a:stretch>
            <a:fillRect/>
          </a:stretch>
        </p:blipFill>
        <p:spPr>
          <a:xfrm>
            <a:off x="455613" y="3121886"/>
            <a:ext cx="7542025" cy="1219200"/>
          </a:xfrm>
          <a:prstGeom prst="rect">
            <a:avLst/>
          </a:prstGeom>
        </p:spPr>
      </p:pic>
    </p:spTree>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Show PMA settings (option ‘e’) using QSFP-DD loopback</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39</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22107FF4-0E6B-469D-A4BE-4BA2EAA3825F}"/>
              </a:ext>
            </a:extLst>
          </p:cNvPr>
          <p:cNvPicPr>
            <a:picLocks noChangeAspect="1"/>
          </p:cNvPicPr>
          <p:nvPr/>
        </p:nvPicPr>
        <p:blipFill>
          <a:blip r:embed="rId3"/>
          <a:stretch>
            <a:fillRect/>
          </a:stretch>
        </p:blipFill>
        <p:spPr>
          <a:xfrm>
            <a:off x="762000" y="914400"/>
            <a:ext cx="6923809" cy="5161905"/>
          </a:xfrm>
          <a:prstGeom prst="rect">
            <a:avLst/>
          </a:prstGeom>
        </p:spPr>
      </p:pic>
    </p:spTree>
    <p:extLst>
      <p:ext uri="{BB962C8B-B14F-4D97-AF65-F5344CB8AC3E}">
        <p14:creationId xmlns:p14="http://schemas.microsoft.com/office/powerpoint/2010/main" val="58193128"/>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4DF9EDA3-0D8E-4434-BEFB-0090991AB571}"/>
              </a:ext>
            </a:extLst>
          </p:cNvPr>
          <p:cNvSpPr>
            <a:spLocks noGrp="1"/>
          </p:cNvSpPr>
          <p:nvPr>
            <p:ph type="title"/>
          </p:nvPr>
        </p:nvSpPr>
        <p:spPr>
          <a:xfrm>
            <a:off x="152400" y="24075"/>
            <a:ext cx="8229600" cy="1158875"/>
          </a:xfrm>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a:t>
            </a:r>
          </a:p>
        </p:txBody>
      </p:sp>
      <p:sp>
        <p:nvSpPr>
          <p:cNvPr id="18435" name="Slide Number Placeholder 3">
            <a:extLst>
              <a:ext uri="{FF2B5EF4-FFF2-40B4-BE49-F238E27FC236}">
                <a16:creationId xmlns:a16="http://schemas.microsoft.com/office/drawing/2014/main" id="{19FD48C0-B868-4C04-9DBD-8D57427AADD6}"/>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EF004E1-C5DB-4AAF-8367-291B9E0F77D3}" type="slidenum">
              <a:rPr lang="en-GB" altLang="en-US" smtClean="0">
                <a:solidFill>
                  <a:schemeClr val="tx1"/>
                </a:solidFill>
                <a:latin typeface="Arial" panose="020B0604020202020204" pitchFamily="34" charset="0"/>
              </a:rPr>
              <a:pPr fontAlgn="base">
                <a:spcBef>
                  <a:spcPct val="0"/>
                </a:spcBef>
                <a:spcAft>
                  <a:spcPct val="0"/>
                </a:spcAft>
                <a:buFontTx/>
                <a:buNone/>
              </a:pPr>
              <a:t>4</a:t>
            </a:fld>
            <a:endParaRPr lang="en-GB" altLang="en-US">
              <a:solidFill>
                <a:schemeClr val="tx1"/>
              </a:solidFill>
              <a:latin typeface="Arial" panose="020B0604020202020204" pitchFamily="34" charset="0"/>
            </a:endParaRPr>
          </a:p>
        </p:txBody>
      </p:sp>
      <p:pic>
        <p:nvPicPr>
          <p:cNvPr id="6" name="Picture 5">
            <a:extLst>
              <a:ext uri="{FF2B5EF4-FFF2-40B4-BE49-F238E27FC236}">
                <a16:creationId xmlns:a16="http://schemas.microsoft.com/office/drawing/2014/main" id="{C7BD3FCC-6DBD-433A-90FF-E0726E85F557}"/>
              </a:ext>
            </a:extLst>
          </p:cNvPr>
          <p:cNvPicPr>
            <a:picLocks noChangeAspect="1"/>
          </p:cNvPicPr>
          <p:nvPr/>
        </p:nvPicPr>
        <p:blipFill>
          <a:blip r:embed="rId3"/>
          <a:stretch>
            <a:fillRect/>
          </a:stretch>
        </p:blipFill>
        <p:spPr>
          <a:xfrm>
            <a:off x="0" y="395928"/>
            <a:ext cx="9144000" cy="6066144"/>
          </a:xfrm>
          <a:prstGeom prst="rect">
            <a:avLst/>
          </a:prstGeom>
        </p:spPr>
      </p:pic>
    </p:spTree>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Sweep PMA function (electrical loopback) (option ‘u’)</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40</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F19933A8-CD7F-48D1-9DDF-F72EADABABCE}"/>
              </a:ext>
            </a:extLst>
          </p:cNvPr>
          <p:cNvPicPr>
            <a:picLocks noChangeAspect="1"/>
          </p:cNvPicPr>
          <p:nvPr/>
        </p:nvPicPr>
        <p:blipFill>
          <a:blip r:embed="rId3"/>
          <a:stretch>
            <a:fillRect/>
          </a:stretch>
        </p:blipFill>
        <p:spPr>
          <a:xfrm>
            <a:off x="1447800" y="791369"/>
            <a:ext cx="5762050" cy="5562128"/>
          </a:xfrm>
          <a:prstGeom prst="rect">
            <a:avLst/>
          </a:prstGeom>
        </p:spPr>
      </p:pic>
    </p:spTree>
    <p:extLst>
      <p:ext uri="{BB962C8B-B14F-4D97-AF65-F5344CB8AC3E}">
        <p14:creationId xmlns:p14="http://schemas.microsoft.com/office/powerpoint/2010/main" val="1593007713"/>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Continuous Update of BER and FEC statistics (option ‘c’)</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41</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13DF0110-1BC3-4DC9-A31A-D9D3F302CC81}"/>
              </a:ext>
            </a:extLst>
          </p:cNvPr>
          <p:cNvPicPr>
            <a:picLocks noChangeAspect="1"/>
          </p:cNvPicPr>
          <p:nvPr/>
        </p:nvPicPr>
        <p:blipFill>
          <a:blip r:embed="rId3"/>
          <a:stretch>
            <a:fillRect/>
          </a:stretch>
        </p:blipFill>
        <p:spPr>
          <a:xfrm>
            <a:off x="0" y="2570815"/>
            <a:ext cx="9144000" cy="1716369"/>
          </a:xfrm>
          <a:prstGeom prst="rect">
            <a:avLst/>
          </a:prstGeom>
        </p:spPr>
      </p:pic>
    </p:spTree>
    <p:extLst>
      <p:ext uri="{BB962C8B-B14F-4D97-AF65-F5344CB8AC3E}">
        <p14:creationId xmlns:p14="http://schemas.microsoft.com/office/powerpoint/2010/main" val="3692402929"/>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FEC Error Tree (option ‘#’) (electrical loopback)</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42</a:t>
            </a:fld>
            <a:endParaRPr lang="en-US" altLang="en-US">
              <a:solidFill>
                <a:schemeClr val="tx1"/>
              </a:solidFill>
              <a:latin typeface="Arial" panose="020B0604020202020204" pitchFamily="34" charset="0"/>
            </a:endParaRPr>
          </a:p>
        </p:txBody>
      </p:sp>
      <p:sp>
        <p:nvSpPr>
          <p:cNvPr id="5" name="Content Placeholder 1">
            <a:extLst>
              <a:ext uri="{FF2B5EF4-FFF2-40B4-BE49-F238E27FC236}">
                <a16:creationId xmlns:a16="http://schemas.microsoft.com/office/drawing/2014/main" id="{0805C00F-2075-4A2F-848F-87C12CB76B7D}"/>
              </a:ext>
            </a:extLst>
          </p:cNvPr>
          <p:cNvSpPr>
            <a:spLocks noGrp="1"/>
          </p:cNvSpPr>
          <p:nvPr>
            <p:ph sz="quarter" idx="11"/>
          </p:nvPr>
        </p:nvSpPr>
        <p:spPr>
          <a:xfrm>
            <a:off x="28303" y="4873659"/>
            <a:ext cx="8581794" cy="1643029"/>
          </a:xfrm>
        </p:spPr>
        <p:txBody>
          <a:bodyPr/>
          <a:lstStyle/>
          <a:p>
            <a:r>
              <a:rPr lang="en-US"/>
              <a:t>This will be build “live”, note that if a number is in red it means at least 1 overrun has occurred for that particular bin (each bin is only 8 bits (so 256), so for the lower bins the software can’t read fast enough and print at the same time to prevent an overrun. If only 1 overrun has occurred the value is correct though (so the higher bins values are definitely correct)</a:t>
            </a:r>
            <a:endParaRPr lang="en-US" dirty="0"/>
          </a:p>
        </p:txBody>
      </p:sp>
      <p:pic>
        <p:nvPicPr>
          <p:cNvPr id="6" name="Picture 5">
            <a:extLst>
              <a:ext uri="{FF2B5EF4-FFF2-40B4-BE49-F238E27FC236}">
                <a16:creationId xmlns:a16="http://schemas.microsoft.com/office/drawing/2014/main" id="{2E24762F-EE1A-409F-9A04-E613077B174D}"/>
              </a:ext>
            </a:extLst>
          </p:cNvPr>
          <p:cNvPicPr>
            <a:picLocks noChangeAspect="1"/>
          </p:cNvPicPr>
          <p:nvPr/>
        </p:nvPicPr>
        <p:blipFill>
          <a:blip r:embed="rId3"/>
          <a:stretch>
            <a:fillRect/>
          </a:stretch>
        </p:blipFill>
        <p:spPr>
          <a:xfrm>
            <a:off x="65314" y="762000"/>
            <a:ext cx="8581794" cy="3957407"/>
          </a:xfrm>
          <a:prstGeom prst="rect">
            <a:avLst/>
          </a:prstGeom>
        </p:spPr>
      </p:pic>
    </p:spTree>
    <p:extLst>
      <p:ext uri="{BB962C8B-B14F-4D97-AF65-F5344CB8AC3E}">
        <p14:creationId xmlns:p14="http://schemas.microsoft.com/office/powerpoint/2010/main" val="725455625"/>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8949" y="401638"/>
            <a:ext cx="8102392" cy="779462"/>
          </a:xfrm>
        </p:spPr>
        <p:txBody>
          <a:bodyPr/>
          <a:lstStyle/>
          <a:p>
            <a:r>
              <a:rPr lang="en-GB" altLang="en-US" sz="2400">
                <a:latin typeface="Intel Clear" panose="020B0604020203020204" pitchFamily="34" charset="0"/>
                <a:cs typeface="Intel Clear" panose="020B0604020203020204" pitchFamily="34" charset="0"/>
              </a:rPr>
              <a:t>Readout of the I2C information (</a:t>
            </a:r>
            <a:r>
              <a:rPr lang="en-GB" altLang="en-US" sz="2400">
                <a:solidFill>
                  <a:srgbClr val="FF0000"/>
                </a:solidFill>
                <a:latin typeface="Intel Clear" panose="020B0604020203020204" pitchFamily="34" charset="0"/>
                <a:cs typeface="Intel Clear" panose="020B0604020203020204" pitchFamily="34" charset="0"/>
              </a:rPr>
              <a:t>not available on the PCIe devkit ES-version</a:t>
            </a:r>
            <a:r>
              <a:rPr lang="en-GB" altLang="en-US" sz="2400">
                <a:latin typeface="Intel Clear" panose="020B0604020203020204" pitchFamily="34" charset="0"/>
                <a:cs typeface="Intel Clear" panose="020B0604020203020204" pitchFamily="34" charset="0"/>
              </a:rPr>
              <a:t>)</a:t>
            </a:r>
            <a:endParaRPr lang="en-US" altLang="en-US" sz="2400" dirty="0">
              <a:latin typeface="Intel Clear" panose="020B0604020203020204" pitchFamily="34" charset="0"/>
              <a:cs typeface="Intel Clear" panose="020B0604020203020204" pitchFamily="34" charset="0"/>
            </a:endParaRPr>
          </a:p>
        </p:txBody>
      </p:sp>
      <p:sp>
        <p:nvSpPr>
          <p:cNvPr id="53252" name="Slide Number Placeholder 3"/>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024CCD4-EB88-4D96-A4AE-DF32C7211A8A}"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43</a:t>
            </a:fld>
            <a:endParaRPr lang="en-US" altLang="en-US">
              <a:solidFill>
                <a:schemeClr val="tx1"/>
              </a:solidFill>
              <a:latin typeface="Arial" panose="020B0604020202020204" pitchFamily="34" charset="0"/>
            </a:endParaRPr>
          </a:p>
        </p:txBody>
      </p:sp>
      <p:sp>
        <p:nvSpPr>
          <p:cNvPr id="2" name="Content Placeholder 1"/>
          <p:cNvSpPr>
            <a:spLocks noGrp="1"/>
          </p:cNvSpPr>
          <p:nvPr>
            <p:ph sz="quarter" idx="11"/>
          </p:nvPr>
        </p:nvSpPr>
        <p:spPr>
          <a:xfrm>
            <a:off x="371287" y="1276141"/>
            <a:ext cx="8581794" cy="4710288"/>
          </a:xfrm>
        </p:spPr>
        <p:txBody>
          <a:bodyPr/>
          <a:lstStyle/>
          <a:p>
            <a:r>
              <a:rPr lang="en-US"/>
              <a:t>Every time a status update is done all QSFP-DD modules will be checked if anything is plugged in and if this is the case the I2C information will be readout.</a:t>
            </a:r>
          </a:p>
          <a:p>
            <a:r>
              <a:rPr lang="en-US"/>
              <a:t>See screenshot below showing various module and cables connected in the the system. </a:t>
            </a:r>
          </a:p>
          <a:p>
            <a:r>
              <a:rPr lang="en-US"/>
              <a:t>Information provided is Vendor, Part Number, temperature for modules and cable length for QSFP-DD cables or QSFP cables.</a:t>
            </a:r>
          </a:p>
          <a:p>
            <a:r>
              <a:rPr lang="en-US"/>
              <a:t>One can dump the entire I2C Lower Page and Page 00h using option ‘{‘ </a:t>
            </a:r>
            <a:endParaRPr lang="en-US" dirty="0"/>
          </a:p>
        </p:txBody>
      </p:sp>
      <p:pic>
        <p:nvPicPr>
          <p:cNvPr id="3" name="Picture 2">
            <a:extLst>
              <a:ext uri="{FF2B5EF4-FFF2-40B4-BE49-F238E27FC236}">
                <a16:creationId xmlns:a16="http://schemas.microsoft.com/office/drawing/2014/main" id="{E8333CE2-71D7-4F13-A303-078F8244D2CB}"/>
              </a:ext>
            </a:extLst>
          </p:cNvPr>
          <p:cNvPicPr>
            <a:picLocks noChangeAspect="1"/>
          </p:cNvPicPr>
          <p:nvPr/>
        </p:nvPicPr>
        <p:blipFill>
          <a:blip r:embed="rId3"/>
          <a:stretch>
            <a:fillRect/>
          </a:stretch>
        </p:blipFill>
        <p:spPr>
          <a:xfrm>
            <a:off x="371287" y="3810000"/>
            <a:ext cx="7628571" cy="428571"/>
          </a:xfrm>
          <a:prstGeom prst="rect">
            <a:avLst/>
          </a:prstGeom>
        </p:spPr>
      </p:pic>
    </p:spTree>
    <p:extLst>
      <p:ext uri="{BB962C8B-B14F-4D97-AF65-F5344CB8AC3E}">
        <p14:creationId xmlns:p14="http://schemas.microsoft.com/office/powerpoint/2010/main" val="2022736138"/>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FB100201-4F4D-4046-B6D7-0924EB28D1E4}"/>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BD0B89C3-70C4-481C-9A55-81E092537DD8}"/>
              </a:ext>
            </a:extLst>
          </p:cNvPr>
          <p:cNvSpPr>
            <a:spLocks noGrp="1" noChangeArrowheads="1"/>
          </p:cNvSpPr>
          <p:nvPr>
            <p:ph type="body" sz="half" idx="1"/>
          </p:nvPr>
        </p:nvSpPr>
        <p:spPr>
          <a:xfrm>
            <a:off x="304800" y="793750"/>
            <a:ext cx="8335963" cy="5183188"/>
          </a:xfrm>
        </p:spPr>
        <p:txBody>
          <a:bodyPr/>
          <a:lstStyle/>
          <a:p>
            <a:pPr marL="342900" indent="-342900">
              <a:spcBef>
                <a:spcPct val="50000"/>
              </a:spcBef>
              <a:buFont typeface="Arial" panose="020B0604020202020204" pitchFamily="34" charset="0"/>
              <a:buChar char="•"/>
              <a:defRPr/>
            </a:pPr>
            <a:r>
              <a:rPr lang="en-GB" altLang="en-US"/>
              <a:t>Make connections to the QSFPDD1 (Using loopback module, optical module  or cable (to another board)</a:t>
            </a:r>
            <a:endParaRPr lang="en-GB" altLang="en-US" dirty="0"/>
          </a:p>
          <a:p>
            <a:pPr marL="342900" indent="-342900">
              <a:spcBef>
                <a:spcPct val="50000"/>
              </a:spcBef>
              <a:buFont typeface="Arial" panose="020B0604020202020204" pitchFamily="34" charset="0"/>
              <a:buChar char="•"/>
              <a:defRPr/>
            </a:pPr>
            <a:r>
              <a:rPr lang="en-GB" altLang="en-US"/>
              <a:t>Connect micro-USB Cable to J8 </a:t>
            </a:r>
            <a:r>
              <a:rPr lang="en-GB" altLang="en-US" dirty="0"/>
              <a:t>in order to use onboard USB-Blaster II.</a:t>
            </a:r>
          </a:p>
          <a:p>
            <a:pPr marL="342900" indent="-342900">
              <a:spcBef>
                <a:spcPct val="50000"/>
              </a:spcBef>
              <a:buFont typeface="Arial" panose="020B0604020202020204" pitchFamily="34" charset="0"/>
              <a:buChar char="•"/>
              <a:defRPr/>
            </a:pPr>
            <a:r>
              <a:rPr lang="en-GB" altLang="en-US" dirty="0"/>
              <a:t>Power on the board</a:t>
            </a:r>
          </a:p>
          <a:p>
            <a:pPr marL="342900" indent="-342900">
              <a:spcBef>
                <a:spcPct val="50000"/>
              </a:spcBef>
              <a:buFont typeface="Arial" panose="020B0604020202020204" pitchFamily="34" charset="0"/>
              <a:buChar char="•"/>
              <a:defRPr/>
            </a:pPr>
            <a:r>
              <a:rPr lang="en-GB" altLang="en-US"/>
              <a:t>All designs so far use the default clock frequency of 156.25 Mhz. Not required to use clock control GUI to change clocks.</a:t>
            </a:r>
          </a:p>
          <a:p>
            <a:pPr marL="342900" indent="-342900">
              <a:spcBef>
                <a:spcPct val="50000"/>
              </a:spcBef>
              <a:buFont typeface="Arial" panose="020B0604020202020204" pitchFamily="34" charset="0"/>
              <a:buChar char="•"/>
              <a:defRPr/>
            </a:pPr>
            <a:r>
              <a:rPr lang="en-GB" altLang="en-US"/>
              <a:t>Download </a:t>
            </a:r>
            <a:r>
              <a:rPr lang="en-GB" altLang="en-US" dirty="0"/>
              <a:t>‘</a:t>
            </a:r>
            <a:r>
              <a:rPr lang="en-GB" altLang="en-US" dirty="0" err="1">
                <a:solidFill>
                  <a:srgbClr val="00B050"/>
                </a:solidFill>
              </a:rPr>
              <a:t>Devkit_Demo.sof</a:t>
            </a:r>
            <a:r>
              <a:rPr lang="en-GB" altLang="en-US" dirty="0"/>
              <a:t>’ to </a:t>
            </a:r>
            <a:r>
              <a:rPr lang="en-GB" altLang="en-US"/>
              <a:t>the AGIB027R29A1E2VR0 </a:t>
            </a:r>
            <a:r>
              <a:rPr lang="en-GB" altLang="en-US" dirty="0"/>
              <a:t>device using </a:t>
            </a:r>
            <a:r>
              <a:rPr lang="en-GB" altLang="en-US"/>
              <a:t>QII 21.4 </a:t>
            </a:r>
            <a:r>
              <a:rPr lang="en-GB" altLang="en-US" dirty="0"/>
              <a:t>programmer</a:t>
            </a:r>
          </a:p>
          <a:p>
            <a:pPr>
              <a:spcBef>
                <a:spcPct val="50000"/>
              </a:spcBef>
              <a:defRPr/>
            </a:pPr>
            <a:endParaRPr lang="en-GB" altLang="en-US" dirty="0"/>
          </a:p>
          <a:p>
            <a:pPr lvl="1">
              <a:spcBef>
                <a:spcPct val="50000"/>
              </a:spcBef>
              <a:defRPr/>
            </a:pPr>
            <a:endParaRPr lang="en-GB" altLang="en-US" dirty="0"/>
          </a:p>
          <a:p>
            <a:pPr lvl="1">
              <a:spcBef>
                <a:spcPct val="50000"/>
              </a:spcBef>
              <a:defRPr/>
            </a:pPr>
            <a:endParaRPr lang="en-GB" altLang="en-US" dirty="0"/>
          </a:p>
          <a:p>
            <a:pPr>
              <a:spcBef>
                <a:spcPct val="50000"/>
              </a:spcBef>
              <a:defRPr/>
            </a:pPr>
            <a:endParaRPr lang="en-GB" altLang="en-US" sz="3600" dirty="0"/>
          </a:p>
          <a:p>
            <a:pPr>
              <a:spcBef>
                <a:spcPct val="50000"/>
              </a:spcBef>
              <a:defRPr/>
            </a:pPr>
            <a:endParaRPr lang="en-US" altLang="en-US" sz="4000" dirty="0"/>
          </a:p>
        </p:txBody>
      </p:sp>
      <p:sp>
        <p:nvSpPr>
          <p:cNvPr id="83972" name="Slide Number Placeholder 5">
            <a:extLst>
              <a:ext uri="{FF2B5EF4-FFF2-40B4-BE49-F238E27FC236}">
                <a16:creationId xmlns:a16="http://schemas.microsoft.com/office/drawing/2014/main" id="{D0D7AF08-45B6-4688-908A-A619A4D44449}"/>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971678F-1492-4D63-AE90-638E7133414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44</a:t>
            </a:fld>
            <a:endParaRPr lang="en-GB" altLang="en-US">
              <a:solidFill>
                <a:schemeClr val="tx1"/>
              </a:solidFill>
              <a:latin typeface="Arial" panose="020B0604020202020204" pitchFamily="34" charset="0"/>
            </a:endParaRPr>
          </a:p>
        </p:txBody>
      </p:sp>
    </p:spTree>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a:t>
            </a:r>
            <a:r>
              <a:rPr lang="en-GB" altLang="en-US">
                <a:latin typeface="Intel Clear" panose="020B0604020203020204" pitchFamily="34" charset="0"/>
                <a:cs typeface="Intel Clear" panose="020B0604020203020204" pitchFamily="34" charset="0"/>
              </a:rPr>
              <a:t>the software on Windows10 </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838200"/>
            <a:ext cx="8335962" cy="4681538"/>
          </a:xfrm>
        </p:spPr>
        <p:txBody>
          <a:bodyPr/>
          <a:lstStyle/>
          <a:p>
            <a:pPr marL="533400" indent="-533400">
              <a:spcBef>
                <a:spcPct val="50000"/>
              </a:spcBef>
            </a:pPr>
            <a:r>
              <a:rPr lang="en-GB" altLang="en-US" sz="2000"/>
              <a:t>This is when you want to run the software provided as .elf file (part of the deliverable) Do the following :</a:t>
            </a:r>
          </a:p>
          <a:p>
            <a:pPr marL="914400" lvl="1" indent="-457200">
              <a:spcBef>
                <a:spcPct val="50000"/>
              </a:spcBef>
              <a:buFont typeface="Symbol" panose="05050102010706020507" pitchFamily="18" charset="2"/>
              <a:buAutoNum type="arabicPeriod"/>
            </a:pPr>
            <a:r>
              <a:rPr lang="en-GB" altLang="en-US"/>
              <a:t>Start a Nios II command Shell (can be found in the Quartus installation (e.g. C:\quartus_21_4\nios2eds)  and go to the directory where the .elf and run1.bsh files are located. </a:t>
            </a:r>
          </a:p>
          <a:p>
            <a:pPr marL="800100" lvl="1" indent="-342900">
              <a:spcBef>
                <a:spcPct val="50000"/>
              </a:spcBef>
              <a:buFont typeface="+mj-lt"/>
              <a:buAutoNum type="arabicPeriod"/>
            </a:pPr>
            <a:r>
              <a:rPr lang="en-GB" altLang="en-US"/>
              <a:t>Since 21.4 Nios II terminal is using WSL, a quick way to go to the selected directory is to copy the complete path using windows explorer and in the Nios 21.4 terminal you type </a:t>
            </a:r>
            <a:r>
              <a:rPr lang="en-US" b="1">
                <a:solidFill>
                  <a:srgbClr val="FF0000"/>
                </a:solidFill>
              </a:rPr>
              <a:t>cd</a:t>
            </a:r>
            <a:r>
              <a:rPr lang="en-US" b="1"/>
              <a:t> </a:t>
            </a:r>
            <a:r>
              <a:rPr lang="en-US" b="1">
                <a:solidFill>
                  <a:srgbClr val="FF0000"/>
                </a:solidFill>
              </a:rPr>
              <a:t>"$(wslpath </a:t>
            </a:r>
            <a:r>
              <a:rPr lang="en-US" b="1">
                <a:solidFill>
                  <a:srgbClr val="002060"/>
                </a:solidFill>
              </a:rPr>
              <a:t> </a:t>
            </a:r>
            <a:r>
              <a:rPr lang="en-US" b="1">
                <a:solidFill>
                  <a:srgbClr val="FF0000"/>
                </a:solidFill>
              </a:rPr>
              <a:t>“ </a:t>
            </a:r>
            <a:r>
              <a:rPr lang="en-US" b="1">
                <a:solidFill>
                  <a:srgbClr val="002060"/>
                </a:solidFill>
              </a:rPr>
              <a:t>=&gt; then you paste the path you copied (using right mouse click) =&gt; and end with typing </a:t>
            </a:r>
            <a:r>
              <a:rPr lang="en-US" b="1">
                <a:solidFill>
                  <a:srgbClr val="FF0000"/>
                </a:solidFill>
              </a:rPr>
              <a:t>")“</a:t>
            </a:r>
            <a:r>
              <a:rPr lang="en-US">
                <a:solidFill>
                  <a:srgbClr val="FF0000"/>
                </a:solidFill>
              </a:rPr>
              <a:t> </a:t>
            </a:r>
          </a:p>
          <a:p>
            <a:pPr marL="803275" lvl="2" indent="0">
              <a:spcBef>
                <a:spcPct val="50000"/>
              </a:spcBef>
              <a:buNone/>
            </a:pPr>
            <a:r>
              <a:rPr lang="en-US">
                <a:solidFill>
                  <a:srgbClr val="002060"/>
                </a:solidFill>
              </a:rPr>
              <a:t>e.g. </a:t>
            </a:r>
            <a:r>
              <a:rPr lang="en-US">
                <a:solidFill>
                  <a:srgbClr val="FF0000"/>
                </a:solidFill>
              </a:rPr>
              <a:t>cd "$(wslpath "</a:t>
            </a:r>
            <a:r>
              <a:rPr lang="en-US"/>
              <a:t> C:\ALTERA\Reference_Designs\SUPERLITEIV\Agilex_F-tile\Agilex_PCie_Kit_SuperliteIV_2x200G_1x8\software\app\Agilex_xCh</a:t>
            </a:r>
            <a:r>
              <a:rPr lang="en-US">
                <a:solidFill>
                  <a:srgbClr val="FF0000"/>
                </a:solidFill>
              </a:rPr>
              <a:t>")“</a:t>
            </a:r>
          </a:p>
          <a:p>
            <a:pPr marL="800100" lvl="1" indent="-342900">
              <a:spcBef>
                <a:spcPct val="50000"/>
              </a:spcBef>
              <a:buFont typeface="+mj-lt"/>
              <a:buAutoNum type="arabicPeriod"/>
            </a:pPr>
            <a:r>
              <a:rPr lang="en-US" altLang="en-US"/>
              <a:t>Since the quartus archive is restored in windows the files need to be converted from Dos to Linux. To do so either use “</a:t>
            </a:r>
            <a:r>
              <a:rPr lang="en-US" altLang="en-US">
                <a:solidFill>
                  <a:srgbClr val="FF0000"/>
                </a:solidFill>
              </a:rPr>
              <a:t>dos2unix –k *</a:t>
            </a:r>
            <a:r>
              <a:rPr lang="en-US" altLang="en-US">
                <a:solidFill>
                  <a:srgbClr val="002060"/>
                </a:solidFill>
              </a:rPr>
              <a:t>”</a:t>
            </a:r>
            <a:r>
              <a:rPr lang="en-US" altLang="en-US">
                <a:solidFill>
                  <a:srgbClr val="FF0000"/>
                </a:solidFill>
              </a:rPr>
              <a:t> </a:t>
            </a:r>
            <a:r>
              <a:rPr lang="en-US" altLang="en-US"/>
              <a:t>or run the provided .bsh file </a:t>
            </a:r>
            <a:r>
              <a:rPr lang="en-US" altLang="en-US">
                <a:solidFill>
                  <a:srgbClr val="002060"/>
                </a:solidFill>
              </a:rPr>
              <a:t>“</a:t>
            </a:r>
            <a:r>
              <a:rPr lang="en-US" altLang="en-US">
                <a:solidFill>
                  <a:srgbClr val="FF0000"/>
                </a:solidFill>
              </a:rPr>
              <a:t>./convert.bsh</a:t>
            </a:r>
            <a:r>
              <a:rPr lang="en-US" altLang="en-US"/>
              <a:t>” (note option –k keeps the original date of the file intact).</a:t>
            </a:r>
          </a:p>
          <a:p>
            <a:pPr marL="800100" lvl="1" indent="-342900">
              <a:spcBef>
                <a:spcPct val="50000"/>
              </a:spcBef>
              <a:buFont typeface="+mj-lt"/>
              <a:buAutoNum type="arabicPeriod"/>
            </a:pPr>
            <a:r>
              <a:rPr lang="en-GB" altLang="en-US"/>
              <a:t>Type In The Following Command : </a:t>
            </a:r>
            <a:r>
              <a:rPr lang="en-GB" altLang="en-US">
                <a:solidFill>
                  <a:schemeClr val="accent1"/>
                </a:solidFill>
              </a:rPr>
              <a:t>“./run1.bsh</a:t>
            </a:r>
            <a:r>
              <a:rPr lang="en-GB" altLang="en-US"/>
              <a:t>” This will set the JtagSpeed to 16M ,download the .elf file and start the downloaded Nios II code inside the main program memory. </a:t>
            </a:r>
          </a:p>
          <a:p>
            <a:pPr marL="800100" lvl="1" indent="-342900">
              <a:spcBef>
                <a:spcPct val="50000"/>
              </a:spcBef>
              <a:buFont typeface="+mj-lt"/>
              <a:buAutoNum type="arabicPeriod"/>
            </a:pPr>
            <a:endParaRPr lang="en-US" altLang="en-US"/>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48109588"/>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on Windows 10 </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21.4 or later):</a:t>
            </a:r>
            <a:endParaRPr lang="en-GB" altLang="en-US" sz="1600" dirty="0"/>
          </a:p>
          <a:p>
            <a:pPr marL="533400" indent="-533400">
              <a:spcBef>
                <a:spcPct val="50000"/>
              </a:spcBef>
            </a:pPr>
            <a:r>
              <a:rPr lang="en-GB" altLang="en-US" sz="1400" dirty="0"/>
              <a:t>Start a </a:t>
            </a:r>
            <a:r>
              <a:rPr lang="en-GB" altLang="en-US" sz="1400" dirty="0" err="1"/>
              <a:t>Nios</a:t>
            </a:r>
            <a:r>
              <a:rPr lang="en-GB" altLang="en-US" sz="1400" dirty="0"/>
              <a:t> </a:t>
            </a:r>
            <a:r>
              <a:rPr lang="en-GB" altLang="en-US" sz="1400"/>
              <a:t>II 21.4 Command Shell </a:t>
            </a:r>
          </a:p>
          <a:p>
            <a:pPr marL="758825" lvl="1" indent="-533400">
              <a:spcBef>
                <a:spcPct val="50000"/>
              </a:spcBef>
              <a:buFont typeface="+mj-lt"/>
              <a:buAutoNum type="arabicPeriod"/>
            </a:pPr>
            <a:r>
              <a:rPr lang="en-GB" altLang="en-US" sz="1200"/>
              <a:t>go </a:t>
            </a:r>
            <a:r>
              <a:rPr lang="en-GB" altLang="en-US" sz="1200" dirty="0"/>
              <a:t>to the ../</a:t>
            </a:r>
            <a:r>
              <a:rPr lang="en-GB" altLang="en-US" sz="1200" dirty="0">
                <a:solidFill>
                  <a:schemeClr val="accent1"/>
                </a:solidFill>
              </a:rPr>
              <a:t>software/</a:t>
            </a:r>
            <a:r>
              <a:rPr lang="en-GB" altLang="en-US" sz="1200">
                <a:solidFill>
                  <a:schemeClr val="accent1"/>
                </a:solidFill>
              </a:rPr>
              <a:t>app/Agilex_xCh </a:t>
            </a:r>
            <a:r>
              <a:rPr lang="en-GB" altLang="en-US" sz="1200"/>
              <a:t>directory </a:t>
            </a:r>
            <a:r>
              <a:rPr lang="en-GB" altLang="en-US" sz="1200" dirty="0"/>
              <a:t>(which is part of the archive</a:t>
            </a:r>
            <a:r>
              <a:rPr lang="en-GB" altLang="en-US" sz="1200"/>
              <a:t>) using the method descriped on the previous slide </a:t>
            </a:r>
          </a:p>
          <a:p>
            <a:pPr marL="758825" lvl="1" indent="-533400">
              <a:spcBef>
                <a:spcPct val="50000"/>
              </a:spcBef>
              <a:buFont typeface="+mj-lt"/>
              <a:buAutoNum type="arabicPeriod"/>
            </a:pPr>
            <a:r>
              <a:rPr lang="en-GB" altLang="en-US" sz="1200"/>
              <a:t>Run the bash file </a:t>
            </a:r>
            <a:r>
              <a:rPr lang="en-GB" altLang="en-US" sz="1200" b="1">
                <a:solidFill>
                  <a:srgbClr val="0070C0"/>
                </a:solidFill>
              </a:rPr>
              <a:t>./convert.bsh </a:t>
            </a:r>
            <a:r>
              <a:rPr lang="en-GB" altLang="en-US" sz="1200"/>
              <a:t>(this will also convert the files in the bsp folder)</a:t>
            </a:r>
          </a:p>
          <a:p>
            <a:pPr marL="758825" lvl="1" indent="-533400">
              <a:spcBef>
                <a:spcPct val="50000"/>
              </a:spcBef>
              <a:buFont typeface="+mj-lt"/>
              <a:buAutoNum type="arabicPeriod"/>
            </a:pPr>
            <a:r>
              <a:rPr lang="en-GB" altLang="en-US" sz="1200"/>
              <a:t>Run </a:t>
            </a:r>
            <a:r>
              <a:rPr lang="en-GB" altLang="en-US" sz="1200" b="1" dirty="0">
                <a:solidFill>
                  <a:schemeClr val="accent1"/>
                </a:solidFill>
              </a:rPr>
              <a:t>./create-this-app </a:t>
            </a:r>
            <a:r>
              <a:rPr lang="en-GB" altLang="en-US" sz="1200" dirty="0"/>
              <a:t>.This will compile the system libraries (in the </a:t>
            </a:r>
            <a:r>
              <a:rPr lang="en-GB" altLang="en-US" sz="1200" dirty="0" err="1"/>
              <a:t>bsp</a:t>
            </a:r>
            <a:r>
              <a:rPr lang="en-GB" altLang="en-US" sz="1200" dirty="0"/>
              <a:t> folder), compile the software code (</a:t>
            </a:r>
            <a:r>
              <a:rPr lang="en-GB" altLang="en-US" sz="1200" dirty="0" err="1"/>
              <a:t>main.c</a:t>
            </a:r>
            <a:r>
              <a:rPr lang="en-GB" altLang="en-US" sz="1200" dirty="0"/>
              <a:t> and a number of other .c files in this case) and produce a </a:t>
            </a:r>
            <a:r>
              <a:rPr lang="en-GB" altLang="en-US" sz="1200" dirty="0" err="1"/>
              <a:t>Nios</a:t>
            </a:r>
            <a:r>
              <a:rPr lang="en-GB" altLang="en-US" sz="12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a:t>
            </a:r>
            <a:r>
              <a:rPr lang="en-GB" altLang="en-US" sz="1400"/>
              <a:t>II 21.4 shell </a:t>
            </a:r>
            <a:r>
              <a:rPr lang="en-GB" altLang="en-US" sz="1400" dirty="0"/>
              <a:t>(after having created the software a first </a:t>
            </a:r>
            <a:r>
              <a:rPr lang="en-GB" altLang="en-US" sz="1400"/>
              <a:t>time)</a:t>
            </a:r>
          </a:p>
          <a:p>
            <a:pPr marL="533400" indent="-533400">
              <a:spcBef>
                <a:spcPct val="50000"/>
              </a:spcBef>
            </a:pPr>
            <a:r>
              <a:rPr lang="en-GB" altLang="en-US" sz="1400"/>
              <a:t>To run the software : type In The Following Command : </a:t>
            </a:r>
            <a:r>
              <a:rPr lang="en-GB" altLang="en-US" sz="1400">
                <a:solidFill>
                  <a:schemeClr val="accent1"/>
                </a:solidFill>
              </a:rPr>
              <a:t>“./run1.bsh</a:t>
            </a:r>
            <a:r>
              <a:rPr lang="en-GB" altLang="en-US" sz="1400"/>
              <a:t>” This will set the JtagSpeed to 16M and download the Nios II code to the FPGA and open up the terminal.</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06721579"/>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a:t>
            </a:r>
            <a:r>
              <a:rPr lang="en-GB" altLang="en-US">
                <a:latin typeface="Intel Clear" panose="020B0604020203020204" pitchFamily="34" charset="0"/>
                <a:cs typeface="Intel Clear" panose="020B0604020203020204" pitchFamily="34" charset="0"/>
              </a:rPr>
              <a:t>the software on Linux</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838200"/>
            <a:ext cx="8335962" cy="4681538"/>
          </a:xfrm>
        </p:spPr>
        <p:txBody>
          <a:bodyPr/>
          <a:lstStyle/>
          <a:p>
            <a:pPr marL="533400" indent="-533400">
              <a:spcBef>
                <a:spcPct val="50000"/>
              </a:spcBef>
            </a:pPr>
            <a:r>
              <a:rPr lang="en-GB" altLang="en-US" sz="2000"/>
              <a:t>This is when you want to run the software provided as .elf file (part of the deliverable) Do the following :</a:t>
            </a:r>
          </a:p>
          <a:p>
            <a:pPr marL="914400" lvl="1" indent="-457200">
              <a:spcBef>
                <a:spcPct val="50000"/>
              </a:spcBef>
              <a:buFont typeface="Symbol" panose="05050102010706020507" pitchFamily="18" charset="2"/>
              <a:buAutoNum type="arabicPeriod"/>
            </a:pPr>
            <a:r>
              <a:rPr lang="en-GB" altLang="en-US"/>
              <a:t>Start a konsole with enough memory 	(e.g. “arc submit -i node/"memory&gt;=128000" -- konsole”)</a:t>
            </a:r>
          </a:p>
          <a:p>
            <a:pPr marL="914400" lvl="1" indent="-457200">
              <a:spcBef>
                <a:spcPct val="50000"/>
              </a:spcBef>
              <a:buFont typeface="Symbol" panose="05050102010706020507" pitchFamily="18" charset="2"/>
              <a:buAutoNum type="arabicPeriod"/>
            </a:pPr>
            <a:r>
              <a:rPr lang="en-GB" altLang="en-US"/>
              <a:t>Make sure all restored files are unix files and are executable (use “./convert.bsh”) </a:t>
            </a:r>
          </a:p>
          <a:p>
            <a:pPr marL="914400" lvl="1" indent="-457200">
              <a:spcBef>
                <a:spcPct val="50000"/>
              </a:spcBef>
              <a:buFont typeface="Symbol" panose="05050102010706020507" pitchFamily="18" charset="2"/>
              <a:buAutoNum type="arabicPeriod"/>
            </a:pPr>
            <a:r>
              <a:rPr lang="en-GB" altLang="en-US"/>
              <a:t>Open an acds shell (e.g. “</a:t>
            </a:r>
            <a:r>
              <a:rPr lang="en-US" sz="1800">
                <a:effectLst/>
                <a:latin typeface="Calibri" panose="020F0502020204030204" pitchFamily="34" charset="0"/>
              </a:rPr>
              <a:t>arc shell acds/21.4”)</a:t>
            </a:r>
            <a:endParaRPr lang="en-GB" altLang="en-US"/>
          </a:p>
          <a:p>
            <a:pPr marL="914400" lvl="1" indent="-457200">
              <a:spcBef>
                <a:spcPct val="50000"/>
              </a:spcBef>
              <a:buFont typeface="Symbol" panose="05050102010706020507" pitchFamily="18" charset="2"/>
              <a:buAutoNum type="arabicPeriod"/>
            </a:pPr>
            <a:r>
              <a:rPr lang="en-GB" altLang="en-US"/>
              <a:t>Start a Nios Command Shell (e.g. “/p/psg/swip/releases/acds/21.4/67/linux64/nios2eds/nios2_command_shell.*”) One can figure out the path using “which quartus” while being in the acds shell</a:t>
            </a:r>
          </a:p>
          <a:p>
            <a:pPr marL="914400" lvl="1" indent="-457200">
              <a:spcBef>
                <a:spcPct val="50000"/>
              </a:spcBef>
              <a:buFont typeface="Symbol" panose="05050102010706020507" pitchFamily="18" charset="2"/>
              <a:buAutoNum type="arabicPeriod"/>
            </a:pPr>
            <a:r>
              <a:rPr lang="en-GB" altLang="en-US"/>
              <a:t>Download the .elf file using command “nios2-download -r -c 1 -d 1 -i "0" -g Agilex_xCh.elf” Note that this assumes the device is connected to USB-Cable with index 1. If another index is used, change accordingly.</a:t>
            </a:r>
          </a:p>
          <a:p>
            <a:pPr marL="914400" lvl="1" indent="-457200">
              <a:spcBef>
                <a:spcPct val="50000"/>
              </a:spcBef>
              <a:buFont typeface="Symbol" panose="05050102010706020507" pitchFamily="18" charset="2"/>
              <a:buAutoNum type="arabicPeriod"/>
            </a:pPr>
            <a:r>
              <a:rPr lang="en-GB" altLang="en-US"/>
              <a:t>Next use “nios2-terminal -c 1 -d 1 -i "0" |tee output.log” to run the software from program memory. </a:t>
            </a:r>
          </a:p>
          <a:p>
            <a:pPr marL="800100" lvl="1" indent="-342900">
              <a:spcBef>
                <a:spcPct val="50000"/>
              </a:spcBef>
              <a:buFont typeface="+mj-lt"/>
              <a:buAutoNum type="arabicPeriod"/>
            </a:pPr>
            <a:endParaRPr lang="en-US" altLang="en-US"/>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504477506"/>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on Linux</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21.4 or later):</a:t>
            </a:r>
            <a:endParaRPr lang="en-GB" altLang="en-US" sz="1600" dirty="0"/>
          </a:p>
          <a:p>
            <a:pPr marL="533400" indent="-533400">
              <a:spcBef>
                <a:spcPct val="50000"/>
              </a:spcBef>
            </a:pPr>
            <a:r>
              <a:rPr lang="en-GB" altLang="en-US" sz="1400" dirty="0"/>
              <a:t>Start a </a:t>
            </a:r>
            <a:r>
              <a:rPr lang="en-GB" altLang="en-US" sz="1400" dirty="0" err="1"/>
              <a:t>Nios</a:t>
            </a:r>
            <a:r>
              <a:rPr lang="en-GB" altLang="en-US" sz="1400" dirty="0"/>
              <a:t> </a:t>
            </a:r>
            <a:r>
              <a:rPr lang="en-GB" altLang="en-US" sz="1400"/>
              <a:t>II 21.4 Command Shell using the steps on the previous slide</a:t>
            </a:r>
          </a:p>
          <a:p>
            <a:pPr marL="758825" lvl="1" indent="-533400">
              <a:spcBef>
                <a:spcPct val="50000"/>
              </a:spcBef>
              <a:buFont typeface="+mj-lt"/>
              <a:buAutoNum type="arabicPeriod"/>
            </a:pPr>
            <a:r>
              <a:rPr lang="en-GB" altLang="en-US" sz="1200"/>
              <a:t>go </a:t>
            </a:r>
            <a:r>
              <a:rPr lang="en-GB" altLang="en-US" sz="1200" dirty="0"/>
              <a:t>to the ../</a:t>
            </a:r>
            <a:r>
              <a:rPr lang="en-GB" altLang="en-US" sz="1200" dirty="0">
                <a:solidFill>
                  <a:schemeClr val="accent1"/>
                </a:solidFill>
              </a:rPr>
              <a:t>software/</a:t>
            </a:r>
            <a:r>
              <a:rPr lang="en-GB" altLang="en-US" sz="1200">
                <a:solidFill>
                  <a:schemeClr val="accent1"/>
                </a:solidFill>
              </a:rPr>
              <a:t>app/Agilex_xCh </a:t>
            </a:r>
            <a:r>
              <a:rPr lang="en-GB" altLang="en-US" sz="1200"/>
              <a:t>directory </a:t>
            </a:r>
            <a:r>
              <a:rPr lang="en-GB" altLang="en-US" sz="1200" dirty="0"/>
              <a:t>(which is part of the </a:t>
            </a:r>
            <a:r>
              <a:rPr lang="en-GB" altLang="en-US" sz="1200"/>
              <a:t>archive)</a:t>
            </a:r>
          </a:p>
          <a:p>
            <a:pPr marL="758825" lvl="1" indent="-533400">
              <a:spcBef>
                <a:spcPct val="50000"/>
              </a:spcBef>
              <a:buFont typeface="+mj-lt"/>
              <a:buAutoNum type="arabicPeriod"/>
            </a:pPr>
            <a:r>
              <a:rPr lang="en-GB" altLang="en-US" sz="1200"/>
              <a:t>Run the bash file </a:t>
            </a:r>
            <a:r>
              <a:rPr lang="en-GB" altLang="en-US" sz="1200" b="1">
                <a:solidFill>
                  <a:srgbClr val="0070C0"/>
                </a:solidFill>
              </a:rPr>
              <a:t>./convert.bsh </a:t>
            </a:r>
            <a:r>
              <a:rPr lang="en-GB" altLang="en-US" sz="1200"/>
              <a:t>(should already have been done)</a:t>
            </a:r>
          </a:p>
          <a:p>
            <a:pPr marL="758825" lvl="1" indent="-533400">
              <a:spcBef>
                <a:spcPct val="50000"/>
              </a:spcBef>
              <a:buFont typeface="+mj-lt"/>
              <a:buAutoNum type="arabicPeriod"/>
            </a:pPr>
            <a:r>
              <a:rPr lang="en-GB" altLang="en-US" sz="1200"/>
              <a:t>Run </a:t>
            </a:r>
            <a:r>
              <a:rPr lang="en-GB" altLang="en-US" sz="1200" b="1" dirty="0">
                <a:solidFill>
                  <a:schemeClr val="accent1"/>
                </a:solidFill>
              </a:rPr>
              <a:t>./create-this-app </a:t>
            </a:r>
            <a:r>
              <a:rPr lang="en-GB" altLang="en-US" sz="1200" dirty="0"/>
              <a:t>.This will compile the system libraries (in the </a:t>
            </a:r>
            <a:r>
              <a:rPr lang="en-GB" altLang="en-US" sz="1200" dirty="0" err="1"/>
              <a:t>bsp</a:t>
            </a:r>
            <a:r>
              <a:rPr lang="en-GB" altLang="en-US" sz="1200" dirty="0"/>
              <a:t> folder), compile the software code (</a:t>
            </a:r>
            <a:r>
              <a:rPr lang="en-GB" altLang="en-US" sz="1200" dirty="0" err="1"/>
              <a:t>main.c</a:t>
            </a:r>
            <a:r>
              <a:rPr lang="en-GB" altLang="en-US" sz="1200" dirty="0"/>
              <a:t> and a number of other .c files in this case) and produce a </a:t>
            </a:r>
            <a:r>
              <a:rPr lang="en-GB" altLang="en-US" sz="1200" dirty="0" err="1"/>
              <a:t>Nios</a:t>
            </a:r>
            <a:r>
              <a:rPr lang="en-GB" altLang="en-US" sz="12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a:t>
            </a:r>
            <a:r>
              <a:rPr lang="en-GB" altLang="en-US" sz="1400"/>
              <a:t>II 21.4 shell </a:t>
            </a:r>
            <a:r>
              <a:rPr lang="en-GB" altLang="en-US" sz="1400" dirty="0"/>
              <a:t>(after having created the software a first </a:t>
            </a:r>
            <a:r>
              <a:rPr lang="en-GB" altLang="en-US" sz="1400"/>
              <a:t>time)</a:t>
            </a:r>
          </a:p>
          <a:p>
            <a:pPr marL="457200" lvl="1" indent="0">
              <a:spcBef>
                <a:spcPct val="50000"/>
              </a:spcBef>
              <a:buNone/>
            </a:pPr>
            <a:r>
              <a:rPr lang="en-GB" altLang="en-US" sz="1400"/>
              <a:t>To run the software : </a:t>
            </a:r>
          </a:p>
          <a:p>
            <a:pPr marL="685800" lvl="1" indent="-228600">
              <a:spcBef>
                <a:spcPct val="50000"/>
              </a:spcBef>
              <a:buFont typeface="+mj-lt"/>
              <a:buAutoNum type="arabicPeriod"/>
            </a:pPr>
            <a:r>
              <a:rPr lang="en-GB" altLang="en-US" sz="1200"/>
              <a:t>Download the .elf file using command “nios2-download -r -c 1 -d 1 -i "0" -g Agilex_xCh.elf”. Note that this assumes the device is connected to USB-Cable with index 1. If another index is used, change accordingly.</a:t>
            </a:r>
          </a:p>
          <a:p>
            <a:pPr marL="685800" lvl="1" indent="-228600">
              <a:spcBef>
                <a:spcPct val="50000"/>
              </a:spcBef>
              <a:buFont typeface="+mj-lt"/>
              <a:buAutoNum type="arabicPeriod"/>
            </a:pPr>
            <a:r>
              <a:rPr lang="en-GB" altLang="en-US" sz="1200"/>
              <a:t>Next use “nios2-terminal -c 1 -d 1 -i "0" |tee output.log” to run the software from program memory. </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706792070"/>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7F99D6B2-1C87-40D7-BB18-86AD6ED2785A}"/>
              </a:ext>
            </a:extLst>
          </p:cNvPr>
          <p:cNvSpPr>
            <a:spLocks noGrp="1"/>
          </p:cNvSpPr>
          <p:nvPr>
            <p:ph type="title"/>
          </p:nvPr>
        </p:nvSpPr>
        <p:spPr>
          <a:xfrm>
            <a:off x="488950" y="401638"/>
            <a:ext cx="8397875" cy="779462"/>
          </a:xfrm>
        </p:spPr>
        <p:txBody>
          <a:bodyPr/>
          <a:lstStyle/>
          <a:p>
            <a:r>
              <a:rPr lang="en-GB" altLang="en-US" sz="2400">
                <a:latin typeface="Intel Clear" panose="020B0604020203020204" pitchFamily="34" charset="0"/>
                <a:cs typeface="Intel Clear" panose="020B0604020203020204" pitchFamily="34" charset="0"/>
              </a:rPr>
              <a:t>Using Transceiver Toolkit (</a:t>
            </a:r>
            <a:r>
              <a:rPr lang="en-GB" altLang="en-US" sz="2400">
                <a:solidFill>
                  <a:srgbClr val="FF0000"/>
                </a:solidFill>
                <a:latin typeface="Intel Clear" panose="020B0604020203020204" pitchFamily="34" charset="0"/>
                <a:cs typeface="Intel Clear" panose="020B0604020203020204" pitchFamily="34" charset="0"/>
              </a:rPr>
              <a:t>need patch on top of 21.4</a:t>
            </a:r>
            <a:r>
              <a:rPr lang="en-GB" altLang="en-US" sz="2400">
                <a:latin typeface="Intel Clear" panose="020B0604020203020204" pitchFamily="34" charset="0"/>
                <a:cs typeface="Intel Clear" panose="020B0604020203020204" pitchFamily="34" charset="0"/>
              </a:rPr>
              <a:t>)</a:t>
            </a:r>
            <a:endParaRPr lang="en-US" altLang="en-US" sz="2400">
              <a:latin typeface="Intel Clear" panose="020B0604020203020204" pitchFamily="34" charset="0"/>
              <a:cs typeface="Intel Clear" panose="020B0604020203020204" pitchFamily="34" charset="0"/>
            </a:endParaRPr>
          </a:p>
        </p:txBody>
      </p:sp>
      <p:sp>
        <p:nvSpPr>
          <p:cNvPr id="96259" name="Rectangle 3">
            <a:extLst>
              <a:ext uri="{FF2B5EF4-FFF2-40B4-BE49-F238E27FC236}">
                <a16:creationId xmlns:a16="http://schemas.microsoft.com/office/drawing/2014/main" id="{9E6F5190-66FD-4B40-9B2C-872347327224}"/>
              </a:ext>
            </a:extLst>
          </p:cNvPr>
          <p:cNvSpPr>
            <a:spLocks noGrp="1"/>
          </p:cNvSpPr>
          <p:nvPr>
            <p:ph sz="quarter" idx="11"/>
          </p:nvPr>
        </p:nvSpPr>
        <p:spPr>
          <a:xfrm>
            <a:off x="395905" y="914400"/>
            <a:ext cx="8504237" cy="5029200"/>
          </a:xfrm>
        </p:spPr>
        <p:txBody>
          <a:bodyPr/>
          <a:lstStyle/>
          <a:p>
            <a:pPr>
              <a:lnSpc>
                <a:spcPct val="80000"/>
              </a:lnSpc>
            </a:pPr>
            <a:r>
              <a:rPr lang="en-GB" altLang="en-US"/>
              <a:t>To </a:t>
            </a:r>
            <a:r>
              <a:rPr lang="en-GB" altLang="en-US" dirty="0"/>
              <a:t>start </a:t>
            </a:r>
            <a:r>
              <a:rPr lang="en-GB" altLang="en-US"/>
              <a:t>the Transceiver Toolkit </a:t>
            </a:r>
            <a:r>
              <a:rPr lang="en-GB" altLang="en-US" dirty="0"/>
              <a:t>simply start it from the Tools Menu in Quartus (with the project loaded</a:t>
            </a:r>
            <a:r>
              <a:rPr lang="en-GB" altLang="en-US"/>
              <a:t>). This </a:t>
            </a:r>
            <a:r>
              <a:rPr lang="en-GB" altLang="en-US" dirty="0"/>
              <a:t>will automatically detect the design and start up </a:t>
            </a:r>
            <a:r>
              <a:rPr lang="en-GB" altLang="en-US"/>
              <a:t>the Transceiver Toolkit </a:t>
            </a:r>
            <a:r>
              <a:rPr lang="en-GB" altLang="en-US" dirty="0"/>
              <a:t>which allows you to run further tests in optimizing the PMA settings, do </a:t>
            </a:r>
            <a:r>
              <a:rPr lang="en-GB" altLang="en-US" dirty="0" err="1"/>
              <a:t>autosweeps</a:t>
            </a:r>
            <a:r>
              <a:rPr lang="en-GB" altLang="en-US" dirty="0"/>
              <a:t> etc.</a:t>
            </a:r>
          </a:p>
          <a:p>
            <a:pPr>
              <a:lnSpc>
                <a:spcPct val="80000"/>
              </a:lnSpc>
            </a:pPr>
            <a:r>
              <a:rPr lang="en-GB" altLang="en-US">
                <a:solidFill>
                  <a:srgbClr val="FF0000"/>
                </a:solidFill>
              </a:rPr>
              <a:t>Make </a:t>
            </a:r>
            <a:r>
              <a:rPr lang="en-GB" altLang="en-US" dirty="0">
                <a:solidFill>
                  <a:srgbClr val="FF0000"/>
                </a:solidFill>
              </a:rPr>
              <a:t>sure to stop all traffic running </a:t>
            </a:r>
            <a:r>
              <a:rPr lang="en-GB" altLang="en-US">
                <a:solidFill>
                  <a:srgbClr val="FF0000"/>
                </a:solidFill>
              </a:rPr>
              <a:t>in TTK  </a:t>
            </a:r>
            <a:r>
              <a:rPr lang="en-GB" altLang="en-US" dirty="0">
                <a:solidFill>
                  <a:srgbClr val="FF0000"/>
                </a:solidFill>
              </a:rPr>
              <a:t>and close </a:t>
            </a:r>
            <a:r>
              <a:rPr lang="en-GB" altLang="en-US">
                <a:solidFill>
                  <a:srgbClr val="FF0000"/>
                </a:solidFill>
              </a:rPr>
              <a:t>the TTK  </a:t>
            </a:r>
            <a:r>
              <a:rPr lang="en-GB" altLang="en-US" dirty="0">
                <a:solidFill>
                  <a:srgbClr val="FF0000"/>
                </a:solidFill>
              </a:rPr>
              <a:t>before going back to the </a:t>
            </a:r>
            <a:r>
              <a:rPr lang="en-GB" altLang="en-US" dirty="0" err="1">
                <a:solidFill>
                  <a:srgbClr val="FF0000"/>
                </a:solidFill>
              </a:rPr>
              <a:t>Nios</a:t>
            </a:r>
            <a:r>
              <a:rPr lang="en-GB" altLang="en-US" dirty="0">
                <a:solidFill>
                  <a:srgbClr val="FF0000"/>
                </a:solidFill>
              </a:rPr>
              <a:t> terminal to continue with </a:t>
            </a:r>
            <a:r>
              <a:rPr lang="en-GB" altLang="en-US">
                <a:solidFill>
                  <a:srgbClr val="FF0000"/>
                </a:solidFill>
              </a:rPr>
              <a:t>the design (If the hard PRBS generator and checker have been enabled during testing those channels will show errors (which is normal). Using option ‘q’ these errors can be cleared</a:t>
            </a:r>
          </a:p>
        </p:txBody>
      </p:sp>
      <p:sp>
        <p:nvSpPr>
          <p:cNvPr id="96260" name="Slide Number Placeholder 3">
            <a:extLst>
              <a:ext uri="{FF2B5EF4-FFF2-40B4-BE49-F238E27FC236}">
                <a16:creationId xmlns:a16="http://schemas.microsoft.com/office/drawing/2014/main" id="{BC59BE3A-9562-4F18-89A9-8BB59B94777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0C8F3DF-0FBA-4EA6-AC58-483E0820DA0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49</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8C4FBDAA-59F7-46AA-AA94-C8DC07C587DC}"/>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a:t>
            </a:r>
            <a:r>
              <a:rPr lang="en-US" altLang="en-US">
                <a:latin typeface="Intel Clear" panose="020B0604020203020204" pitchFamily="34" charset="0"/>
                <a:cs typeface="Intel Clear" panose="020B0604020203020204" pitchFamily="34" charset="0"/>
              </a:rPr>
              <a:t>’ Variants</a:t>
            </a:r>
            <a:endParaRPr lang="en-US" altLang="en-US" dirty="0">
              <a:latin typeface="Intel Clear" panose="020B0604020203020204" pitchFamily="34" charset="0"/>
              <a:cs typeface="Intel Clear" panose="020B0604020203020204" pitchFamily="34" charset="0"/>
            </a:endParaRPr>
          </a:p>
        </p:txBody>
      </p:sp>
      <p:sp>
        <p:nvSpPr>
          <p:cNvPr id="20483" name="Rectangle 3">
            <a:extLst>
              <a:ext uri="{FF2B5EF4-FFF2-40B4-BE49-F238E27FC236}">
                <a16:creationId xmlns:a16="http://schemas.microsoft.com/office/drawing/2014/main" id="{D73217DF-DED3-4924-8C1B-13E8D0F1FD4D}"/>
              </a:ext>
            </a:extLst>
          </p:cNvPr>
          <p:cNvSpPr>
            <a:spLocks noGrp="1"/>
          </p:cNvSpPr>
          <p:nvPr>
            <p:ph sz="quarter" idx="11"/>
          </p:nvPr>
        </p:nvSpPr>
        <p:spPr>
          <a:xfrm>
            <a:off x="411163" y="1066800"/>
            <a:ext cx="8504237" cy="5230813"/>
          </a:xfrm>
        </p:spPr>
        <p:txBody>
          <a:bodyPr/>
          <a:lstStyle/>
          <a:p>
            <a:pPr eaLnBrk="1" hangingPunct="1">
              <a:lnSpc>
                <a:spcPct val="80000"/>
              </a:lnSpc>
            </a:pPr>
            <a:r>
              <a:rPr lang="en-GB" altLang="en-US" sz="1400"/>
              <a:t>As of January 26</a:t>
            </a:r>
            <a:r>
              <a:rPr lang="en-GB" altLang="en-US" sz="1400" baseline="30000"/>
              <a:t>th</a:t>
            </a:r>
            <a:r>
              <a:rPr lang="en-GB" altLang="en-US" sz="1400"/>
              <a:t> 2022 the following Superlite IV Variants exist</a:t>
            </a:r>
          </a:p>
          <a:p>
            <a:pPr eaLnBrk="1" hangingPunct="1">
              <a:lnSpc>
                <a:spcPct val="80000"/>
              </a:lnSpc>
            </a:pPr>
            <a:r>
              <a:rPr lang="en-GB" altLang="en-US" sz="1400">
                <a:solidFill>
                  <a:schemeClr val="accent1"/>
                </a:solidFill>
              </a:rPr>
              <a:t>Agilex I-Series PCIe devkit :</a:t>
            </a:r>
            <a:endParaRPr lang="en-GB" altLang="en-US" sz="1400" dirty="0">
              <a:solidFill>
                <a:schemeClr val="accent1"/>
              </a:solidFill>
            </a:endParaRPr>
          </a:p>
          <a:p>
            <a:pPr eaLnBrk="1" hangingPunct="1">
              <a:lnSpc>
                <a:spcPct val="80000"/>
              </a:lnSpc>
            </a:pPr>
            <a:endParaRPr lang="en-GB" altLang="en-US" sz="1400">
              <a:solidFill>
                <a:schemeClr val="accent1"/>
              </a:solidFill>
            </a:endParaRPr>
          </a:p>
          <a:p>
            <a:pPr eaLnBrk="1" hangingPunct="1">
              <a:lnSpc>
                <a:spcPct val="80000"/>
              </a:lnSpc>
            </a:pPr>
            <a:endParaRPr lang="en-GB" altLang="en-US" sz="1400">
              <a:solidFill>
                <a:schemeClr val="accent1"/>
              </a:solidFill>
            </a:endParaRPr>
          </a:p>
          <a:p>
            <a:pPr eaLnBrk="1" hangingPunct="1">
              <a:lnSpc>
                <a:spcPct val="80000"/>
              </a:lnSpc>
            </a:pPr>
            <a:r>
              <a:rPr lang="en-GB" altLang="en-US" sz="1400">
                <a:solidFill>
                  <a:schemeClr val="accent1"/>
                </a:solidFill>
              </a:rPr>
              <a:t>Agilex I-Series SI/SOC devkit :</a:t>
            </a:r>
          </a:p>
          <a:p>
            <a:pPr eaLnBrk="1" hangingPunct="1">
              <a:lnSpc>
                <a:spcPct val="80000"/>
              </a:lnSpc>
            </a:pPr>
            <a:endParaRPr lang="en-GB" altLang="en-US" sz="1400">
              <a:solidFill>
                <a:schemeClr val="accent1"/>
              </a:solidFill>
            </a:endParaRPr>
          </a:p>
        </p:txBody>
      </p:sp>
      <p:sp>
        <p:nvSpPr>
          <p:cNvPr id="20484" name="Slide Number Placeholder 3">
            <a:extLst>
              <a:ext uri="{FF2B5EF4-FFF2-40B4-BE49-F238E27FC236}">
                <a16:creationId xmlns:a16="http://schemas.microsoft.com/office/drawing/2014/main" id="{442A56FC-0745-4CA1-8F5C-DFCF0188045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D7BFCCE-72D7-4699-B29E-975A34564A95}" type="slidenum">
              <a:rPr lang="en-GB" altLang="en-US" smtClean="0">
                <a:solidFill>
                  <a:schemeClr val="tx1"/>
                </a:solidFill>
                <a:latin typeface="Arial" panose="020B0604020202020204" pitchFamily="34" charset="0"/>
              </a:rPr>
              <a:pPr fontAlgn="base">
                <a:spcBef>
                  <a:spcPct val="0"/>
                </a:spcBef>
                <a:spcAft>
                  <a:spcPct val="0"/>
                </a:spcAft>
                <a:buFontTx/>
                <a:buNone/>
              </a:pPr>
              <a:t>5</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0C909348-6FC7-4F42-ACDF-35DF637F6FA8}"/>
              </a:ext>
            </a:extLst>
          </p:cNvPr>
          <p:cNvPicPr>
            <a:picLocks noChangeAspect="1"/>
          </p:cNvPicPr>
          <p:nvPr/>
        </p:nvPicPr>
        <p:blipFill>
          <a:blip r:embed="rId3"/>
          <a:stretch>
            <a:fillRect/>
          </a:stretch>
        </p:blipFill>
        <p:spPr>
          <a:xfrm>
            <a:off x="-1587" y="1650753"/>
            <a:ext cx="9144000" cy="574922"/>
          </a:xfrm>
          <a:prstGeom prst="rect">
            <a:avLst/>
          </a:prstGeom>
        </p:spPr>
      </p:pic>
      <p:pic>
        <p:nvPicPr>
          <p:cNvPr id="5" name="Picture 4">
            <a:extLst>
              <a:ext uri="{FF2B5EF4-FFF2-40B4-BE49-F238E27FC236}">
                <a16:creationId xmlns:a16="http://schemas.microsoft.com/office/drawing/2014/main" id="{69105A59-3CAE-4276-A029-B380BB51440D}"/>
              </a:ext>
            </a:extLst>
          </p:cNvPr>
          <p:cNvPicPr>
            <a:picLocks noChangeAspect="1"/>
          </p:cNvPicPr>
          <p:nvPr/>
        </p:nvPicPr>
        <p:blipFill>
          <a:blip r:embed="rId4"/>
          <a:stretch>
            <a:fillRect/>
          </a:stretch>
        </p:blipFill>
        <p:spPr>
          <a:xfrm>
            <a:off x="0" y="2809628"/>
            <a:ext cx="9144000" cy="370404"/>
          </a:xfrm>
          <a:prstGeom prst="rect">
            <a:avLst/>
          </a:prstGeom>
        </p:spPr>
      </p:pic>
    </p:spTree>
    <p:extLst>
      <p:ext uri="{BB962C8B-B14F-4D97-AF65-F5344CB8AC3E}">
        <p14:creationId xmlns:p14="http://schemas.microsoft.com/office/powerpoint/2010/main" val="2085165123"/>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Signaltap II Debug Example</a:t>
            </a:r>
            <a:endParaRPr lang="en-US" altLang="en-US">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11163" y="1268413"/>
            <a:ext cx="8504237" cy="5029200"/>
          </a:xfrm>
        </p:spPr>
        <p:txBody>
          <a:bodyPr/>
          <a:lstStyle/>
          <a:p>
            <a:pPr eaLnBrk="1" hangingPunct="1"/>
            <a:r>
              <a:rPr lang="en-GB" altLang="en-US" sz="2000" dirty="0"/>
              <a:t>The design contains a number of </a:t>
            </a:r>
            <a:r>
              <a:rPr lang="en-GB" altLang="en-US" sz="2000" dirty="0" err="1"/>
              <a:t>signaltap</a:t>
            </a:r>
            <a:r>
              <a:rPr lang="en-GB" altLang="en-US" sz="2000" dirty="0"/>
              <a:t> instances</a:t>
            </a:r>
          </a:p>
          <a:p>
            <a:pPr eaLnBrk="1" hangingPunct="1"/>
            <a:r>
              <a:rPr lang="en-GB" altLang="en-US" sz="2000" dirty="0" err="1"/>
              <a:t>Signaltap</a:t>
            </a:r>
            <a:r>
              <a:rPr lang="en-GB" altLang="en-US" sz="2000" dirty="0"/>
              <a:t> II acquisition can be done simultaneously with </a:t>
            </a:r>
            <a:r>
              <a:rPr lang="en-GB" altLang="en-US" sz="2000" dirty="0" err="1"/>
              <a:t>Nios</a:t>
            </a:r>
            <a:r>
              <a:rPr lang="en-GB" altLang="en-US" sz="2000" dirty="0"/>
              <a:t> II control</a:t>
            </a:r>
            <a:r>
              <a:rPr lang="en-GB" altLang="en-US" dirty="0"/>
              <a:t>.</a:t>
            </a:r>
          </a:p>
          <a:p>
            <a:pPr eaLnBrk="1" hangingPunct="1">
              <a:buFontTx/>
              <a:buNone/>
            </a:pPr>
            <a:endParaRPr lang="en-GB" altLang="en-US" dirty="0"/>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50</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(1/4)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Open the project using Quartus in directory </a:t>
            </a:r>
            <a:r>
              <a:rPr lang="en-GB" sz="180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&lt;restored_project&gt;/simulation/mentor </a:t>
            </a:r>
            <a:r>
              <a:rPr lang="en-GB" sz="1800">
                <a:effectLst/>
                <a:highlight>
                  <a:srgbClr val="FF0000"/>
                </a:highlight>
                <a:latin typeface="Calibri" panose="020F0502020204030204" pitchFamily="34" charset="0"/>
                <a:ea typeface="Calibri" panose="020F0502020204030204" pitchFamily="34" charset="0"/>
                <a:cs typeface="Times New Roman" panose="02020603050405020304" pitchFamily="18" charset="0"/>
              </a:rPr>
              <a:t>(DO NOT USE THE ORIGINAL PROJECT AFTER RESTORING THE ARCHIVE), the simulation has it’s own project</a:t>
            </a:r>
          </a:p>
          <a:p>
            <a:pPr marL="342900" lvl="0" indent="-342900">
              <a:buFont typeface="+mj-lt"/>
              <a:buAutoNum type="arabicPeriod"/>
            </a:pPr>
            <a:r>
              <a:rPr lang="en-GB">
                <a:solidFill>
                  <a:srgbClr val="FF0000"/>
                </a:solidFill>
                <a:latin typeface="Calibri" panose="020F0502020204030204" pitchFamily="34" charset="0"/>
                <a:ea typeface="Calibri" panose="020F0502020204030204" pitchFamily="34" charset="0"/>
                <a:cs typeface="Times New Roman" panose="02020603050405020304" pitchFamily="18" charset="0"/>
              </a:rPr>
              <a:t>Make sure the IP settings are set correctly (see slide (3/4).</a:t>
            </a:r>
            <a:r>
              <a:rPr lang="en-GB" sz="1800">
                <a:effectLst/>
                <a:latin typeface="Calibri" panose="020F0502020204030204" pitchFamily="34" charset="0"/>
                <a:ea typeface="Calibri" panose="020F0502020204030204" pitchFamily="34" charset="0"/>
                <a:cs typeface="Times New Roman" panose="02020603050405020304" pitchFamily="18" charset="0"/>
              </a:rPr>
              <a:t> IP settings are not fully governed by .qsf only, hence the additional check to be done to make sure they are correctly set </a:t>
            </a:r>
            <a:endParaRPr lang="en-GB" sz="1800">
              <a:solidFill>
                <a:srgbClr val="FF0000"/>
              </a:solidFill>
              <a:effectLst/>
              <a:latin typeface="Calibri" panose="020F0502020204030204" pitchFamily="34" charset="0"/>
              <a:ea typeface="Calibri" panose="020F0502020204030204" pitchFamily="34" charset="0"/>
            </a:endParaRPr>
          </a:p>
          <a:p>
            <a:pPr marL="342900" lvl="0" indent="-342900">
              <a:buFont typeface="+mj-lt"/>
              <a:buAutoNum type="arabicPeriod"/>
            </a:pPr>
            <a:r>
              <a:rPr lang="en-GB">
                <a:latin typeface="Calibri" panose="020F0502020204030204" pitchFamily="34" charset="0"/>
                <a:ea typeface="Calibri" panose="020F0502020204030204" pitchFamily="34" charset="0"/>
                <a:cs typeface="Times New Roman" panose="02020603050405020304" pitchFamily="18" charset="0"/>
              </a:rPr>
              <a:t>Press “Logic Generation” (see screenshot below) </a:t>
            </a:r>
            <a:r>
              <a:rPr lang="en-GB" sz="1800">
                <a:effectLst/>
                <a:latin typeface="Calibri" panose="020F0502020204030204" pitchFamily="34" charset="0"/>
                <a:ea typeface="Calibri" panose="020F0502020204030204" pitchFamily="34" charset="0"/>
                <a:cs typeface="Times New Roman" panose="02020603050405020304" pitchFamily="18" charset="0"/>
              </a:rPr>
              <a:t>(this generates the __tiles files which are mandatory for the simulation) and also regenerates all .ip files and .spd files required for the simulation.</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From the Quartus Menu Start Tools =&gt; Generate Simulator Setup Script for IP…</a:t>
            </a:r>
            <a:endParaRPr lang="en-GB">
              <a:latin typeface="Calibri" panose="020F0502020204030204" pitchFamily="34" charset="0"/>
              <a:ea typeface="Calibri" panose="020F0502020204030204" pitchFamily="34" charset="0"/>
            </a:endParaRPr>
          </a:p>
          <a:p>
            <a:pPr marL="342900" lvl="0" indent="-342900">
              <a:buFont typeface="+mj-lt"/>
              <a:buAutoNum type="arabicPeriod"/>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51</a:t>
            </a:fld>
            <a:endParaRPr lang="en-GB" altLang="en-US">
              <a:solidFill>
                <a:schemeClr val="tx1"/>
              </a:solidFill>
              <a:latin typeface="Arial" panose="020B0604020202020204" pitchFamily="34" charset="0"/>
            </a:endParaRPr>
          </a:p>
        </p:txBody>
      </p:sp>
      <p:pic>
        <p:nvPicPr>
          <p:cNvPr id="10" name="Picture 9">
            <a:extLst>
              <a:ext uri="{FF2B5EF4-FFF2-40B4-BE49-F238E27FC236}">
                <a16:creationId xmlns:a16="http://schemas.microsoft.com/office/drawing/2014/main" id="{0977140A-454A-4B4F-99C0-FFD32702DCD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514600" y="5832475"/>
            <a:ext cx="2971800" cy="600075"/>
          </a:xfrm>
          <a:prstGeom prst="rect">
            <a:avLst/>
          </a:prstGeom>
          <a:noFill/>
          <a:ln>
            <a:noFill/>
          </a:ln>
        </p:spPr>
      </p:pic>
      <p:pic>
        <p:nvPicPr>
          <p:cNvPr id="3" name="Picture 2">
            <a:extLst>
              <a:ext uri="{FF2B5EF4-FFF2-40B4-BE49-F238E27FC236}">
                <a16:creationId xmlns:a16="http://schemas.microsoft.com/office/drawing/2014/main" id="{B6D66743-13A9-40E1-B619-E4F9D0FE7849}"/>
              </a:ext>
            </a:extLst>
          </p:cNvPr>
          <p:cNvPicPr>
            <a:picLocks noChangeAspect="1"/>
          </p:cNvPicPr>
          <p:nvPr/>
        </p:nvPicPr>
        <p:blipFill>
          <a:blip r:embed="rId4"/>
          <a:stretch>
            <a:fillRect/>
          </a:stretch>
        </p:blipFill>
        <p:spPr>
          <a:xfrm>
            <a:off x="905262" y="3876858"/>
            <a:ext cx="6190476" cy="1466667"/>
          </a:xfrm>
          <a:prstGeom prst="rect">
            <a:avLst/>
          </a:prstGeom>
        </p:spPr>
      </p:pic>
    </p:spTree>
    <p:extLst>
      <p:ext uri="{BB962C8B-B14F-4D97-AF65-F5344CB8AC3E}">
        <p14:creationId xmlns:p14="http://schemas.microsoft.com/office/powerpoint/2010/main" val="3561774368"/>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(2/4)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In the window that pops-up, remove the mentor in the path name so that you get &lt;restored_project&gt;/simulation/</a:t>
            </a:r>
            <a:endParaRPr lang="en-GB" sz="1800">
              <a:effectLst/>
              <a:latin typeface="Calibri" panose="020F0502020204030204" pitchFamily="34" charset="0"/>
              <a:ea typeface="Calibri" panose="020F0502020204030204" pitchFamily="34" charset="0"/>
            </a:endParaRPr>
          </a:p>
          <a:p>
            <a:pPr marL="457200"/>
            <a:r>
              <a:rPr lang="en-GB" sz="1800">
                <a:effectLst/>
                <a:latin typeface="Calibri" panose="020F0502020204030204" pitchFamily="34" charset="0"/>
                <a:ea typeface="Calibri" panose="020F0502020204030204" pitchFamily="34" charset="0"/>
                <a:cs typeface="Times New Roman" panose="02020603050405020304" pitchFamily="18" charset="0"/>
              </a:rPr>
              <a:t>Make sure “use top-level entity names from Quartus project” is not selected (in 21.3 this is already remove as an option)</a:t>
            </a:r>
            <a:endParaRPr lang="en-GB" sz="1800">
              <a:effectLst/>
              <a:latin typeface="Calibri" panose="020F0502020204030204" pitchFamily="34" charset="0"/>
              <a:ea typeface="Calibri" panose="020F0502020204030204" pitchFamily="34"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52</a:t>
            </a:fld>
            <a:endParaRPr lang="en-GB" altLang="en-US">
              <a:solidFill>
                <a:schemeClr val="tx1"/>
              </a:solidFill>
              <a:latin typeface="Arial" panose="020B0604020202020204" pitchFamily="34" charset="0"/>
            </a:endParaRPr>
          </a:p>
        </p:txBody>
      </p:sp>
      <p:pic>
        <p:nvPicPr>
          <p:cNvPr id="11" name="Picture 10">
            <a:extLst>
              <a:ext uri="{FF2B5EF4-FFF2-40B4-BE49-F238E27FC236}">
                <a16:creationId xmlns:a16="http://schemas.microsoft.com/office/drawing/2014/main" id="{4D197E00-0A7E-4268-92FD-3CBE0E22F4B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438400" y="2819400"/>
            <a:ext cx="3781425" cy="1666875"/>
          </a:xfrm>
          <a:prstGeom prst="rect">
            <a:avLst/>
          </a:prstGeom>
          <a:noFill/>
          <a:ln>
            <a:noFill/>
          </a:ln>
        </p:spPr>
      </p:pic>
    </p:spTree>
    <p:extLst>
      <p:ext uri="{BB962C8B-B14F-4D97-AF65-F5344CB8AC3E}">
        <p14:creationId xmlns:p14="http://schemas.microsoft.com/office/powerpoint/2010/main" val="3552334317"/>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(3/4)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783430" y="1459956"/>
            <a:ext cx="7441207" cy="4456637"/>
          </a:xfrm>
        </p:spPr>
        <p:txBody>
          <a:bodyPr/>
          <a:lstStyle/>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53</a:t>
            </a:fld>
            <a:endParaRPr lang="en-GB" altLang="en-US">
              <a:solidFill>
                <a:schemeClr val="tx1"/>
              </a:solidFill>
              <a:latin typeface="Arial" panose="020B0604020202020204" pitchFamily="34" charset="0"/>
            </a:endParaRPr>
          </a:p>
        </p:txBody>
      </p:sp>
      <p:pic>
        <p:nvPicPr>
          <p:cNvPr id="1026" name="Picture 2">
            <a:extLst>
              <a:ext uri="{FF2B5EF4-FFF2-40B4-BE49-F238E27FC236}">
                <a16:creationId xmlns:a16="http://schemas.microsoft.com/office/drawing/2014/main" id="{3AC39D40-1D0A-43DB-8C0F-BFBAED62C2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815431"/>
            <a:ext cx="8102976" cy="5597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30489"/>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(4/4)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Go to the simulation/mentor folder and launch questasim e.g. using the following command </a:t>
            </a:r>
            <a:r>
              <a:rPr lang="en-GB" sz="1800" i="1">
                <a:effectLst/>
                <a:latin typeface="Calibri" panose="020F0502020204030204" pitchFamily="34" charset="0"/>
                <a:ea typeface="Calibri" panose="020F0502020204030204" pitchFamily="34" charset="0"/>
                <a:cs typeface="Times New Roman" panose="02020603050405020304" pitchFamily="18" charset="0"/>
              </a:rPr>
              <a:t>arc submit -i questasim/2020.4 questasim_sver-lic priority=100 -- "vsim -i -64“ </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Type “sim.do” =&gt; this will do the entire simulation.</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In case modifications are made to the source files you can rerun the simulation using “resim.do”</a:t>
            </a:r>
            <a:endParaRPr lang="en-GB" sz="1800">
              <a:effectLst/>
              <a:latin typeface="Calibri" panose="020F0502020204030204" pitchFamily="34" charset="0"/>
              <a:ea typeface="Calibri" panose="020F0502020204030204" pitchFamily="34"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690020202"/>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F6E05A33-3158-451B-B06C-5AAD0C3878EC}"/>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Deliverables</a:t>
            </a:r>
            <a:endParaRPr lang="en-US" altLang="en-US">
              <a:latin typeface="Intel Clear" panose="020B0604020203020204" pitchFamily="34" charset="0"/>
              <a:cs typeface="Intel Clear" panose="020B0604020203020204" pitchFamily="34" charset="0"/>
            </a:endParaRPr>
          </a:p>
        </p:txBody>
      </p:sp>
      <p:sp>
        <p:nvSpPr>
          <p:cNvPr id="104451" name="Rectangle 3">
            <a:extLst>
              <a:ext uri="{FF2B5EF4-FFF2-40B4-BE49-F238E27FC236}">
                <a16:creationId xmlns:a16="http://schemas.microsoft.com/office/drawing/2014/main" id="{D0162FD4-E2C3-42D2-91B7-83D4AA417F73}"/>
              </a:ext>
            </a:extLst>
          </p:cNvPr>
          <p:cNvSpPr>
            <a:spLocks noGrp="1"/>
          </p:cNvSpPr>
          <p:nvPr>
            <p:ph sz="quarter" idx="11"/>
          </p:nvPr>
        </p:nvSpPr>
        <p:spPr>
          <a:xfrm>
            <a:off x="434975" y="990600"/>
            <a:ext cx="8413750" cy="4886325"/>
          </a:xfrm>
        </p:spPr>
        <p:txBody>
          <a:bodyPr/>
          <a:lstStyle/>
          <a:p>
            <a:pPr eaLnBrk="1" hangingPunct="1">
              <a:spcBef>
                <a:spcPct val="50000"/>
              </a:spcBef>
            </a:pPr>
            <a:r>
              <a:rPr lang="en-GB" altLang="en-US"/>
              <a:t>Quartus 21.4 B67 archive which </a:t>
            </a:r>
            <a:r>
              <a:rPr lang="en-GB" altLang="en-US" dirty="0"/>
              <a:t>contains the demo design files, the software source files</a:t>
            </a:r>
            <a:r>
              <a:rPr lang="en-GB" altLang="en-US"/>
              <a:t>, files required to run the simulation</a:t>
            </a:r>
            <a:endParaRPr lang="en-GB" altLang="en-US" dirty="0"/>
          </a:p>
          <a:p>
            <a:pPr eaLnBrk="1" hangingPunct="1">
              <a:spcBef>
                <a:spcPct val="50000"/>
              </a:spcBef>
            </a:pPr>
            <a:r>
              <a:rPr lang="en-GB" altLang="en-US" dirty="0"/>
              <a:t>The </a:t>
            </a:r>
            <a:r>
              <a:rPr lang="en-GB" altLang="en-US"/>
              <a:t>testbenches and project files required for simulation can </a:t>
            </a:r>
            <a:r>
              <a:rPr lang="en-GB" altLang="en-US" dirty="0"/>
              <a:t>be found after restoring the archive: &lt;</a:t>
            </a:r>
            <a:r>
              <a:rPr lang="en-GB" altLang="en-US" dirty="0" err="1"/>
              <a:t>restored_project</a:t>
            </a:r>
            <a:r>
              <a:rPr lang="en-GB" altLang="en-US"/>
              <a:t>&gt;/simulation/mentor</a:t>
            </a:r>
            <a:endParaRPr lang="en-GB" altLang="en-US" dirty="0"/>
          </a:p>
          <a:p>
            <a:pPr eaLnBrk="1" hangingPunct="1">
              <a:spcBef>
                <a:spcPct val="50000"/>
              </a:spcBef>
            </a:pPr>
            <a:r>
              <a:rPr lang="en-GB" altLang="en-US" dirty="0"/>
              <a:t>The software </a:t>
            </a:r>
            <a:r>
              <a:rPr lang="en-GB" altLang="en-US"/>
              <a:t>source files can </a:t>
            </a:r>
            <a:r>
              <a:rPr lang="en-GB" altLang="en-US" dirty="0"/>
              <a:t>be found after restoring the archive in the &lt;</a:t>
            </a:r>
            <a:r>
              <a:rPr lang="en-GB" altLang="en-US" dirty="0" err="1"/>
              <a:t>restored_project</a:t>
            </a:r>
            <a:r>
              <a:rPr lang="en-GB" altLang="en-US" dirty="0"/>
              <a:t>&gt;/software/app and &lt;</a:t>
            </a:r>
            <a:r>
              <a:rPr lang="en-GB" altLang="en-US" dirty="0" err="1"/>
              <a:t>restored_project</a:t>
            </a:r>
            <a:r>
              <a:rPr lang="en-GB" altLang="en-US" dirty="0"/>
              <a:t>&gt;/software/</a:t>
            </a:r>
            <a:r>
              <a:rPr lang="en-GB" altLang="en-US" dirty="0" err="1"/>
              <a:t>bsp</a:t>
            </a:r>
            <a:r>
              <a:rPr lang="en-GB" altLang="en-US" dirty="0"/>
              <a:t> folders</a:t>
            </a:r>
            <a:r>
              <a:rPr lang="en-GB" altLang="en-US"/>
              <a:t>/ </a:t>
            </a:r>
          </a:p>
          <a:p>
            <a:pPr eaLnBrk="1" hangingPunct="1">
              <a:spcBef>
                <a:spcPct val="50000"/>
              </a:spcBef>
            </a:pPr>
            <a:r>
              <a:rPr lang="en-GB" altLang="en-US"/>
              <a:t>SOF File </a:t>
            </a:r>
          </a:p>
          <a:p>
            <a:pPr eaLnBrk="1" hangingPunct="1">
              <a:spcBef>
                <a:spcPct val="50000"/>
              </a:spcBef>
            </a:pPr>
            <a:r>
              <a:rPr lang="en-GB" altLang="en-US"/>
              <a:t>Devkit_demo.elf File (Software)</a:t>
            </a:r>
          </a:p>
          <a:p>
            <a:pPr>
              <a:spcBef>
                <a:spcPct val="50000"/>
              </a:spcBef>
            </a:pPr>
            <a:r>
              <a:rPr lang="en-GB" altLang="en-US"/>
              <a:t>Readme.txt file</a:t>
            </a:r>
          </a:p>
          <a:p>
            <a:pPr eaLnBrk="1" hangingPunct="1">
              <a:spcBef>
                <a:spcPct val="50000"/>
              </a:spcBef>
            </a:pPr>
            <a:endParaRPr lang="en-GB" altLang="en-US" sz="2000" dirty="0"/>
          </a:p>
        </p:txBody>
      </p:sp>
      <p:sp>
        <p:nvSpPr>
          <p:cNvPr id="104452" name="Slide Number Placeholder 3">
            <a:extLst>
              <a:ext uri="{FF2B5EF4-FFF2-40B4-BE49-F238E27FC236}">
                <a16:creationId xmlns:a16="http://schemas.microsoft.com/office/drawing/2014/main" id="{D28FCA56-407D-4B3C-828C-83B30AE40F2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8D527CF-30F9-4F06-A392-7771C8EED402}" type="slidenum">
              <a:rPr lang="en-GB" altLang="en-US" smtClean="0">
                <a:solidFill>
                  <a:schemeClr val="tx1"/>
                </a:solidFill>
                <a:latin typeface="Arial" panose="020B0604020202020204" pitchFamily="34" charset="0"/>
              </a:rPr>
              <a:pPr fontAlgn="base">
                <a:spcBef>
                  <a:spcPct val="0"/>
                </a:spcBef>
                <a:spcAft>
                  <a:spcPct val="0"/>
                </a:spcAft>
                <a:buFontTx/>
                <a:buNone/>
              </a:pPr>
              <a:t>55</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0A05359-FCE1-4544-80DE-5D71F0C90A2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06499" name="Rectangle 3">
            <a:extLst>
              <a:ext uri="{FF2B5EF4-FFF2-40B4-BE49-F238E27FC236}">
                <a16:creationId xmlns:a16="http://schemas.microsoft.com/office/drawing/2014/main" id="{3DDFC443-C087-47E8-878D-41A92C46306B}"/>
              </a:ext>
            </a:extLst>
          </p:cNvPr>
          <p:cNvSpPr>
            <a:spLocks noGrp="1"/>
          </p:cNvSpPr>
          <p:nvPr>
            <p:ph idx="1"/>
          </p:nvPr>
        </p:nvSpPr>
        <p:spPr>
          <a:xfrm>
            <a:off x="455613" y="1066800"/>
            <a:ext cx="8228012" cy="5105400"/>
          </a:xfrm>
        </p:spPr>
        <p:txBody>
          <a:bodyPr>
            <a:normAutofit/>
          </a:bodyPr>
          <a:lstStyle/>
          <a:p>
            <a:pPr fontAlgn="auto">
              <a:spcBef>
                <a:spcPct val="50000"/>
              </a:spcBef>
              <a:spcAft>
                <a:spcPts val="0"/>
              </a:spcAft>
              <a:defRPr/>
            </a:pPr>
            <a:r>
              <a:rPr lang="en-GB" altLang="en-US" sz="1600"/>
              <a:t>V21.4 : January 26</a:t>
            </a:r>
            <a:r>
              <a:rPr lang="en-GB" altLang="en-US" sz="1600" baseline="30000"/>
              <a:t>th</a:t>
            </a:r>
            <a:r>
              <a:rPr lang="en-GB" altLang="en-US" sz="1600"/>
              <a:t> , 2022</a:t>
            </a:r>
          </a:p>
          <a:p>
            <a:pPr lvl="1" fontAlgn="auto">
              <a:spcBef>
                <a:spcPct val="50000"/>
              </a:spcBef>
              <a:spcAft>
                <a:spcPts val="0"/>
              </a:spcAft>
              <a:buFont typeface="Wingdings" charset="2"/>
              <a:buChar char="§"/>
              <a:defRPr/>
            </a:pPr>
            <a:r>
              <a:rPr lang="en-US" altLang="en-US" sz="1400"/>
              <a:t>Update to show the different Superlite IV variants that currently exist</a:t>
            </a:r>
          </a:p>
          <a:p>
            <a:pPr fontAlgn="auto">
              <a:spcBef>
                <a:spcPct val="50000"/>
              </a:spcBef>
              <a:spcAft>
                <a:spcPts val="0"/>
              </a:spcAft>
              <a:defRPr/>
            </a:pPr>
            <a:endParaRPr lang="en-GB" altLang="en-US" sz="1600"/>
          </a:p>
          <a:p>
            <a:pPr fontAlgn="auto">
              <a:spcBef>
                <a:spcPct val="50000"/>
              </a:spcBef>
              <a:spcAft>
                <a:spcPts val="0"/>
              </a:spcAft>
              <a:defRPr/>
            </a:pPr>
            <a:r>
              <a:rPr lang="en-GB" altLang="en-US" sz="1600"/>
              <a:t>V21.4 : January 14</a:t>
            </a:r>
            <a:r>
              <a:rPr lang="en-GB" altLang="en-US" sz="1600" baseline="30000"/>
              <a:t>th</a:t>
            </a:r>
            <a:r>
              <a:rPr lang="en-GB" altLang="en-US" sz="1600"/>
              <a:t> , 2022</a:t>
            </a:r>
          </a:p>
          <a:p>
            <a:pPr lvl="1" fontAlgn="auto">
              <a:spcBef>
                <a:spcPct val="50000"/>
              </a:spcBef>
              <a:spcAft>
                <a:spcPts val="0"/>
              </a:spcAft>
              <a:buFont typeface="Wingdings" charset="2"/>
              <a:buChar char="§"/>
              <a:defRPr/>
            </a:pPr>
            <a:r>
              <a:rPr lang="en-US" altLang="en-US" sz="1400"/>
              <a:t>Added skew measurement statistics to the design (shows skew between the FECs)</a:t>
            </a:r>
          </a:p>
          <a:p>
            <a:pPr lvl="1" fontAlgn="auto">
              <a:spcBef>
                <a:spcPct val="50000"/>
              </a:spcBef>
              <a:spcAft>
                <a:spcPts val="0"/>
              </a:spcAft>
              <a:buFont typeface="Wingdings" charset="2"/>
              <a:buChar char="§"/>
              <a:defRPr/>
            </a:pPr>
            <a:r>
              <a:rPr lang="en-US" altLang="en-US" sz="1400"/>
              <a:t>Successfully tested with Electrical Loopback.</a:t>
            </a:r>
          </a:p>
          <a:p>
            <a:pPr fontAlgn="auto">
              <a:spcBef>
                <a:spcPct val="50000"/>
              </a:spcBef>
              <a:spcAft>
                <a:spcPts val="0"/>
              </a:spcAft>
              <a:defRPr/>
            </a:pPr>
            <a:endParaRPr lang="en-GB" altLang="en-US" sz="1600"/>
          </a:p>
          <a:p>
            <a:pPr fontAlgn="auto">
              <a:spcBef>
                <a:spcPct val="50000"/>
              </a:spcBef>
              <a:spcAft>
                <a:spcPts val="0"/>
              </a:spcAft>
              <a:defRPr/>
            </a:pPr>
            <a:r>
              <a:rPr lang="en-GB" altLang="en-US" sz="1600"/>
              <a:t>V21.4 : January 10</a:t>
            </a:r>
            <a:r>
              <a:rPr lang="en-GB" altLang="en-US" sz="1600" baseline="30000"/>
              <a:t>th</a:t>
            </a:r>
            <a:r>
              <a:rPr lang="en-GB" altLang="en-US" sz="1600"/>
              <a:t> , 2022</a:t>
            </a:r>
          </a:p>
          <a:p>
            <a:pPr lvl="1" fontAlgn="auto">
              <a:spcBef>
                <a:spcPct val="50000"/>
              </a:spcBef>
              <a:spcAft>
                <a:spcPts val="0"/>
              </a:spcAft>
              <a:buFont typeface="Wingdings" charset="2"/>
              <a:buChar char="§"/>
              <a:defRPr/>
            </a:pPr>
            <a:r>
              <a:rPr lang="en-US" altLang="en-US" sz="1400"/>
              <a:t>Initial release of the design</a:t>
            </a:r>
          </a:p>
          <a:p>
            <a:pPr lvl="1" fontAlgn="auto">
              <a:spcBef>
                <a:spcPct val="50000"/>
              </a:spcBef>
              <a:spcAft>
                <a:spcPts val="0"/>
              </a:spcAft>
              <a:buFont typeface="Wingdings" charset="2"/>
              <a:buChar char="§"/>
              <a:defRPr/>
            </a:pPr>
            <a:r>
              <a:rPr lang="en-US" altLang="en-US" sz="1400"/>
              <a:t>Successfully tested with Electrical Loopback.</a:t>
            </a:r>
          </a:p>
          <a:p>
            <a:pPr marL="0" lvl="1" indent="0" fontAlgn="auto">
              <a:spcBef>
                <a:spcPct val="50000"/>
              </a:spcBef>
              <a:spcAft>
                <a:spcPts val="0"/>
              </a:spcAft>
              <a:buNone/>
              <a:defRPr/>
            </a:pPr>
            <a:endParaRPr lang="en-GB" altLang="en-US" sz="1600"/>
          </a:p>
          <a:p>
            <a:pPr marL="0" lvl="1" indent="0" eaLnBrk="1" hangingPunct="1">
              <a:spcBef>
                <a:spcPct val="50000"/>
              </a:spcBef>
              <a:buNone/>
            </a:pPr>
            <a:endParaRPr lang="en-GB" altLang="en-US" sz="1600"/>
          </a:p>
          <a:p>
            <a:pPr lvl="1" eaLnBrk="1" hangingPunct="1">
              <a:spcBef>
                <a:spcPct val="50000"/>
              </a:spcBef>
            </a:pPr>
            <a:endParaRPr lang="en-GB" altLang="en-US" sz="1400"/>
          </a:p>
          <a:p>
            <a:pPr eaLnBrk="1" hangingPunct="1">
              <a:spcBef>
                <a:spcPct val="50000"/>
              </a:spcBef>
            </a:pPr>
            <a:endParaRPr lang="en-GB" altLang="en-US"/>
          </a:p>
          <a:p>
            <a:pPr eaLnBrk="1" hangingPunct="1">
              <a:spcBef>
                <a:spcPct val="50000"/>
              </a:spcBef>
            </a:pPr>
            <a:endParaRPr lang="en-GB" altLang="en-US"/>
          </a:p>
        </p:txBody>
      </p:sp>
      <p:sp>
        <p:nvSpPr>
          <p:cNvPr id="106500" name="Slide Number Placeholder 3">
            <a:extLst>
              <a:ext uri="{FF2B5EF4-FFF2-40B4-BE49-F238E27FC236}">
                <a16:creationId xmlns:a16="http://schemas.microsoft.com/office/drawing/2014/main" id="{CB8CFD15-99B1-4CAD-8519-E6F95219C48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164D417-EC8A-42E2-AFAB-DF068D1D6DD3}" type="slidenum">
              <a:rPr lang="en-GB" altLang="en-US" smtClean="0">
                <a:solidFill>
                  <a:schemeClr val="tx1"/>
                </a:solidFill>
                <a:latin typeface="Arial" panose="020B0604020202020204" pitchFamily="34" charset="0"/>
              </a:rPr>
              <a:pPr fontAlgn="base">
                <a:spcBef>
                  <a:spcPct val="0"/>
                </a:spcBef>
                <a:spcAft>
                  <a:spcPct val="0"/>
                </a:spcAft>
                <a:buFontTx/>
                <a:buNone/>
              </a:pPr>
              <a:t>56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87515166"/>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8C4FBDAA-59F7-46AA-AA94-C8DC07C587DC}"/>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a:t>
            </a:r>
          </a:p>
        </p:txBody>
      </p:sp>
      <p:sp>
        <p:nvSpPr>
          <p:cNvPr id="20483" name="Rectangle 3">
            <a:extLst>
              <a:ext uri="{FF2B5EF4-FFF2-40B4-BE49-F238E27FC236}">
                <a16:creationId xmlns:a16="http://schemas.microsoft.com/office/drawing/2014/main" id="{D73217DF-DED3-4924-8C1B-13E8D0F1FD4D}"/>
              </a:ext>
            </a:extLst>
          </p:cNvPr>
          <p:cNvSpPr>
            <a:spLocks noGrp="1"/>
          </p:cNvSpPr>
          <p:nvPr>
            <p:ph sz="quarter" idx="11"/>
          </p:nvPr>
        </p:nvSpPr>
        <p:spPr>
          <a:xfrm>
            <a:off x="411163" y="914400"/>
            <a:ext cx="8504237" cy="5383213"/>
          </a:xfrm>
        </p:spPr>
        <p:txBody>
          <a:bodyPr/>
          <a:lstStyle/>
          <a:p>
            <a:pPr eaLnBrk="1" hangingPunct="1">
              <a:lnSpc>
                <a:spcPct val="80000"/>
              </a:lnSpc>
            </a:pPr>
            <a:r>
              <a:rPr lang="en-GB" altLang="en-US" sz="1400"/>
              <a:t>Transport data from point A to point B as simple as possible multiple bidirectional serial links using FEC. </a:t>
            </a:r>
          </a:p>
          <a:p>
            <a:pPr eaLnBrk="1" hangingPunct="1">
              <a:lnSpc>
                <a:spcPct val="80000"/>
              </a:lnSpc>
            </a:pPr>
            <a:r>
              <a:rPr lang="en-GB" altLang="en-US" sz="1400">
                <a:solidFill>
                  <a:srgbClr val="00B050"/>
                </a:solidFill>
              </a:rPr>
              <a:t>Superlite IV on F-tile makes use of the PHY direct IP which can be used with NRZ or PAM4 and which includes FEC. In case NRZ is used without FEC, Superlite II can be used instead (also available)</a:t>
            </a:r>
          </a:p>
          <a:p>
            <a:pPr eaLnBrk="1" hangingPunct="1">
              <a:lnSpc>
                <a:spcPct val="80000"/>
              </a:lnSpc>
            </a:pPr>
            <a:r>
              <a:rPr lang="en-GB" altLang="en-US" sz="1400">
                <a:solidFill>
                  <a:srgbClr val="00B050"/>
                </a:solidFill>
              </a:rPr>
              <a:t>This particular demo is using PAM4 and KPFEC. </a:t>
            </a:r>
          </a:p>
          <a:p>
            <a:pPr eaLnBrk="1" hangingPunct="1">
              <a:lnSpc>
                <a:spcPct val="80000"/>
              </a:lnSpc>
            </a:pPr>
            <a:r>
              <a:rPr lang="en-GB" altLang="en-US" sz="1400">
                <a:solidFill>
                  <a:schemeClr val="accent1"/>
                </a:solidFill>
              </a:rPr>
              <a:t>Superlite IV exchanges information between local and return side (handshaking) as well as allows to sent XON/XOFF control (backpressure)</a:t>
            </a:r>
          </a:p>
          <a:p>
            <a:pPr eaLnBrk="1" hangingPunct="1">
              <a:lnSpc>
                <a:spcPct val="80000"/>
              </a:lnSpc>
            </a:pPr>
            <a:r>
              <a:rPr lang="en-GB" altLang="en-US" sz="1400"/>
              <a:t>On the transmit side data will only be written in the FIFO when the valid signal is asserted, the fifo also can issue a backpressure signal (indicated by the ‘ready’ signal to indicate if data can be transmitted. This is equivalent to the Avalon Streaming interface.</a:t>
            </a:r>
          </a:p>
          <a:p>
            <a:pPr eaLnBrk="1" hangingPunct="1">
              <a:lnSpc>
                <a:spcPct val="80000"/>
              </a:lnSpc>
            </a:pPr>
            <a:r>
              <a:rPr lang="en-GB" altLang="en-US" sz="1400">
                <a:solidFill>
                  <a:srgbClr val="3366CC"/>
                </a:solidFill>
              </a:rPr>
              <a:t>When XOFF is received from the remote side, all traffic will be halted on the local side (link remains running though). </a:t>
            </a:r>
          </a:p>
          <a:p>
            <a:pPr eaLnBrk="1" hangingPunct="1">
              <a:lnSpc>
                <a:spcPct val="80000"/>
              </a:lnSpc>
            </a:pPr>
            <a:r>
              <a:rPr lang="en-GB" altLang="en-US" sz="1400">
                <a:solidFill>
                  <a:srgbClr val="00B050"/>
                </a:solidFill>
              </a:rPr>
              <a:t>All the logic is clocked on one single clock (i.e. both transmit and receive core logic), this clock is the clock derived from the transmit PLL and is basically the line rate/128 for the PAM4 high datarate case.</a:t>
            </a:r>
            <a:endParaRPr lang="en-GB" altLang="en-US" sz="1400">
              <a:solidFill>
                <a:schemeClr val="accent1"/>
              </a:solidFill>
            </a:endParaRPr>
          </a:p>
          <a:p>
            <a:pPr eaLnBrk="1" hangingPunct="1">
              <a:lnSpc>
                <a:spcPct val="80000"/>
              </a:lnSpc>
            </a:pPr>
            <a:r>
              <a:rPr lang="en-GB" altLang="en-US" sz="1400">
                <a:solidFill>
                  <a:srgbClr val="00B050"/>
                </a:solidFill>
              </a:rPr>
              <a:t>This implies that the combination of data valid with the locally generated clock from the local transmit PLL is frequency locked to the clock used at the remote side (which will typically vary in ppm). PPM difference is also measured inside the design.</a:t>
            </a:r>
          </a:p>
          <a:p>
            <a:pPr eaLnBrk="1" hangingPunct="1">
              <a:lnSpc>
                <a:spcPct val="80000"/>
              </a:lnSpc>
            </a:pPr>
            <a:r>
              <a:rPr lang="en-GB" altLang="en-US" sz="1400">
                <a:solidFill>
                  <a:srgbClr val="00B050"/>
                </a:solidFill>
              </a:rPr>
              <a:t>The Superlite IV implementation can accommodate various implementations of “copies” of the PHY direct IP. Any combination (up to the capability of the F-tile) of 50G-1,100G-2,200G-4 or 400G-8 can be used for the PAM4 implementations while for the NRZ version it can be any combination of 25G-1,50G-2,100G-4,200G-8 or 400G-16. </a:t>
            </a:r>
          </a:p>
          <a:p>
            <a:pPr eaLnBrk="1" hangingPunct="1">
              <a:lnSpc>
                <a:spcPct val="80000"/>
              </a:lnSpc>
            </a:pPr>
            <a:r>
              <a:rPr lang="en-GB" altLang="en-US" sz="1400"/>
              <a:t>This presentation focuses on the variant that is using multiple instances of the PHY direct configured in 200GbE Aggregate Mode.</a:t>
            </a:r>
            <a:endParaRPr lang="en-GB" altLang="en-US" sz="1400" dirty="0">
              <a:solidFill>
                <a:schemeClr val="accent1"/>
              </a:solidFill>
            </a:endParaRPr>
          </a:p>
        </p:txBody>
      </p:sp>
      <p:sp>
        <p:nvSpPr>
          <p:cNvPr id="20484" name="Slide Number Placeholder 3">
            <a:extLst>
              <a:ext uri="{FF2B5EF4-FFF2-40B4-BE49-F238E27FC236}">
                <a16:creationId xmlns:a16="http://schemas.microsoft.com/office/drawing/2014/main" id="{442A56FC-0745-4CA1-8F5C-DFCF0188045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D7BFCCE-72D7-4699-B29E-975A34564A95}" type="slidenum">
              <a:rPr lang="en-GB" altLang="en-US" smtClean="0">
                <a:solidFill>
                  <a:schemeClr val="tx1"/>
                </a:solidFill>
                <a:latin typeface="Arial" panose="020B0604020202020204" pitchFamily="34" charset="0"/>
              </a:rPr>
              <a:pPr fontAlgn="base">
                <a:spcBef>
                  <a:spcPct val="0"/>
                </a:spcBef>
                <a:spcAft>
                  <a:spcPct val="0"/>
                </a:spcAft>
                <a:buFontTx/>
                <a:buNone/>
              </a:pPr>
              <a:t>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94739651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21692E87-082F-47DF-A210-C884259478CB}"/>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 (continued)</a:t>
            </a:r>
          </a:p>
        </p:txBody>
      </p:sp>
      <p:sp>
        <p:nvSpPr>
          <p:cNvPr id="10243" name="Rectangle 3">
            <a:extLst>
              <a:ext uri="{FF2B5EF4-FFF2-40B4-BE49-F238E27FC236}">
                <a16:creationId xmlns:a16="http://schemas.microsoft.com/office/drawing/2014/main" id="{714883B5-FB02-4255-B2C1-C7DC652D4EBC}"/>
              </a:ext>
            </a:extLst>
          </p:cNvPr>
          <p:cNvSpPr>
            <a:spLocks noGrp="1" noChangeArrowheads="1"/>
          </p:cNvSpPr>
          <p:nvPr>
            <p:ph sz="quarter" idx="11"/>
          </p:nvPr>
        </p:nvSpPr>
        <p:spPr>
          <a:xfrm>
            <a:off x="411163" y="1066800"/>
            <a:ext cx="8504237" cy="5230813"/>
          </a:xfrm>
        </p:spPr>
        <p:txBody>
          <a:bodyPr rtlCol="0">
            <a:noAutofit/>
          </a:bodyPr>
          <a:lstStyle/>
          <a:p>
            <a:pPr eaLnBrk="1" hangingPunct="1">
              <a:lnSpc>
                <a:spcPct val="80000"/>
              </a:lnSpc>
            </a:pPr>
            <a:r>
              <a:rPr lang="en-GB" altLang="en-US" sz="1600"/>
              <a:t>For aligning the lanes across the multiple PHY Direct Instances, idle </a:t>
            </a:r>
            <a:r>
              <a:rPr lang="en-GB" altLang="en-US" sz="1600" dirty="0"/>
              <a:t>characters and alignment characters will be sent at regular intervals (at the same pace as the generation of the mandatory Alignment marker insertion</a:t>
            </a:r>
            <a:r>
              <a:rPr lang="en-GB" altLang="en-US" sz="1600"/>
              <a:t>). The period to insert Alignment markers depends on the selected PHY Direct IP configuration (for 200Gbps Aggregate this is every 40K parallel clock cycles). </a:t>
            </a:r>
          </a:p>
          <a:p>
            <a:pPr eaLnBrk="1" hangingPunct="1">
              <a:lnSpc>
                <a:spcPct val="80000"/>
              </a:lnSpc>
            </a:pPr>
            <a:r>
              <a:rPr lang="en-GB" altLang="en-US" sz="1600"/>
              <a:t>The inserted alignment characters will be used to handle the deskew between the different FEC modules, the control words are being used to exchange link information from one side to the other.</a:t>
            </a:r>
            <a:endParaRPr lang="en-GB" altLang="en-US" sz="1600" dirty="0"/>
          </a:p>
          <a:p>
            <a:pPr eaLnBrk="1" hangingPunct="1">
              <a:lnSpc>
                <a:spcPct val="80000"/>
              </a:lnSpc>
            </a:pPr>
            <a:r>
              <a:rPr lang="en-GB" altLang="en-US" sz="1600" dirty="0"/>
              <a:t>The </a:t>
            </a:r>
            <a:r>
              <a:rPr lang="en-GB" altLang="en-US" sz="1600" dirty="0" err="1"/>
              <a:t>Superlite</a:t>
            </a:r>
            <a:r>
              <a:rPr lang="en-GB" altLang="en-US" sz="1600" dirty="0"/>
              <a:t> IV TX module will automatically pause Tx user data if needed to insert idle and alignment characters and will also pause Tx user data based on the “ready</a:t>
            </a:r>
            <a:r>
              <a:rPr lang="en-GB" altLang="en-US" sz="1600"/>
              <a:t>” generated by the logic. So </a:t>
            </a:r>
            <a:r>
              <a:rPr lang="en-GB" altLang="en-US" sz="1600" dirty="0"/>
              <a:t>the </a:t>
            </a:r>
            <a:r>
              <a:rPr lang="en-GB" altLang="en-US" sz="1600" dirty="0" err="1"/>
              <a:t>userdata</a:t>
            </a:r>
            <a:r>
              <a:rPr lang="en-GB" altLang="en-US" sz="1600" dirty="0"/>
              <a:t> needs to be able to immediately stop sending traffic. If this is not possible one can add an additional FIFO with a slower running write clock.</a:t>
            </a:r>
            <a:endParaRPr lang="en-GB" sz="1600" dirty="0"/>
          </a:p>
          <a:p>
            <a:pPr eaLnBrk="1" fontAlgn="auto" hangingPunct="1">
              <a:lnSpc>
                <a:spcPct val="80000"/>
              </a:lnSpc>
              <a:spcAft>
                <a:spcPts val="0"/>
              </a:spcAft>
              <a:defRPr/>
            </a:pPr>
            <a:r>
              <a:rPr lang="en-GB" sz="1600"/>
              <a:t>User data depends on configuration and is 128 bits per physical lane/64 bit per virtual lane.</a:t>
            </a:r>
          </a:p>
          <a:p>
            <a:pPr eaLnBrk="1" fontAlgn="auto" hangingPunct="1">
              <a:lnSpc>
                <a:spcPct val="80000"/>
              </a:lnSpc>
              <a:spcAft>
                <a:spcPts val="0"/>
              </a:spcAft>
              <a:defRPr/>
            </a:pPr>
            <a:r>
              <a:rPr lang="en-GB" sz="1600"/>
              <a:t>The </a:t>
            </a:r>
            <a:r>
              <a:rPr lang="en-GB" sz="1600" dirty="0"/>
              <a:t>amount of physical lanes used in this demo </a:t>
            </a:r>
            <a:r>
              <a:rPr lang="en-GB" sz="1600"/>
              <a:t>is 8 lanes per Superlite IV Instance. </a:t>
            </a:r>
          </a:p>
        </p:txBody>
      </p:sp>
      <p:sp>
        <p:nvSpPr>
          <p:cNvPr id="22532" name="Slide Number Placeholder 3">
            <a:extLst>
              <a:ext uri="{FF2B5EF4-FFF2-40B4-BE49-F238E27FC236}">
                <a16:creationId xmlns:a16="http://schemas.microsoft.com/office/drawing/2014/main" id="{6BAA7BF1-4ECC-453E-ABFC-C493C56ECD3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788258C-A494-4592-A369-D644191EC359}" type="slidenum">
              <a:rPr lang="en-GB" altLang="en-US" smtClean="0">
                <a:solidFill>
                  <a:schemeClr val="tx1"/>
                </a:solidFill>
                <a:latin typeface="Arial" panose="020B0604020202020204" pitchFamily="34" charset="0"/>
              </a:rPr>
              <a:pPr fontAlgn="base">
                <a:spcBef>
                  <a:spcPct val="0"/>
                </a:spcBef>
                <a:spcAft>
                  <a:spcPct val="0"/>
                </a:spcAft>
                <a:buFontTx/>
                <a:buNone/>
              </a:pPr>
              <a:t>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181827465"/>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7D80007-93A0-40E3-89A9-8547F61E58C9}"/>
              </a:ext>
            </a:extLst>
          </p:cNvPr>
          <p:cNvSpPr>
            <a:spLocks noGrp="1"/>
          </p:cNvSpPr>
          <p:nvPr>
            <p:ph type="title"/>
          </p:nvPr>
        </p:nvSpPr>
        <p:spPr/>
        <p:txBody>
          <a:bodyPr/>
          <a:lstStyle/>
          <a:p>
            <a:pPr eaLnBrk="1" hangingPunct="1"/>
            <a:r>
              <a:rPr lang="en-US" altLang="en-US" sz="2400">
                <a:latin typeface="Intel Clear" panose="020B0604020203020204" pitchFamily="34" charset="0"/>
                <a:cs typeface="Intel Clear" panose="020B0604020203020204" pitchFamily="34" charset="0"/>
              </a:rPr>
              <a:t>F-Tile Superlite IV demo design Goals.</a:t>
            </a:r>
            <a:endParaRPr lang="en-US" altLang="en-US" sz="2400" dirty="0">
              <a:latin typeface="Intel Clear" panose="020B0604020203020204" pitchFamily="34" charset="0"/>
              <a:cs typeface="Intel Clear" panose="020B0604020203020204" pitchFamily="34" charset="0"/>
            </a:endParaRPr>
          </a:p>
        </p:txBody>
      </p:sp>
      <p:sp>
        <p:nvSpPr>
          <p:cNvPr id="24579" name="Rectangle 3">
            <a:extLst>
              <a:ext uri="{FF2B5EF4-FFF2-40B4-BE49-F238E27FC236}">
                <a16:creationId xmlns:a16="http://schemas.microsoft.com/office/drawing/2014/main" id="{35D3CDB6-8B79-4B09-9701-693843ECF96C}"/>
              </a:ext>
            </a:extLst>
          </p:cNvPr>
          <p:cNvSpPr>
            <a:spLocks noGrp="1"/>
          </p:cNvSpPr>
          <p:nvPr>
            <p:ph sz="quarter" idx="11"/>
          </p:nvPr>
        </p:nvSpPr>
        <p:spPr>
          <a:xfrm>
            <a:off x="318294" y="838200"/>
            <a:ext cx="8504237" cy="5029200"/>
          </a:xfrm>
        </p:spPr>
        <p:txBody>
          <a:bodyPr/>
          <a:lstStyle/>
          <a:p>
            <a:pPr lvl="1" eaLnBrk="1" hangingPunct="1">
              <a:lnSpc>
                <a:spcPct val="90000"/>
              </a:lnSpc>
            </a:pPr>
            <a:r>
              <a:rPr lang="en-GB" altLang="en-US" sz="1200"/>
              <a:t>Use Agilex I-Series PCIe Development kit as </a:t>
            </a:r>
            <a:r>
              <a:rPr lang="en-GB" altLang="en-US" sz="1200" dirty="0"/>
              <a:t>platform for demonstration.</a:t>
            </a:r>
          </a:p>
          <a:p>
            <a:pPr lvl="2" eaLnBrk="1" hangingPunct="1">
              <a:lnSpc>
                <a:spcPct val="90000"/>
              </a:lnSpc>
            </a:pPr>
            <a:r>
              <a:rPr lang="en-GB" altLang="en-US" sz="1200"/>
              <a:t>Demonstrates the SuperliteIV concept where the 8 lanes of the 400Gb aggregate is connected to QSFPDD1</a:t>
            </a:r>
          </a:p>
          <a:p>
            <a:pPr lvl="2" eaLnBrk="1" hangingPunct="1">
              <a:lnSpc>
                <a:spcPct val="90000"/>
              </a:lnSpc>
            </a:pPr>
            <a:r>
              <a:rPr lang="en-GB" altLang="en-US" sz="1200">
                <a:solidFill>
                  <a:srgbClr val="00B050"/>
                </a:solidFill>
              </a:rPr>
              <a:t>Uses dedicated txrx_pcs_64b66b_fgt_aggr module which instantiates all relevant additional logic required for RSFEC operation as the lower physical layer used by the Superlite IV protocol.</a:t>
            </a:r>
          </a:p>
          <a:p>
            <a:pPr lvl="1" eaLnBrk="1" hangingPunct="1">
              <a:lnSpc>
                <a:spcPct val="90000"/>
              </a:lnSpc>
            </a:pPr>
            <a:r>
              <a:rPr lang="en-GB" altLang="en-US" sz="1200"/>
              <a:t>User </a:t>
            </a:r>
            <a:r>
              <a:rPr lang="en-GB" altLang="en-US" sz="1200" dirty="0"/>
              <a:t>data width </a:t>
            </a:r>
            <a:r>
              <a:rPr lang="en-GB" altLang="en-US" sz="1200"/>
              <a:t>is 128-bits per physical  lane. So for a 400Gbps implementation this means a user data width of 1024 bit. For the 600Gbps implementation (maximum amount achievable in one F-tile), the user datawidth is 1536 bits</a:t>
            </a:r>
          </a:p>
          <a:p>
            <a:pPr lvl="1" eaLnBrk="1" hangingPunct="1">
              <a:lnSpc>
                <a:spcPct val="90000"/>
              </a:lnSpc>
            </a:pPr>
            <a:r>
              <a:rPr lang="en-GB" altLang="en-US" sz="1200"/>
              <a:t>Actual throughput is measured in the design by measuring the data_valid received in combination with the clock. The net datarate is 399.8730 Gbps for the 2x200Gbps implementation (so slightly less than 400 Gbps, because of AM overhead and idle/alignment insertion) : 7 idle words (configurable) + 2 AM words + 4 idle offset words (configurable) every 40K gives a net rate of [(40960-(7+2+4))/40960] * 2* 200 Gbps = 399.8730 Gbps.</a:t>
            </a:r>
          </a:p>
          <a:p>
            <a:pPr lvl="1" eaLnBrk="1" hangingPunct="1">
              <a:lnSpc>
                <a:spcPct val="90000"/>
              </a:lnSpc>
            </a:pPr>
            <a:r>
              <a:rPr lang="en-GB" altLang="en-US" sz="1200"/>
              <a:t>Since RSFEC is used in the PHY Direct IP, system PLL clocking is used. And both Tx and Rx user interface are clocked by the System PLL/2 clock which is running at 53.125Gbps/128 = 415.0390625 Mhz.  As it receives backpressures from the Superlite IV Tx module the data will be halted at specific times.</a:t>
            </a:r>
          </a:p>
          <a:p>
            <a:pPr lvl="1" eaLnBrk="1" hangingPunct="1">
              <a:lnSpc>
                <a:spcPct val="90000"/>
              </a:lnSpc>
            </a:pPr>
            <a:r>
              <a:rPr lang="en-GB" altLang="en-US" sz="1200"/>
              <a:t>To create the 1024 bit user data per link a combination of a counterpattern and prbspatterns are used. One 60-bit PRBS-23 generator for every virtual lane of 64-bit and a 16-bit counterpattern which is spread across the 16 virtual lanes (to detect the deskew is correctly handled).</a:t>
            </a:r>
          </a:p>
          <a:p>
            <a:pPr lvl="1" eaLnBrk="1" hangingPunct="1">
              <a:lnSpc>
                <a:spcPct val="90000"/>
              </a:lnSpc>
            </a:pPr>
            <a:r>
              <a:rPr lang="en-GB" altLang="en-US" sz="1200"/>
              <a:t>Depending on which FEC implementation is chosen, scrambling of the user data is either enabled or bypassed. For 200GbE (and 400GbE) scrambling is part of the FEC so in this case no scrambling is being used.</a:t>
            </a:r>
          </a:p>
          <a:p>
            <a:pPr lvl="1" eaLnBrk="1" hangingPunct="1">
              <a:buFont typeface="Arial" panose="020B0604020202020204" pitchFamily="34" charset="0"/>
              <a:buChar char="–"/>
            </a:pPr>
            <a:r>
              <a:rPr lang="en-GB" altLang="en-US" sz="1200"/>
              <a:t>Design uses a Qsys system with Nios II Processor to control the PHY Direct IP’s used in the Superlite IV design and control all other logic (like temperature measurement etc.)</a:t>
            </a:r>
          </a:p>
          <a:p>
            <a:pPr lvl="1" eaLnBrk="1" hangingPunct="1">
              <a:buFont typeface="Arial" panose="020B0604020202020204" pitchFamily="34" charset="0"/>
              <a:buChar char="–"/>
            </a:pPr>
            <a:endParaRPr lang="en-GB" altLang="en-US" sz="1400"/>
          </a:p>
          <a:p>
            <a:pPr lvl="2" eaLnBrk="1" hangingPunct="1">
              <a:lnSpc>
                <a:spcPct val="90000"/>
              </a:lnSpc>
            </a:pPr>
            <a:endParaRPr lang="en-GB" altLang="en-US" dirty="0"/>
          </a:p>
        </p:txBody>
      </p:sp>
      <p:sp>
        <p:nvSpPr>
          <p:cNvPr id="24580" name="Slide Number Placeholder 3">
            <a:extLst>
              <a:ext uri="{FF2B5EF4-FFF2-40B4-BE49-F238E27FC236}">
                <a16:creationId xmlns:a16="http://schemas.microsoft.com/office/drawing/2014/main" id="{2ECA62A5-E440-43F9-B6CE-10BC0D7E5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2FFE6B-F718-43E1-8459-596D8C1693AB}" type="slidenum">
              <a:rPr lang="en-GB" altLang="en-US" smtClean="0">
                <a:solidFill>
                  <a:schemeClr val="tx1"/>
                </a:solidFill>
                <a:latin typeface="Arial" panose="020B0604020202020204" pitchFamily="34" charset="0"/>
              </a:rPr>
              <a:pPr fontAlgn="base">
                <a:spcBef>
                  <a:spcPct val="0"/>
                </a:spcBef>
                <a:spcAft>
                  <a:spcPct val="0"/>
                </a:spcAft>
                <a:buFontTx/>
                <a:buNone/>
              </a:pPr>
              <a:t>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996034761"/>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1066800"/>
            <a:ext cx="8413750" cy="4657725"/>
          </a:xfrm>
        </p:spPr>
        <p:txBody>
          <a:bodyPr/>
          <a:lstStyle/>
          <a:p>
            <a:pPr lvl="1" eaLnBrk="1" hangingPunct="1">
              <a:buFont typeface="Arial" panose="020B0604020202020204" pitchFamily="34" charset="0"/>
              <a:buChar char="–"/>
            </a:pPr>
            <a:r>
              <a:rPr lang="en-US" altLang="en-US" sz="1200"/>
              <a:t>Supports serial loopback (note that if Serial loopback has been set it will remain set even after a reset or after restarting the software).</a:t>
            </a:r>
          </a:p>
          <a:p>
            <a:pPr lvl="1" eaLnBrk="1" hangingPunct="1">
              <a:buFont typeface="Arial" panose="020B0604020202020204" pitchFamily="34" charset="0"/>
              <a:buChar char="–"/>
            </a:pPr>
            <a:r>
              <a:rPr lang="en-US" altLang="en-US" sz="1200"/>
              <a:t>Supports reverse parallel loopback </a:t>
            </a:r>
          </a:p>
          <a:p>
            <a:pPr lvl="1" eaLnBrk="1" hangingPunct="1">
              <a:buFont typeface="Arial" panose="020B0604020202020204" pitchFamily="34" charset="0"/>
              <a:buChar char="–"/>
            </a:pPr>
            <a:r>
              <a:rPr lang="en-GB" altLang="en-US" sz="1200"/>
              <a:t>Additional control signals required for the RSFEC operation are also generated in the design in module txrx_pcs_64b66b_fgt_aggr</a:t>
            </a:r>
          </a:p>
          <a:p>
            <a:pPr lvl="2" eaLnBrk="1" hangingPunct="1">
              <a:buFont typeface="Arial" panose="020B0604020202020204" pitchFamily="34" charset="0"/>
              <a:buChar char="–"/>
            </a:pPr>
            <a:r>
              <a:rPr lang="en-GB" altLang="en-US" sz="1200"/>
              <a:t>tx_pcs_ready : </a:t>
            </a:r>
            <a:r>
              <a:rPr lang="en-US" altLang="en-US" sz="1200"/>
              <a:t>low every 17th clock cycle (32/34 ratio)</a:t>
            </a:r>
          </a:p>
          <a:p>
            <a:pPr lvl="2" eaLnBrk="1" hangingPunct="1">
              <a:buFont typeface="Arial" panose="020B0604020202020204" pitchFamily="34" charset="0"/>
              <a:buChar char="–"/>
            </a:pPr>
            <a:r>
              <a:rPr lang="en-US" altLang="en-US" sz="1200"/>
              <a:t>am_pulse : 2 clock periods every 40960 parallel clock cycles (note that am pulse width and am pulse period is different for different configurations). </a:t>
            </a:r>
            <a:endParaRPr lang="en-GB" altLang="en-US" sz="1200"/>
          </a:p>
          <a:p>
            <a:pPr lvl="1" eaLnBrk="1" hangingPunct="1">
              <a:buFont typeface="Arial" panose="020B0604020202020204" pitchFamily="34" charset="0"/>
              <a:buChar char="–"/>
            </a:pPr>
            <a:r>
              <a:rPr lang="en-GB" altLang="en-US" sz="1200"/>
              <a:t>Used 2 different AVMM interfaces to each PHY direct IP : the transceiver reconfiguration interface and the transceiver datapath interface (so in this demo 4 AVMM’s are used in total)</a:t>
            </a:r>
          </a:p>
          <a:p>
            <a:pPr lvl="1" eaLnBrk="1" hangingPunct="1">
              <a:lnSpc>
                <a:spcPct val="80000"/>
              </a:lnSpc>
              <a:buFont typeface="Arial" panose="020B0604020202020204" pitchFamily="34" charset="0"/>
              <a:buChar char="–"/>
            </a:pPr>
            <a:r>
              <a:rPr lang="en-GB" altLang="en-US" sz="1200"/>
              <a:t>Reports </a:t>
            </a:r>
            <a:r>
              <a:rPr lang="en-GB" altLang="en-US" sz="1200" dirty="0" err="1"/>
              <a:t>errorcount</a:t>
            </a:r>
            <a:r>
              <a:rPr lang="en-GB" altLang="en-US" sz="1200" dirty="0"/>
              <a:t> and calculates BER based on the received </a:t>
            </a:r>
            <a:r>
              <a:rPr lang="en-GB" altLang="en-US" sz="1200"/>
              <a:t>data.</a:t>
            </a:r>
          </a:p>
          <a:p>
            <a:pPr lvl="1" eaLnBrk="1" hangingPunct="1">
              <a:lnSpc>
                <a:spcPct val="80000"/>
              </a:lnSpc>
              <a:buFont typeface="Arial" panose="020B0604020202020204" pitchFamily="34" charset="0"/>
              <a:buChar char="–"/>
            </a:pPr>
            <a:r>
              <a:rPr lang="en-GB" altLang="en-US" sz="1200"/>
              <a:t>Extensive FEC statistics are provided for each virtual lane and physical lane (see screenshots further for information shown).</a:t>
            </a:r>
          </a:p>
          <a:p>
            <a:pPr lvl="1" eaLnBrk="1" hangingPunct="1">
              <a:lnSpc>
                <a:spcPct val="80000"/>
              </a:lnSpc>
              <a:buFont typeface="Arial" panose="020B0604020202020204" pitchFamily="34" charset="0"/>
              <a:buChar char="–"/>
            </a:pPr>
            <a:r>
              <a:rPr lang="en-GB" altLang="en-US" sz="1200"/>
              <a:t>Displays measured core temperatures.</a:t>
            </a:r>
            <a:endParaRPr lang="en-GB" altLang="en-US" sz="1200" dirty="0"/>
          </a:p>
          <a:p>
            <a:pPr lvl="1" eaLnBrk="1" hangingPunct="1">
              <a:lnSpc>
                <a:spcPct val="80000"/>
              </a:lnSpc>
              <a:buFont typeface="Arial" panose="020B0604020202020204" pitchFamily="34" charset="0"/>
              <a:buChar char="–"/>
            </a:pPr>
            <a:endParaRPr lang="en-GB" altLang="en-US" sz="12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9</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329015869"/>
      </p:ext>
    </p:extLst>
  </p:cSld>
  <p:clrMapOvr>
    <a:masterClrMapping/>
  </p:clrMapOvr>
  <p:transition spd="med">
    <p:fade/>
  </p:transition>
</p:sld>
</file>

<file path=ppt/theme/theme1.xml><?xml version="1.0" encoding="utf-8"?>
<a:theme xmlns:a="http://schemas.openxmlformats.org/drawingml/2006/main" name="Intel_widescreen_default">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extLst>
    <a:ext uri="{05A4C25C-085E-4340-85A3-A5531E510DB2}">
      <thm15:themeFamily xmlns:thm15="http://schemas.microsoft.com/office/thememl/2012/main" name="Intel_widescreen_default" id="{0D443FFB-5E50-47E4-880C-804FAEE8B8E7}" vid="{05BDCAD2-1038-44B1-80BF-2DC7EE1ECA7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Intel_widescreen_default</Template>
  <TotalTime>48407</TotalTime>
  <Words>5597</Words>
  <Application>Microsoft Office PowerPoint</Application>
  <PresentationFormat>On-screen Show (4:3)</PresentationFormat>
  <Paragraphs>413</Paragraphs>
  <Slides>56</Slides>
  <Notes>55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56</vt:i4>
      </vt:variant>
    </vt:vector>
  </HeadingPairs>
  <TitlesOfParts>
    <vt:vector size="64" baseType="lpstr">
      <vt:lpstr>Arial</vt:lpstr>
      <vt:lpstr>Calibri</vt:lpstr>
      <vt:lpstr>Intel Clear</vt:lpstr>
      <vt:lpstr>Intel Clear Pro</vt:lpstr>
      <vt:lpstr>Symbol</vt:lpstr>
      <vt:lpstr>Times New Roman</vt:lpstr>
      <vt:lpstr>Wingdings</vt:lpstr>
      <vt:lpstr>Intel_widescreen_default</vt:lpstr>
      <vt:lpstr>Agilex I-Series F-Tile Superlite IV Demo designs  Supporting Documentation V1.1 Targeted for ACDS 21.4</vt:lpstr>
      <vt:lpstr>Introduction &amp; Motivation</vt:lpstr>
      <vt:lpstr>Introduction &amp; Motivation (continued)</vt:lpstr>
      <vt:lpstr>‘Superlite IV’ Concept</vt:lpstr>
      <vt:lpstr>‘SuperLite IV’ Variants</vt:lpstr>
      <vt:lpstr>‘SuperLite IV’ Concept</vt:lpstr>
      <vt:lpstr>‘Superlite IV’ Concept (continued)</vt:lpstr>
      <vt:lpstr>F-Tile Superlite IV demo design Goals.</vt:lpstr>
      <vt:lpstr>Goals (continued)</vt:lpstr>
      <vt:lpstr>Goals (continued)</vt:lpstr>
      <vt:lpstr>Future Enhancements </vt:lpstr>
      <vt:lpstr>‘Superlite IV’  Resources (1 Link of 2x200G)</vt:lpstr>
      <vt:lpstr>Detailed Blockdiagram of the implementation (2x200G)</vt:lpstr>
      <vt:lpstr>Tx Path (for one 2x200G Module)</vt:lpstr>
      <vt:lpstr>Tx Path (continued)</vt:lpstr>
      <vt:lpstr>Rx Path (one 2x200G module) </vt:lpstr>
      <vt:lpstr>Rx Path (continued)</vt:lpstr>
      <vt:lpstr>Control Characters used in combination with XOFF</vt:lpstr>
      <vt:lpstr>F-Tile Phy Direct IP (Common Datapath)</vt:lpstr>
      <vt:lpstr>F-Tile Phy Direct IP (Tx Datapath Options)</vt:lpstr>
      <vt:lpstr>F-Tile Phy Direct IP (Tx Datapath Options cont.)</vt:lpstr>
      <vt:lpstr>F-Tile Phy Direct IP (Rx Datapath Options)</vt:lpstr>
      <vt:lpstr>F-Tile Phy Direct IP (Rx Datapath Options cont.)</vt:lpstr>
      <vt:lpstr>F-Tile Phy Direct IP (RS-FEC)</vt:lpstr>
      <vt:lpstr>F-Tile Phy Direct IP  (Avalon Memory-Mapped Interface)</vt:lpstr>
      <vt:lpstr>Link Register Set</vt:lpstr>
      <vt:lpstr>Timing Closure (Setup)</vt:lpstr>
      <vt:lpstr>Timing Closure (Hold)</vt:lpstr>
      <vt:lpstr>Native Phy Debug Master Endpoint Interface </vt:lpstr>
      <vt:lpstr>Nios II Control &amp; Monitoring</vt:lpstr>
      <vt:lpstr>Nios II Control &amp; Monitoring (continued)</vt:lpstr>
      <vt:lpstr>Nios II Control &amp; Monitoring (to be added)</vt:lpstr>
      <vt:lpstr>Nios 2 Output in Nios II SDK Shell  </vt:lpstr>
      <vt:lpstr>Test with electrical loopback module on QSFP-DD 1</vt:lpstr>
      <vt:lpstr>Test with electrical loopback module on QSFP-DD 1 (continued)</vt:lpstr>
      <vt:lpstr>Available commands </vt:lpstr>
      <vt:lpstr>Stress Tests</vt:lpstr>
      <vt:lpstr>Measuring Latency</vt:lpstr>
      <vt:lpstr>Show PMA settings (option ‘e’) using QSFP-DD loopback</vt:lpstr>
      <vt:lpstr>Sweep PMA function (electrical loopback) (option ‘u’)</vt:lpstr>
      <vt:lpstr>Continuous Update of BER and FEC statistics (option ‘c’)</vt:lpstr>
      <vt:lpstr>FEC Error Tree (option ‘#’) (electrical loopback)</vt:lpstr>
      <vt:lpstr>Readout of the I2C information (not available on the PCIe devkit ES-version)</vt:lpstr>
      <vt:lpstr>Board setup</vt:lpstr>
      <vt:lpstr>Running the software on Windows10 </vt:lpstr>
      <vt:lpstr>Rebuilding the software on Windows 10 </vt:lpstr>
      <vt:lpstr>Running the software on Linux</vt:lpstr>
      <vt:lpstr>Rebuilding the software on Linux</vt:lpstr>
      <vt:lpstr>Using Transceiver Toolkit (need patch on top of 21.4)</vt:lpstr>
      <vt:lpstr>Signaltap II Debug Example</vt:lpstr>
      <vt:lpstr>How to run a simulation using Questasim/Modelsim (1/4)</vt:lpstr>
      <vt:lpstr>How to run a simulation using Questasim/Modelsim (2/4)</vt:lpstr>
      <vt:lpstr>How to run a simulation using Questasim/Modelsim (3/4)</vt:lpstr>
      <vt:lpstr>How to run a simulation using Questasim/Modelsim (4/4)</vt:lpstr>
      <vt:lpstr>Deliverables</vt:lpstr>
      <vt:lpstr>Status &amp; Revision</vt:lpstr>
    </vt:vector>
  </TitlesOfParts>
  <Company>Altera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jmoore</dc:creator>
  <cp:keywords>CTPClassification=CTP_NT</cp:keywords>
  <cp:lastModifiedBy>Schepers, Peter</cp:lastModifiedBy>
  <cp:revision>565</cp:revision>
  <cp:lastPrinted>2000-10-09T17:05:48Z</cp:lastPrinted>
  <dcterms:created xsi:type="dcterms:W3CDTF">2004-01-23T17:44:09Z</dcterms:created>
  <dcterms:modified xsi:type="dcterms:W3CDTF">2022-01-26T11:08:49Z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1c6f6c4e-08bc-4df8-8b2e-db5928e1cbda</vt:lpwstr>
  </property>
  <property fmtid="{D5CDD505-2E9C-101B-9397-08002B2CF9AE}" pid="3" name="CTP_TimeStamp">
    <vt:lpwstr>2020-06-22 15:45:27Z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