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9"/>
  </p:notesMasterIdLst>
  <p:handoutMasterIdLst>
    <p:handoutMasterId r:id="rId60"/>
  </p:handoutMasterIdLst>
  <p:sldIdLst>
    <p:sldId id="256" r:id="rId2"/>
    <p:sldId id="631" r:id="rId3"/>
    <p:sldId id="653" r:id="rId4"/>
    <p:sldId id="555" r:id="rId5"/>
    <p:sldId id="654" r:id="rId6"/>
    <p:sldId id="655" r:id="rId7"/>
    <p:sldId id="656" r:id="rId8"/>
    <p:sldId id="657" r:id="rId9"/>
    <p:sldId id="536" r:id="rId10"/>
    <p:sldId id="537" r:id="rId11"/>
    <p:sldId id="658" r:id="rId12"/>
    <p:sldId id="659" r:id="rId13"/>
    <p:sldId id="450" r:id="rId14"/>
    <p:sldId id="674" r:id="rId15"/>
    <p:sldId id="675" r:id="rId16"/>
    <p:sldId id="676" r:id="rId17"/>
    <p:sldId id="677" r:id="rId18"/>
    <p:sldId id="678" r:id="rId19"/>
    <p:sldId id="679" r:id="rId20"/>
    <p:sldId id="680" r:id="rId21"/>
    <p:sldId id="713" r:id="rId22"/>
    <p:sldId id="714" r:id="rId23"/>
    <p:sldId id="715" r:id="rId24"/>
    <p:sldId id="716" r:id="rId25"/>
    <p:sldId id="717" r:id="rId26"/>
    <p:sldId id="719" r:id="rId27"/>
    <p:sldId id="720" r:id="rId28"/>
    <p:sldId id="612" r:id="rId29"/>
    <p:sldId id="613" r:id="rId30"/>
    <p:sldId id="476" r:id="rId31"/>
    <p:sldId id="479" r:id="rId32"/>
    <p:sldId id="616" r:id="rId33"/>
    <p:sldId id="617" r:id="rId34"/>
    <p:sldId id="435" r:id="rId35"/>
    <p:sldId id="433" r:id="rId36"/>
    <p:sldId id="721" r:id="rId37"/>
    <p:sldId id="413" r:id="rId38"/>
    <p:sldId id="602" r:id="rId39"/>
    <p:sldId id="414" r:id="rId40"/>
    <p:sldId id="647" r:id="rId41"/>
    <p:sldId id="648" r:id="rId42"/>
    <p:sldId id="650" r:id="rId43"/>
    <p:sldId id="560" r:id="rId44"/>
    <p:sldId id="488" r:id="rId45"/>
    <p:sldId id="620" r:id="rId46"/>
    <p:sldId id="623" r:id="rId47"/>
    <p:sldId id="642" r:id="rId48"/>
    <p:sldId id="643" r:id="rId49"/>
    <p:sldId id="446" r:id="rId50"/>
    <p:sldId id="368" r:id="rId51"/>
    <p:sldId id="640" r:id="rId52"/>
    <p:sldId id="644" r:id="rId53"/>
    <p:sldId id="645" r:id="rId54"/>
    <p:sldId id="641" r:id="rId55"/>
    <p:sldId id="394" r:id="rId56"/>
    <p:sldId id="606" r:id="rId57"/>
    <p:sldId id="408" r:id="rId58"/>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DDDDDD"/>
    <a:srgbClr val="2D2D89"/>
    <a:srgbClr val="000066"/>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19" autoAdjust="0"/>
    <p:restoredTop sz="94643" autoAdjust="0"/>
  </p:normalViewPr>
  <p:slideViewPr>
    <p:cSldViewPr>
      <p:cViewPr varScale="1">
        <p:scale>
          <a:sx n="110" d="100"/>
          <a:sy n="110" d="100"/>
        </p:scale>
        <p:origin x="158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79F3C2F-F814-476E-948D-6C12F6F6EF1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2814521-E410-43A3-A842-FA1BE01FF48B}"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605B22F-2BF6-45BD-92B5-405D6ACFF7B8}"/>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47C9181-EF8C-47D1-9481-255F2C4413B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988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D758B86F-39F6-4A2C-B100-D974939EB1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7CBC48E-BF77-44CD-853A-163EDA371A81}"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9CB38597-B8FD-47C2-AEE1-E26AE33C0B7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9810DFD6-B37A-4223-9495-6F00BD1119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90494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20242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C7DD28E2-CF09-4764-A8E5-F199F82E08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A5028D4-3F1E-4EA5-AB62-D2B39B9A9829}"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37891" name="Rectangle 2">
            <a:extLst>
              <a:ext uri="{FF2B5EF4-FFF2-40B4-BE49-F238E27FC236}">
                <a16:creationId xmlns:a16="http://schemas.microsoft.com/office/drawing/2014/main" id="{982D061C-6832-4B41-BB1E-DD5A25C72BD7}"/>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847209B8-F42D-4FB9-8505-6A9F6EC6EF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39895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20224ADF-8DAD-49C3-A7B5-07F8E82E3F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22DA29C-81EB-4017-8BA6-C3D170752D97}"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39939" name="Rectangle 2">
            <a:extLst>
              <a:ext uri="{FF2B5EF4-FFF2-40B4-BE49-F238E27FC236}">
                <a16:creationId xmlns:a16="http://schemas.microsoft.com/office/drawing/2014/main" id="{714972FE-EBCA-4BE5-AF7E-4CCD6CD87B58}"/>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74AE45EB-B44F-4667-9A38-AAB6B06F05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128774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0BD44501-A6D8-4D06-AD56-6A127509257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E61E8E3-1393-4572-993F-6E165B3EA865}"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522D2350-FBA4-42E1-9736-9599E8C594CC}"/>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94316F95-1134-4D01-B00E-14084AA802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97859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095199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936451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2126830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703169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974507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722155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857768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377603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7295216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61260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7464094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542491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785389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16018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489232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3A435CCC-E687-4EAD-8E6F-93A48E8CD29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B162D69-52ED-4215-9CBA-9BB21339F377}"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17411" name="Rectangle 2">
            <a:extLst>
              <a:ext uri="{FF2B5EF4-FFF2-40B4-BE49-F238E27FC236}">
                <a16:creationId xmlns:a16="http://schemas.microsoft.com/office/drawing/2014/main" id="{CE5ED141-EE62-4B47-888A-29D3DFBDAE8D}"/>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8CDB74CA-B875-476B-8270-653F22D84E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3951719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447101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200118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200394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094220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56</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57</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0C1265A7-BA87-42BE-AF56-DBE903F260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D2AF771-CBEF-4582-9E64-8541934E7ABF}"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574E7B3C-5197-4F81-8453-B7993702DBAE}"/>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8A44778C-27F2-4E91-B90D-BC2986AB3C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0553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E48F8997-5A55-4FDC-958E-1988171FF0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DCC468B-BAE3-4CA0-9655-2DE3BC061351}"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09C5582E-D5BD-4F7D-A3CD-AB762357D8A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C93C07B-67DD-4185-AED3-971E5B8C58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6301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A1D033CE-5194-4021-BE34-62DDF8B0AC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362BAB0-922F-49B3-AC75-9B91FD7CC4E5}"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5D5E511-0A2B-4B67-AC53-98FD939DE849}"/>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1E0B9AE8-71D6-4C94-A468-31D8084E9F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76014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ntel.com/t5/FPGA-Wiki/High-Speed-Transceiver-Demo-Designs-Agilex-I-Series-F-Tile/ta-p/1315123"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19.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0.xml"/><Relationship Id="rId1" Type="http://schemas.openxmlformats.org/officeDocument/2006/relationships/slideLayout" Target="../slideLayouts/slideLayout19.xml"/><Relationship Id="rId4" Type="http://schemas.openxmlformats.org/officeDocument/2006/relationships/image" Target="../media/image37.png"/></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457200" y="3466011"/>
            <a:ext cx="8077200" cy="762000"/>
          </a:xfrm>
        </p:spPr>
        <p:txBody>
          <a:bodyPr rtlCol="0"/>
          <a:lstStyle/>
          <a:p>
            <a:pPr eaLnBrk="1" fontAlgn="auto" hangingPunct="1">
              <a:spcAft>
                <a:spcPts val="0"/>
              </a:spcAft>
              <a:defRPr/>
            </a:pPr>
            <a:r>
              <a:rPr lang="en-US" altLang="en-US" sz="3600"/>
              <a:t>Agilex I-Series F-Tile </a:t>
            </a:r>
            <a:r>
              <a:rPr lang="en-US" altLang="en-US" sz="3600">
                <a:solidFill>
                  <a:srgbClr val="FF0000">
                    <a:alpha val="90000"/>
                  </a:srgbClr>
                </a:solidFill>
              </a:rPr>
              <a:t>Superlite II </a:t>
            </a:r>
            <a:r>
              <a:rPr lang="en-US" altLang="en-US" sz="3600"/>
              <a:t>Demo designs </a:t>
            </a:r>
            <a:br>
              <a:rPr lang="en-US" altLang="en-US" sz="3600"/>
            </a:br>
            <a:r>
              <a:rPr lang="en-US" altLang="en-US" sz="3600"/>
              <a:t>Supporting Documentation</a:t>
            </a:r>
            <a:br>
              <a:rPr lang="en-US" altLang="en-US" sz="3600"/>
            </a:br>
            <a:r>
              <a:rPr lang="en-US" altLang="en-US" sz="3600"/>
              <a:t>V1.0</a:t>
            </a:r>
            <a:br>
              <a:rPr lang="en-US" altLang="en-US" sz="3600"/>
            </a:br>
            <a:r>
              <a:rPr lang="en-US" altLang="en-US" sz="3600"/>
              <a:t>Targeted for ACDS 21.4</a:t>
            </a:r>
            <a:endParaRPr lang="en-US" altLang="en-US" sz="36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1816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January 10</a:t>
            </a:r>
            <a:r>
              <a:rPr lang="en-GB" altLang="en-US" sz="1700" baseline="30000"/>
              <a:t>th</a:t>
            </a:r>
            <a:r>
              <a:rPr lang="en-GB" altLang="en-US" sz="1700"/>
              <a:t>, 2022</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1CEE2E6-B180-4EC8-92E5-B9674FF43BD2}"/>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78C2FAE2-8874-42EA-9717-010485CA4557}"/>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dirty="0"/>
              <a:t>Goals :</a:t>
            </a:r>
          </a:p>
          <a:p>
            <a:pPr lvl="2" eaLnBrk="1" hangingPunct="1">
              <a:lnSpc>
                <a:spcPct val="90000"/>
              </a:lnSpc>
            </a:pPr>
            <a:r>
              <a:rPr lang="en-GB" altLang="en-US" dirty="0"/>
              <a:t>The user data is generated based on the </a:t>
            </a:r>
            <a:r>
              <a:rPr lang="en-GB" altLang="en-US" dirty="0" err="1"/>
              <a:t>line_rate</a:t>
            </a:r>
            <a:r>
              <a:rPr lang="en-GB" altLang="en-US" dirty="0"/>
              <a:t>/64 </a:t>
            </a:r>
            <a:r>
              <a:rPr lang="en-GB" altLang="en-US" dirty="0" err="1"/>
              <a:t>Mhz</a:t>
            </a:r>
            <a:r>
              <a:rPr lang="en-GB" altLang="en-US" dirty="0"/>
              <a:t> clock generated by the Native PHY . As it receives backpressures from the </a:t>
            </a:r>
            <a:r>
              <a:rPr lang="en-GB" altLang="en-US" dirty="0" err="1"/>
              <a:t>Superlite</a:t>
            </a:r>
            <a:r>
              <a:rPr lang="en-GB" altLang="en-US" dirty="0"/>
              <a:t> IV Tx module the data will be halted at specific times.</a:t>
            </a:r>
          </a:p>
          <a:p>
            <a:pPr lvl="2" eaLnBrk="1" hangingPunct="1">
              <a:lnSpc>
                <a:spcPct val="90000"/>
              </a:lnSpc>
            </a:pPr>
            <a:r>
              <a:rPr lang="en-GB" altLang="en-US" dirty="0"/>
              <a:t>To create the 256 bit user data in each </a:t>
            </a:r>
            <a:r>
              <a:rPr lang="en-GB" altLang="en-US" dirty="0" err="1"/>
              <a:t>phy</a:t>
            </a:r>
            <a:r>
              <a:rPr lang="en-GB" altLang="en-US" dirty="0"/>
              <a:t> a combination of different </a:t>
            </a:r>
            <a:r>
              <a:rPr lang="en-GB" altLang="en-US" dirty="0" err="1"/>
              <a:t>counterpatterns</a:t>
            </a:r>
            <a:r>
              <a:rPr lang="en-GB" altLang="en-US" dirty="0"/>
              <a:t> and </a:t>
            </a:r>
            <a:r>
              <a:rPr lang="en-GB" altLang="en-US" dirty="0" err="1"/>
              <a:t>prbspatterns</a:t>
            </a:r>
            <a:r>
              <a:rPr lang="en-GB" altLang="en-US" dirty="0"/>
              <a:t> are used across the 4 lanes of each </a:t>
            </a:r>
            <a:r>
              <a:rPr lang="en-GB" altLang="en-US" dirty="0" err="1"/>
              <a:t>phy</a:t>
            </a:r>
            <a:endParaRPr lang="en-GB" altLang="en-US" dirty="0"/>
          </a:p>
          <a:p>
            <a:pPr lvl="1" eaLnBrk="1" hangingPunct="1">
              <a:buFont typeface="Arial" panose="020B0604020202020204" pitchFamily="34" charset="0"/>
              <a:buChar char="–"/>
            </a:pPr>
            <a:r>
              <a:rPr lang="en-GB" altLang="en-US"/>
              <a:t>Through NDME </a:t>
            </a:r>
            <a:r>
              <a:rPr lang="en-GB" altLang="en-US" dirty="0"/>
              <a:t>Transceiver Toolkit  support is automatically available.</a:t>
            </a:r>
          </a:p>
          <a:p>
            <a:pPr lvl="1" eaLnBrk="1" hangingPunct="1">
              <a:lnSpc>
                <a:spcPct val="80000"/>
              </a:lnSpc>
              <a:buFont typeface="Arial" panose="020B0604020202020204" pitchFamily="34" charset="0"/>
              <a:buChar char="–"/>
            </a:pPr>
            <a:r>
              <a:rPr lang="en-GB" altLang="en-US" dirty="0"/>
              <a:t>Use </a:t>
            </a:r>
            <a:r>
              <a:rPr lang="en-GB" altLang="en-US" dirty="0" err="1"/>
              <a:t>Nios</a:t>
            </a:r>
            <a:r>
              <a:rPr lang="en-GB" altLang="en-US" dirty="0"/>
              <a:t> II processor as controller/monitor.</a:t>
            </a:r>
          </a:p>
          <a:p>
            <a:pPr lvl="1" eaLnBrk="1" hangingPunct="1">
              <a:lnSpc>
                <a:spcPct val="80000"/>
              </a:lnSpc>
              <a:buFont typeface="Arial" panose="020B0604020202020204" pitchFamily="34" charset="0"/>
              <a:buChar char="–"/>
            </a:pPr>
            <a:r>
              <a:rPr lang="en-GB" altLang="en-US" dirty="0"/>
              <a:t>The RAM in the QSYS is programmed with the latest software, so one can directly connect to the system using JTAG and run the software.</a:t>
            </a:r>
          </a:p>
          <a:p>
            <a:pPr lvl="1" eaLnBrk="1" hangingPunct="1">
              <a:lnSpc>
                <a:spcPct val="80000"/>
              </a:lnSpc>
              <a:buFont typeface="Arial" panose="020B0604020202020204" pitchFamily="34" charset="0"/>
              <a:buChar char="–"/>
            </a:pPr>
            <a:r>
              <a:rPr lang="en-GB" altLang="en-US" dirty="0"/>
              <a:t>Reports </a:t>
            </a:r>
            <a:r>
              <a:rPr lang="en-GB" altLang="en-US" dirty="0" err="1"/>
              <a:t>errorcount</a:t>
            </a:r>
            <a:r>
              <a:rPr lang="en-GB" altLang="en-US" dirty="0"/>
              <a:t> and calculates BER based on the received data.</a:t>
            </a:r>
          </a:p>
          <a:p>
            <a:pPr lvl="1" eaLnBrk="1" hangingPunct="1">
              <a:lnSpc>
                <a:spcPct val="80000"/>
              </a:lnSpc>
              <a:buFont typeface="Arial" panose="020B0604020202020204" pitchFamily="34" charset="0"/>
              <a:buChar char="–"/>
            </a:pPr>
            <a:r>
              <a:rPr lang="en-GB" altLang="en-US" dirty="0"/>
              <a:t>Includes Testbench</a:t>
            </a:r>
          </a:p>
        </p:txBody>
      </p:sp>
      <p:sp>
        <p:nvSpPr>
          <p:cNvPr id="26628" name="Slide Number Placeholder 3">
            <a:extLst>
              <a:ext uri="{FF2B5EF4-FFF2-40B4-BE49-F238E27FC236}">
                <a16:creationId xmlns:a16="http://schemas.microsoft.com/office/drawing/2014/main" id="{5B525CB0-8A65-48BA-B118-92E42F26EC5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8DA33AE-9B13-47A4-AAE7-7A850A4A125F}" type="slidenum">
              <a:rPr lang="en-US" altLang="en-US" smtClean="0">
                <a:solidFill>
                  <a:schemeClr val="tx1"/>
                </a:solidFill>
                <a:latin typeface="Arial" panose="020B0604020202020204" pitchFamily="34" charset="0"/>
              </a:rPr>
              <a:pPr fontAlgn="base">
                <a:spcBef>
                  <a:spcPct val="0"/>
                </a:spcBef>
                <a:spcAft>
                  <a:spcPct val="0"/>
                </a:spcAft>
                <a:buFontTx/>
                <a:buNone/>
              </a:pPr>
              <a:t>10</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593839618"/>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Resources (one </a:t>
            </a:r>
            <a:r>
              <a:rPr lang="en-US" altLang="en-US" dirty="0" err="1">
                <a:latin typeface="Intel Clear" panose="020B0604020203020204" pitchFamily="34" charset="0"/>
                <a:cs typeface="Intel Clear" panose="020B0604020203020204" pitchFamily="34" charset="0"/>
              </a:rPr>
              <a:t>phy</a:t>
            </a:r>
            <a:r>
              <a:rPr lang="en-US" altLang="en-US" dirty="0">
                <a:latin typeface="Intel Clear" panose="020B0604020203020204" pitchFamily="34" charset="0"/>
                <a:cs typeface="Intel Clear" panose="020B0604020203020204" pitchFamily="34" charset="0"/>
              </a:rPr>
              <a:t>)</a:t>
            </a: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a:t>Superlite II </a:t>
            </a:r>
            <a:r>
              <a:rPr lang="en-GB" altLang="en-US" sz="1400"/>
              <a:t>V4 Ftile </a:t>
            </a:r>
            <a:r>
              <a:rPr lang="en-GB" altLang="en-US" sz="1400" dirty="0" err="1"/>
              <a:t>TxRx</a:t>
            </a:r>
            <a:r>
              <a:rPr lang="en-GB" altLang="en-US" sz="1400" dirty="0"/>
              <a:t> Module Resources 4 lanes </a:t>
            </a:r>
            <a:r>
              <a:rPr lang="en-GB" altLang="en-US" sz="1400"/>
              <a:t>at 25.78125 </a:t>
            </a:r>
            <a:r>
              <a:rPr lang="en-GB" altLang="en-US" sz="1400" dirty="0"/>
              <a:t>Gbps targeting Agilex</a:t>
            </a:r>
          </a:p>
          <a:p>
            <a:pPr lvl="1" eaLnBrk="1" hangingPunct="1"/>
            <a:r>
              <a:rPr lang="en-GB" altLang="en-US" sz="1200"/>
              <a:t>~ 13700 ALUT’s</a:t>
            </a:r>
            <a:endParaRPr lang="en-GB" altLang="en-US" sz="1200" dirty="0"/>
          </a:p>
          <a:p>
            <a:pPr lvl="1" eaLnBrk="1" hangingPunct="1"/>
            <a:r>
              <a:rPr lang="en-GB" altLang="en-US" sz="1200"/>
              <a:t>~ 12450 </a:t>
            </a:r>
            <a:r>
              <a:rPr lang="en-GB" altLang="en-US" sz="1200" dirty="0"/>
              <a:t>ALM’s</a:t>
            </a:r>
          </a:p>
          <a:p>
            <a:pPr lvl="1" eaLnBrk="1" hangingPunct="1"/>
            <a:r>
              <a:rPr lang="en-GB" altLang="en-US" sz="1200"/>
              <a:t>~ 25500 </a:t>
            </a:r>
            <a:r>
              <a:rPr lang="en-GB" altLang="en-US" sz="1200" dirty="0"/>
              <a:t>Dedicated logic registers</a:t>
            </a:r>
          </a:p>
          <a:p>
            <a:pPr lvl="1" eaLnBrk="1" hangingPunct="1"/>
            <a:r>
              <a:rPr lang="en-GB" altLang="en-US" sz="1200"/>
              <a:t>27 </a:t>
            </a:r>
            <a:r>
              <a:rPr lang="en-GB" altLang="en-US" sz="1200" dirty="0"/>
              <a:t>M20K (for the receive and transmit buffers)</a:t>
            </a:r>
          </a:p>
          <a:p>
            <a:pPr lvl="1" eaLnBrk="1" hangingPunct="1"/>
            <a:r>
              <a:rPr lang="en-GB" altLang="en-US" sz="1200"/>
              <a:t>19008 </a:t>
            </a:r>
            <a:r>
              <a:rPr lang="en-GB" altLang="en-US" sz="1200" dirty="0"/>
              <a:t>Block </a:t>
            </a:r>
            <a:r>
              <a:rPr lang="en-GB" altLang="en-US" sz="1200"/>
              <a:t>Memory bits</a:t>
            </a:r>
          </a:p>
          <a:p>
            <a:pPr lvl="1" eaLnBrk="1" hangingPunct="1"/>
            <a:r>
              <a:rPr lang="en-GB" altLang="en-US" sz="1200" b="1">
                <a:solidFill>
                  <a:srgbClr val="FF0000"/>
                </a:solidFill>
              </a:rPr>
              <a:t>Note that the amount of resources is higher than normal because a soft gearbox implementation has to be used as the PHY direct IP does not support the gearbox function yet in this mode (should be supported by the PHY direct IP in a later quartus release).</a:t>
            </a:r>
            <a:endParaRPr lang="en-GB" altLang="en-US" sz="1200" b="1" dirty="0">
              <a:solidFill>
                <a:srgbClr val="FF0000"/>
              </a:solidFill>
            </a:endParaRPr>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A31D2C07-95CC-4CBF-A822-7A7E1AD98214}"/>
              </a:ext>
            </a:extLst>
          </p:cNvPr>
          <p:cNvPicPr>
            <a:picLocks noChangeAspect="1"/>
          </p:cNvPicPr>
          <p:nvPr/>
        </p:nvPicPr>
        <p:blipFill>
          <a:blip r:embed="rId3"/>
          <a:stretch>
            <a:fillRect/>
          </a:stretch>
        </p:blipFill>
        <p:spPr>
          <a:xfrm>
            <a:off x="0" y="3810000"/>
            <a:ext cx="9144000" cy="1108153"/>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E7357328-3F0C-4277-BA78-2C03A2800C1C}"/>
              </a:ext>
            </a:extLst>
          </p:cNvPr>
          <p:cNvPicPr>
            <a:picLocks noChangeAspect="1"/>
          </p:cNvPicPr>
          <p:nvPr/>
        </p:nvPicPr>
        <p:blipFill>
          <a:blip r:embed="rId3"/>
          <a:stretch>
            <a:fillRect/>
          </a:stretch>
        </p:blipFill>
        <p:spPr>
          <a:xfrm>
            <a:off x="15240" y="228600"/>
            <a:ext cx="9144000" cy="6089286"/>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8521C495-5FB0-47E3-A1F6-DAA08FB7E913}"/>
              </a:ext>
            </a:extLst>
          </p:cNvPr>
          <p:cNvSpPr>
            <a:spLocks noGrp="1"/>
          </p:cNvSpPr>
          <p:nvPr>
            <p:ph type="title"/>
          </p:nvPr>
        </p:nvSpPr>
        <p:spPr>
          <a:xfrm>
            <a:off x="549275" y="134938"/>
            <a:ext cx="8396288" cy="779462"/>
          </a:xfrm>
        </p:spPr>
        <p:txBody>
          <a:bodyPr/>
          <a:lstStyle/>
          <a:p>
            <a:pPr eaLnBrk="1" hangingPunct="1"/>
            <a:r>
              <a:rPr lang="en-US" altLang="en-US">
                <a:latin typeface="Intel Clear" panose="020B0604020203020204" pitchFamily="34" charset="0"/>
                <a:cs typeface="Intel Clear" panose="020B0604020203020204" pitchFamily="34" charset="0"/>
              </a:rPr>
              <a:t>‘txrx_pcs_64b66b’ with soft Gearbox Detailed blockdiagram</a:t>
            </a:r>
          </a:p>
        </p:txBody>
      </p:sp>
      <p:sp>
        <p:nvSpPr>
          <p:cNvPr id="30723" name="Slide Number Placeholder 3">
            <a:extLst>
              <a:ext uri="{FF2B5EF4-FFF2-40B4-BE49-F238E27FC236}">
                <a16:creationId xmlns:a16="http://schemas.microsoft.com/office/drawing/2014/main" id="{8D5E057A-39AE-4DD6-AF18-61B6894CF6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D5C942D-D642-4C81-BD46-22E8C487ECF2}"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27167DA2-1D64-48AB-AF14-4A75536186B0}"/>
              </a:ext>
            </a:extLst>
          </p:cNvPr>
          <p:cNvPicPr>
            <a:picLocks noChangeAspect="1"/>
          </p:cNvPicPr>
          <p:nvPr/>
        </p:nvPicPr>
        <p:blipFill>
          <a:blip r:embed="rId3"/>
          <a:stretch>
            <a:fillRect/>
          </a:stretch>
        </p:blipFill>
        <p:spPr>
          <a:xfrm>
            <a:off x="450056" y="381000"/>
            <a:ext cx="8594725" cy="5892420"/>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a:t>
            </a:r>
            <a:r>
              <a:rPr lang="en-GB" altLang="en-US" sz="1600"/>
              <a:t>of 402.83203125 </a:t>
            </a:r>
            <a:r>
              <a:rPr lang="en-GB" altLang="en-US" sz="1600" dirty="0" err="1"/>
              <a:t>Mhz</a:t>
            </a:r>
            <a:r>
              <a:rPr lang="en-GB" altLang="en-US" sz="1600" dirty="0"/>
              <a:t> @ 256 bits when </a:t>
            </a:r>
            <a:r>
              <a:rPr lang="en-GB" altLang="en-US" sz="1600" dirty="0" err="1"/>
              <a:t>DataIn_ready</a:t>
            </a:r>
            <a:r>
              <a:rPr lang="en-GB" altLang="en-US" sz="1600" dirty="0"/>
              <a:t> is high. The </a:t>
            </a:r>
            <a:r>
              <a:rPr lang="en-GB" altLang="en-US" sz="1600" dirty="0" err="1"/>
              <a:t>datapattern</a:t>
            </a:r>
            <a:r>
              <a:rPr lang="en-GB" altLang="en-US" sz="1600" dirty="0"/>
              <a:t> is a combination of 4 60-bit Prbs-23 (each with their own starting value) and one 16-bit </a:t>
            </a:r>
            <a:r>
              <a:rPr lang="en-GB" altLang="en-US" sz="1600" dirty="0" err="1"/>
              <a:t>counterpattern</a:t>
            </a:r>
            <a:r>
              <a:rPr lang="en-GB" altLang="en-US" sz="1600" dirty="0"/>
              <a:t>.</a:t>
            </a:r>
          </a:p>
          <a:p>
            <a:pPr lvl="1" eaLnBrk="1" hangingPunct="1">
              <a:lnSpc>
                <a:spcPct val="90000"/>
              </a:lnSpc>
            </a:pPr>
            <a:r>
              <a:rPr lang="en-GB" altLang="en-US" sz="1200" dirty="0"/>
              <a:t>The 16-bit </a:t>
            </a:r>
            <a:r>
              <a:rPr lang="en-GB" altLang="en-US" sz="1200" dirty="0" err="1"/>
              <a:t>counterpattern</a:t>
            </a:r>
            <a:r>
              <a:rPr lang="en-GB" altLang="en-US" sz="1200" dirty="0"/>
              <a:t> is spread across the 16 lanes, 4 bits per lane. This is to make sure any </a:t>
            </a:r>
            <a:r>
              <a:rPr lang="en-GB" altLang="en-US" sz="1200" dirty="0" err="1"/>
              <a:t>deskew</a:t>
            </a:r>
            <a:r>
              <a:rPr lang="en-GB" altLang="en-US" sz="1200" dirty="0"/>
              <a:t> on the lanes would be immediately spotted.</a:t>
            </a:r>
          </a:p>
          <a:p>
            <a:pPr eaLnBrk="1" hangingPunct="1">
              <a:lnSpc>
                <a:spcPct val="90000"/>
              </a:lnSpc>
            </a:pPr>
            <a:r>
              <a:rPr lang="en-GB" altLang="en-US" sz="1600" dirty="0"/>
              <a:t>Since idle +alignment characters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produce 4 bit-errors at a time.</a:t>
            </a:r>
          </a:p>
          <a:p>
            <a:pPr eaLnBrk="1" hangingPunct="1">
              <a:lnSpc>
                <a:spcPct val="90000"/>
              </a:lnSpc>
            </a:pPr>
            <a:r>
              <a:rPr lang="en-GB" altLang="en-US" sz="1600" dirty="0"/>
              <a:t>This data is presented to the </a:t>
            </a:r>
            <a:r>
              <a:rPr lang="en-GB" altLang="en-US" sz="1600" dirty="0" err="1"/>
              <a:t>Superlite</a:t>
            </a:r>
            <a:r>
              <a:rPr lang="en-GB" altLang="en-US" sz="1600" dirty="0"/>
              <a:t> </a:t>
            </a:r>
            <a:r>
              <a:rPr lang="en-GB" altLang="en-US" sz="1600"/>
              <a:t>II V4 TxRx </a:t>
            </a:r>
            <a:r>
              <a:rPr lang="en-GB" altLang="en-US" sz="1600" dirty="0"/>
              <a:t>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a:t>
            </a:r>
            <a:r>
              <a:rPr lang="en-GB" altLang="en-US" sz="1600"/>
              <a:t>the 402.83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37906465"/>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BE2279E7-DBCB-40D1-9360-E157B98D3C9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The 64b66 encoding is very straightforward : bits 65..64 are set to “10” for control data and “01” for data (so neutral disparity) </a:t>
            </a:r>
          </a:p>
          <a:p>
            <a:pPr eaLnBrk="1" hangingPunct="1">
              <a:lnSpc>
                <a:spcPct val="90000"/>
              </a:lnSpc>
            </a:pPr>
            <a:r>
              <a:rPr lang="en-GB" altLang="en-US"/>
              <a:t>In terms of idle character a value of “1C1C….1CBC” is being used.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“..7C7C”</a:t>
            </a:r>
          </a:p>
          <a:p>
            <a:pPr eaLnBrk="1" hangingPunct="1">
              <a:lnSpc>
                <a:spcPct val="80000"/>
              </a:lnSpc>
            </a:pPr>
            <a:r>
              <a:rPr lang="en-GB" altLang="en-US">
                <a:solidFill>
                  <a:srgbClr val="00B050"/>
                </a:solidFill>
              </a:rPr>
              <a:t>If local wordalignment has been found : the last control word sent is  “..FD7C”</a:t>
            </a:r>
          </a:p>
          <a:p>
            <a:pPr eaLnBrk="1" hangingPunct="1">
              <a:lnSpc>
                <a:spcPct val="80000"/>
              </a:lnSpc>
            </a:pPr>
            <a:r>
              <a:rPr lang="en-GB" altLang="en-US">
                <a:solidFill>
                  <a:srgbClr val="00B050"/>
                </a:solidFill>
              </a:rPr>
              <a:t>If XOFF is being sent to the remote side : the last control word sent is “..5C7C”</a:t>
            </a: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
        <p:nvSpPr>
          <p:cNvPr id="5" name="Rectangle 3">
            <a:extLst>
              <a:ext uri="{FF2B5EF4-FFF2-40B4-BE49-F238E27FC236}">
                <a16:creationId xmlns:a16="http://schemas.microsoft.com/office/drawing/2014/main" id="{A8EE5B2C-E828-4E79-A0C2-706E5DD7BD6F}"/>
              </a:ext>
            </a:extLst>
          </p:cNvPr>
          <p:cNvSpPr txBox="1">
            <a:spLocks/>
          </p:cNvSpPr>
          <p:nvPr/>
        </p:nvSpPr>
        <p:spPr bwMode="auto">
          <a:xfrm>
            <a:off x="411163" y="1268413"/>
            <a:ext cx="8504237"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lnSpc>
                <a:spcPct val="90000"/>
              </a:lnSpc>
            </a:pPr>
            <a:r>
              <a:rPr lang="en-GB" altLang="en-US"/>
              <a:t>The 64b66 encoding is very straightforward : bits 65..64 are set to “10” for control data and “01” for data (so neutral disparity) </a:t>
            </a:r>
          </a:p>
          <a:p>
            <a:pPr eaLnBrk="1" hangingPunct="1">
              <a:lnSpc>
                <a:spcPct val="90000"/>
              </a:lnSpc>
            </a:pPr>
            <a:r>
              <a:rPr lang="en-GB" altLang="en-US"/>
              <a:t>In terms of idle character a value of “1C1C….1CBC” is being used.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“..7C7C”</a:t>
            </a:r>
          </a:p>
          <a:p>
            <a:pPr eaLnBrk="1" hangingPunct="1">
              <a:lnSpc>
                <a:spcPct val="80000"/>
              </a:lnSpc>
            </a:pPr>
            <a:r>
              <a:rPr lang="en-GB" altLang="en-US">
                <a:solidFill>
                  <a:srgbClr val="00B050"/>
                </a:solidFill>
              </a:rPr>
              <a:t>If local wordalignment has been found : the last control word sent is  “..FD7C”</a:t>
            </a:r>
          </a:p>
          <a:p>
            <a:pPr eaLnBrk="1" hangingPunct="1">
              <a:lnSpc>
                <a:spcPct val="80000"/>
              </a:lnSpc>
            </a:pPr>
            <a:r>
              <a:rPr lang="en-GB" altLang="en-US">
                <a:solidFill>
                  <a:srgbClr val="00B050"/>
                </a:solidFill>
              </a:rPr>
              <a:t>If XOFF is being sent to the remote side : the last control word sent is “..5C7C”</a:t>
            </a:r>
          </a:p>
          <a:p>
            <a:pPr eaLnBrk="1" hangingPunct="1">
              <a:lnSpc>
                <a:spcPct val="80000"/>
              </a:lnSpc>
            </a:pPr>
            <a:r>
              <a:rPr lang="en-GB" altLang="en-US">
                <a:solidFill>
                  <a:srgbClr val="00B050"/>
                </a:solidFill>
              </a:rPr>
              <a:t>Lane Alignment coding (B&lt;i&gt; is the byte)</a:t>
            </a: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a:p>
            <a:pPr eaLnBrk="1" hangingPunct="1">
              <a:lnSpc>
                <a:spcPct val="80000"/>
              </a:lnSpc>
            </a:pPr>
            <a:endParaRPr lang="en-GB" altLang="en-US">
              <a:solidFill>
                <a:srgbClr val="00B050"/>
              </a:solidFill>
            </a:endParaRPr>
          </a:p>
        </p:txBody>
      </p:sp>
      <p:graphicFrame>
        <p:nvGraphicFramePr>
          <p:cNvPr id="6" name="Table 5">
            <a:extLst>
              <a:ext uri="{FF2B5EF4-FFF2-40B4-BE49-F238E27FC236}">
                <a16:creationId xmlns:a16="http://schemas.microsoft.com/office/drawing/2014/main" id="{ABA76501-564D-4A10-9320-5414CBC06FB8}"/>
              </a:ext>
            </a:extLst>
          </p:cNvPr>
          <p:cNvGraphicFramePr>
            <a:graphicFrameLocks noGrp="1"/>
          </p:cNvGraphicFramePr>
          <p:nvPr/>
        </p:nvGraphicFramePr>
        <p:xfrm>
          <a:off x="1066800" y="4800601"/>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Lane Identity</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extLst>
      <p:ext uri="{BB962C8B-B14F-4D97-AF65-F5344CB8AC3E}">
        <p14:creationId xmlns:p14="http://schemas.microsoft.com/office/powerpoint/2010/main" val="1967478426"/>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26D39E71-4850-4E36-8CDA-5B0FC1AC550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6867" name="Rectangle 3">
            <a:extLst>
              <a:ext uri="{FF2B5EF4-FFF2-40B4-BE49-F238E27FC236}">
                <a16:creationId xmlns:a16="http://schemas.microsoft.com/office/drawing/2014/main" id="{49C8A320-6579-4D14-932E-E5673FF53B88}"/>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In order to make sure there is DC balance and enough transitions present on the serial links a </a:t>
            </a:r>
            <a:r>
              <a:rPr lang="en-GB" altLang="en-US" dirty="0" err="1"/>
              <a:t>selfsynchronizing</a:t>
            </a:r>
            <a:r>
              <a:rPr lang="en-GB" altLang="en-US" dirty="0"/>
              <a:t> scrambler is used (the same as being used in 10GbE). The scrambler will scramble only the 64 </a:t>
            </a:r>
            <a:r>
              <a:rPr lang="en-GB" altLang="en-US" dirty="0" err="1"/>
              <a:t>databits</a:t>
            </a:r>
            <a:r>
              <a:rPr lang="en-GB" altLang="en-US" dirty="0"/>
              <a:t> (the framing bits on bits [65..64] are not scrambled since they are required for the framing. The polynomial used for the scrambler is 1 + x^39 + x^58 according to the IEEE.</a:t>
            </a:r>
          </a:p>
          <a:p>
            <a:pPr eaLnBrk="1" hangingPunct="1">
              <a:lnSpc>
                <a:spcPct val="90000"/>
              </a:lnSpc>
            </a:pPr>
            <a:r>
              <a:rPr lang="en-GB" altLang="en-US" dirty="0"/>
              <a:t>The resulting 66-bit is sent </a:t>
            </a:r>
            <a:r>
              <a:rPr lang="en-GB" altLang="en-US"/>
              <a:t>to a buffer where it is being read by a gearbox implemented in soft where </a:t>
            </a:r>
            <a:r>
              <a:rPr lang="en-GB" altLang="en-US" dirty="0"/>
              <a:t>the gearbox converts it from 66-bit to </a:t>
            </a:r>
            <a:r>
              <a:rPr lang="en-GB" altLang="en-US"/>
              <a:t>64-bits and sent it to the PHY direct IP.</a:t>
            </a:r>
            <a:endParaRPr lang="en-GB" altLang="en-US" dirty="0"/>
          </a:p>
          <a:p>
            <a:pPr eaLnBrk="1" hangingPunct="1">
              <a:lnSpc>
                <a:spcPct val="90000"/>
              </a:lnSpc>
            </a:pPr>
            <a:r>
              <a:rPr lang="en-GB" altLang="en-US"/>
              <a:t>In the PHY direct IP the 64-bit is serialized </a:t>
            </a:r>
            <a:r>
              <a:rPr lang="en-GB" altLang="en-US" dirty="0"/>
              <a:t>(using 64-bit serializer) and sent out as serial </a:t>
            </a:r>
            <a:r>
              <a:rPr lang="en-GB" altLang="en-US" err="1"/>
              <a:t>datastreams</a:t>
            </a:r>
            <a:r>
              <a:rPr lang="en-GB" altLang="en-US"/>
              <a:t> (25.8 </a:t>
            </a:r>
            <a:r>
              <a:rPr lang="en-GB" altLang="en-US" dirty="0"/>
              <a:t>Gbps per lane).</a:t>
            </a:r>
          </a:p>
        </p:txBody>
      </p:sp>
      <p:sp>
        <p:nvSpPr>
          <p:cNvPr id="36868" name="Slide Number Placeholder 3">
            <a:extLst>
              <a:ext uri="{FF2B5EF4-FFF2-40B4-BE49-F238E27FC236}">
                <a16:creationId xmlns:a16="http://schemas.microsoft.com/office/drawing/2014/main" id="{3DF30C3E-1928-4F33-8CA8-986CF94CAA1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7876392-C5E2-46EE-B807-748498E49160}"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1544840"/>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A3320EB3-7BF7-4DAD-95E5-09835610D4CF}"/>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a:t>
            </a:r>
            <a:endParaRPr lang="en-US" altLang="en-US">
              <a:latin typeface="Intel Clear" panose="020B0604020203020204" pitchFamily="34" charset="0"/>
              <a:cs typeface="Intel Clear" panose="020B0604020203020204" pitchFamily="34" charset="0"/>
            </a:endParaRPr>
          </a:p>
        </p:txBody>
      </p:sp>
      <p:sp>
        <p:nvSpPr>
          <p:cNvPr id="38915" name="Rectangle 3">
            <a:extLst>
              <a:ext uri="{FF2B5EF4-FFF2-40B4-BE49-F238E27FC236}">
                <a16:creationId xmlns:a16="http://schemas.microsoft.com/office/drawing/2014/main" id="{8C55956B-66B7-4881-AA73-05F5ADE77EFE}"/>
              </a:ext>
            </a:extLst>
          </p:cNvPr>
          <p:cNvSpPr>
            <a:spLocks noGrp="1"/>
          </p:cNvSpPr>
          <p:nvPr>
            <p:ph idx="1"/>
          </p:nvPr>
        </p:nvSpPr>
        <p:spPr>
          <a:xfrm>
            <a:off x="381000" y="1066800"/>
            <a:ext cx="8331200" cy="4953000"/>
          </a:xfrm>
        </p:spPr>
        <p:txBody>
          <a:bodyPr/>
          <a:lstStyle/>
          <a:p>
            <a:pPr eaLnBrk="1" hangingPunct="1">
              <a:lnSpc>
                <a:spcPct val="80000"/>
              </a:lnSpc>
            </a:pPr>
            <a:r>
              <a:rPr lang="en-GB" altLang="en-US" dirty="0"/>
              <a:t>After </a:t>
            </a:r>
            <a:r>
              <a:rPr lang="en-GB" altLang="en-US"/>
              <a:t>deserialization of the data the 64-bit data is passed to a gearbox (using the recovered clock). The output from the gearbox is then written into an elastic FIFO where the readclock is the tx_clkout, from this point all Rx data is clocked on the same clock domain as the tx clock. </a:t>
            </a:r>
          </a:p>
          <a:p>
            <a:pPr eaLnBrk="1" hangingPunct="1">
              <a:lnSpc>
                <a:spcPct val="80000"/>
              </a:lnSpc>
            </a:pPr>
            <a:r>
              <a:rPr lang="en-GB" altLang="en-US"/>
              <a:t>The resuling 66 </a:t>
            </a:r>
            <a:r>
              <a:rPr lang="en-GB" altLang="en-US" dirty="0"/>
              <a:t>bits data per </a:t>
            </a:r>
            <a:r>
              <a:rPr lang="en-GB" altLang="en-US"/>
              <a:t>lane from the elastic FIFO is then presented </a:t>
            </a:r>
            <a:r>
              <a:rPr lang="en-GB" altLang="en-US" dirty="0"/>
              <a:t>to the 64b66b decoder </a:t>
            </a:r>
            <a:r>
              <a:rPr lang="en-GB" altLang="en-US"/>
              <a:t>module (through the rx_buffer) which </a:t>
            </a:r>
            <a:r>
              <a:rPr lang="en-GB" altLang="en-US" dirty="0"/>
              <a:t>will periodically assign </a:t>
            </a:r>
            <a:r>
              <a:rPr lang="en-GB" altLang="en-US" dirty="0" err="1"/>
              <a:t>bitslips</a:t>
            </a:r>
            <a:r>
              <a:rPr lang="en-GB" altLang="en-US" dirty="0"/>
              <a:t> until correct frame alignment has been achieved.</a:t>
            </a:r>
          </a:p>
          <a:p>
            <a:pPr eaLnBrk="1" hangingPunct="1">
              <a:lnSpc>
                <a:spcPct val="80000"/>
              </a:lnSpc>
            </a:pPr>
            <a:r>
              <a:rPr lang="en-GB" altLang="en-US" dirty="0"/>
              <a:t>This is all happening on all lanes at the same time and everything is clocked based on </a:t>
            </a:r>
            <a:r>
              <a:rPr lang="en-GB" altLang="en-US"/>
              <a:t>the single clock out derived from the transmitter (the overspeed clock at datarate/64).  </a:t>
            </a:r>
          </a:p>
          <a:p>
            <a:pPr eaLnBrk="1" hangingPunct="1">
              <a:lnSpc>
                <a:spcPct val="80000"/>
              </a:lnSpc>
            </a:pPr>
            <a:r>
              <a:rPr lang="en-GB" altLang="en-US"/>
              <a:t>The rx_buffers are used for the deskew.</a:t>
            </a:r>
          </a:p>
        </p:txBody>
      </p:sp>
      <p:sp>
        <p:nvSpPr>
          <p:cNvPr id="38916" name="Slide Number Placeholder 3">
            <a:extLst>
              <a:ext uri="{FF2B5EF4-FFF2-40B4-BE49-F238E27FC236}">
                <a16:creationId xmlns:a16="http://schemas.microsoft.com/office/drawing/2014/main" id="{4E708A9B-087E-4D1E-A02C-FFC26BFF2FE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28B3E4E-5FA2-4D03-8407-12321935EB35}"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652876612"/>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D541C6BE-3122-4C7F-AF72-FF8D37F4CDE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1021C348-50DA-4BD5-95A1-76BD12DE73DA}"/>
              </a:ext>
            </a:extLst>
          </p:cNvPr>
          <p:cNvSpPr>
            <a:spLocks noGrp="1"/>
          </p:cNvSpPr>
          <p:nvPr>
            <p:ph idx="1"/>
          </p:nvPr>
        </p:nvSpPr>
        <p:spPr>
          <a:xfrm>
            <a:off x="381000" y="914400"/>
            <a:ext cx="8331200" cy="5257800"/>
          </a:xfrm>
        </p:spPr>
        <p:txBody>
          <a:bodyPr>
            <a:normAutofit/>
          </a:bodyPr>
          <a:lstStyle/>
          <a:p>
            <a:pPr eaLnBrk="1" hangingPunct="1">
              <a:lnSpc>
                <a:spcPct val="80000"/>
              </a:lnSpc>
            </a:pPr>
            <a:endParaRPr lang="en-GB" altLang="en-US" dirty="0"/>
          </a:p>
          <a:p>
            <a:pPr eaLnBrk="1" hangingPunct="1">
              <a:lnSpc>
                <a:spcPct val="80000"/>
              </a:lnSpc>
            </a:pPr>
            <a:r>
              <a:rPr lang="en-GB" altLang="en-US" dirty="0"/>
              <a:t>Based on the position of the alignment word, the delay for each lane is measured, the </a:t>
            </a:r>
            <a:r>
              <a:rPr lang="en-GB" altLang="en-US" dirty="0" err="1"/>
              <a:t>statemachine</a:t>
            </a:r>
            <a:r>
              <a:rPr lang="en-GB" altLang="en-US" dirty="0"/>
              <a:t> inside the </a:t>
            </a:r>
            <a:r>
              <a:rPr lang="en-GB" altLang="en-US" dirty="0" err="1"/>
              <a:t>Rx_path_deskew</a:t>
            </a:r>
            <a:r>
              <a:rPr lang="en-GB" altLang="en-US" dirty="0"/>
              <a:t> module will use the information of that measured delay to control a special Rx FIFO signal “</a:t>
            </a:r>
            <a:r>
              <a:rPr lang="en-GB" altLang="en-US" dirty="0" err="1"/>
              <a:t>rx_fifo_rd_en</a:t>
            </a:r>
            <a:r>
              <a:rPr lang="en-GB" altLang="en-US"/>
              <a:t>” to all rx_buffers to </a:t>
            </a:r>
            <a:r>
              <a:rPr lang="en-GB" altLang="en-US" dirty="0" err="1"/>
              <a:t>deskew</a:t>
            </a:r>
            <a:r>
              <a:rPr lang="en-GB" altLang="en-US" dirty="0"/>
              <a:t> all the </a:t>
            </a:r>
            <a:r>
              <a:rPr lang="en-GB" altLang="en-US"/>
              <a:t>lanes.</a:t>
            </a:r>
          </a:p>
          <a:p>
            <a:pPr eaLnBrk="1" hangingPunct="1">
              <a:lnSpc>
                <a:spcPct val="80000"/>
              </a:lnSpc>
            </a:pPr>
            <a:r>
              <a:rPr lang="en-GB" altLang="en-US"/>
              <a:t>Once </a:t>
            </a:r>
            <a:r>
              <a:rPr lang="en-GB" altLang="en-US" dirty="0"/>
              <a:t>lane alignment is achieved the </a:t>
            </a:r>
            <a:r>
              <a:rPr lang="en-GB" altLang="en-US"/>
              <a:t>256-bit reconstructed data based on the received Lane Identification in </a:t>
            </a:r>
            <a:r>
              <a:rPr lang="en-GB" altLang="en-US" dirty="0"/>
              <a:t>addition with a data valid signal will be sent to the data </a:t>
            </a:r>
            <a:r>
              <a:rPr lang="en-GB" altLang="en-US"/>
              <a:t>verifier.</a:t>
            </a:r>
          </a:p>
          <a:p>
            <a:pPr eaLnBrk="1" hangingPunct="1">
              <a:lnSpc>
                <a:spcPct val="80000"/>
              </a:lnSpc>
            </a:pPr>
            <a:r>
              <a:rPr lang="en-GB" altLang="en-US"/>
              <a:t>Here </a:t>
            </a:r>
            <a:r>
              <a:rPr lang="en-GB" altLang="en-US" dirty="0"/>
              <a:t>PRBS and </a:t>
            </a:r>
            <a:r>
              <a:rPr lang="en-GB" altLang="en-US" dirty="0" err="1"/>
              <a:t>counterverification</a:t>
            </a:r>
            <a:r>
              <a:rPr lang="en-GB" altLang="en-US" dirty="0"/>
              <a:t> will take place and single </a:t>
            </a:r>
            <a:r>
              <a:rPr lang="en-GB" altLang="en-US" dirty="0" err="1"/>
              <a:t>biterrors</a:t>
            </a:r>
            <a:r>
              <a:rPr lang="en-GB" altLang="en-US" dirty="0"/>
              <a:t> will be counted.</a:t>
            </a:r>
          </a:p>
          <a:p>
            <a:pPr eaLnBrk="1" hangingPunct="1">
              <a:lnSpc>
                <a:spcPct val="80000"/>
              </a:lnSpc>
            </a:pPr>
            <a:r>
              <a:rPr lang="en-GB" altLang="en-US" dirty="0" err="1"/>
              <a:t>Prbslocked</a:t>
            </a:r>
            <a:r>
              <a:rPr lang="en-GB" altLang="en-US" dirty="0"/>
              <a:t> is asserted when 128 consecutive valid Prbs-23 60-bit words have been received on each of the lanes and de-asserted when 128 consecutive non-valid Prbs-23 60-bit words have been received.</a:t>
            </a:r>
          </a:p>
          <a:p>
            <a:pPr eaLnBrk="1" hangingPunct="1">
              <a:lnSpc>
                <a:spcPct val="80000"/>
              </a:lnSpc>
            </a:pPr>
            <a:r>
              <a:rPr lang="en-GB" altLang="en-US" dirty="0" err="1"/>
              <a:t>Countlocked</a:t>
            </a:r>
            <a:r>
              <a:rPr lang="en-GB" altLang="en-US" dirty="0"/>
              <a:t> is asserted when 128 consecutive valid 16-bit counter words have been received on the parts of the lanes they were received.</a:t>
            </a:r>
          </a:p>
          <a:p>
            <a:pPr eaLnBrk="1" hangingPunct="1">
              <a:lnSpc>
                <a:spcPct val="80000"/>
              </a:lnSpc>
            </a:pPr>
            <a:r>
              <a:rPr lang="en-GB" altLang="en-US" dirty="0"/>
              <a:t>There are 4 60 bit PRBS Verifiers (one for every lane) and 1 16-bit </a:t>
            </a:r>
            <a:r>
              <a:rPr lang="en-GB" altLang="en-US" dirty="0" err="1"/>
              <a:t>CountVerifiers</a:t>
            </a:r>
            <a:r>
              <a:rPr lang="en-GB" altLang="en-US" dirty="0"/>
              <a:t> to validate the 256 bit </a:t>
            </a:r>
            <a:r>
              <a:rPr lang="en-GB" altLang="en-US"/>
              <a:t>data.b</a:t>
            </a:r>
            <a:endParaRPr lang="en-GB" altLang="en-US" dirty="0"/>
          </a:p>
        </p:txBody>
      </p:sp>
      <p:sp>
        <p:nvSpPr>
          <p:cNvPr id="40964" name="Slide Number Placeholder 3">
            <a:extLst>
              <a:ext uri="{FF2B5EF4-FFF2-40B4-BE49-F238E27FC236}">
                <a16:creationId xmlns:a16="http://schemas.microsoft.com/office/drawing/2014/main" id="{5AA6E28A-38E4-47CE-9D1C-E884F285E88A}"/>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853CB93-4BC9-40AC-A359-4BEE41973FAC}" type="slidenum">
              <a:rPr lang="en-GB" altLang="en-US" smtClean="0">
                <a:solidFill>
                  <a:schemeClr val="tx1"/>
                </a:solidFill>
                <a:latin typeface="Arial" panose="020B0604020202020204" pitchFamily="34" charset="0"/>
              </a:rPr>
              <a:pPr fontAlgn="base">
                <a:spcBef>
                  <a:spcPct val="0"/>
                </a:spcBef>
                <a:spcAft>
                  <a:spcPct val="0"/>
                </a:spcAft>
                <a:buFontTx/>
                <a:buNone/>
              </a:pPr>
              <a:t>18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84983731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t>The V3 version adds an additional Rx State machine to the logic to determine the local Rx state and it depends on the incoming “alignment” control word</a:t>
            </a:r>
            <a:endParaRPr lang="en-GB" altLang="en-US" sz="1200" dirty="0"/>
          </a:p>
          <a:p>
            <a:pPr eaLnBrk="1" hangingPunct="1">
              <a:lnSpc>
                <a:spcPct val="90000"/>
              </a:lnSpc>
            </a:pPr>
            <a:r>
              <a:rPr lang="en-GB" altLang="en-US" dirty="0">
                <a:solidFill>
                  <a:srgbClr val="00B050"/>
                </a:solidFill>
              </a:rPr>
              <a:t>If last control word received is “…FD7C” 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“…5C7C” 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112456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US" altLang="en-US" sz="1400"/>
              <a:t>This document serves as supporting documentation for the various F-tile Superlite II demo designs. </a:t>
            </a:r>
          </a:p>
          <a:p>
            <a:pPr eaLnBrk="1" hangingPunct="1">
              <a:lnSpc>
                <a:spcPct val="90000"/>
              </a:lnSpc>
            </a:pPr>
            <a:r>
              <a:rPr lang="en-US" altLang="en-US" sz="1400"/>
              <a:t>All F-tile demo designs (including Superlite II/IV variants) follow a similar configuration and can have different number of channels, different clocking, using FEC or not, FGT or FHT etc. but the look and feel is always the same, both from RTL implementation as well from software implementation.</a:t>
            </a:r>
          </a:p>
          <a:p>
            <a:pPr eaLnBrk="1" hangingPunct="1">
              <a:lnSpc>
                <a:spcPct val="90000"/>
              </a:lnSpc>
            </a:pPr>
            <a:r>
              <a:rPr lang="en-US" altLang="en-US" sz="1400">
                <a:solidFill>
                  <a:srgbClr val="00B050"/>
                </a:solidFill>
              </a:rPr>
              <a:t>The software is written in such a way that there is a single main.c file and supporting files that is being re-used by all designs (whether FEC is used or not) and the parameterization is done using the parameters.h file. Those software files are also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endParaRPr lang="en-US" altLang="en-US" sz="1400">
              <a:solidFill>
                <a:srgbClr val="00B050"/>
              </a:solidFill>
            </a:endParaRPr>
          </a:p>
          <a:p>
            <a:pPr eaLnBrk="1" hangingPunct="1">
              <a:lnSpc>
                <a:spcPct val="90000"/>
              </a:lnSpc>
            </a:pPr>
            <a:r>
              <a:rPr lang="en-US" altLang="en-US" sz="1400">
                <a:solidFill>
                  <a:srgbClr val="00B050"/>
                </a:solidFill>
              </a:rPr>
              <a:t>This allows to maintain a single set of source files to be used across all designs and only very little parameterization is required. E.g. to move from a design that is using 2 PHY’s with 4 channels each with PAM4 without FEC to a design that is using 3 PHY’s with FEC only very few lines have to be modified in the parameters.h file. Examples of those are also maintained in the software section on the Agilex I-Series Demo page.</a:t>
            </a:r>
            <a:endParaRPr lang="en-GB" altLang="en-US" sz="1400">
              <a:solidFill>
                <a:srgbClr val="00B05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910904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20</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9C37B9B9-C3A7-4927-AF02-190E7CDF05A4}"/>
              </a:ext>
            </a:extLst>
          </p:cNvPr>
          <p:cNvPicPr>
            <a:picLocks noChangeAspect="1"/>
          </p:cNvPicPr>
          <p:nvPr/>
        </p:nvPicPr>
        <p:blipFill>
          <a:blip r:embed="rId3"/>
          <a:stretch>
            <a:fillRect/>
          </a:stretch>
        </p:blipFill>
        <p:spPr>
          <a:xfrm>
            <a:off x="1346819" y="699650"/>
            <a:ext cx="6447188" cy="5745600"/>
          </a:xfrm>
          <a:prstGeom prst="rect">
            <a:avLst/>
          </a:prstGeom>
        </p:spPr>
      </p:pic>
    </p:spTree>
    <p:extLst>
      <p:ext uri="{BB962C8B-B14F-4D97-AF65-F5344CB8AC3E}">
        <p14:creationId xmlns:p14="http://schemas.microsoft.com/office/powerpoint/2010/main" val="2287341745"/>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F-Tile Phy Direct IP</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(Common Datapath)</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5AA1AF5A-9FA8-42BF-BD88-2ED5C9B9A6AB}"/>
              </a:ext>
            </a:extLst>
          </p:cNvPr>
          <p:cNvPicPr>
            <a:picLocks noChangeAspect="1"/>
          </p:cNvPicPr>
          <p:nvPr/>
        </p:nvPicPr>
        <p:blipFill>
          <a:blip r:embed="rId3"/>
          <a:stretch>
            <a:fillRect/>
          </a:stretch>
        </p:blipFill>
        <p:spPr>
          <a:xfrm>
            <a:off x="2438400" y="1429000"/>
            <a:ext cx="3590476" cy="4000000"/>
          </a:xfrm>
          <a:prstGeom prst="rect">
            <a:avLst/>
          </a:prstGeom>
        </p:spPr>
      </p:pic>
    </p:spTree>
    <p:extLst>
      <p:ext uri="{BB962C8B-B14F-4D97-AF65-F5344CB8AC3E}">
        <p14:creationId xmlns:p14="http://schemas.microsoft.com/office/powerpoint/2010/main" val="1808987866"/>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7775" y="3754557"/>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0F2ECEC1-29A6-447A-AC99-A8FBA0A5FAB6}"/>
              </a:ext>
            </a:extLst>
          </p:cNvPr>
          <p:cNvPicPr>
            <a:picLocks noChangeAspect="1"/>
          </p:cNvPicPr>
          <p:nvPr/>
        </p:nvPicPr>
        <p:blipFill>
          <a:blip r:embed="rId3"/>
          <a:stretch>
            <a:fillRect/>
          </a:stretch>
        </p:blipFill>
        <p:spPr>
          <a:xfrm>
            <a:off x="429487" y="821719"/>
            <a:ext cx="5895514" cy="2681164"/>
          </a:xfrm>
          <a:prstGeom prst="rect">
            <a:avLst/>
          </a:prstGeom>
        </p:spPr>
      </p:pic>
      <p:pic>
        <p:nvPicPr>
          <p:cNvPr id="7" name="Picture 6">
            <a:extLst>
              <a:ext uri="{FF2B5EF4-FFF2-40B4-BE49-F238E27FC236}">
                <a16:creationId xmlns:a16="http://schemas.microsoft.com/office/drawing/2014/main" id="{A8F58141-8335-4057-93BA-F445459235FA}"/>
              </a:ext>
            </a:extLst>
          </p:cNvPr>
          <p:cNvPicPr>
            <a:picLocks noChangeAspect="1"/>
          </p:cNvPicPr>
          <p:nvPr/>
        </p:nvPicPr>
        <p:blipFill>
          <a:blip r:embed="rId4"/>
          <a:stretch>
            <a:fillRect/>
          </a:stretch>
        </p:blipFill>
        <p:spPr>
          <a:xfrm>
            <a:off x="455613" y="3579934"/>
            <a:ext cx="5030787" cy="2643181"/>
          </a:xfrm>
          <a:prstGeom prst="rect">
            <a:avLst/>
          </a:prstGeom>
        </p:spPr>
      </p:pic>
    </p:spTree>
    <p:extLst>
      <p:ext uri="{BB962C8B-B14F-4D97-AF65-F5344CB8AC3E}">
        <p14:creationId xmlns:p14="http://schemas.microsoft.com/office/powerpoint/2010/main" val="3395551585"/>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A72FBF63-7BB5-44D8-9B69-A9A71D8A161E}"/>
              </a:ext>
            </a:extLst>
          </p:cNvPr>
          <p:cNvPicPr>
            <a:picLocks noChangeAspect="1"/>
          </p:cNvPicPr>
          <p:nvPr/>
        </p:nvPicPr>
        <p:blipFill>
          <a:blip r:embed="rId3"/>
          <a:stretch>
            <a:fillRect/>
          </a:stretch>
        </p:blipFill>
        <p:spPr>
          <a:xfrm>
            <a:off x="441782" y="1066800"/>
            <a:ext cx="7295238" cy="3019048"/>
          </a:xfrm>
          <a:prstGeom prst="rect">
            <a:avLst/>
          </a:prstGeom>
        </p:spPr>
      </p:pic>
    </p:spTree>
    <p:extLst>
      <p:ext uri="{BB962C8B-B14F-4D97-AF65-F5344CB8AC3E}">
        <p14:creationId xmlns:p14="http://schemas.microsoft.com/office/powerpoint/2010/main" val="151437340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8DDFCF42-8CA9-4B74-A12C-92456ABF1317}"/>
              </a:ext>
            </a:extLst>
          </p:cNvPr>
          <p:cNvPicPr>
            <a:picLocks noChangeAspect="1"/>
          </p:cNvPicPr>
          <p:nvPr/>
        </p:nvPicPr>
        <p:blipFill>
          <a:blip r:embed="rId3"/>
          <a:stretch>
            <a:fillRect/>
          </a:stretch>
        </p:blipFill>
        <p:spPr>
          <a:xfrm>
            <a:off x="455613" y="927845"/>
            <a:ext cx="5945187" cy="2256450"/>
          </a:xfrm>
          <a:prstGeom prst="rect">
            <a:avLst/>
          </a:prstGeom>
        </p:spPr>
      </p:pic>
      <p:pic>
        <p:nvPicPr>
          <p:cNvPr id="6" name="Picture 5">
            <a:extLst>
              <a:ext uri="{FF2B5EF4-FFF2-40B4-BE49-F238E27FC236}">
                <a16:creationId xmlns:a16="http://schemas.microsoft.com/office/drawing/2014/main" id="{1BA02A83-7ACB-4707-8F0E-30290B3C3DE2}"/>
              </a:ext>
            </a:extLst>
          </p:cNvPr>
          <p:cNvPicPr>
            <a:picLocks noChangeAspect="1"/>
          </p:cNvPicPr>
          <p:nvPr/>
        </p:nvPicPr>
        <p:blipFill>
          <a:blip r:embed="rId4"/>
          <a:stretch>
            <a:fillRect/>
          </a:stretch>
        </p:blipFill>
        <p:spPr>
          <a:xfrm>
            <a:off x="455613" y="3352800"/>
            <a:ext cx="5716587" cy="2740048"/>
          </a:xfrm>
          <a:prstGeom prst="rect">
            <a:avLst/>
          </a:prstGeom>
        </p:spPr>
      </p:pic>
    </p:spTree>
    <p:extLst>
      <p:ext uri="{BB962C8B-B14F-4D97-AF65-F5344CB8AC3E}">
        <p14:creationId xmlns:p14="http://schemas.microsoft.com/office/powerpoint/2010/main" val="2315614471"/>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4F71F170-7D5A-48C8-ACBD-C25E826BE399}"/>
              </a:ext>
            </a:extLst>
          </p:cNvPr>
          <p:cNvPicPr>
            <a:picLocks noChangeAspect="1"/>
          </p:cNvPicPr>
          <p:nvPr/>
        </p:nvPicPr>
        <p:blipFill>
          <a:blip r:embed="rId3"/>
          <a:stretch>
            <a:fillRect/>
          </a:stretch>
        </p:blipFill>
        <p:spPr>
          <a:xfrm>
            <a:off x="304800" y="976659"/>
            <a:ext cx="7219048" cy="2771429"/>
          </a:xfrm>
          <a:prstGeom prst="rect">
            <a:avLst/>
          </a:prstGeom>
        </p:spPr>
      </p:pic>
    </p:spTree>
    <p:extLst>
      <p:ext uri="{BB962C8B-B14F-4D97-AF65-F5344CB8AC3E}">
        <p14:creationId xmlns:p14="http://schemas.microsoft.com/office/powerpoint/2010/main" val="191665858"/>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(Avalon Memory-Mapped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26</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B61B5768-BBAD-470C-8126-AEBE76EC7C1A}"/>
              </a:ext>
            </a:extLst>
          </p:cNvPr>
          <p:cNvPicPr>
            <a:picLocks noChangeAspect="1"/>
          </p:cNvPicPr>
          <p:nvPr/>
        </p:nvPicPr>
        <p:blipFill>
          <a:blip r:embed="rId3"/>
          <a:stretch>
            <a:fillRect/>
          </a:stretch>
        </p:blipFill>
        <p:spPr>
          <a:xfrm>
            <a:off x="563266" y="1676400"/>
            <a:ext cx="6342857" cy="3142857"/>
          </a:xfrm>
          <a:prstGeom prst="rect">
            <a:avLst/>
          </a:prstGeom>
        </p:spPr>
      </p:pic>
    </p:spTree>
    <p:extLst>
      <p:ext uri="{BB962C8B-B14F-4D97-AF65-F5344CB8AC3E}">
        <p14:creationId xmlns:p14="http://schemas.microsoft.com/office/powerpoint/2010/main" val="3676144940"/>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a:t>
            </a:r>
            <a:r>
              <a:rPr lang="en-GB" altLang="en-US"/>
              <a:t>the number of links, the number of LANES per Link and the number of PHY instances per link you </a:t>
            </a:r>
            <a:r>
              <a:rPr lang="en-GB" altLang="en-US" dirty="0"/>
              <a:t>want to instantiate in your design and makes the generation of the </a:t>
            </a:r>
            <a:r>
              <a:rPr lang="en-GB" altLang="en-US" dirty="0" err="1"/>
              <a:t>Qsys</a:t>
            </a:r>
            <a:r>
              <a:rPr lang="en-GB" altLang="en-US" dirty="0"/>
              <a:t> system much more streamlined.</a:t>
            </a:r>
          </a:p>
          <a:p>
            <a:pPr lvl="1"/>
            <a:r>
              <a:rPr lang="en-GB" altLang="en-US" dirty="0"/>
              <a:t>As in this </a:t>
            </a:r>
            <a:r>
              <a:rPr lang="en-GB" altLang="en-US"/>
              <a:t>design 2 Link’s with each one PHY direct IP is being and each link has 4 lanes you end up with the configuration below (see screenshot)</a:t>
            </a:r>
            <a:endParaRPr lang="en-GB" altLang="en-US" dirty="0"/>
          </a:p>
          <a:p>
            <a:pPr lvl="1"/>
            <a:r>
              <a:rPr lang="en-GB" altLang="en-US" dirty="0"/>
              <a:t>For every Link that you use in your design it will generate a number of registers (to control/readout the measured clocks) as well as all the required AVMM reconfiguration interfaces for </a:t>
            </a:r>
            <a:r>
              <a:rPr lang="en-GB" altLang="en-US"/>
              <a:t>the Native PHY (</a:t>
            </a:r>
            <a:r>
              <a:rPr lang="en-GB" altLang="en-US" dirty="0"/>
              <a:t>which is for </a:t>
            </a:r>
            <a:r>
              <a:rPr lang="en-GB" altLang="en-US"/>
              <a:t>every PHY instance : 1 AVMM </a:t>
            </a:r>
            <a:r>
              <a:rPr lang="en-GB" altLang="en-US" dirty="0"/>
              <a:t>for </a:t>
            </a:r>
            <a:r>
              <a:rPr lang="en-GB" altLang="en-US"/>
              <a:t>the transceiver configuration interface and 1 </a:t>
            </a:r>
            <a:r>
              <a:rPr lang="en-GB" altLang="en-US" dirty="0"/>
              <a:t>AVMM for </a:t>
            </a:r>
            <a:r>
              <a:rPr lang="en-GB" altLang="en-US"/>
              <a:t>the PDP (Parallel Datapath configuration interface).</a:t>
            </a:r>
            <a:endParaRPr lang="en-GB" altLang="en-US" dirty="0"/>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19" y="5117556"/>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1C0C606F-0D7F-40B4-A28B-635436B7F35D}"/>
              </a:ext>
            </a:extLst>
          </p:cNvPr>
          <p:cNvPicPr>
            <a:picLocks noChangeAspect="1"/>
          </p:cNvPicPr>
          <p:nvPr/>
        </p:nvPicPr>
        <p:blipFill>
          <a:blip r:embed="rId4"/>
          <a:stretch>
            <a:fillRect/>
          </a:stretch>
        </p:blipFill>
        <p:spPr>
          <a:xfrm>
            <a:off x="4876800" y="4964989"/>
            <a:ext cx="2942857" cy="1571429"/>
          </a:xfrm>
          <a:prstGeom prst="rect">
            <a:avLst/>
          </a:prstGeom>
        </p:spPr>
      </p:pic>
    </p:spTree>
    <p:extLst>
      <p:ext uri="{BB962C8B-B14F-4D97-AF65-F5344CB8AC3E}">
        <p14:creationId xmlns:p14="http://schemas.microsoft.com/office/powerpoint/2010/main" val="3323640275"/>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 Note that in this design multiple clocks are being used (because of the soft gearbox implementation)</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28</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05C30E78-C34D-4179-A4D2-545F63C5B938}"/>
              </a:ext>
            </a:extLst>
          </p:cNvPr>
          <p:cNvPicPr>
            <a:picLocks noChangeAspect="1"/>
          </p:cNvPicPr>
          <p:nvPr/>
        </p:nvPicPr>
        <p:blipFill>
          <a:blip r:embed="rId3"/>
          <a:stretch>
            <a:fillRect/>
          </a:stretch>
        </p:blipFill>
        <p:spPr>
          <a:xfrm>
            <a:off x="-1587" y="2429600"/>
            <a:ext cx="9144000" cy="2055949"/>
          </a:xfrm>
          <a:prstGeom prst="rect">
            <a:avLst/>
          </a:prstGeom>
        </p:spPr>
      </p:pic>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29</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604A550E-4914-40BC-916B-E2E2729B7313}"/>
              </a:ext>
            </a:extLst>
          </p:cNvPr>
          <p:cNvPicPr>
            <a:picLocks noChangeAspect="1"/>
          </p:cNvPicPr>
          <p:nvPr/>
        </p:nvPicPr>
        <p:blipFill>
          <a:blip r:embed="rId3"/>
          <a:stretch>
            <a:fillRect/>
          </a:stretch>
        </p:blipFill>
        <p:spPr>
          <a:xfrm>
            <a:off x="7144" y="1905000"/>
            <a:ext cx="9144000" cy="2067990"/>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838200"/>
            <a:ext cx="8504237" cy="50292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II V4 concept </a:t>
            </a:r>
            <a:r>
              <a:rPr lang="en-GB" altLang="en-US"/>
              <a:t>on Agilex using the F-Tile</a:t>
            </a:r>
            <a:endParaRPr lang="en-GB" altLang="en-US" dirty="0"/>
          </a:p>
          <a:p>
            <a:pPr eaLnBrk="1" hangingPunct="1">
              <a:lnSpc>
                <a:spcPct val="90000"/>
              </a:lnSpc>
            </a:pPr>
            <a:r>
              <a:rPr lang="en-GB" altLang="en-US" dirty="0"/>
              <a:t>The V4 version of </a:t>
            </a:r>
            <a:r>
              <a:rPr lang="en-GB" altLang="en-US" dirty="0" err="1"/>
              <a:t>Superlite</a:t>
            </a:r>
            <a:r>
              <a:rPr lang="en-GB" altLang="en-US" dirty="0"/>
              <a:t> II is based on the V2+V3 version</a:t>
            </a:r>
            <a:r>
              <a:rPr lang="en-GB" altLang="en-US"/>
              <a:t>. </a:t>
            </a:r>
          </a:p>
          <a:p>
            <a:pPr eaLnBrk="1" hangingPunct="1">
              <a:lnSpc>
                <a:spcPct val="90000"/>
              </a:lnSpc>
            </a:pPr>
            <a:r>
              <a:rPr lang="en-GB" altLang="en-US"/>
              <a:t>The </a:t>
            </a:r>
            <a:r>
              <a:rPr lang="en-GB" altLang="en-US" dirty="0"/>
              <a:t>V2 version uses a valid signal in combination with the transmit data and there is also a ready signal provided which can potentially halt the transmit traffic for a short interval (based on filling level of Transmit FIFO). This interface is equivalent to the Avalon Streaming Interface.</a:t>
            </a:r>
          </a:p>
          <a:p>
            <a:pPr eaLnBrk="1" hangingPunct="1">
              <a:lnSpc>
                <a:spcPct val="90000"/>
              </a:lnSpc>
            </a:pPr>
            <a:r>
              <a:rPr lang="en-GB" altLang="en-US" dirty="0"/>
              <a:t>The V3 version adds additional functionality : </a:t>
            </a:r>
          </a:p>
          <a:p>
            <a:pPr lvl="1" eaLnBrk="1" hangingPunct="1">
              <a:lnSpc>
                <a:spcPct val="90000"/>
              </a:lnSpc>
            </a:pPr>
            <a:r>
              <a:rPr lang="en-GB" altLang="en-US" dirty="0">
                <a:solidFill>
                  <a:schemeClr val="accent1"/>
                </a:solidFill>
              </a:rPr>
              <a:t>Link information is exchanged between the local and remote side and results in a </a:t>
            </a:r>
            <a:r>
              <a:rPr lang="en-GB" altLang="en-US" dirty="0" err="1">
                <a:solidFill>
                  <a:schemeClr val="accent1"/>
                </a:solidFill>
              </a:rPr>
              <a:t>LinkUp</a:t>
            </a:r>
            <a:r>
              <a:rPr lang="en-GB" altLang="en-US" dirty="0">
                <a:solidFill>
                  <a:schemeClr val="accent1"/>
                </a:solidFill>
              </a:rPr>
              <a:t> when both local and remote side are aligned.</a:t>
            </a:r>
          </a:p>
          <a:p>
            <a:pPr lvl="1" eaLnBrk="1" hangingPunct="1">
              <a:lnSpc>
                <a:spcPct val="90000"/>
              </a:lnSpc>
            </a:pPr>
            <a:r>
              <a:rPr lang="en-GB" altLang="en-US" dirty="0">
                <a:solidFill>
                  <a:schemeClr val="accent1"/>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chemeClr val="accent1"/>
                </a:solidFill>
              </a:rPr>
              <a:t>Because of the exchanges between local and remote side the protocol is now a fully bidirectional protocol (V1 and V2 versions could be used fully </a:t>
            </a:r>
            <a:r>
              <a:rPr lang="en-GB" altLang="en-US">
                <a:solidFill>
                  <a:schemeClr val="accent1"/>
                </a:solidFill>
              </a:rPr>
              <a:t>unidirectional)</a:t>
            </a:r>
            <a:endParaRPr lang="en-GB" altLang="en-US" dirty="0">
              <a:solidFill>
                <a:schemeClr val="accent1"/>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br>
              <a:rPr lang="en-GB" altLang="en-US">
                <a:latin typeface="Intel Clear" panose="020B0604020203020204" pitchFamily="34" charset="0"/>
                <a:cs typeface="Intel Clear" panose="020B0604020203020204" pitchFamily="34" charset="0"/>
              </a:rPr>
            </a:br>
            <a:endParaRPr lang="en-US" altLang="en-US">
              <a:solidFill>
                <a:srgbClr val="FF0000"/>
              </a:solidFill>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381000" y="1487488"/>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a:t>Tile/Quad information</a:t>
            </a:r>
          </a:p>
          <a:p>
            <a:pPr lvl="2">
              <a:lnSpc>
                <a:spcPct val="80000"/>
              </a:lnSpc>
            </a:pPr>
            <a:r>
              <a:rPr lang="en-GB" altLang="en-US" sz="1100"/>
              <a:t>Encoding </a:t>
            </a:r>
            <a:r>
              <a:rPr lang="en-GB" altLang="en-US" sz="1100" dirty="0"/>
              <a:t>(PAM4/NRZ and </a:t>
            </a:r>
            <a:r>
              <a:rPr lang="en-GB" altLang="en-US" sz="1100" dirty="0" err="1"/>
              <a:t>gray</a:t>
            </a:r>
            <a:r>
              <a:rPr lang="en-GB" altLang="en-US" sz="1100" dirty="0"/>
              <a:t> and/or 1/1+D </a:t>
            </a:r>
            <a:r>
              <a:rPr lang="en-GB" altLang="en-US" sz="1100"/>
              <a:t>encoding)</a:t>
            </a:r>
          </a:p>
          <a:p>
            <a:pPr lvl="2">
              <a:lnSpc>
                <a:spcPct val="80000"/>
              </a:lnSpc>
            </a:pPr>
            <a:r>
              <a:rPr lang="en-US" altLang="en-US" sz="1100">
                <a:solidFill>
                  <a:srgbClr val="00B050"/>
                </a:solidFill>
              </a:rPr>
              <a:t>Link Up</a:t>
            </a:r>
          </a:p>
          <a:p>
            <a:pPr lvl="2">
              <a:lnSpc>
                <a:spcPct val="80000"/>
              </a:lnSpc>
            </a:pPr>
            <a:r>
              <a:rPr lang="en-US" altLang="en-US" sz="1100">
                <a:solidFill>
                  <a:srgbClr val="00B050"/>
                </a:solidFill>
              </a:rPr>
              <a:t>DataLocked (combination of the PrbsLocked and Countlocked)</a:t>
            </a:r>
          </a:p>
          <a:p>
            <a:pPr lvl="2">
              <a:lnSpc>
                <a:spcPct val="80000"/>
              </a:lnSpc>
            </a:pPr>
            <a:r>
              <a:rPr lang="en-US" altLang="en-US" sz="1100">
                <a:solidFill>
                  <a:srgbClr val="00B050"/>
                </a:solidFill>
              </a:rPr>
              <a:t>LaneAligned</a:t>
            </a:r>
          </a:p>
          <a:p>
            <a:pPr lvl="2">
              <a:lnSpc>
                <a:spcPct val="80000"/>
              </a:lnSpc>
            </a:pPr>
            <a:r>
              <a:rPr lang="en-US" altLang="en-US" sz="1100">
                <a:solidFill>
                  <a:srgbClr val="00B050"/>
                </a:solidFill>
              </a:rPr>
              <a:t>Effective Datarate</a:t>
            </a:r>
          </a:p>
          <a:p>
            <a:pPr lvl="2">
              <a:lnSpc>
                <a:spcPct val="80000"/>
              </a:lnSpc>
            </a:pPr>
            <a:r>
              <a:rPr lang="en-US" altLang="en-US" sz="1100">
                <a:solidFill>
                  <a:srgbClr val="00B050"/>
                </a:solidFill>
              </a:rPr>
              <a:t>Latency (only when looped back on it’s own)</a:t>
            </a:r>
          </a:p>
          <a:p>
            <a:pPr lvl="2">
              <a:lnSpc>
                <a:spcPct val="80000"/>
              </a:lnSpc>
            </a:pPr>
            <a:r>
              <a:rPr lang="en-GB" altLang="en-US" sz="1100">
                <a:solidFill>
                  <a:srgbClr val="00B050"/>
                </a:solidFill>
              </a:rPr>
              <a:t>Lock Alarm</a:t>
            </a:r>
          </a:p>
          <a:p>
            <a:pPr lvl="2">
              <a:lnSpc>
                <a:spcPct val="80000"/>
              </a:lnSpc>
            </a:pPr>
            <a:r>
              <a:rPr lang="en-GB" altLang="en-US" sz="1100"/>
              <a:t>Freq</a:t>
            </a:r>
            <a:r>
              <a:rPr lang="en-GB" altLang="en-US" sz="1100" err="1"/>
              <a:t>_</a:t>
            </a:r>
            <a:r>
              <a:rPr lang="en-GB" altLang="en-US" sz="1100"/>
              <a:t>Locked </a:t>
            </a:r>
            <a:endParaRPr lang="en-GB" altLang="en-US" sz="1100" dirty="0"/>
          </a:p>
          <a:p>
            <a:pPr lvl="2">
              <a:lnSpc>
                <a:spcPct val="80000"/>
              </a:lnSpc>
            </a:pPr>
            <a:r>
              <a:rPr lang="en-GB" altLang="en-US" sz="1100"/>
              <a:t>Tx_ready/Rx</a:t>
            </a:r>
            <a:r>
              <a:rPr lang="en-GB" altLang="en-US" sz="1100" dirty="0" err="1"/>
              <a:t>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a:t>Rx/Tx </a:t>
            </a:r>
            <a:r>
              <a:rPr lang="en-GB" altLang="en-US" sz="1100" dirty="0"/>
              <a:t>Polarity Inversion</a:t>
            </a:r>
          </a:p>
          <a:p>
            <a:pPr lvl="2">
              <a:lnSpc>
                <a:spcPct val="80000"/>
              </a:lnSpc>
            </a:pPr>
            <a:r>
              <a:rPr lang="en-GB" altLang="en-US" sz="1100"/>
              <a:t>Number </a:t>
            </a:r>
            <a:r>
              <a:rPr lang="en-GB" altLang="en-US" sz="1100" dirty="0"/>
              <a:t>of </a:t>
            </a:r>
            <a:r>
              <a:rPr lang="en-GB" altLang="en-US" sz="1100" dirty="0" err="1"/>
              <a:t>biterrors</a:t>
            </a:r>
            <a:r>
              <a:rPr lang="en-GB" altLang="en-US" sz="1100" dirty="0"/>
              <a:t>.</a:t>
            </a:r>
          </a:p>
          <a:p>
            <a:pPr lvl="1">
              <a:lnSpc>
                <a:spcPct val="80000"/>
              </a:lnSpc>
            </a:pPr>
            <a:r>
              <a:rPr lang="en-GB" altLang="en-US" sz="1200"/>
              <a:t>Displays </a:t>
            </a:r>
            <a:r>
              <a:rPr lang="en-GB" altLang="en-US" sz="1200" dirty="0"/>
              <a:t>the bitrate based on measured reference clock </a:t>
            </a:r>
            <a:r>
              <a:rPr lang="en-GB" altLang="en-US" sz="1200"/>
              <a:t>frequency </a:t>
            </a:r>
          </a:p>
          <a:p>
            <a:pPr lvl="1">
              <a:lnSpc>
                <a:spcPct val="80000"/>
              </a:lnSpc>
            </a:pPr>
            <a:r>
              <a:rPr lang="en-GB" altLang="en-US" sz="1200"/>
              <a:t>Displays </a:t>
            </a:r>
            <a:r>
              <a:rPr lang="en-GB" altLang="en-US" sz="1200" dirty="0"/>
              <a:t>also the recovered clock frequency (of </a:t>
            </a:r>
            <a:r>
              <a:rPr lang="en-GB" altLang="en-US" sz="1200"/>
              <a:t>lane 0 only). </a:t>
            </a:r>
            <a:r>
              <a:rPr lang="en-GB" altLang="en-US" sz="1200" dirty="0"/>
              <a:t>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 </a:t>
            </a:r>
          </a:p>
          <a:p>
            <a:pPr lvl="1">
              <a:lnSpc>
                <a:spcPct val="80000"/>
              </a:lnSpc>
            </a:pPr>
            <a:r>
              <a:rPr lang="en-GB" altLang="en-US" sz="1200">
                <a:solidFill>
                  <a:srgbClr val="00B050"/>
                </a:solidFill>
              </a:rPr>
              <a:t>Error insertion : Soft Biterror (which results in one error per virtual link)</a:t>
            </a:r>
          </a:p>
          <a:p>
            <a:pPr lvl="1">
              <a:lnSpc>
                <a:spcPct val="80000"/>
              </a:lnSpc>
            </a:pPr>
            <a:r>
              <a:rPr lang="en-GB" altLang="en-US" sz="1200"/>
              <a:t>Displays </a:t>
            </a:r>
            <a:r>
              <a:rPr lang="en-GB" altLang="en-US" sz="1200" dirty="0"/>
              <a:t>the number of </a:t>
            </a:r>
            <a:r>
              <a:rPr lang="en-GB" altLang="en-US" sz="1200" dirty="0" err="1"/>
              <a:t>biterrors</a:t>
            </a:r>
            <a:r>
              <a:rPr lang="en-GB" altLang="en-US" sz="1200" dirty="0"/>
              <a:t> and the </a:t>
            </a:r>
            <a:r>
              <a:rPr lang="en-GB" altLang="en-US" sz="1200"/>
              <a:t>BER.</a:t>
            </a:r>
          </a:p>
          <a:p>
            <a:pPr lvl="1">
              <a:lnSpc>
                <a:spcPct val="80000"/>
              </a:lnSpc>
            </a:pPr>
            <a:r>
              <a:rPr lang="en-US" altLang="en-US" sz="1200">
                <a:solidFill>
                  <a:srgbClr val="00B050"/>
                </a:solidFill>
              </a:rPr>
              <a:t>Reads out and print out PMA settings for all channels</a:t>
            </a:r>
            <a:endParaRPr lang="en-GB" altLang="en-US" sz="1200">
              <a:solidFill>
                <a:srgbClr val="00B050"/>
              </a:solidFill>
            </a:endParaRPr>
          </a:p>
          <a:p>
            <a:pPr lvl="1">
              <a:lnSpc>
                <a:spcPct val="80000"/>
              </a:lnSpc>
            </a:pPr>
            <a:r>
              <a:rPr lang="en-GB" altLang="en-US" sz="1200">
                <a:solidFill>
                  <a:srgbClr val="00B050"/>
                </a:solidFill>
              </a:rPr>
              <a:t>Control Invert Tx and Rx Polarity on all lanes and per phy</a:t>
            </a:r>
          </a:p>
          <a:p>
            <a:pPr lvl="1">
              <a:lnSpc>
                <a:spcPct val="80000"/>
              </a:lnSpc>
            </a:pPr>
            <a:r>
              <a:rPr lang="en-GB" altLang="en-US" sz="1200">
                <a:solidFill>
                  <a:srgbClr val="00B050"/>
                </a:solidFill>
              </a:rPr>
              <a:t>PMA tuning : Allows to find the optimum Transmit PMA settings (VOD, Pre-emphasis) using PMA sweep function</a:t>
            </a:r>
            <a:r>
              <a:rPr lang="en-GB" altLang="en-US" sz="1200"/>
              <a:t>. </a:t>
            </a:r>
          </a:p>
          <a:p>
            <a:pPr lvl="1">
              <a:lnSpc>
                <a:spcPct val="80000"/>
              </a:lnSpc>
            </a:pPr>
            <a:r>
              <a:rPr lang="en-GB" altLang="en-US" sz="1200"/>
              <a:t>Stress Tests : 9 different stress tests are avalailable (see dedicated slide) including latency measurement</a:t>
            </a:r>
          </a:p>
          <a:p>
            <a:pPr lvl="1">
              <a:lnSpc>
                <a:spcPct val="80000"/>
              </a:lnSpc>
            </a:pPr>
            <a:r>
              <a:rPr lang="en-US" altLang="en-US" sz="1200"/>
              <a:t>Displays the time the test has been running on the Transceiver Block.</a:t>
            </a:r>
            <a:endParaRPr lang="en-GB" altLang="en-US" sz="1200"/>
          </a:p>
          <a:p>
            <a:pPr marL="0" lvl="1" indent="0">
              <a:lnSpc>
                <a:spcPct val="80000"/>
              </a:lnSpc>
              <a:buNone/>
            </a:pPr>
            <a:endParaRPr lang="en-GB" altLang="en-US" sz="1200" dirty="0"/>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1828766"/>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t>
            </a:r>
            <a:r>
              <a:rPr lang="en-GB" altLang="en-US">
                <a:latin typeface="Intel Clear" panose="020B0604020203020204" pitchFamily="34" charset="0"/>
                <a:cs typeface="Intel Clear" panose="020B0604020203020204" pitchFamily="34" charset="0"/>
              </a:rPr>
              <a:t>&amp; Monitoring </a:t>
            </a:r>
            <a:r>
              <a:rPr lang="en-GB" altLang="en-US">
                <a:solidFill>
                  <a:srgbClr val="FF0000"/>
                </a:solidFill>
                <a:latin typeface="Intel Clear" panose="020B0604020203020204" pitchFamily="34" charset="0"/>
                <a:cs typeface="Intel Clear" panose="020B0604020203020204" pitchFamily="34" charset="0"/>
              </a:rPr>
              <a:t>(to be added)</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sz="1400"/>
              <a:t>Measures the temperatures of the core (</a:t>
            </a:r>
            <a:r>
              <a:rPr lang="en-GB" altLang="en-US" sz="1400">
                <a:solidFill>
                  <a:srgbClr val="00B050"/>
                </a:solidFill>
              </a:rPr>
              <a:t>supported</a:t>
            </a:r>
            <a:r>
              <a:rPr lang="en-GB" altLang="en-US" sz="1400"/>
              <a:t>) and the transceiver tile </a:t>
            </a:r>
            <a:r>
              <a:rPr lang="en-GB" altLang="en-US" sz="1400">
                <a:solidFill>
                  <a:srgbClr val="FF0000"/>
                </a:solidFill>
              </a:rPr>
              <a:t>(to be added)</a:t>
            </a:r>
          </a:p>
          <a:p>
            <a:pPr lvl="1">
              <a:lnSpc>
                <a:spcPct val="80000"/>
              </a:lnSpc>
            </a:pPr>
            <a:r>
              <a:rPr lang="en-US" altLang="en-US" sz="1400">
                <a:solidFill>
                  <a:srgbClr val="002060"/>
                </a:solidFill>
              </a:rPr>
              <a:t>Dumps I2C information of connected modules and cables like Vendor, part number, cable length, temperature of the module. </a:t>
            </a:r>
            <a:r>
              <a:rPr lang="en-GB" altLang="en-US" sz="1400">
                <a:solidFill>
                  <a:srgbClr val="FF0000"/>
                </a:solidFill>
              </a:rPr>
              <a:t>(due to a hardware issue on the PCIe devkit (ES Version) the I2C interface does not work for some modules, so this functionality is disabled for software compiled for the PCIe devkit)</a:t>
            </a:r>
            <a:endParaRPr lang="en-US" altLang="en-US" sz="1400">
              <a:solidFill>
                <a:srgbClr val="002060"/>
              </a:solidFill>
            </a:endParaRPr>
          </a:p>
          <a:p>
            <a:pPr lvl="1">
              <a:lnSpc>
                <a:spcPct val="80000"/>
              </a:lnSpc>
            </a:pPr>
            <a:r>
              <a:rPr lang="en-US" altLang="en-US" sz="1400">
                <a:solidFill>
                  <a:srgbClr val="002060"/>
                </a:solidFill>
              </a:rPr>
              <a:t>Allows to dump the I2C page Lower page and Page 00h registers of the selected module/cable </a:t>
            </a:r>
            <a:r>
              <a:rPr lang="en-GB" altLang="en-US" sz="1400">
                <a:solidFill>
                  <a:srgbClr val="FF0000"/>
                </a:solidFill>
              </a:rPr>
              <a:t>(not available for the PCIe Devkit ES version)</a:t>
            </a:r>
            <a:endParaRPr lang="en-US" altLang="en-US" sz="1400">
              <a:solidFill>
                <a:srgbClr val="002060"/>
              </a:solidFill>
            </a:endParaRPr>
          </a:p>
          <a:p>
            <a:pPr lvl="1">
              <a:lnSpc>
                <a:spcPct val="80000"/>
              </a:lnSpc>
            </a:pPr>
            <a:endParaRPr lang="en-US" altLang="en-US" sz="1400">
              <a:solidFill>
                <a:srgbClr val="002060"/>
              </a:solidFill>
            </a:endParaRP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60939745"/>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34</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3" name="Picture 2">
            <a:extLst>
              <a:ext uri="{FF2B5EF4-FFF2-40B4-BE49-F238E27FC236}">
                <a16:creationId xmlns:a16="http://schemas.microsoft.com/office/drawing/2014/main" id="{28AFC6A9-CBD8-44AA-9201-B15699D3627F}"/>
              </a:ext>
            </a:extLst>
          </p:cNvPr>
          <p:cNvPicPr>
            <a:picLocks noChangeAspect="1"/>
          </p:cNvPicPr>
          <p:nvPr/>
        </p:nvPicPr>
        <p:blipFill>
          <a:blip r:embed="rId3"/>
          <a:stretch>
            <a:fillRect/>
          </a:stretch>
        </p:blipFill>
        <p:spPr>
          <a:xfrm>
            <a:off x="491126" y="1049338"/>
            <a:ext cx="8234207" cy="5029200"/>
          </a:xfrm>
          <a:prstGeom prst="rect">
            <a:avLst/>
          </a:prstGeom>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QSFP-DD 2.5 Meter cable connected between PHY0 And PHY1</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35</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93F82A71-D10D-4FE5-A404-23F18AA78D72}"/>
              </a:ext>
            </a:extLst>
          </p:cNvPr>
          <p:cNvPicPr>
            <a:picLocks noChangeAspect="1"/>
          </p:cNvPicPr>
          <p:nvPr/>
        </p:nvPicPr>
        <p:blipFill>
          <a:blip r:embed="rId3"/>
          <a:stretch>
            <a:fillRect/>
          </a:stretch>
        </p:blipFill>
        <p:spPr>
          <a:xfrm>
            <a:off x="330644" y="700428"/>
            <a:ext cx="4276190" cy="5457143"/>
          </a:xfrm>
          <a:prstGeom prst="rect">
            <a:avLst/>
          </a:prstGeom>
        </p:spPr>
      </p:pic>
      <p:pic>
        <p:nvPicPr>
          <p:cNvPr id="6" name="Picture 5">
            <a:extLst>
              <a:ext uri="{FF2B5EF4-FFF2-40B4-BE49-F238E27FC236}">
                <a16:creationId xmlns:a16="http://schemas.microsoft.com/office/drawing/2014/main" id="{9876722B-FBAC-4579-AF96-49479BAC9DA7}"/>
              </a:ext>
            </a:extLst>
          </p:cNvPr>
          <p:cNvPicPr>
            <a:picLocks noChangeAspect="1"/>
          </p:cNvPicPr>
          <p:nvPr/>
        </p:nvPicPr>
        <p:blipFill>
          <a:blip r:embed="rId4"/>
          <a:stretch>
            <a:fillRect/>
          </a:stretch>
        </p:blipFill>
        <p:spPr>
          <a:xfrm>
            <a:off x="4747723" y="700428"/>
            <a:ext cx="4047619" cy="5409524"/>
          </a:xfrm>
          <a:prstGeom prst="rect">
            <a:avLst/>
          </a:prstGeom>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Temperature measurement</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36</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92F98B6-B677-4849-806F-D661C381DAC9}"/>
              </a:ext>
            </a:extLst>
          </p:cNvPr>
          <p:cNvPicPr>
            <a:picLocks noChangeAspect="1"/>
          </p:cNvPicPr>
          <p:nvPr/>
        </p:nvPicPr>
        <p:blipFill>
          <a:blip r:embed="rId3"/>
          <a:stretch>
            <a:fillRect/>
          </a:stretch>
        </p:blipFill>
        <p:spPr>
          <a:xfrm>
            <a:off x="100571" y="1705190"/>
            <a:ext cx="8942857" cy="1723810"/>
          </a:xfrm>
          <a:prstGeom prst="rect">
            <a:avLst/>
          </a:prstGeom>
        </p:spPr>
      </p:pic>
    </p:spTree>
    <p:extLst>
      <p:ext uri="{BB962C8B-B14F-4D97-AF65-F5344CB8AC3E}">
        <p14:creationId xmlns:p14="http://schemas.microsoft.com/office/powerpoint/2010/main" val="2292066324"/>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452E25B3-A789-4FD2-9224-45D1D9C9B33A}"/>
              </a:ext>
            </a:extLst>
          </p:cNvPr>
          <p:cNvPicPr>
            <a:picLocks noChangeAspect="1"/>
          </p:cNvPicPr>
          <p:nvPr/>
        </p:nvPicPr>
        <p:blipFill>
          <a:blip r:embed="rId3"/>
          <a:stretch>
            <a:fillRect/>
          </a:stretch>
        </p:blipFill>
        <p:spPr>
          <a:xfrm>
            <a:off x="449898" y="791369"/>
            <a:ext cx="7819048" cy="5457143"/>
          </a:xfrm>
          <a:prstGeom prst="rect">
            <a:avLst/>
          </a:prstGeom>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endParaRPr lang="en-US"/>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38</a:t>
            </a:fld>
            <a:endParaRPr lang="en-GB" altLang="en-US"/>
          </a:p>
        </p:txBody>
      </p:sp>
      <p:pic>
        <p:nvPicPr>
          <p:cNvPr id="6" name="Picture 5">
            <a:extLst>
              <a:ext uri="{FF2B5EF4-FFF2-40B4-BE49-F238E27FC236}">
                <a16:creationId xmlns:a16="http://schemas.microsoft.com/office/drawing/2014/main" id="{E6EBA221-DFB1-4E25-9E14-58B1A0FCAC9C}"/>
              </a:ext>
            </a:extLst>
          </p:cNvPr>
          <p:cNvPicPr>
            <a:picLocks noChangeAspect="1"/>
          </p:cNvPicPr>
          <p:nvPr/>
        </p:nvPicPr>
        <p:blipFill>
          <a:blip r:embed="rId2"/>
          <a:stretch>
            <a:fillRect/>
          </a:stretch>
        </p:blipFill>
        <p:spPr>
          <a:xfrm>
            <a:off x="152400" y="1606459"/>
            <a:ext cx="8685714" cy="1247619"/>
          </a:xfrm>
          <a:prstGeom prst="rect">
            <a:avLst/>
          </a:prstGeom>
        </p:spPr>
      </p:pic>
    </p:spTree>
    <p:extLst>
      <p:ext uri="{BB962C8B-B14F-4D97-AF65-F5344CB8AC3E}">
        <p14:creationId xmlns:p14="http://schemas.microsoft.com/office/powerpoint/2010/main" val="5277531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a:t>Stress test ‘9’ is </a:t>
            </a:r>
            <a:r>
              <a:rPr lang="en-GB" altLang="en-US" dirty="0"/>
              <a:t>measuring the maximum latency across 1000 resets and provides a histogram of this maximum latency being measured</a:t>
            </a:r>
            <a:r>
              <a:rPr lang="en-GB" altLang="en-US"/>
              <a:t>. </a:t>
            </a:r>
            <a:endParaRPr lang="en-GB" altLang="en-US" dirty="0"/>
          </a:p>
          <a:p>
            <a:pPr eaLnBrk="1" hangingPunct="1">
              <a:lnSpc>
                <a:spcPct val="80000"/>
              </a:lnSpc>
              <a:spcBef>
                <a:spcPct val="50000"/>
              </a:spcBef>
            </a:pPr>
            <a:r>
              <a:rPr lang="en-GB" altLang="en-US" dirty="0"/>
              <a:t>As can be seen maximum latency is on </a:t>
            </a:r>
            <a:r>
              <a:rPr lang="en-GB" altLang="en-US"/>
              <a:t>average 94 </a:t>
            </a:r>
            <a:r>
              <a:rPr lang="en-GB" altLang="en-US" dirty="0"/>
              <a:t>parallel clock cycles which is </a:t>
            </a:r>
            <a:r>
              <a:rPr lang="en-GB" altLang="en-US"/>
              <a:t>~ 233 </a:t>
            </a:r>
            <a:r>
              <a:rPr lang="en-GB" altLang="en-US" dirty="0"/>
              <a:t>ns </a:t>
            </a:r>
            <a:r>
              <a:rPr lang="en-GB" altLang="en-US"/>
              <a:t>at a line rate of 25.78125 </a:t>
            </a:r>
            <a:r>
              <a:rPr lang="en-GB" altLang="en-US" dirty="0"/>
              <a:t>Gbps. (This is with </a:t>
            </a:r>
            <a:r>
              <a:rPr lang="en-GB" altLang="en-US"/>
              <a:t>external loopback on 4 of the physical lanes) using QSFP-DD electrical loopback.</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39</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66DD3CF0-0746-447C-AE8D-BB5D68A5B8B2}"/>
              </a:ext>
            </a:extLst>
          </p:cNvPr>
          <p:cNvPicPr>
            <a:picLocks noChangeAspect="1"/>
          </p:cNvPicPr>
          <p:nvPr/>
        </p:nvPicPr>
        <p:blipFill>
          <a:blip r:embed="rId3"/>
          <a:stretch>
            <a:fillRect/>
          </a:stretch>
        </p:blipFill>
        <p:spPr>
          <a:xfrm>
            <a:off x="304800" y="3048000"/>
            <a:ext cx="8229603" cy="879499"/>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838200"/>
            <a:ext cx="8504237" cy="5105400"/>
          </a:xfrm>
        </p:spPr>
        <p:txBody>
          <a:bodyPr/>
          <a:lstStyle/>
          <a:p>
            <a:pPr marL="0" lvl="1" indent="0" eaLnBrk="1" hangingPunct="1">
              <a:lnSpc>
                <a:spcPct val="90000"/>
              </a:lnSpc>
              <a:buNone/>
            </a:pPr>
            <a:r>
              <a:rPr lang="en-GB" altLang="en-US" dirty="0">
                <a:solidFill>
                  <a:schemeClr val="accent1"/>
                </a:solidFill>
              </a:rPr>
              <a:t>The V4 version is the version where </a:t>
            </a:r>
            <a:r>
              <a:rPr lang="en-GB" altLang="en-US" b="1" dirty="0">
                <a:solidFill>
                  <a:schemeClr val="accent1"/>
                </a:solidFill>
              </a:rPr>
              <a:t>transmit </a:t>
            </a:r>
            <a:r>
              <a:rPr lang="en-GB" altLang="en-US" b="1" dirty="0" err="1">
                <a:solidFill>
                  <a:schemeClr val="accent1"/>
                </a:solidFill>
              </a:rPr>
              <a:t>datapath</a:t>
            </a:r>
            <a:r>
              <a:rPr lang="en-GB" altLang="en-US" b="1" dirty="0">
                <a:solidFill>
                  <a:schemeClr val="accent1"/>
                </a:solidFill>
              </a:rPr>
              <a:t> is clocked with a single clock derived from the transceiver. This simplifies the Tx </a:t>
            </a:r>
            <a:r>
              <a:rPr lang="en-GB" altLang="en-US" b="1" dirty="0" err="1">
                <a:solidFill>
                  <a:schemeClr val="accent1"/>
                </a:solidFill>
              </a:rPr>
              <a:t>statemachine</a:t>
            </a:r>
            <a:r>
              <a:rPr lang="en-GB" altLang="en-US" b="1" dirty="0">
                <a:solidFill>
                  <a:schemeClr val="accent1"/>
                </a:solidFill>
              </a:rPr>
              <a:t> and FIFO implementation and has a significant reduction of the latency.</a:t>
            </a:r>
          </a:p>
          <a:p>
            <a:pPr marL="0" lvl="1" indent="0" eaLnBrk="1" hangingPunct="1">
              <a:lnSpc>
                <a:spcPct val="90000"/>
              </a:lnSpc>
              <a:buNone/>
            </a:pPr>
            <a:r>
              <a:rPr lang="en-GB" altLang="en-US" dirty="0">
                <a:solidFill>
                  <a:schemeClr val="accent1"/>
                </a:solidFill>
              </a:rPr>
              <a:t>Additional features </a:t>
            </a:r>
            <a:r>
              <a:rPr lang="en-GB" altLang="en-US">
                <a:solidFill>
                  <a:schemeClr val="accent1"/>
                </a:solidFill>
              </a:rPr>
              <a:t>added in the V4 </a:t>
            </a:r>
            <a:r>
              <a:rPr lang="en-GB" altLang="en-US" dirty="0">
                <a:solidFill>
                  <a:schemeClr val="accent1"/>
                </a:solidFill>
              </a:rPr>
              <a:t>version : </a:t>
            </a:r>
          </a:p>
          <a:p>
            <a:pPr marL="285750" indent="-285750" eaLnBrk="1" hangingPunct="1">
              <a:lnSpc>
                <a:spcPct val="90000"/>
              </a:lnSpc>
              <a:buFontTx/>
              <a:buChar char="-"/>
            </a:pPr>
            <a:r>
              <a:rPr lang="en-GB" altLang="en-US" sz="1600" dirty="0">
                <a:solidFill>
                  <a:srgbClr val="00B050"/>
                </a:solidFill>
              </a:rPr>
              <a:t>Insertion and detection of Lane Identification: each lane has it’s own unique identifier. So if lane swap or lane re-ordering occurs the information received in terms of lane identification allows to automatically recreate the original data pattern. This helps in not having to worry about how the lanes are routed in layout or how cables are connected.</a:t>
            </a:r>
          </a:p>
          <a:p>
            <a:pPr marL="285750" indent="-285750" eaLnBrk="1" hangingPunct="1">
              <a:lnSpc>
                <a:spcPct val="90000"/>
              </a:lnSpc>
              <a:buFontTx/>
              <a:buChar char="-"/>
            </a:pPr>
            <a:r>
              <a:rPr lang="en-US" altLang="en-US" sz="1600" dirty="0">
                <a:solidFill>
                  <a:srgbClr val="00B050"/>
                </a:solidFill>
              </a:rPr>
              <a:t>Added GENERIC parameter SIMPLEX which when set to true does not perform handshaking with the remote side and allows SIMPLEX operation (even when using Duplex transceiver). When parameter SIMPLEX is set to true, Linkup will be declared when </a:t>
            </a:r>
            <a:r>
              <a:rPr lang="en-US" altLang="en-US" sz="1600" dirty="0" err="1">
                <a:solidFill>
                  <a:srgbClr val="00B050"/>
                </a:solidFill>
              </a:rPr>
              <a:t>LaneAligned</a:t>
            </a:r>
            <a:r>
              <a:rPr lang="en-US" altLang="en-US" sz="1600" dirty="0">
                <a:solidFill>
                  <a:srgbClr val="00B050"/>
                </a:solidFill>
              </a:rPr>
              <a:t> is achieved locally.</a:t>
            </a:r>
          </a:p>
          <a:p>
            <a:pPr marL="285750" indent="-285750" eaLnBrk="1" hangingPunct="1">
              <a:lnSpc>
                <a:spcPct val="90000"/>
              </a:lnSpc>
              <a:buFontTx/>
              <a:buChar char="-"/>
            </a:pPr>
            <a:r>
              <a:rPr lang="en-GB" altLang="en-US" sz="1600" dirty="0">
                <a:solidFill>
                  <a:srgbClr val="00B050"/>
                </a:solidFill>
              </a:rPr>
              <a:t>Simplified exchange of control characters for flow control.</a:t>
            </a:r>
          </a:p>
          <a:p>
            <a:pPr marL="285750" indent="-285750" eaLnBrk="1" hangingPunct="1">
              <a:lnSpc>
                <a:spcPct val="90000"/>
              </a:lnSpc>
              <a:buFontTx/>
              <a:buChar char="-"/>
            </a:pPr>
            <a:r>
              <a:rPr lang="en-GB" altLang="en-US" sz="1600" dirty="0">
                <a:solidFill>
                  <a:srgbClr val="00B050"/>
                </a:solidFill>
              </a:rPr>
              <a:t>Tested interoperability with equivalent Superlite II V4 versions on A10 and S10 GX (H-tile).</a:t>
            </a:r>
          </a:p>
          <a:p>
            <a:pPr marL="285750" indent="-285750" eaLnBrk="1" hangingPunct="1">
              <a:lnSpc>
                <a:spcPct val="90000"/>
              </a:lnSpc>
              <a:buFontTx/>
              <a:buChar char="-"/>
            </a:pPr>
            <a:r>
              <a:rPr lang="en-GB" altLang="en-US" sz="1600" dirty="0">
                <a:solidFill>
                  <a:srgbClr val="00B050"/>
                </a:solidFill>
              </a:rPr>
              <a:t>Latency measurement is inherently part of the protocol now.</a:t>
            </a:r>
          </a:p>
          <a:p>
            <a:pPr eaLnBrk="1" hangingPunct="1">
              <a:lnSpc>
                <a:spcPct val="90000"/>
              </a:lnSpc>
            </a:pPr>
            <a:r>
              <a:rPr lang="en-GB" altLang="en-US" sz="1600" dirty="0">
                <a:solidFill>
                  <a:schemeClr val="accent1"/>
                </a:solidFill>
              </a:rPr>
              <a:t>This specific version is using 2 instances of the Superlite II V4 demo, each with 4 lanes running </a:t>
            </a:r>
            <a:r>
              <a:rPr lang="en-GB" altLang="en-US" sz="1600">
                <a:solidFill>
                  <a:schemeClr val="accent1"/>
                </a:solidFill>
              </a:rPr>
              <a:t>at 24.78125 </a:t>
            </a:r>
            <a:r>
              <a:rPr lang="en-GB" altLang="en-US" sz="1600" dirty="0">
                <a:solidFill>
                  <a:schemeClr val="accent1"/>
                </a:solidFill>
              </a:rPr>
              <a:t>Gbps where one is connected to the lower lanes of both QSFP-DD modules.  Using DAC or </a:t>
            </a:r>
            <a:r>
              <a:rPr lang="en-GB" altLang="en-US" sz="1600" dirty="0" err="1">
                <a:solidFill>
                  <a:schemeClr val="accent1"/>
                </a:solidFill>
              </a:rPr>
              <a:t>Fiber</a:t>
            </a:r>
            <a:r>
              <a:rPr lang="en-GB" altLang="en-US" sz="1600" dirty="0">
                <a:solidFill>
                  <a:schemeClr val="accent1"/>
                </a:solidFill>
              </a:rPr>
              <a:t> Optic connection a full system test can be done between the 2 modules, illustrating link-up, reset behaviour etc.</a:t>
            </a:r>
          </a:p>
          <a:p>
            <a:pPr eaLnBrk="1" hangingPunct="1">
              <a:lnSpc>
                <a:spcPct val="90000"/>
              </a:lnSpc>
            </a:pPr>
            <a:endParaRPr lang="en-GB" altLang="en-US" dirty="0">
              <a:solidFill>
                <a:srgbClr val="FF000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2035105"/>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Show PMA settings (option ‘e’) using 2.5 meter DAC cable</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A4CE6CDA-625C-41D7-BE50-9791D82AC9A3}"/>
              </a:ext>
            </a:extLst>
          </p:cNvPr>
          <p:cNvPicPr>
            <a:picLocks noChangeAspect="1"/>
          </p:cNvPicPr>
          <p:nvPr/>
        </p:nvPicPr>
        <p:blipFill>
          <a:blip r:embed="rId3"/>
          <a:stretch>
            <a:fillRect/>
          </a:stretch>
        </p:blipFill>
        <p:spPr>
          <a:xfrm>
            <a:off x="152400" y="791369"/>
            <a:ext cx="5161905" cy="5609524"/>
          </a:xfrm>
          <a:prstGeom prst="rect">
            <a:avLst/>
          </a:prstGeom>
        </p:spPr>
      </p:pic>
      <p:pic>
        <p:nvPicPr>
          <p:cNvPr id="6" name="Picture 5">
            <a:extLst>
              <a:ext uri="{FF2B5EF4-FFF2-40B4-BE49-F238E27FC236}">
                <a16:creationId xmlns:a16="http://schemas.microsoft.com/office/drawing/2014/main" id="{5215E277-AC12-4C28-B6C8-1999F099ECEA}"/>
              </a:ext>
            </a:extLst>
          </p:cNvPr>
          <p:cNvPicPr>
            <a:picLocks noChangeAspect="1"/>
          </p:cNvPicPr>
          <p:nvPr/>
        </p:nvPicPr>
        <p:blipFill>
          <a:blip r:embed="rId4"/>
          <a:stretch>
            <a:fillRect/>
          </a:stretch>
        </p:blipFill>
        <p:spPr>
          <a:xfrm>
            <a:off x="3657600" y="820695"/>
            <a:ext cx="5228571" cy="5638095"/>
          </a:xfrm>
          <a:prstGeom prst="rect">
            <a:avLst/>
          </a:prstGeom>
        </p:spPr>
      </p:pic>
    </p:spTree>
    <p:extLst>
      <p:ext uri="{BB962C8B-B14F-4D97-AF65-F5344CB8AC3E}">
        <p14:creationId xmlns:p14="http://schemas.microsoft.com/office/powerpoint/2010/main" val="58193128"/>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Sweep PMA function (electrical loopback) (option ‘u’)</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C86A3A3E-C25E-48D6-AE85-65EB5252A924}"/>
              </a:ext>
            </a:extLst>
          </p:cNvPr>
          <p:cNvPicPr>
            <a:picLocks noChangeAspect="1"/>
          </p:cNvPicPr>
          <p:nvPr/>
        </p:nvPicPr>
        <p:blipFill>
          <a:blip r:embed="rId3"/>
          <a:stretch>
            <a:fillRect/>
          </a:stretch>
        </p:blipFill>
        <p:spPr>
          <a:xfrm>
            <a:off x="1524000" y="791369"/>
            <a:ext cx="5749332" cy="5820399"/>
          </a:xfrm>
          <a:prstGeom prst="rect">
            <a:avLst/>
          </a:prstGeom>
        </p:spPr>
      </p:pic>
    </p:spTree>
    <p:extLst>
      <p:ext uri="{BB962C8B-B14F-4D97-AF65-F5344CB8AC3E}">
        <p14:creationId xmlns:p14="http://schemas.microsoft.com/office/powerpoint/2010/main" val="1593007713"/>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Continuous Update of Errorcount statistics (option ‘c’)</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D763D744-3BD3-4C6D-BECC-7A04175DCD55}"/>
              </a:ext>
            </a:extLst>
          </p:cNvPr>
          <p:cNvPicPr>
            <a:picLocks noChangeAspect="1"/>
          </p:cNvPicPr>
          <p:nvPr/>
        </p:nvPicPr>
        <p:blipFill>
          <a:blip r:embed="rId3"/>
          <a:stretch>
            <a:fillRect/>
          </a:stretch>
        </p:blipFill>
        <p:spPr>
          <a:xfrm>
            <a:off x="-76200" y="990600"/>
            <a:ext cx="9144000" cy="1435632"/>
          </a:xfrm>
          <a:prstGeom prst="rect">
            <a:avLst/>
          </a:prstGeom>
        </p:spPr>
      </p:pic>
    </p:spTree>
    <p:extLst>
      <p:ext uri="{BB962C8B-B14F-4D97-AF65-F5344CB8AC3E}">
        <p14:creationId xmlns:p14="http://schemas.microsoft.com/office/powerpoint/2010/main" val="3692402929"/>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sz="2400">
                <a:latin typeface="Intel Clear" panose="020B0604020203020204" pitchFamily="34" charset="0"/>
                <a:cs typeface="Intel Clear" panose="020B0604020203020204" pitchFamily="34" charset="0"/>
              </a:rPr>
              <a:t>Readout of the I2C information (</a:t>
            </a:r>
            <a:r>
              <a:rPr lang="en-GB" altLang="en-US" sz="2400">
                <a:solidFill>
                  <a:srgbClr val="FF0000"/>
                </a:solidFill>
                <a:latin typeface="Intel Clear" panose="020B0604020203020204" pitchFamily="34" charset="0"/>
                <a:cs typeface="Intel Clear" panose="020B0604020203020204" pitchFamily="34" charset="0"/>
              </a:rPr>
              <a:t>not available on the PCIe devkit ES-version</a:t>
            </a:r>
            <a:r>
              <a:rPr lang="en-GB" altLang="en-US" sz="2400">
                <a:latin typeface="Intel Clear" panose="020B0604020203020204" pitchFamily="34" charset="0"/>
                <a:cs typeface="Intel Clear" panose="020B0604020203020204" pitchFamily="34" charset="0"/>
              </a:rPr>
              <a:t>)</a:t>
            </a:r>
            <a:endParaRPr lang="en-US" altLang="en-US" sz="2400"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3" name="Picture 2">
            <a:extLst>
              <a:ext uri="{FF2B5EF4-FFF2-40B4-BE49-F238E27FC236}">
                <a16:creationId xmlns:a16="http://schemas.microsoft.com/office/drawing/2014/main" id="{E8333CE2-71D7-4F13-A303-078F8244D2CB}"/>
              </a:ext>
            </a:extLst>
          </p:cNvPr>
          <p:cNvPicPr>
            <a:picLocks noChangeAspect="1"/>
          </p:cNvPicPr>
          <p:nvPr/>
        </p:nvPicPr>
        <p:blipFill>
          <a:blip r:embed="rId3"/>
          <a:stretch>
            <a:fillRect/>
          </a:stretch>
        </p:blipFill>
        <p:spPr>
          <a:xfrm>
            <a:off x="371287" y="3810000"/>
            <a:ext cx="7628571" cy="428571"/>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a:t>Make connections to the QSFPDD0 and QSFPDD1 (using loopback modules, DAC cable, optical modules etc.</a:t>
            </a:r>
            <a:endParaRPr lang="en-GB" altLang="en-US" dirty="0"/>
          </a:p>
          <a:p>
            <a:pPr marL="342900" indent="-342900">
              <a:spcBef>
                <a:spcPct val="50000"/>
              </a:spcBef>
              <a:buFont typeface="Arial" panose="020B0604020202020204" pitchFamily="34" charset="0"/>
              <a:buChar char="•"/>
              <a:defRPr/>
            </a:pPr>
            <a:r>
              <a:rPr lang="en-GB" altLang="en-US"/>
              <a:t>Connect micro-USB Cable to J8 </a:t>
            </a:r>
            <a:r>
              <a:rPr lang="en-GB" altLang="en-US" dirty="0"/>
              <a:t>in order to use onboard USB-Blaster II.</a:t>
            </a:r>
          </a:p>
          <a:p>
            <a:pPr marL="342900" indent="-342900">
              <a:spcBef>
                <a:spcPct val="50000"/>
              </a:spcBef>
              <a:buFont typeface="Arial" panose="020B0604020202020204" pitchFamily="34" charset="0"/>
              <a:buChar char="•"/>
              <a:defRPr/>
            </a:pPr>
            <a:r>
              <a:rPr lang="en-GB" altLang="en-US" dirty="0"/>
              <a:t>Power on the board</a:t>
            </a:r>
          </a:p>
          <a:p>
            <a:pPr marL="342900" indent="-342900">
              <a:spcBef>
                <a:spcPct val="50000"/>
              </a:spcBef>
              <a:buFont typeface="Arial" panose="020B0604020202020204" pitchFamily="34" charset="0"/>
              <a:buChar char="•"/>
              <a:defRPr/>
            </a:pPr>
            <a:r>
              <a:rPr lang="en-GB" altLang="en-US"/>
              <a:t>All designs so far use the default clock frequency of 156.25 Mhz. Not required to use clock control GUI to change clocks.</a:t>
            </a:r>
          </a:p>
          <a:p>
            <a:pPr marL="342900" indent="-342900">
              <a:spcBef>
                <a:spcPct val="50000"/>
              </a:spcBef>
              <a:buFont typeface="Arial" panose="020B0604020202020204" pitchFamily="34" charset="0"/>
              <a:buChar char="•"/>
              <a:defRPr/>
            </a:pPr>
            <a:r>
              <a:rPr lang="en-GB" altLang="en-US"/>
              <a:t>Download </a:t>
            </a:r>
            <a:r>
              <a:rPr lang="en-GB" altLang="en-US" dirty="0"/>
              <a:t>‘</a:t>
            </a:r>
            <a:r>
              <a:rPr lang="en-GB" altLang="en-US" dirty="0" err="1">
                <a:solidFill>
                  <a:srgbClr val="00B050"/>
                </a:solidFill>
              </a:rPr>
              <a:t>Devkit_Demo.sof</a:t>
            </a:r>
            <a:r>
              <a:rPr lang="en-GB" altLang="en-US" dirty="0"/>
              <a:t>’ to </a:t>
            </a:r>
            <a:r>
              <a:rPr lang="en-GB" altLang="en-US"/>
              <a:t>the AGIB027R29A1E2VR0 </a:t>
            </a:r>
            <a:r>
              <a:rPr lang="en-GB" altLang="en-US" dirty="0"/>
              <a:t>device using </a:t>
            </a:r>
            <a:r>
              <a:rPr lang="en-GB" altLang="en-US"/>
              <a:t>QII 21.4 </a:t>
            </a:r>
            <a:r>
              <a:rPr lang="en-GB" altLang="en-US"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Windows10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C:\quartus_21_4\nios2eds)  and go to the directory where the .elf and run1.bsh files are located. </a:t>
            </a:r>
          </a:p>
          <a:p>
            <a:pPr marL="800100" lvl="1" indent="-342900">
              <a:spcBef>
                <a:spcPct val="50000"/>
              </a:spcBef>
              <a:buFont typeface="+mj-lt"/>
              <a:buAutoNum type="arabicPeriod"/>
            </a:pPr>
            <a:r>
              <a:rPr lang="en-GB" altLang="en-US"/>
              <a:t>Since 21.4 Nios II terminal is using WSL, a quick way to go to the selected directory is to copy the complete path using windows explorer and in the Nios 21.4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C:\ALTERA\Reference_Designs\SUPERLITEII\Agilex_F-Tile\Agilex_PCie_Kit_SuperliteII_V4_2x4\software\app\Agilex_xCh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“./run1.bsh</a:t>
            </a:r>
            <a:r>
              <a:rPr lang="en-GB" altLang="en-US"/>
              <a:t>” This will set the JtagSpeed to 16M ,download the .elf file and start the downloaded Nios II code inside the main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48109588"/>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Windows 10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06721579"/>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Linux</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konsole with enough memory 	(e.g. “arc submit -i node/"memory&gt;=128000" -- konsole”)</a:t>
            </a:r>
          </a:p>
          <a:p>
            <a:pPr marL="914400" lvl="1" indent="-457200">
              <a:spcBef>
                <a:spcPct val="50000"/>
              </a:spcBef>
              <a:buFont typeface="Symbol" panose="05050102010706020507" pitchFamily="18" charset="2"/>
              <a:buAutoNum type="arabicPeriod"/>
            </a:pPr>
            <a:r>
              <a:rPr lang="en-GB" altLang="en-US"/>
              <a:t>Make sure all restored files are unix files and are executable (use “./convert.bsh”) </a:t>
            </a:r>
          </a:p>
          <a:p>
            <a:pPr marL="914400" lvl="1" indent="-457200">
              <a:spcBef>
                <a:spcPct val="50000"/>
              </a:spcBef>
              <a:buFont typeface="Symbol" panose="05050102010706020507" pitchFamily="18" charset="2"/>
              <a:buAutoNum type="arabicPeriod"/>
            </a:pPr>
            <a:r>
              <a:rPr lang="en-GB" altLang="en-US"/>
              <a:t>Open an acds shell (e.g. “</a:t>
            </a:r>
            <a:r>
              <a:rPr lang="en-US" sz="1800">
                <a:effectLst/>
                <a:latin typeface="Calibri" panose="020F0502020204030204" pitchFamily="34" charset="0"/>
              </a:rPr>
              <a:t>arc shell acds/21.4”)</a:t>
            </a:r>
            <a:endParaRPr lang="en-GB" altLang="en-US"/>
          </a:p>
          <a:p>
            <a:pPr marL="914400" lvl="1" indent="-457200">
              <a:spcBef>
                <a:spcPct val="50000"/>
              </a:spcBef>
              <a:buFont typeface="Symbol" panose="05050102010706020507" pitchFamily="18" charset="2"/>
              <a:buAutoNum type="arabicPeriod"/>
            </a:pPr>
            <a:r>
              <a:rPr lang="en-GB" altLang="en-US"/>
              <a:t>Start a Nios Command Shell (e.g. “/p/psg/swip/releases/acds/21.4/67/linux64/nios2eds/nios2_command_shell.*”) One can figure out the path using “which quartus” while being in the acds shell</a:t>
            </a:r>
          </a:p>
          <a:p>
            <a:pPr marL="914400" lvl="1" indent="-457200">
              <a:spcBef>
                <a:spcPct val="50000"/>
              </a:spcBef>
              <a:buFont typeface="Symbol" panose="05050102010706020507" pitchFamily="18" charset="2"/>
              <a:buAutoNum type="arabicPeriod"/>
            </a:pPr>
            <a:r>
              <a:rPr lang="en-GB" altLang="en-US"/>
              <a:t>Download the .elf file using command “nios2-download -r -c 1 -d 1 -i "0" -g Agilex_xCh.elf” Note that this assumes the device is connected to USB-Cable with index 1. If another index is used, change accordingly.</a:t>
            </a:r>
          </a:p>
          <a:p>
            <a:pPr marL="914400" lvl="1" indent="-457200">
              <a:spcBef>
                <a:spcPct val="50000"/>
              </a:spcBef>
              <a:buFont typeface="Symbol" panose="05050102010706020507" pitchFamily="18" charset="2"/>
              <a:buAutoNum type="arabicPeriod"/>
            </a:pPr>
            <a:r>
              <a:rPr lang="en-GB" altLang="en-US"/>
              <a:t>Next use “nios2-terminal -c 1 -d 1 -i "0" |tee output.log” to run the software from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4477506"/>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Linux</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using the steps on the previous slide</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t>
            </a:r>
            <a:r>
              <a:rPr lang="en-GB" altLang="en-US" sz="1200"/>
              <a:t>archive)</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(should already have been done)</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457200" lvl="1" indent="0">
              <a:spcBef>
                <a:spcPct val="50000"/>
              </a:spcBef>
              <a:buNone/>
            </a:pPr>
            <a:r>
              <a:rPr lang="en-GB" altLang="en-US" sz="1400"/>
              <a:t>To run the software : </a:t>
            </a:r>
          </a:p>
          <a:p>
            <a:pPr marL="685800" lvl="1" indent="-228600">
              <a:spcBef>
                <a:spcPct val="50000"/>
              </a:spcBef>
              <a:buFont typeface="+mj-lt"/>
              <a:buAutoNum type="arabicPeriod"/>
            </a:pPr>
            <a:r>
              <a:rPr lang="en-GB" altLang="en-US" sz="1200"/>
              <a:t>Download the .elf file using command “nios2-download -r -c 1 -d 1 -i "0" -g Agilex_xCh.elf”. Note that this assumes the device is connected to USB-Cable with index 1. If another index is used, change accordingly.</a:t>
            </a:r>
          </a:p>
          <a:p>
            <a:pPr marL="685800" lvl="1" indent="-228600">
              <a:spcBef>
                <a:spcPct val="50000"/>
              </a:spcBef>
              <a:buFont typeface="+mj-lt"/>
              <a:buAutoNum type="arabicPeriod"/>
            </a:pPr>
            <a:r>
              <a:rPr lang="en-GB" altLang="en-US" sz="1200"/>
              <a:t>Next use “nios2-terminal -c 1 -d 1 -i "0" |tee output.log” to run the software from program memory. </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06792070"/>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sz="2400">
                <a:latin typeface="Intel Clear" panose="020B0604020203020204" pitchFamily="34" charset="0"/>
                <a:cs typeface="Intel Clear" panose="020B0604020203020204" pitchFamily="34" charset="0"/>
              </a:rPr>
              <a:t>Using Transceiver Toolkit (</a:t>
            </a:r>
            <a:r>
              <a:rPr lang="en-GB" altLang="en-US" sz="2400">
                <a:solidFill>
                  <a:srgbClr val="FF0000"/>
                </a:solidFill>
                <a:latin typeface="Intel Clear" panose="020B0604020203020204" pitchFamily="34" charset="0"/>
                <a:cs typeface="Intel Clear" panose="020B0604020203020204" pitchFamily="34" charset="0"/>
              </a:rPr>
              <a:t>need patch on top of 21.4</a:t>
            </a:r>
            <a:r>
              <a:rPr lang="en-GB" altLang="en-US" sz="2400">
                <a:latin typeface="Intel Clear" panose="020B0604020203020204" pitchFamily="34" charset="0"/>
                <a:cs typeface="Intel Clear" panose="020B0604020203020204" pitchFamily="34" charset="0"/>
              </a:rPr>
              <a:t>)</a:t>
            </a:r>
            <a:endParaRPr lang="en-US" altLang="en-US" sz="2400">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To </a:t>
            </a:r>
            <a:r>
              <a:rPr lang="en-GB" altLang="en-US" dirty="0"/>
              <a:t>start </a:t>
            </a:r>
            <a:r>
              <a:rPr lang="en-GB" altLang="en-US"/>
              <a:t>the Transceiver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Transceiver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TTK  </a:t>
            </a:r>
            <a:r>
              <a:rPr lang="en-GB" altLang="en-US" dirty="0">
                <a:solidFill>
                  <a:srgbClr val="FF0000"/>
                </a:solidFill>
              </a:rPr>
              <a:t>and close </a:t>
            </a:r>
            <a:r>
              <a:rPr lang="en-GB" altLang="en-US">
                <a:solidFill>
                  <a:srgbClr val="FF0000"/>
                </a:solidFill>
              </a:rPr>
              <a:t>the TTK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637C058D-ADB1-46A8-A8A2-FE501087D7F8}"/>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How to use </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in Packet mode ?</a:t>
            </a:r>
          </a:p>
        </p:txBody>
      </p:sp>
      <p:sp>
        <p:nvSpPr>
          <p:cNvPr id="16387" name="Rectangle 3">
            <a:extLst>
              <a:ext uri="{FF2B5EF4-FFF2-40B4-BE49-F238E27FC236}">
                <a16:creationId xmlns:a16="http://schemas.microsoft.com/office/drawing/2014/main" id="{30DEE3C5-17EA-41C0-99D1-07B2D1A20D73}"/>
              </a:ext>
            </a:extLst>
          </p:cNvPr>
          <p:cNvSpPr>
            <a:spLocks noGrp="1"/>
          </p:cNvSpPr>
          <p:nvPr>
            <p:ph sz="quarter" idx="11"/>
          </p:nvPr>
        </p:nvSpPr>
        <p:spPr>
          <a:xfrm>
            <a:off x="381000" y="1066800"/>
            <a:ext cx="8504238" cy="5029200"/>
          </a:xfrm>
        </p:spPr>
        <p:txBody>
          <a:bodyPr/>
          <a:lstStyle/>
          <a:p>
            <a:pPr marL="342900" lvl="1" indent="-342900" eaLnBrk="1" hangingPunct="1">
              <a:lnSpc>
                <a:spcPct val="90000"/>
              </a:lnSpc>
              <a:buSzPct val="75000"/>
              <a:buFont typeface="Wingdings" panose="05000000000000000000" pitchFamily="2" charset="2"/>
              <a:buChar char="n"/>
            </a:pPr>
            <a:r>
              <a:rPr lang="en-GB" altLang="en-US" dirty="0"/>
              <a:t>By nature the </a:t>
            </a:r>
            <a:r>
              <a:rPr lang="en-GB" altLang="en-US" dirty="0" err="1"/>
              <a:t>Superlite</a:t>
            </a:r>
            <a:r>
              <a:rPr lang="en-GB" altLang="en-US" dirty="0"/>
              <a:t> II V4 is using streaming data (Avalon streaming based) so not framed or packetized . One could however support also a framed mode (or packet mode) by using one of the lanes to transport the packet related information (SOP, EOP, etc) . This does require an additional lane to provide the packet overhead information. This concept has been </a:t>
            </a:r>
            <a:r>
              <a:rPr lang="en-GB" altLang="en-US" dirty="0" err="1"/>
              <a:t>succesfully</a:t>
            </a:r>
            <a:r>
              <a:rPr lang="en-GB" altLang="en-US" dirty="0"/>
              <a:t> implemented on Stratix V GX (with 11 lanes) and can easily be repeated on Stratix10 (with higher rates and including KR-FEC).</a:t>
            </a:r>
          </a:p>
        </p:txBody>
      </p:sp>
      <p:sp>
        <p:nvSpPr>
          <p:cNvPr id="16388" name="Slide Number Placeholder 3">
            <a:extLst>
              <a:ext uri="{FF2B5EF4-FFF2-40B4-BE49-F238E27FC236}">
                <a16:creationId xmlns:a16="http://schemas.microsoft.com/office/drawing/2014/main" id="{77453C6D-CB0D-4889-9A21-48AD4D5050A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8450AB3-37F6-4F62-8232-391A59450F02}"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pic>
        <p:nvPicPr>
          <p:cNvPr id="16389" name="Picture 2">
            <a:extLst>
              <a:ext uri="{FF2B5EF4-FFF2-40B4-BE49-F238E27FC236}">
                <a16:creationId xmlns:a16="http://schemas.microsoft.com/office/drawing/2014/main" id="{ED7C84BE-9BAE-427A-ADDD-45D47C8FE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895600"/>
            <a:ext cx="72390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7717120"/>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(1/4)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Open the project using Quartus in directory </a:t>
            </a: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&lt;restored_project&gt;/simulation/mentor </a:t>
            </a:r>
            <a:r>
              <a:rPr lang="en-GB" sz="180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(DO NOT USE THE ORIGINAL PROJECT AFTER RESTORING THE ARCHIVE), the simulation has it’s own project</a:t>
            </a:r>
          </a:p>
          <a:p>
            <a:pPr marL="342900" lvl="0" indent="-342900">
              <a:buFont typeface="+mj-lt"/>
              <a:buAutoNum type="arabicPeriod"/>
            </a:pPr>
            <a:r>
              <a:rPr lang="en-GB">
                <a:solidFill>
                  <a:srgbClr val="FF0000"/>
                </a:solidFill>
                <a:latin typeface="Calibri" panose="020F0502020204030204" pitchFamily="34" charset="0"/>
                <a:ea typeface="Calibri" panose="020F0502020204030204" pitchFamily="34" charset="0"/>
                <a:cs typeface="Times New Roman" panose="02020603050405020304" pitchFamily="18" charset="0"/>
              </a:rPr>
              <a:t>Make sure the IP settings are set correctly (see slide (3/4).</a:t>
            </a:r>
            <a:r>
              <a:rPr lang="en-GB" sz="1800">
                <a:effectLst/>
                <a:latin typeface="Calibri" panose="020F0502020204030204" pitchFamily="34" charset="0"/>
                <a:ea typeface="Calibri" panose="020F0502020204030204" pitchFamily="34" charset="0"/>
                <a:cs typeface="Times New Roman" panose="02020603050405020304" pitchFamily="18" charset="0"/>
              </a:rPr>
              <a:t> IP settings are not fully governed by .qsf only, hence the additional check to be done to make sure they are correctly set </a:t>
            </a:r>
            <a:endParaRPr lang="en-GB" sz="180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a:latin typeface="Calibri" panose="020F0502020204030204" pitchFamily="34" charset="0"/>
                <a:ea typeface="Calibri" panose="020F0502020204030204" pitchFamily="34" charset="0"/>
                <a:cs typeface="Times New Roman" panose="02020603050405020304" pitchFamily="18" charset="0"/>
              </a:rPr>
              <a:t>Press “Logic Generation” (see screenshot below) </a:t>
            </a:r>
            <a:r>
              <a:rPr lang="en-GB" sz="1800">
                <a:effectLst/>
                <a:latin typeface="Calibri" panose="020F0502020204030204" pitchFamily="34" charset="0"/>
                <a:ea typeface="Calibri" panose="020F0502020204030204" pitchFamily="34" charset="0"/>
                <a:cs typeface="Times New Roman" panose="02020603050405020304" pitchFamily="18" charset="0"/>
              </a:rPr>
              <a:t>(this generates the __tiles files which are mandatory for the simulation) and also regenerates all .ip files and .spd files required for the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From the Quartus Menu Start Tools =&gt; Generate Simulator Setup Script for IP…</a:t>
            </a:r>
            <a:endParaRPr lang="en-GB">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51</a:t>
            </a:fld>
            <a:endParaRPr lang="en-GB" altLang="en-US">
              <a:solidFill>
                <a:schemeClr val="tx1"/>
              </a:solidFill>
              <a:latin typeface="Arial" panose="020B0604020202020204" pitchFamily="34" charset="0"/>
            </a:endParaRPr>
          </a:p>
        </p:txBody>
      </p:sp>
      <p:pic>
        <p:nvPicPr>
          <p:cNvPr id="10" name="Picture 9">
            <a:extLst>
              <a:ext uri="{FF2B5EF4-FFF2-40B4-BE49-F238E27FC236}">
                <a16:creationId xmlns:a16="http://schemas.microsoft.com/office/drawing/2014/main" id="{0977140A-454A-4B4F-99C0-FFD32702D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832475"/>
            <a:ext cx="2971800" cy="600075"/>
          </a:xfrm>
          <a:prstGeom prst="rect">
            <a:avLst/>
          </a:prstGeom>
          <a:noFill/>
          <a:ln>
            <a:noFill/>
          </a:ln>
        </p:spPr>
      </p:pic>
      <p:pic>
        <p:nvPicPr>
          <p:cNvPr id="3" name="Picture 2">
            <a:extLst>
              <a:ext uri="{FF2B5EF4-FFF2-40B4-BE49-F238E27FC236}">
                <a16:creationId xmlns:a16="http://schemas.microsoft.com/office/drawing/2014/main" id="{B6D66743-13A9-40E1-B619-E4F9D0FE7849}"/>
              </a:ext>
            </a:extLst>
          </p:cNvPr>
          <p:cNvPicPr>
            <a:picLocks noChangeAspect="1"/>
          </p:cNvPicPr>
          <p:nvPr/>
        </p:nvPicPr>
        <p:blipFill>
          <a:blip r:embed="rId4"/>
          <a:stretch>
            <a:fillRect/>
          </a:stretch>
        </p:blipFill>
        <p:spPr>
          <a:xfrm>
            <a:off x="905262" y="3876858"/>
            <a:ext cx="6190476" cy="1466667"/>
          </a:xfrm>
          <a:prstGeom prst="rect">
            <a:avLst/>
          </a:prstGeom>
        </p:spPr>
      </p:pic>
    </p:spTree>
    <p:extLst>
      <p:ext uri="{BB962C8B-B14F-4D97-AF65-F5344CB8AC3E}">
        <p14:creationId xmlns:p14="http://schemas.microsoft.com/office/powerpoint/2010/main" val="3561774368"/>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(2/4)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the window that pops-up, remove the mentor in the path name so that you get &lt;restored_project&gt;/simulation/</a:t>
            </a:r>
            <a:endParaRPr lang="en-GB" sz="1800">
              <a:effectLst/>
              <a:latin typeface="Calibri" panose="020F0502020204030204" pitchFamily="34" charset="0"/>
              <a:ea typeface="Calibri" panose="020F0502020204030204" pitchFamily="34" charset="0"/>
            </a:endParaRPr>
          </a:p>
          <a:p>
            <a:pPr marL="457200"/>
            <a:r>
              <a:rPr lang="en-GB" sz="1800">
                <a:effectLst/>
                <a:latin typeface="Calibri" panose="020F0502020204030204" pitchFamily="34" charset="0"/>
                <a:ea typeface="Calibri" panose="020F0502020204030204" pitchFamily="34" charset="0"/>
                <a:cs typeface="Times New Roman" panose="02020603050405020304" pitchFamily="18" charset="0"/>
              </a:rPr>
              <a:t>Make sure “use top-level entity names from Quartus project” is not selected (in 21.4 this is already remove as an option)</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52</a:t>
            </a:fld>
            <a:endParaRPr lang="en-GB" altLang="en-US">
              <a:solidFill>
                <a:schemeClr val="tx1"/>
              </a:solidFill>
              <a:latin typeface="Arial" panose="020B0604020202020204" pitchFamily="34" charset="0"/>
            </a:endParaRPr>
          </a:p>
        </p:txBody>
      </p:sp>
      <p:pic>
        <p:nvPicPr>
          <p:cNvPr id="11" name="Picture 10">
            <a:extLst>
              <a:ext uri="{FF2B5EF4-FFF2-40B4-BE49-F238E27FC236}">
                <a16:creationId xmlns:a16="http://schemas.microsoft.com/office/drawing/2014/main" id="{4D197E00-0A7E-4268-92FD-3CBE0E22F4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19400"/>
            <a:ext cx="3781425" cy="1666875"/>
          </a:xfrm>
          <a:prstGeom prst="rect">
            <a:avLst/>
          </a:prstGeom>
          <a:noFill/>
          <a:ln>
            <a:noFill/>
          </a:ln>
        </p:spPr>
      </p:pic>
    </p:spTree>
    <p:extLst>
      <p:ext uri="{BB962C8B-B14F-4D97-AF65-F5344CB8AC3E}">
        <p14:creationId xmlns:p14="http://schemas.microsoft.com/office/powerpoint/2010/main" val="3552334317"/>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(3/4)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783430" y="1459956"/>
            <a:ext cx="7441207" cy="4456637"/>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53</a:t>
            </a:fld>
            <a:endParaRPr lang="en-GB" altLang="en-US">
              <a:solidFill>
                <a:schemeClr val="tx1"/>
              </a:solidFill>
              <a:latin typeface="Arial" panose="020B0604020202020204" pitchFamily="34" charset="0"/>
            </a:endParaRPr>
          </a:p>
        </p:txBody>
      </p:sp>
      <p:pic>
        <p:nvPicPr>
          <p:cNvPr id="1026" name="Picture 2">
            <a:extLst>
              <a:ext uri="{FF2B5EF4-FFF2-40B4-BE49-F238E27FC236}">
                <a16:creationId xmlns:a16="http://schemas.microsoft.com/office/drawing/2014/main" id="{3AC39D40-1D0A-43DB-8C0F-BFBAED62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15431"/>
            <a:ext cx="8102976"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30489"/>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(4/4)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Go to the simulation/mentor folder and launch questasim e.g. using the following command </a:t>
            </a:r>
            <a:r>
              <a:rPr lang="en-GB" sz="1800" i="1">
                <a:effectLst/>
                <a:latin typeface="Calibri" panose="020F0502020204030204" pitchFamily="34" charset="0"/>
                <a:ea typeface="Calibri" panose="020F0502020204030204" pitchFamily="34" charset="0"/>
                <a:cs typeface="Times New Roman" panose="02020603050405020304" pitchFamily="18" charset="0"/>
              </a:rPr>
              <a:t>arc submit -i questasim/2020.4 questasim_sver-lic priority=100 -- "vsim -i -64“ </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Type “sim.do” =&gt; this will do the entire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case modifications are made to the source files you can rerun the simulation using “resim.do”</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90020202"/>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21.4 B67 archive which </a:t>
            </a:r>
            <a:r>
              <a:rPr lang="en-GB" altLang="en-US" dirty="0"/>
              <a:t>contains the demo design files, the software source files</a:t>
            </a:r>
            <a:r>
              <a:rPr lang="en-GB" altLang="en-US"/>
              <a:t>, files required to run the simulation</a:t>
            </a:r>
            <a:endParaRPr lang="en-GB" altLang="en-US" dirty="0"/>
          </a:p>
          <a:p>
            <a:pPr eaLnBrk="1" hangingPunct="1">
              <a:spcBef>
                <a:spcPct val="50000"/>
              </a:spcBef>
            </a:pPr>
            <a:r>
              <a:rPr lang="en-GB" altLang="en-US" dirty="0"/>
              <a:t>The </a:t>
            </a:r>
            <a:r>
              <a:rPr lang="en-GB" altLang="en-US"/>
              <a:t>testbenches and project files required for simulation can </a:t>
            </a:r>
            <a:r>
              <a:rPr lang="en-GB" altLang="en-US" dirty="0"/>
              <a:t>be found after restoring the archive: &lt;</a:t>
            </a:r>
            <a:r>
              <a:rPr lang="en-GB" altLang="en-US" dirty="0" err="1"/>
              <a:t>restored_project</a:t>
            </a:r>
            <a:r>
              <a:rPr lang="en-GB" altLang="en-US"/>
              <a:t>&gt;/simulation/mentor</a:t>
            </a:r>
            <a:endParaRPr lang="en-GB" altLang="en-US" dirty="0"/>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t>SOF File </a:t>
            </a:r>
          </a:p>
          <a:p>
            <a:pPr eaLnBrk="1" hangingPunct="1">
              <a:spcBef>
                <a:spcPct val="50000"/>
              </a:spcBef>
            </a:pPr>
            <a:r>
              <a:rPr lang="en-GB" altLang="en-US"/>
              <a:t>Devkit_demo.elf File (Software)</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55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V21.4 : January 10</a:t>
            </a:r>
            <a:r>
              <a:rPr lang="en-GB" altLang="en-US" sz="1600" baseline="30000"/>
              <a:t>th</a:t>
            </a:r>
            <a:r>
              <a:rPr lang="en-GB" altLang="en-US" sz="1600"/>
              <a:t>, 2022</a:t>
            </a:r>
          </a:p>
          <a:p>
            <a:pPr lvl="1" fontAlgn="auto">
              <a:spcBef>
                <a:spcPct val="50000"/>
              </a:spcBef>
              <a:spcAft>
                <a:spcPts val="0"/>
              </a:spcAft>
              <a:buFont typeface="Wingdings" charset="2"/>
              <a:buChar char="§"/>
              <a:defRPr/>
            </a:pPr>
            <a:r>
              <a:rPr lang="en-US" altLang="en-US" sz="1400"/>
              <a:t>Modified RTL implementation to use the same control and status bits as the SuperliteIV demo design so that the same main.c file used for all other designs (PRBS (with and without FEC), Superlite IV and Superlite II can be used).</a:t>
            </a:r>
          </a:p>
          <a:p>
            <a:pPr marL="0" lvl="1" indent="0" fontAlgn="auto">
              <a:spcBef>
                <a:spcPct val="50000"/>
              </a:spcBef>
              <a:spcAft>
                <a:spcPts val="0"/>
              </a:spcAft>
              <a:buNone/>
              <a:defRPr/>
            </a:pPr>
            <a:endParaRPr lang="en-GB" altLang="en-US" sz="1600"/>
          </a:p>
          <a:p>
            <a:pPr fontAlgn="auto">
              <a:spcBef>
                <a:spcPct val="50000"/>
              </a:spcBef>
              <a:spcAft>
                <a:spcPts val="0"/>
              </a:spcAft>
              <a:defRPr/>
            </a:pPr>
            <a:r>
              <a:rPr lang="en-GB" altLang="en-US" sz="1600"/>
              <a:t>V21.4 : November 29</a:t>
            </a:r>
            <a:r>
              <a:rPr lang="en-GB" altLang="en-US" sz="1600" baseline="30000"/>
              <a:t>th</a:t>
            </a:r>
            <a:r>
              <a:rPr lang="en-GB" altLang="en-US" sz="1600"/>
              <a:t> , 2021</a:t>
            </a:r>
          </a:p>
          <a:p>
            <a:pPr lvl="1" fontAlgn="auto">
              <a:spcBef>
                <a:spcPct val="50000"/>
              </a:spcBef>
              <a:spcAft>
                <a:spcPts val="0"/>
              </a:spcAft>
              <a:buFont typeface="Wingdings" charset="2"/>
              <a:buChar char="§"/>
              <a:defRPr/>
            </a:pPr>
            <a:r>
              <a:rPr lang="en-US" altLang="en-US" sz="1400"/>
              <a:t>Initial release of the design</a:t>
            </a:r>
          </a:p>
          <a:p>
            <a:pPr lvl="1" fontAlgn="auto">
              <a:spcBef>
                <a:spcPct val="50000"/>
              </a:spcBef>
              <a:spcAft>
                <a:spcPts val="0"/>
              </a:spcAft>
              <a:buFont typeface="Wingdings" charset="2"/>
              <a:buChar char="§"/>
              <a:defRPr/>
            </a:pPr>
            <a:r>
              <a:rPr lang="en-US" altLang="en-US" sz="1400"/>
              <a:t>Successfully tested with 2.5 meter DAC cable and electrical loopback</a:t>
            </a:r>
          </a:p>
          <a:p>
            <a:pPr marL="0" lvl="1" indent="0" fontAlgn="auto">
              <a:spcBef>
                <a:spcPct val="50000"/>
              </a:spcBef>
              <a:spcAft>
                <a:spcPts val="0"/>
              </a:spcAft>
              <a:buNone/>
              <a:defRPr/>
            </a:pPr>
            <a:endParaRPr lang="en-GB" altLang="en-US" sz="1600"/>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56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57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ED2DD17D-E703-44DC-A133-27B97FD53851}"/>
              </a:ext>
            </a:extLst>
          </p:cNvPr>
          <p:cNvPicPr>
            <a:picLocks noChangeAspect="1"/>
          </p:cNvPicPr>
          <p:nvPr/>
        </p:nvPicPr>
        <p:blipFill>
          <a:blip r:embed="rId3"/>
          <a:stretch>
            <a:fillRect/>
          </a:stretch>
        </p:blipFill>
        <p:spPr>
          <a:xfrm>
            <a:off x="455613" y="972593"/>
            <a:ext cx="7772400" cy="5280248"/>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68AD9D3-3DF6-48D3-8A64-4BC847B0B34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20483" name="Rectangle 3">
            <a:extLst>
              <a:ext uri="{FF2B5EF4-FFF2-40B4-BE49-F238E27FC236}">
                <a16:creationId xmlns:a16="http://schemas.microsoft.com/office/drawing/2014/main" id="{E549A097-580B-4CD9-AF2A-6637E802B404}"/>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Note that the number of lanes in each direction do not have to be equal.</a:t>
            </a:r>
          </a:p>
          <a:p>
            <a:pPr eaLnBrk="1" hangingPunct="1">
              <a:lnSpc>
                <a:spcPct val="80000"/>
              </a:lnSpc>
            </a:pPr>
            <a:r>
              <a:rPr lang="en-GB" altLang="en-US" sz="1400" dirty="0">
                <a:solidFill>
                  <a:srgbClr val="00B050"/>
                </a:solidFill>
              </a:rPr>
              <a:t>V3 version of the protocol exchanges information between local and return side (handshaking) as well as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rgbClr val="00B050"/>
                </a:solidFill>
              </a:rPr>
              <a:t>When XOFF is received from the remote side, all traffic will be halted on the local side (link remains up though). </a:t>
            </a:r>
            <a:endParaRPr lang="en-GB" altLang="en-US" sz="1400" dirty="0"/>
          </a:p>
          <a:p>
            <a:pPr eaLnBrk="1" hangingPunct="1">
              <a:lnSpc>
                <a:spcPct val="80000"/>
              </a:lnSpc>
            </a:pPr>
            <a:r>
              <a:rPr lang="en-GB" altLang="en-US" sz="1400" dirty="0">
                <a:solidFill>
                  <a:srgbClr val="00B050"/>
                </a:solidFill>
              </a:rPr>
              <a:t>All the logic is clocked on one single clock (i.e. both transmit and receive core logic), this clock is the clock derived from the transmit PLL and is basically the line rate/64.</a:t>
            </a:r>
          </a:p>
          <a:p>
            <a:pPr eaLnBrk="1" hangingPunct="1">
              <a:lnSpc>
                <a:spcPct val="80000"/>
              </a:lnSpc>
            </a:pPr>
            <a:r>
              <a:rPr lang="en-GB" altLang="en-US" sz="1400" dirty="0">
                <a:solidFill>
                  <a:srgbClr val="00B050"/>
                </a:solidFill>
              </a:rPr>
              <a:t>This implies that the combination of data valid with the locally generated clock from the local transmit PLL is frequency locked to the clock used at the transmit side (which will typically vary in ppm).</a:t>
            </a:r>
          </a:p>
          <a:p>
            <a:pPr eaLnBrk="1" hangingPunct="1">
              <a:lnSpc>
                <a:spcPct val="80000"/>
              </a:lnSpc>
            </a:pPr>
            <a:r>
              <a:rPr lang="en-GB" altLang="en-US" sz="1400" dirty="0"/>
              <a:t>Uses 64/66 Encoding in combination with scrambling. </a:t>
            </a:r>
          </a:p>
          <a:p>
            <a:pPr eaLnBrk="1" hangingPunct="1">
              <a:lnSpc>
                <a:spcPct val="80000"/>
              </a:lnSpc>
            </a:pPr>
            <a:r>
              <a:rPr lang="en-GB" altLang="en-US" sz="1400" dirty="0"/>
              <a:t>Multiple lanes are bonded, there is no real limit on the number of lanes that can be used, apart from potential limitations to compile very large number of lanes. Typically 4 or 10 lanes will be used. Also a single lane is possible.</a:t>
            </a:r>
          </a:p>
        </p:txBody>
      </p:sp>
      <p:sp>
        <p:nvSpPr>
          <p:cNvPr id="20484" name="Slide Number Placeholder 3">
            <a:extLst>
              <a:ext uri="{FF2B5EF4-FFF2-40B4-BE49-F238E27FC236}">
                <a16:creationId xmlns:a16="http://schemas.microsoft.com/office/drawing/2014/main" id="{BB2CB758-674F-43E4-B3FE-FF37213CCC2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BB20E32-2761-4971-A056-0E9D24B131E4}"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5852203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1ADD103-A806-4D4F-8753-A01044923093}"/>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268413"/>
            <a:ext cx="8504237" cy="5029200"/>
          </a:xfrm>
        </p:spPr>
        <p:txBody>
          <a:bodyPr rtlCol="0">
            <a:normAutofit/>
          </a:bodyPr>
          <a:lstStyle/>
          <a:p>
            <a:pPr eaLnBrk="1" hangingPunct="1">
              <a:lnSpc>
                <a:spcPct val="80000"/>
              </a:lnSpc>
            </a:pPr>
            <a:r>
              <a:rPr lang="en-GB" altLang="en-US" sz="1600"/>
              <a:t>The </a:t>
            </a:r>
            <a:r>
              <a:rPr lang="en-GB" altLang="en-US" sz="1600" dirty="0" err="1"/>
              <a:t>Superlite</a:t>
            </a:r>
            <a:r>
              <a:rPr lang="en-GB" altLang="en-US" sz="1600" dirty="0"/>
              <a:t> II V4 TX module will automatically pause Tx user data if needed to insert idle and alignment characters and will also pause Tx user data based on the “ready” received from the Native PHY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endParaRPr lang="en-GB" sz="1600" b="1" dirty="0"/>
          </a:p>
          <a:p>
            <a:pPr eaLnBrk="1" fontAlgn="auto" hangingPunct="1">
              <a:lnSpc>
                <a:spcPct val="80000"/>
              </a:lnSpc>
              <a:spcAft>
                <a:spcPts val="0"/>
              </a:spcAft>
              <a:defRPr/>
            </a:pPr>
            <a:r>
              <a:rPr lang="en-GB" sz="1600" dirty="0"/>
              <a:t>User data is always 64 bit per lane because of the 64b66b encoding. </a:t>
            </a:r>
          </a:p>
        </p:txBody>
      </p:sp>
      <p:sp>
        <p:nvSpPr>
          <p:cNvPr id="22532" name="Slide Number Placeholder 3">
            <a:extLst>
              <a:ext uri="{FF2B5EF4-FFF2-40B4-BE49-F238E27FC236}">
                <a16:creationId xmlns:a16="http://schemas.microsoft.com/office/drawing/2014/main" id="{EC6AD078-B696-4B57-855A-A95C0BDCB7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DD269CC2-5EFE-40D3-8B99-B512061EC674}"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9926187"/>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F0B68FE-E646-495F-814A-F9BBECA5C53A}"/>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2x4 lanes Demo Design</a:t>
            </a:r>
          </a:p>
        </p:txBody>
      </p:sp>
      <p:sp>
        <p:nvSpPr>
          <p:cNvPr id="24579" name="Rectangle 3">
            <a:extLst>
              <a:ext uri="{FF2B5EF4-FFF2-40B4-BE49-F238E27FC236}">
                <a16:creationId xmlns:a16="http://schemas.microsoft.com/office/drawing/2014/main" id="{859AF14C-FA53-421A-B23C-F44698C9D099}"/>
              </a:ext>
            </a:extLst>
          </p:cNvPr>
          <p:cNvSpPr>
            <a:spLocks noGrp="1"/>
          </p:cNvSpPr>
          <p:nvPr>
            <p:ph sz="quarter" idx="11"/>
          </p:nvPr>
        </p:nvSpPr>
        <p:spPr>
          <a:xfrm>
            <a:off x="455613" y="914400"/>
            <a:ext cx="8504237" cy="5029200"/>
          </a:xfrm>
        </p:spPr>
        <p:txBody>
          <a:bodyPr/>
          <a:lstStyle/>
          <a:p>
            <a:pPr eaLnBrk="1" hangingPunct="1">
              <a:lnSpc>
                <a:spcPct val="90000"/>
              </a:lnSpc>
            </a:pPr>
            <a:r>
              <a:rPr lang="en-US" altLang="en-US" dirty="0"/>
              <a:t>Goals :</a:t>
            </a:r>
          </a:p>
          <a:p>
            <a:pPr lvl="1" eaLnBrk="1" hangingPunct="1">
              <a:lnSpc>
                <a:spcPct val="90000"/>
              </a:lnSpc>
            </a:pPr>
            <a:r>
              <a:rPr lang="en-GB" altLang="en-US" dirty="0"/>
              <a:t>Demonstrate the Superlite II V4 concept on the </a:t>
            </a:r>
            <a:r>
              <a:rPr lang="en-GB" altLang="en-US"/>
              <a:t>Agilex F-Tile</a:t>
            </a:r>
            <a:endParaRPr lang="en-GB" altLang="en-US" dirty="0"/>
          </a:p>
          <a:p>
            <a:pPr lvl="2" eaLnBrk="1" hangingPunct="1">
              <a:lnSpc>
                <a:spcPct val="90000"/>
              </a:lnSpc>
            </a:pPr>
            <a:r>
              <a:rPr lang="en-GB" altLang="en-US" dirty="0"/>
              <a:t>Use </a:t>
            </a:r>
            <a:r>
              <a:rPr lang="en-GB" altLang="en-US"/>
              <a:t>Agilex I-Series PCIe </a:t>
            </a:r>
            <a:r>
              <a:rPr lang="en-GB" altLang="en-US" dirty="0"/>
              <a:t>dev kit as platform for demonstration.</a:t>
            </a:r>
          </a:p>
          <a:p>
            <a:pPr lvl="3" eaLnBrk="1" hangingPunct="1">
              <a:lnSpc>
                <a:spcPct val="90000"/>
              </a:lnSpc>
            </a:pPr>
            <a:r>
              <a:rPr lang="en-GB" altLang="en-US" sz="1600" dirty="0"/>
              <a:t>Uses 2 Superlite II V4 demo instances (each with their own packet generator and checker). One instance (or “</a:t>
            </a:r>
            <a:r>
              <a:rPr lang="en-GB" altLang="en-US" sz="1600" dirty="0" err="1"/>
              <a:t>phy</a:t>
            </a:r>
            <a:r>
              <a:rPr lang="en-GB" altLang="en-US" sz="1600" dirty="0"/>
              <a:t>”) is connected to </a:t>
            </a:r>
            <a:r>
              <a:rPr lang="en-GB" altLang="en-US" sz="1600"/>
              <a:t>the QSFPDD0 </a:t>
            </a:r>
            <a:r>
              <a:rPr lang="en-GB" altLang="en-US" sz="1600" dirty="0"/>
              <a:t>module (lower lanes) and the other one is connected to </a:t>
            </a:r>
            <a:r>
              <a:rPr lang="en-GB" altLang="en-US" sz="1600"/>
              <a:t>the QSFPDD1 module (lower lanes)</a:t>
            </a:r>
            <a:endParaRPr lang="en-GB" altLang="en-US" sz="1600" dirty="0"/>
          </a:p>
          <a:p>
            <a:pPr lvl="3" eaLnBrk="1" hangingPunct="1">
              <a:lnSpc>
                <a:spcPct val="90000"/>
              </a:lnSpc>
            </a:pPr>
            <a:r>
              <a:rPr lang="en-GB" altLang="en-US" sz="1600" dirty="0"/>
              <a:t>Full system validation can be done using either a DAC cable (various length) or </a:t>
            </a:r>
            <a:r>
              <a:rPr lang="en-GB" altLang="en-US" sz="1600" dirty="0" err="1"/>
              <a:t>Fiber</a:t>
            </a:r>
            <a:r>
              <a:rPr lang="en-GB" altLang="en-US" sz="1600" dirty="0"/>
              <a:t> Optic connection using the 2 QSFP-DD modules.</a:t>
            </a:r>
          </a:p>
          <a:p>
            <a:pPr lvl="2" eaLnBrk="1" hangingPunct="1">
              <a:lnSpc>
                <a:spcPct val="90000"/>
              </a:lnSpc>
            </a:pPr>
            <a:r>
              <a:rPr lang="en-GB" altLang="en-US" dirty="0"/>
              <a:t>Line rate in this demo </a:t>
            </a:r>
            <a:r>
              <a:rPr lang="en-GB" altLang="en-US"/>
              <a:t>is 25.78125 </a:t>
            </a:r>
            <a:r>
              <a:rPr lang="en-GB" altLang="en-US" dirty="0"/>
              <a:t>Gbps per lane by default but it could run up to 28.3 by changing the software.</a:t>
            </a:r>
          </a:p>
          <a:p>
            <a:pPr lvl="2" eaLnBrk="1" hangingPunct="1">
              <a:lnSpc>
                <a:spcPct val="90000"/>
              </a:lnSpc>
            </a:pPr>
            <a:r>
              <a:rPr lang="en-GB" altLang="en-US" dirty="0"/>
              <a:t>4 lanes will be used for each </a:t>
            </a:r>
            <a:r>
              <a:rPr lang="en-GB" altLang="en-US" dirty="0" err="1"/>
              <a:t>phy</a:t>
            </a:r>
            <a:r>
              <a:rPr lang="en-GB" altLang="en-US" dirty="0"/>
              <a:t>, therefore aggregate line rate </a:t>
            </a:r>
            <a:r>
              <a:rPr lang="en-GB" altLang="en-US"/>
              <a:t>is 100 </a:t>
            </a:r>
            <a:r>
              <a:rPr lang="en-GB" altLang="en-US" dirty="0"/>
              <a:t>Gbps per </a:t>
            </a:r>
            <a:r>
              <a:rPr lang="en-GB" altLang="en-US" dirty="0" err="1"/>
              <a:t>phy</a:t>
            </a:r>
            <a:endParaRPr lang="en-GB" altLang="en-US" dirty="0"/>
          </a:p>
          <a:p>
            <a:pPr lvl="2" eaLnBrk="1" hangingPunct="1">
              <a:lnSpc>
                <a:spcPct val="90000"/>
              </a:lnSpc>
            </a:pPr>
            <a:r>
              <a:rPr lang="en-GB" altLang="en-US" dirty="0"/>
              <a:t>User data width is 256-bits (64 bits per lane) per </a:t>
            </a:r>
            <a:r>
              <a:rPr lang="en-GB" altLang="en-US" dirty="0" err="1"/>
              <a:t>phy</a:t>
            </a:r>
            <a:endParaRPr lang="en-GB" altLang="en-US" dirty="0"/>
          </a:p>
          <a:p>
            <a:pPr lvl="2" eaLnBrk="1" hangingPunct="1">
              <a:lnSpc>
                <a:spcPct val="90000"/>
              </a:lnSpc>
            </a:pPr>
            <a:r>
              <a:rPr lang="en-GB" altLang="en-US" dirty="0"/>
              <a:t>Actual throughput depends on the configured “read time” and “idle time” parameters. In the demo the “read time” is 1056 clock cycles and “idle time” is 7 clock cycles but these can be easily changed. The “read time” needs to be an integer multiple of 33. The “read time” would normally be set to a higher value like e.g. 67584 clock cycles in order to increase the efficiency.</a:t>
            </a:r>
          </a:p>
          <a:p>
            <a:pPr lvl="2" eaLnBrk="1" hangingPunct="1">
              <a:lnSpc>
                <a:spcPct val="90000"/>
              </a:lnSpc>
            </a:pPr>
            <a:r>
              <a:rPr lang="en-GB" altLang="en-US" dirty="0"/>
              <a:t>Actual throughput is measured in the design by measuring the </a:t>
            </a:r>
            <a:r>
              <a:rPr lang="en-GB" altLang="en-US" dirty="0" err="1"/>
              <a:t>data_valid</a:t>
            </a:r>
            <a:r>
              <a:rPr lang="en-GB" altLang="en-US" dirty="0"/>
              <a:t> received in combination with the clock. </a:t>
            </a:r>
          </a:p>
        </p:txBody>
      </p:sp>
      <p:sp>
        <p:nvSpPr>
          <p:cNvPr id="24580" name="Slide Number Placeholder 3">
            <a:extLst>
              <a:ext uri="{FF2B5EF4-FFF2-40B4-BE49-F238E27FC236}">
                <a16:creationId xmlns:a16="http://schemas.microsoft.com/office/drawing/2014/main" id="{BB616803-6F45-4282-B7EE-EBCD814E99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EE2CD1E-E2F5-4642-9497-D093A1CC7707}" type="slidenum">
              <a:rPr lang="en-GB" altLang="en-US" smtClean="0">
                <a:solidFill>
                  <a:schemeClr val="tx1"/>
                </a:solidFill>
                <a:latin typeface="Arial" panose="020B0604020202020204" pitchFamily="34" charset="0"/>
              </a:rPr>
              <a:pPr fontAlgn="base">
                <a:spcBef>
                  <a:spcPct val="0"/>
                </a:spcBef>
                <a:spcAft>
                  <a:spcPct val="0"/>
                </a:spcAft>
                <a:buFontTx/>
                <a:buNone/>
              </a:pPr>
              <a:t>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22157283"/>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47490</TotalTime>
  <Words>5683</Words>
  <Application>Microsoft Office PowerPoint</Application>
  <PresentationFormat>On-screen Show (4:3)</PresentationFormat>
  <Paragraphs>416</Paragraphs>
  <Slides>57</Slides>
  <Notes>56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Arial</vt:lpstr>
      <vt:lpstr>Calibri</vt:lpstr>
      <vt:lpstr>Intel Clear</vt:lpstr>
      <vt:lpstr>Intel Clear Pro</vt:lpstr>
      <vt:lpstr>Symbol</vt:lpstr>
      <vt:lpstr>Times New Roman</vt:lpstr>
      <vt:lpstr>Wingdings</vt:lpstr>
      <vt:lpstr>Intel_widescreen_default</vt:lpstr>
      <vt:lpstr>Agilex I-Series F-Tile Superlite II Demo designs  Supporting Documentation V1.0 Targeted for ACDS 21.4</vt:lpstr>
      <vt:lpstr>Introduction &amp; Motivation</vt:lpstr>
      <vt:lpstr>Introduction &amp; Motivation</vt:lpstr>
      <vt:lpstr>Introduction &amp; Motivation</vt:lpstr>
      <vt:lpstr>How to use Superlite II V4 in Packet mode ?</vt:lpstr>
      <vt:lpstr>‘Superlite II V4’ Concept</vt:lpstr>
      <vt:lpstr>‘SuperLite II V4’ Concept</vt:lpstr>
      <vt:lpstr>‘Superlite II V4’ Concept (continued)</vt:lpstr>
      <vt:lpstr>‘SuperLite II V4 2x4 lanes Demo Design</vt:lpstr>
      <vt:lpstr>Goals (continued)</vt:lpstr>
      <vt:lpstr>‘Superlite II V4’ Resources (one phy)</vt:lpstr>
      <vt:lpstr>PowerPoint Presentation</vt:lpstr>
      <vt:lpstr>‘txrx_pcs_64b66b’ with soft Gearbox Detailed blockdiagram</vt:lpstr>
      <vt:lpstr>Tx Path</vt:lpstr>
      <vt:lpstr>Tx Path (continued)</vt:lpstr>
      <vt:lpstr>Tx Path (continued)</vt:lpstr>
      <vt:lpstr>Rx Path</vt:lpstr>
      <vt:lpstr>Rx Path (continued)</vt:lpstr>
      <vt:lpstr>Rx Path (continued)</vt:lpstr>
      <vt:lpstr>Control Characters used in combination with XOFF</vt:lpstr>
      <vt:lpstr>F-Tile Phy Direct IP (Common Datapath)</vt:lpstr>
      <vt:lpstr>F-Tile Phy Direct IP (Tx Datapath Options)</vt:lpstr>
      <vt:lpstr>F-Tile Phy Direct IP (Tx Datapath Options cont.)</vt:lpstr>
      <vt:lpstr>F-Tile Phy Direct IP (Rx Datapath Options)</vt:lpstr>
      <vt:lpstr>F-Tile Phy Direct IP (Rx Datapath Options cont.)</vt:lpstr>
      <vt:lpstr>F-Tile Phy Direct IP  (Avalon Memory-Mapped Interface)</vt:lpstr>
      <vt:lpstr>Link Register Set</vt:lpstr>
      <vt:lpstr>Timing Closure (Setup)</vt:lpstr>
      <vt:lpstr>Timing Closure (Hold)</vt:lpstr>
      <vt:lpstr>Native Phy Debug Master Endpoint Interface </vt:lpstr>
      <vt:lpstr>Nios II Control &amp; Monitoring</vt:lpstr>
      <vt:lpstr>Nios II Control &amp; Monitoring (continued)</vt:lpstr>
      <vt:lpstr>Nios II Control &amp; Monitoring (to be added)</vt:lpstr>
      <vt:lpstr>Nios 2 Output in Nios II SDK Shell  </vt:lpstr>
      <vt:lpstr>Test with QSFP-DD 2.5 Meter cable connected between PHY0 And PHY1</vt:lpstr>
      <vt:lpstr>Temperature measurement</vt:lpstr>
      <vt:lpstr>Available commands </vt:lpstr>
      <vt:lpstr>Stress Tests</vt:lpstr>
      <vt:lpstr>Measuring Latency</vt:lpstr>
      <vt:lpstr>Show PMA settings (option ‘e’) using 2.5 meter DAC cable</vt:lpstr>
      <vt:lpstr>Sweep PMA function (electrical loopback) (option ‘u’)</vt:lpstr>
      <vt:lpstr>Continuous Update of Errorcount statistics (option ‘c’)</vt:lpstr>
      <vt:lpstr>Readout of the I2C information (not available on the PCIe devkit ES-version)</vt:lpstr>
      <vt:lpstr>Board setup</vt:lpstr>
      <vt:lpstr>Running the software on Windows10 </vt:lpstr>
      <vt:lpstr>Rebuilding the software on Windows 10 </vt:lpstr>
      <vt:lpstr>Running the software on Linux</vt:lpstr>
      <vt:lpstr>Rebuilding the software on Linux</vt:lpstr>
      <vt:lpstr>Using Transceiver Toolkit (need patch on top of 21.4)</vt:lpstr>
      <vt:lpstr>Signaltap II Debug Example</vt:lpstr>
      <vt:lpstr>How to run a simulation using Questasim/Modelsim (1/4)</vt:lpstr>
      <vt:lpstr>How to run a simulation using Questasim/Modelsim (2/4)</vt:lpstr>
      <vt:lpstr>How to run a simulation using Questasim/Modelsim (3/4)</vt:lpstr>
      <vt:lpstr>How to run a simulation using Questasim/Modelsim (4/4)</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573</cp:revision>
  <cp:lastPrinted>2000-10-09T17:05:48Z</cp:lastPrinted>
  <dcterms:created xsi:type="dcterms:W3CDTF">2004-01-23T17:44:09Z</dcterms:created>
  <dcterms:modified xsi:type="dcterms:W3CDTF">2022-01-10T14:54:08Z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