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diagrams/colors11.xml" ContentType="application/vnd.openxmlformats-officedocument.drawingml.diagramColors+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Default Extension="xlsx" ContentType="application/vnd.openxmlformats-officedocument.spreadsheetml.sheet"/>
  <Override PartName="/ppt/slides/slide99.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charts/chart3.xml" ContentType="application/vnd.openxmlformats-officedocument.drawingml.chart+xml"/>
  <Override PartName="/ppt/slides/slide77.xml" ContentType="application/vnd.openxmlformats-officedocument.presentationml.slide+xml"/>
  <Override PartName="/ppt/slides/slide88.xml" ContentType="application/vnd.openxmlformats-officedocument.presentationml.slide+xml"/>
  <Override PartName="/ppt/diagrams/colors4.xml" ContentType="application/vnd.openxmlformats-officedocument.drawingml.diagramColors+xml"/>
  <Override PartName="/ppt/diagrams/drawing10.xml" ContentType="application/vnd.ms-office.drawingml.diagramDrawing+xml"/>
  <Default Extension="png" ContentType="image/png"/>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diagrams/drawing3.xml" ContentType="application/vnd.ms-office.drawingml.diagramDrawing+xml"/>
  <Override PartName="/ppt/notesSlides/notesSlide68.xml" ContentType="application/vnd.openxmlformats-officedocument.presentationml.notesSlide+xml"/>
  <Override PartName="/ppt/notesSlides/notesSlide79.xml" ContentType="application/vnd.openxmlformats-officedocument.presentationml.notesSlide+xml"/>
  <Override PartName="/customXml/itemProps2.xml" ContentType="application/vnd.openxmlformats-officedocument.customXmlProperties+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notesSlides/notesSlide57.xml" ContentType="application/vnd.openxmlformats-officedocument.presentationml.notesSlide+xml"/>
  <Default Extension="emf" ContentType="image/x-emf"/>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diagrams/layout6.xml" ContentType="application/vnd.openxmlformats-officedocument.drawingml.diagramLayout+xml"/>
  <Override PartName="/ppt/notesSlides/notesSlide71.xml" ContentType="application/vnd.openxmlformats-officedocument.presentationml.notesSlide+xml"/>
  <Override PartName="/ppt/diagrams/data10.xml" ContentType="application/vnd.openxmlformats-officedocument.drawingml.diagramData+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diagrams/data7.xml" ContentType="application/vnd.openxmlformats-officedocument.drawingml.diagramData+xml"/>
  <Override PartName="/ppt/diagrams/colors9.xml" ContentType="application/vnd.openxmlformats-officedocument.drawingml.diagramColors+xml"/>
  <Override PartName="/ppt/slideLayouts/slideLayout10.xml" ContentType="application/vnd.openxmlformats-officedocument.presentationml.slideLayout+xml"/>
  <Override PartName="/ppt/diagrams/drawing8.xml" ContentType="application/vnd.ms-office.drawingml.diagramDrawing+xml"/>
  <Override PartName="/ppt/slides/slide108.xml" ContentType="application/vnd.openxmlformats-officedocument.presentationml.slide+xml"/>
  <Override PartName="/ppt/diagrams/quickStyle8.xml" ContentType="application/vnd.openxmlformats-officedocument.drawingml.diagramStyle+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diagrams/colors1.xml" ContentType="application/vnd.openxmlformats-officedocument.drawingml.diagramColors+xml"/>
  <Override PartName="/ppt/notesSlides/notesSlide87.xml" ContentType="application/vnd.openxmlformats-officedocument.presentationml.notesSlide+xml"/>
  <Override PartName="/ppt/diagrams/colors13.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Default Extension="wmf" ContentType="image/x-wmf"/>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11.xml" ContentType="application/vnd.openxmlformats-officedocument.drawingml.diagramStyle+xml"/>
  <Override PartName="/ppt/diagrams/drawing12.xml" ContentType="application/vnd.ms-office.drawingml.diagramDrawing+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diagrams/layout11.xml" ContentType="application/vnd.openxmlformats-officedocument.drawingml.diagramLayout+xml"/>
  <Override PartName="/ppt/slides/slide57.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diagrams/quickStyle5.xml" ContentType="application/vnd.openxmlformats-officedocument.drawingml.diagramStyl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diagrams/colors10.xml" ContentType="application/vnd.openxmlformats-officedocument.drawingml.diagramColors+xml"/>
  <Default Extension="jpeg" ContentType="image/jpeg"/>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notesSlides/notesSlide37.xml" ContentType="application/vnd.openxmlformats-officedocument.presentationml.notesSlide+xml"/>
  <Override PartName="/ppt/diagrams/quickStyle1.xml" ContentType="application/vnd.openxmlformats-officedocument.drawingml.diagramStyle+xml"/>
  <Override PartName="/ppt/notesSlides/notesSlide55.xml" ContentType="application/vnd.openxmlformats-officedocument.presentationml.notesSlide+xml"/>
  <Override PartName="/ppt/diagrams/layout8.xml" ContentType="application/vnd.openxmlformats-officedocument.drawingml.diagramLayout+xml"/>
  <Override PartName="/ppt/notesSlides/notesSlide84.xml" ContentType="application/vnd.openxmlformats-officedocument.presentationml.notesSlide+xml"/>
  <Override PartName="/ppt/diagrams/data12.xml" ContentType="application/vnd.openxmlformats-officedocument.drawingml.diagramData+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diagrams/data9.xml" ContentType="application/vnd.openxmlformats-officedocument.drawingml.diagramData+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diagrams/layout4.xml" ContentType="application/vnd.openxmlformats-officedocument.drawingml.diagramLayout+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slides/slide98.xml" ContentType="application/vnd.openxmlformats-officedocument.presentationml.slide+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charts/chart2.xml" ContentType="application/vnd.openxmlformats-officedocument.drawingml.chart+xml"/>
  <Override PartName="/ppt/diagrams/quickStyle6.xml" ContentType="application/vnd.openxmlformats-officedocument.drawingml.diagramStyle+xml"/>
  <Override PartName="/ppt/diagrams/layout12.xml" ContentType="application/vnd.openxmlformats-officedocument.drawingml.diagramLayout+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diagrams/drawing2.xml" ContentType="application/vnd.ms-office.drawingml.diagramDrawing+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customXml/itemProps1.xml" ContentType="application/vnd.openxmlformats-officedocument.customXmlProperties+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diagrams/layout5.xml" ContentType="application/vnd.openxmlformats-officedocument.drawingml.diagramLayout+xml"/>
  <Override PartName="/ppt/diagrams/data6.xml" ContentType="application/vnd.openxmlformats-officedocument.drawingml.diagramData+xml"/>
  <Override PartName="/ppt/notesSlides/notesSlide70.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diagrams/colors8.xml" ContentType="application/vnd.openxmlformats-officedocument.drawingml.diagramColors+xml"/>
  <Override PartName="/ppt/diagrams/quickStyle13.xml" ContentType="application/vnd.openxmlformats-officedocument.drawingml.diagramStyle+xml"/>
  <Override PartName="/ppt/diagrams/drawing7.xml" ContentType="application/vnd.ms-office.drawingml.diagramDrawing+xml"/>
  <Override PartName="/ppt/diagrams/layout13.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diagrams/colors12.xml" ContentType="application/vnd.openxmlformats-officedocument.drawingml.diagramColors+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Default Extension="wdp" ContentType="image/vnd.ms-photo"/>
  <Override PartName="/ppt/slides/slide40.xml" ContentType="application/vnd.openxmlformats-officedocument.presentationml.slide+xml"/>
  <Override PartName="/ppt/notesSlides/notesSlide42.xml" ContentType="application/vnd.openxmlformats-officedocument.presentationml.notesSlide+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layout2.xml" ContentType="application/vnd.openxmlformats-officedocument.drawingml.diagramLayout+xml"/>
  <Override PartName="/ppt/slides/slide89.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drawing11.xml" ContentType="application/vnd.ms-office.drawingml.diagramDrawing+xml"/>
  <Override PartName="/ppt/slides/slide78.xml" ContentType="application/vnd.openxmlformats-officedocument.presentationml.slide+xml"/>
  <Override PartName="/ppt/slides/slide115.xml" ContentType="application/vnd.openxmlformats-officedocument.presentationml.slid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quickStyle4.xml" ContentType="application/vnd.openxmlformats-officedocument.drawingml.diagramStyle+xml"/>
  <Override PartName="/ppt/notesSlides/notesSlide69.xml" ContentType="application/vnd.openxmlformats-officedocument.presentationml.notesSlide+xml"/>
  <Override PartName="/ppt/diagrams/layout10.xml" ContentType="application/vnd.openxmlformats-officedocument.drawingml.diagramLayout+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Default Extension="rels" ContentType="application/vnd.openxmlformats-package.relationships+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Override PartName="/ppt/diagrams/data11.xml" ContentType="application/vnd.openxmlformats-officedocument.drawingml.diagramData+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diagrams/layout7.xml" ContentType="application/vnd.openxmlformats-officedocument.drawingml.diagramLayout+xml"/>
  <Override PartName="/ppt/notesSlides/notesSlide72.xml" ContentType="application/vnd.openxmlformats-officedocument.presentationml.notesSlide+xml"/>
  <Override PartName="/ppt/diagrams/data8.xml" ContentType="application/vnd.openxmlformats-officedocument.drawingml.diagramData+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50.xml" ContentType="application/vnd.openxmlformats-officedocument.presentationml.notesSlide+xml"/>
  <Override PartName="/ppt/diagrams/drawing9.xml" ContentType="application/vnd.ms-office.drawingml.diagramDrawing+xml"/>
  <Override PartName="/ppt/slides/slide109.xml" ContentType="application/vnd.openxmlformats-officedocument.presentationml.slide+xml"/>
  <Override PartName="/ppt/diagrams/quickStyle9.xml" ContentType="application/vnd.openxmlformats-officedocument.drawingml.diagramStyle+xml"/>
  <Override PartName="/ppt/slides/slide97.xml" ContentType="application/vnd.openxmlformats-officedocument.presentationml.slide+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diagrams/colors2.xml" ContentType="application/vnd.openxmlformats-officedocument.drawingml.diagramColors+xml"/>
  <Override PartName="/ppt/notesSlides/notesSlide8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7"/>
  </p:notesMasterIdLst>
  <p:sldIdLst>
    <p:sldId id="259" r:id="rId2"/>
    <p:sldId id="277" r:id="rId3"/>
    <p:sldId id="293" r:id="rId4"/>
    <p:sldId id="391" r:id="rId5"/>
    <p:sldId id="294" r:id="rId6"/>
    <p:sldId id="287" r:id="rId7"/>
    <p:sldId id="288" r:id="rId8"/>
    <p:sldId id="282" r:id="rId9"/>
    <p:sldId id="283" r:id="rId10"/>
    <p:sldId id="284" r:id="rId11"/>
    <p:sldId id="285" r:id="rId12"/>
    <p:sldId id="286" r:id="rId13"/>
    <p:sldId id="274" r:id="rId14"/>
    <p:sldId id="292" r:id="rId15"/>
    <p:sldId id="382" r:id="rId16"/>
    <p:sldId id="383" r:id="rId17"/>
    <p:sldId id="384" r:id="rId18"/>
    <p:sldId id="388" r:id="rId19"/>
    <p:sldId id="389" r:id="rId20"/>
    <p:sldId id="390" r:id="rId21"/>
    <p:sldId id="289" r:id="rId22"/>
    <p:sldId id="392" r:id="rId23"/>
    <p:sldId id="371" r:id="rId24"/>
    <p:sldId id="362" r:id="rId25"/>
    <p:sldId id="372" r:id="rId26"/>
    <p:sldId id="363" r:id="rId27"/>
    <p:sldId id="373" r:id="rId28"/>
    <p:sldId id="364" r:id="rId29"/>
    <p:sldId id="374" r:id="rId30"/>
    <p:sldId id="376" r:id="rId31"/>
    <p:sldId id="377" r:id="rId32"/>
    <p:sldId id="366" r:id="rId33"/>
    <p:sldId id="367" r:id="rId34"/>
    <p:sldId id="368" r:id="rId35"/>
    <p:sldId id="365" r:id="rId36"/>
    <p:sldId id="375" r:id="rId37"/>
    <p:sldId id="369" r:id="rId38"/>
    <p:sldId id="290" r:id="rId39"/>
    <p:sldId id="359" r:id="rId40"/>
    <p:sldId id="360" r:id="rId41"/>
    <p:sldId id="361" r:id="rId42"/>
    <p:sldId id="380" r:id="rId43"/>
    <p:sldId id="381" r:id="rId44"/>
    <p:sldId id="273" r:id="rId45"/>
    <p:sldId id="385" r:id="rId46"/>
    <p:sldId id="386" r:id="rId47"/>
    <p:sldId id="387" r:id="rId48"/>
    <p:sldId id="295" r:id="rId49"/>
    <p:sldId id="281" r:id="rId50"/>
    <p:sldId id="393" r:id="rId51"/>
    <p:sldId id="394" r:id="rId52"/>
    <p:sldId id="379" r:id="rId53"/>
    <p:sldId id="378" r:id="rId54"/>
    <p:sldId id="278" r:id="rId55"/>
    <p:sldId id="279" r:id="rId56"/>
    <p:sldId id="358" r:id="rId57"/>
    <p:sldId id="270" r:id="rId58"/>
    <p:sldId id="275" r:id="rId59"/>
    <p:sldId id="300" r:id="rId60"/>
    <p:sldId id="301" r:id="rId61"/>
    <p:sldId id="302" r:id="rId62"/>
    <p:sldId id="303" r:id="rId63"/>
    <p:sldId id="304" r:id="rId64"/>
    <p:sldId id="305" r:id="rId65"/>
    <p:sldId id="306" r:id="rId66"/>
    <p:sldId id="307" r:id="rId67"/>
    <p:sldId id="308" r:id="rId68"/>
    <p:sldId id="309" r:id="rId69"/>
    <p:sldId id="310" r:id="rId70"/>
    <p:sldId id="311" r:id="rId71"/>
    <p:sldId id="312" r:id="rId72"/>
    <p:sldId id="314" r:id="rId73"/>
    <p:sldId id="315" r:id="rId74"/>
    <p:sldId id="316" r:id="rId75"/>
    <p:sldId id="317" r:id="rId76"/>
    <p:sldId id="318" r:id="rId77"/>
    <p:sldId id="319" r:id="rId78"/>
    <p:sldId id="320" r:id="rId79"/>
    <p:sldId id="321" r:id="rId80"/>
    <p:sldId id="322" r:id="rId81"/>
    <p:sldId id="323" r:id="rId82"/>
    <p:sldId id="324" r:id="rId83"/>
    <p:sldId id="325" r:id="rId84"/>
    <p:sldId id="326" r:id="rId85"/>
    <p:sldId id="327" r:id="rId86"/>
    <p:sldId id="328" r:id="rId87"/>
    <p:sldId id="329" r:id="rId88"/>
    <p:sldId id="330" r:id="rId89"/>
    <p:sldId id="331" r:id="rId90"/>
    <p:sldId id="332" r:id="rId91"/>
    <p:sldId id="333" r:id="rId92"/>
    <p:sldId id="334" r:id="rId93"/>
    <p:sldId id="335" r:id="rId94"/>
    <p:sldId id="336" r:id="rId95"/>
    <p:sldId id="337" r:id="rId96"/>
    <p:sldId id="338" r:id="rId97"/>
    <p:sldId id="339" r:id="rId98"/>
    <p:sldId id="340" r:id="rId99"/>
    <p:sldId id="341" r:id="rId100"/>
    <p:sldId id="342" r:id="rId101"/>
    <p:sldId id="343" r:id="rId102"/>
    <p:sldId id="344" r:id="rId103"/>
    <p:sldId id="345" r:id="rId104"/>
    <p:sldId id="346" r:id="rId105"/>
    <p:sldId id="347" r:id="rId106"/>
    <p:sldId id="348" r:id="rId107"/>
    <p:sldId id="349" r:id="rId108"/>
    <p:sldId id="350" r:id="rId109"/>
    <p:sldId id="351" r:id="rId110"/>
    <p:sldId id="352" r:id="rId111"/>
    <p:sldId id="353" r:id="rId112"/>
    <p:sldId id="354" r:id="rId113"/>
    <p:sldId id="355" r:id="rId114"/>
    <p:sldId id="356" r:id="rId115"/>
    <p:sldId id="271" r:id="rId1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67" autoAdjust="0"/>
    <p:restoredTop sz="88333" autoAdjust="0"/>
  </p:normalViewPr>
  <p:slideViewPr>
    <p:cSldViewPr snapToGrid="0" showGuides="1">
      <p:cViewPr>
        <p:scale>
          <a:sx n="60" d="100"/>
          <a:sy n="60" d="100"/>
        </p:scale>
        <p:origin x="-2184" y="-564"/>
      </p:cViewPr>
      <p:guideLst>
        <p:guide orient="horz" pos="2160"/>
        <p:guide orient="horz" pos="864"/>
        <p:guide orient="horz" pos="816"/>
        <p:guide orient="horz" pos="3744"/>
        <p:guide orient="horz" pos="258"/>
        <p:guide pos="2880"/>
        <p:guide pos="288"/>
        <p:guide pos="5472"/>
      </p:guideLst>
    </p:cSldViewPr>
  </p:slideViewPr>
  <p:outlineViewPr>
    <p:cViewPr>
      <p:scale>
        <a:sx n="33" d="100"/>
        <a:sy n="33" d="100"/>
      </p:scale>
      <p:origin x="0" y="7830"/>
    </p:cViewPr>
  </p:outlineViewPr>
  <p:notesTextViewPr>
    <p:cViewPr>
      <p:scale>
        <a:sx n="100" d="100"/>
        <a:sy n="100" d="100"/>
      </p:scale>
      <p:origin x="0" y="0"/>
    </p:cViewPr>
  </p:notesTextViewPr>
  <p:sorterViewPr>
    <p:cViewPr>
      <p:scale>
        <a:sx n="100" d="100"/>
        <a:sy n="100" d="100"/>
      </p:scale>
      <p:origin x="0" y="72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customXml" Target="../customXml/item2.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charts/_rels/chart1.xml.rels><?xml version="1.0" encoding="UTF-8" standalone="yes"?>
<Relationships xmlns="http://schemas.openxmlformats.org/package/2006/relationships"><Relationship Id="rId1" Type="http://schemas.openxmlformats.org/officeDocument/2006/relationships/oleObject" Target="file:///C:\NPG\SSD\Postville%20Refresh\PBCA\Copy%20of%20pvr_status_WW10.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oleObject" Target="file:///C:\NPG\SSD\Postville%20Refresh\PBCA\Copy%20of%20pvr_status_WW1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7"/>
    </mc:Choice>
    <mc:Fallback>
      <c:style val="27"/>
    </mc:Fallback>
  </mc:AlternateContent>
  <c:chart>
    <c:title>
      <c:tx>
        <c:rich>
          <a:bodyPr/>
          <a:lstStyle/>
          <a:p>
            <a:pPr>
              <a:defRPr sz="1400" b="0">
                <a:solidFill>
                  <a:schemeClr val="tx1"/>
                </a:solidFill>
              </a:defRPr>
            </a:pPr>
            <a:r>
              <a:rPr lang="en-US" sz="1400" b="0" dirty="0" err="1" smtClean="0">
                <a:solidFill>
                  <a:schemeClr val="tx1"/>
                </a:solidFill>
              </a:rPr>
              <a:t>PCMark</a:t>
            </a:r>
            <a:r>
              <a:rPr lang="en-US" sz="1400" b="0" dirty="0" smtClean="0">
                <a:solidFill>
                  <a:schemeClr val="tx1"/>
                </a:solidFill>
              </a:rPr>
              <a:t> Vantage </a:t>
            </a:r>
            <a:r>
              <a:rPr lang="en-US" sz="1400" b="0" dirty="0">
                <a:solidFill>
                  <a:schemeClr val="tx1"/>
                </a:solidFill>
              </a:rPr>
              <a:t>% </a:t>
            </a:r>
            <a:r>
              <a:rPr lang="en-US" sz="1400" b="0" dirty="0" smtClean="0">
                <a:solidFill>
                  <a:schemeClr val="tx1"/>
                </a:solidFill>
              </a:rPr>
              <a:t>Performance</a:t>
            </a:r>
            <a:r>
              <a:rPr lang="en-US" sz="1400" b="0" baseline="0" dirty="0" smtClean="0">
                <a:solidFill>
                  <a:schemeClr val="tx1"/>
                </a:solidFill>
              </a:rPr>
              <a:t>   </a:t>
            </a:r>
            <a:r>
              <a:rPr lang="en-US" sz="1400" b="0" dirty="0" smtClean="0">
                <a:solidFill>
                  <a:schemeClr val="tx1"/>
                </a:solidFill>
              </a:rPr>
              <a:t>Gain over </a:t>
            </a:r>
            <a:r>
              <a:rPr lang="en-US" sz="1400" b="0" dirty="0">
                <a:solidFill>
                  <a:schemeClr val="tx1"/>
                </a:solidFill>
              </a:rPr>
              <a:t>7200 RPM Hard Drive  </a:t>
            </a:r>
          </a:p>
        </c:rich>
      </c:tx>
      <c:layout>
        <c:manualLayout>
          <c:xMode val="edge"/>
          <c:yMode val="edge"/>
          <c:x val="0.24028396234953389"/>
          <c:y val="3.9112860892388433E-2"/>
        </c:manualLayout>
      </c:layout>
      <c:overlay val="0"/>
      <c:spPr>
        <a:noFill/>
        <a:scene3d>
          <a:camera prst="orthographicFront"/>
          <a:lightRig rig="threePt" dir="t"/>
        </a:scene3d>
        <a:sp3d>
          <a:bevelT/>
        </a:sp3d>
      </c:spPr>
    </c:title>
    <c:autoTitleDeleted val="0"/>
    <c:plotArea>
      <c:layout/>
      <c:barChart>
        <c:barDir val="col"/>
        <c:grouping val="clustered"/>
        <c:varyColors val="0"/>
        <c:ser>
          <c:idx val="0"/>
          <c:order val="0"/>
          <c:tx>
            <c:strRef>
              <c:f>Sheet4!$C$12</c:f>
              <c:strCache>
                <c:ptCount val="1"/>
                <c:pt idx="0">
                  <c:v>320 Series 80GB</c:v>
                </c:pt>
              </c:strCache>
            </c:strRef>
          </c:tx>
          <c:spPr>
            <a:solidFill>
              <a:schemeClr val="tx2">
                <a:lumMod val="50000"/>
              </a:schemeClr>
            </a:solidFill>
          </c:spPr>
          <c:invertIfNegative val="0"/>
          <c:dLbls>
            <c:dLbl>
              <c:idx val="0"/>
              <c:layout>
                <c:manualLayout>
                  <c:x val="-1.7241379310344852E-2"/>
                  <c:y val="-6.6666666666666766E-3"/>
                </c:manualLayout>
              </c:layout>
              <c:tx>
                <c:rich>
                  <a:bodyPr/>
                  <a:lstStyle/>
                  <a:p>
                    <a:r>
                      <a:rPr lang="en-US" dirty="0" smtClean="0">
                        <a:solidFill>
                          <a:schemeClr val="tx1"/>
                        </a:solidFill>
                      </a:rPr>
                      <a:t>55%</a:t>
                    </a:r>
                    <a:endParaRPr lang="en-US" dirty="0"/>
                  </a:p>
                </c:rich>
              </c:tx>
              <c:dLblPos val="outEnd"/>
              <c:showLegendKey val="0"/>
              <c:showVal val="1"/>
              <c:showCatName val="0"/>
              <c:showSerName val="0"/>
              <c:showPercent val="0"/>
              <c:showBubbleSize val="0"/>
            </c:dLbl>
            <c:dLbl>
              <c:idx val="1"/>
              <c:layout>
                <c:manualLayout>
                  <c:x val="-2.0114942528735694E-2"/>
                  <c:y val="-1.8923884514435944E-4"/>
                </c:manualLayout>
              </c:layout>
              <c:tx>
                <c:rich>
                  <a:bodyPr/>
                  <a:lstStyle/>
                  <a:p>
                    <a:r>
                      <a:rPr lang="en-US" sz="1400" b="1">
                        <a:solidFill>
                          <a:schemeClr val="tx1"/>
                        </a:solidFill>
                      </a:rPr>
                      <a:t>1.5x</a:t>
                    </a:r>
                    <a:endParaRPr lang="en-US" sz="1400" b="1">
                      <a:solidFill>
                        <a:srgbClr val="FFC000"/>
                      </a:solidFill>
                    </a:endParaRPr>
                  </a:p>
                </c:rich>
              </c:tx>
              <c:dLblPos val="outEnd"/>
              <c:showLegendKey val="0"/>
              <c:showVal val="1"/>
              <c:showCatName val="0"/>
              <c:showSerName val="0"/>
              <c:showPercent val="0"/>
              <c:showBubbleSize val="0"/>
            </c:dLbl>
            <c:dLbl>
              <c:idx val="2"/>
              <c:layout>
                <c:manualLayout>
                  <c:x val="-2.2988732011946802E-2"/>
                  <c:y val="7.3913385826772163E-3"/>
                </c:manualLayout>
              </c:layout>
              <c:tx>
                <c:rich>
                  <a:bodyPr/>
                  <a:lstStyle/>
                  <a:p>
                    <a:r>
                      <a:rPr lang="en-US" sz="1400" b="1">
                        <a:solidFill>
                          <a:schemeClr val="tx1"/>
                        </a:solidFill>
                      </a:rPr>
                      <a:t>7x</a:t>
                    </a:r>
                    <a:endParaRPr lang="en-US" sz="1400" b="1">
                      <a:solidFill>
                        <a:srgbClr val="FFC000"/>
                      </a:solidFill>
                    </a:endParaRPr>
                  </a:p>
                </c:rich>
              </c:tx>
              <c:dLblPos val="outEnd"/>
              <c:showLegendKey val="0"/>
              <c:showVal val="1"/>
              <c:showCatName val="0"/>
              <c:showSerName val="0"/>
              <c:showPercent val="0"/>
              <c:showBubbleSize val="0"/>
            </c:dLbl>
            <c:txPr>
              <a:bodyPr/>
              <a:lstStyle/>
              <a:p>
                <a:pPr>
                  <a:defRPr sz="1400" b="1">
                    <a:solidFill>
                      <a:schemeClr val="tx1"/>
                    </a:solidFill>
                  </a:defRPr>
                </a:pPr>
                <a:endParaRPr lang="en-US"/>
              </a:p>
            </c:txPr>
            <c:dLblPos val="outEnd"/>
            <c:showLegendKey val="0"/>
            <c:showVal val="1"/>
            <c:showCatName val="0"/>
            <c:showSerName val="0"/>
            <c:showPercent val="0"/>
            <c:showBubbleSize val="0"/>
            <c:showLeaderLines val="0"/>
          </c:dLbls>
          <c:cat>
            <c:strRef>
              <c:f>Sheet4!$B$13:$B$15</c:f>
              <c:strCache>
                <c:ptCount val="3"/>
                <c:pt idx="0">
                  <c:v>Overall System </c:v>
                </c:pt>
                <c:pt idx="1">
                  <c:v> Productivity </c:v>
                </c:pt>
                <c:pt idx="2">
                  <c:v>Hard Drive</c:v>
                </c:pt>
              </c:strCache>
            </c:strRef>
          </c:cat>
          <c:val>
            <c:numRef>
              <c:f>Sheet4!$C$13:$C$15</c:f>
              <c:numCache>
                <c:formatCode>0%</c:formatCode>
                <c:ptCount val="3"/>
                <c:pt idx="0">
                  <c:v>0.56000000000000005</c:v>
                </c:pt>
                <c:pt idx="1">
                  <c:v>1.7200000000000009</c:v>
                </c:pt>
                <c:pt idx="2">
                  <c:v>7.07</c:v>
                </c:pt>
              </c:numCache>
            </c:numRef>
          </c:val>
        </c:ser>
        <c:ser>
          <c:idx val="1"/>
          <c:order val="1"/>
          <c:tx>
            <c:strRef>
              <c:f>Sheet4!$D$12</c:f>
              <c:strCache>
                <c:ptCount val="1"/>
                <c:pt idx="0">
                  <c:v>320 Series 160GB</c:v>
                </c:pt>
              </c:strCache>
            </c:strRef>
          </c:tx>
          <c:invertIfNegative val="0"/>
          <c:dLbls>
            <c:dLbl>
              <c:idx val="0"/>
              <c:layout>
                <c:manualLayout>
                  <c:x val="3.735632183908047E-2"/>
                  <c:y val="-3.3333333333333414E-3"/>
                </c:manualLayout>
              </c:layout>
              <c:tx>
                <c:rich>
                  <a:bodyPr/>
                  <a:lstStyle/>
                  <a:p>
                    <a:r>
                      <a:rPr lang="en-US" dirty="0" smtClean="0">
                        <a:solidFill>
                          <a:schemeClr val="tx1"/>
                        </a:solidFill>
                      </a:rPr>
                      <a:t>60%</a:t>
                    </a:r>
                    <a:endParaRPr lang="en-US" dirty="0"/>
                  </a:p>
                </c:rich>
              </c:tx>
              <c:dLblPos val="outEnd"/>
              <c:showLegendKey val="0"/>
              <c:showVal val="1"/>
              <c:showCatName val="0"/>
              <c:showSerName val="0"/>
              <c:showPercent val="0"/>
              <c:showBubbleSize val="0"/>
            </c:dLbl>
            <c:dLbl>
              <c:idx val="1"/>
              <c:layout>
                <c:manualLayout>
                  <c:x val="4.5498008869580983E-2"/>
                  <c:y val="-3.3333333333333414E-3"/>
                </c:manualLayout>
              </c:layout>
              <c:tx>
                <c:rich>
                  <a:bodyPr/>
                  <a:lstStyle/>
                  <a:p>
                    <a:r>
                      <a:rPr lang="en-US" sz="1400" b="1">
                        <a:solidFill>
                          <a:schemeClr val="tx1"/>
                        </a:solidFill>
                      </a:rPr>
                      <a:t>1.75x</a:t>
                    </a:r>
                    <a:endParaRPr lang="en-US" sz="1400" b="1">
                      <a:solidFill>
                        <a:srgbClr val="FFC000"/>
                      </a:solidFill>
                    </a:endParaRPr>
                  </a:p>
                </c:rich>
              </c:tx>
              <c:dLblPos val="outEnd"/>
              <c:showLegendKey val="0"/>
              <c:showVal val="1"/>
              <c:showCatName val="0"/>
              <c:showSerName val="0"/>
              <c:showPercent val="0"/>
              <c:showBubbleSize val="0"/>
            </c:dLbl>
            <c:dLbl>
              <c:idx val="2"/>
              <c:layout>
                <c:manualLayout>
                  <c:x val="2.011471626391529E-2"/>
                  <c:y val="6.8115485564304483E-3"/>
                </c:manualLayout>
              </c:layout>
              <c:tx>
                <c:rich>
                  <a:bodyPr/>
                  <a:lstStyle/>
                  <a:p>
                    <a:r>
                      <a:rPr lang="en-US" sz="1400" b="1">
                        <a:solidFill>
                          <a:schemeClr val="tx1"/>
                        </a:solidFill>
                      </a:rPr>
                      <a:t>7.2x</a:t>
                    </a:r>
                    <a:endParaRPr lang="en-US" sz="1400" b="1">
                      <a:solidFill>
                        <a:srgbClr val="FFC000"/>
                      </a:solidFill>
                    </a:endParaRPr>
                  </a:p>
                </c:rich>
              </c:tx>
              <c:dLblPos val="outEnd"/>
              <c:showLegendKey val="0"/>
              <c:showVal val="1"/>
              <c:showCatName val="0"/>
              <c:showSerName val="0"/>
              <c:showPercent val="0"/>
              <c:showBubbleSize val="0"/>
            </c:dLbl>
            <c:txPr>
              <a:bodyPr/>
              <a:lstStyle/>
              <a:p>
                <a:pPr>
                  <a:defRPr sz="1400" b="1">
                    <a:solidFill>
                      <a:schemeClr val="tx1"/>
                    </a:solidFill>
                  </a:defRPr>
                </a:pPr>
                <a:endParaRPr lang="en-US"/>
              </a:p>
            </c:txPr>
            <c:dLblPos val="outEnd"/>
            <c:showLegendKey val="0"/>
            <c:showVal val="1"/>
            <c:showCatName val="0"/>
            <c:showSerName val="0"/>
            <c:showPercent val="0"/>
            <c:showBubbleSize val="0"/>
            <c:showLeaderLines val="0"/>
          </c:dLbls>
          <c:cat>
            <c:strRef>
              <c:f>Sheet4!$B$13:$B$15</c:f>
              <c:strCache>
                <c:ptCount val="3"/>
                <c:pt idx="0">
                  <c:v>Overall System </c:v>
                </c:pt>
                <c:pt idx="1">
                  <c:v> Productivity </c:v>
                </c:pt>
                <c:pt idx="2">
                  <c:v>Hard Drive</c:v>
                </c:pt>
              </c:strCache>
            </c:strRef>
          </c:cat>
          <c:val>
            <c:numRef>
              <c:f>Sheet4!$D$13:$D$15</c:f>
              <c:numCache>
                <c:formatCode>0%</c:formatCode>
                <c:ptCount val="3"/>
                <c:pt idx="0">
                  <c:v>0.61000000000000065</c:v>
                </c:pt>
                <c:pt idx="1">
                  <c:v>1.81</c:v>
                </c:pt>
                <c:pt idx="2">
                  <c:v>7.4300000000000024</c:v>
                </c:pt>
              </c:numCache>
            </c:numRef>
          </c:val>
        </c:ser>
        <c:dLbls>
          <c:showLegendKey val="0"/>
          <c:showVal val="1"/>
          <c:showCatName val="0"/>
          <c:showSerName val="0"/>
          <c:showPercent val="0"/>
          <c:showBubbleSize val="0"/>
        </c:dLbls>
        <c:gapWidth val="150"/>
        <c:axId val="124763520"/>
        <c:axId val="124777600"/>
      </c:barChart>
      <c:catAx>
        <c:axId val="124763520"/>
        <c:scaling>
          <c:orientation val="minMax"/>
        </c:scaling>
        <c:delete val="0"/>
        <c:axPos val="b"/>
        <c:majorTickMark val="out"/>
        <c:minorTickMark val="none"/>
        <c:tickLblPos val="nextTo"/>
        <c:txPr>
          <a:bodyPr/>
          <a:lstStyle/>
          <a:p>
            <a:pPr>
              <a:defRPr sz="1100" b="1"/>
            </a:pPr>
            <a:endParaRPr lang="en-US"/>
          </a:p>
        </c:txPr>
        <c:crossAx val="124777600"/>
        <c:crosses val="autoZero"/>
        <c:auto val="1"/>
        <c:lblAlgn val="ctr"/>
        <c:lblOffset val="100"/>
        <c:noMultiLvlLbl val="0"/>
      </c:catAx>
      <c:valAx>
        <c:axId val="124777600"/>
        <c:scaling>
          <c:orientation val="minMax"/>
        </c:scaling>
        <c:delete val="0"/>
        <c:axPos val="l"/>
        <c:title>
          <c:tx>
            <c:rich>
              <a:bodyPr rot="-5400000" vert="horz"/>
              <a:lstStyle/>
              <a:p>
                <a:pPr>
                  <a:defRPr sz="1200"/>
                </a:pPr>
                <a:r>
                  <a:rPr lang="en-US" sz="1200"/>
                  <a:t>PCMark Vantage </a:t>
                </a:r>
              </a:p>
              <a:p>
                <a:pPr>
                  <a:defRPr sz="1200"/>
                </a:pPr>
                <a:r>
                  <a:rPr lang="en-US" sz="1200"/>
                  <a:t>% Gain</a:t>
                </a:r>
              </a:p>
            </c:rich>
          </c:tx>
          <c:layout/>
          <c:overlay val="0"/>
        </c:title>
        <c:numFmt formatCode="0%" sourceLinked="1"/>
        <c:majorTickMark val="out"/>
        <c:minorTickMark val="none"/>
        <c:tickLblPos val="nextTo"/>
        <c:crossAx val="124763520"/>
        <c:crosses val="autoZero"/>
        <c:crossBetween val="between"/>
      </c:valAx>
    </c:plotArea>
    <c:legend>
      <c:legendPos val="b"/>
      <c:layout/>
      <c:overlay val="0"/>
      <c:txPr>
        <a:bodyPr/>
        <a:lstStyle/>
        <a:p>
          <a:pPr>
            <a:defRPr sz="14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4673608862269619E-2"/>
          <c:y val="4.0109711689554788E-2"/>
          <c:w val="0.85514073733405316"/>
          <c:h val="0.81243843216680312"/>
        </c:manualLayout>
      </c:layout>
      <c:barChart>
        <c:barDir val="bar"/>
        <c:grouping val="clustered"/>
        <c:varyColors val="0"/>
        <c:ser>
          <c:idx val="0"/>
          <c:order val="0"/>
          <c:tx>
            <c:strRef>
              <c:f>Sheet1!$B$1</c:f>
              <c:strCache>
                <c:ptCount val="1"/>
                <c:pt idx="0">
                  <c:v>Column1</c:v>
                </c:pt>
              </c:strCache>
            </c:strRef>
          </c:tx>
          <c:invertIfNegative val="0"/>
          <c:cat>
            <c:strRef>
              <c:f>Sheet1!$A$2:$A$3</c:f>
              <c:strCache>
                <c:ptCount val="2"/>
                <c:pt idx="0">
                  <c:v>Core i5</c:v>
                </c:pt>
                <c:pt idx="1">
                  <c:v>Core i7</c:v>
                </c:pt>
              </c:strCache>
            </c:strRef>
          </c:cat>
          <c:val>
            <c:numRef>
              <c:f>Sheet1!$B$2:$B$3</c:f>
              <c:numCache>
                <c:formatCode>General</c:formatCode>
                <c:ptCount val="2"/>
                <c:pt idx="0">
                  <c:v>0</c:v>
                </c:pt>
                <c:pt idx="1">
                  <c:v>4</c:v>
                </c:pt>
              </c:numCache>
            </c:numRef>
          </c:val>
        </c:ser>
        <c:ser>
          <c:idx val="1"/>
          <c:order val="1"/>
          <c:tx>
            <c:strRef>
              <c:f>Sheet1!$C$1</c:f>
              <c:strCache>
                <c:ptCount val="1"/>
                <c:pt idx="0">
                  <c:v>Column2</c:v>
                </c:pt>
              </c:strCache>
            </c:strRef>
          </c:tx>
          <c:invertIfNegative val="0"/>
          <c:cat>
            <c:strRef>
              <c:f>Sheet1!$A$2:$A$3</c:f>
              <c:strCache>
                <c:ptCount val="2"/>
                <c:pt idx="0">
                  <c:v>Core i5</c:v>
                </c:pt>
                <c:pt idx="1">
                  <c:v>Core i7</c:v>
                </c:pt>
              </c:strCache>
            </c:strRef>
          </c:cat>
          <c:val>
            <c:numRef>
              <c:f>Sheet1!$C$2:$C$3</c:f>
              <c:numCache>
                <c:formatCode>General</c:formatCode>
                <c:ptCount val="2"/>
                <c:pt idx="0">
                  <c:v>1</c:v>
                </c:pt>
                <c:pt idx="1">
                  <c:v>0</c:v>
                </c:pt>
              </c:numCache>
            </c:numRef>
          </c:val>
        </c:ser>
        <c:dLbls>
          <c:showLegendKey val="0"/>
          <c:showVal val="0"/>
          <c:showCatName val="0"/>
          <c:showSerName val="0"/>
          <c:showPercent val="0"/>
          <c:showBubbleSize val="0"/>
        </c:dLbls>
        <c:gapWidth val="149"/>
        <c:overlap val="100"/>
        <c:axId val="182845824"/>
        <c:axId val="182847360"/>
      </c:barChart>
      <c:catAx>
        <c:axId val="182845824"/>
        <c:scaling>
          <c:orientation val="minMax"/>
        </c:scaling>
        <c:delete val="0"/>
        <c:axPos val="l"/>
        <c:majorTickMark val="out"/>
        <c:minorTickMark val="none"/>
        <c:tickLblPos val="none"/>
        <c:crossAx val="182847360"/>
        <c:crosses val="autoZero"/>
        <c:auto val="1"/>
        <c:lblAlgn val="ctr"/>
        <c:lblOffset val="100"/>
        <c:noMultiLvlLbl val="0"/>
      </c:catAx>
      <c:valAx>
        <c:axId val="182847360"/>
        <c:scaling>
          <c:orientation val="minMax"/>
          <c:max val="4"/>
          <c:min val="0"/>
        </c:scaling>
        <c:delete val="0"/>
        <c:axPos val="b"/>
        <c:numFmt formatCode="General" sourceLinked="1"/>
        <c:majorTickMark val="out"/>
        <c:minorTickMark val="none"/>
        <c:tickLblPos val="nextTo"/>
        <c:txPr>
          <a:bodyPr/>
          <a:lstStyle/>
          <a:p>
            <a:pPr>
              <a:defRPr>
                <a:solidFill>
                  <a:schemeClr val="tx1"/>
                </a:solidFill>
              </a:defRPr>
            </a:pPr>
            <a:endParaRPr lang="en-US"/>
          </a:p>
        </c:txPr>
        <c:crossAx val="182845824"/>
        <c:crosses val="autoZero"/>
        <c:crossBetween val="between"/>
        <c:majorUnit val="1"/>
      </c:valAx>
    </c:plotArea>
    <c:plotVisOnly val="1"/>
    <c:dispBlanksAs val="gap"/>
    <c:showDLblsOverMax val="0"/>
  </c:chart>
  <c:txPr>
    <a:bodyPr/>
    <a:lstStyle/>
    <a:p>
      <a:pPr>
        <a:defRPr sz="1200">
          <a:solidFill>
            <a:schemeClr val="tx2"/>
          </a:solidFil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7"/>
    </mc:Choice>
    <mc:Fallback>
      <c:style val="27"/>
    </mc:Fallback>
  </mc:AlternateContent>
  <c:chart>
    <c:title>
      <c:tx>
        <c:rich>
          <a:bodyPr/>
          <a:lstStyle/>
          <a:p>
            <a:pPr>
              <a:defRPr sz="1400" b="0">
                <a:solidFill>
                  <a:schemeClr val="tx1"/>
                </a:solidFill>
              </a:defRPr>
            </a:pPr>
            <a:r>
              <a:rPr lang="en-US" sz="1400" b="0" dirty="0" err="1" smtClean="0">
                <a:solidFill>
                  <a:schemeClr val="tx1"/>
                </a:solidFill>
              </a:rPr>
              <a:t>PCMark</a:t>
            </a:r>
            <a:r>
              <a:rPr lang="en-US" sz="1400" b="0" dirty="0" smtClean="0">
                <a:solidFill>
                  <a:schemeClr val="tx1"/>
                </a:solidFill>
              </a:rPr>
              <a:t> Vantage </a:t>
            </a:r>
            <a:r>
              <a:rPr lang="en-US" sz="1400" b="0" dirty="0">
                <a:solidFill>
                  <a:schemeClr val="tx1"/>
                </a:solidFill>
              </a:rPr>
              <a:t>% </a:t>
            </a:r>
            <a:r>
              <a:rPr lang="en-US" sz="1400" b="0" dirty="0" smtClean="0">
                <a:solidFill>
                  <a:schemeClr val="tx1"/>
                </a:solidFill>
              </a:rPr>
              <a:t>Performance</a:t>
            </a:r>
            <a:r>
              <a:rPr lang="en-US" sz="1400" b="0" baseline="0" dirty="0" smtClean="0">
                <a:solidFill>
                  <a:schemeClr val="tx1"/>
                </a:solidFill>
              </a:rPr>
              <a:t>   </a:t>
            </a:r>
            <a:r>
              <a:rPr lang="en-US" sz="1400" b="0" dirty="0" smtClean="0">
                <a:solidFill>
                  <a:schemeClr val="tx1"/>
                </a:solidFill>
              </a:rPr>
              <a:t>Gain over </a:t>
            </a:r>
            <a:r>
              <a:rPr lang="en-US" sz="1400" b="0" dirty="0">
                <a:solidFill>
                  <a:schemeClr val="tx1"/>
                </a:solidFill>
              </a:rPr>
              <a:t>7200 RPM Hard Drive  </a:t>
            </a:r>
          </a:p>
        </c:rich>
      </c:tx>
      <c:layout>
        <c:manualLayout>
          <c:xMode val="edge"/>
          <c:yMode val="edge"/>
          <c:x val="0.24028396234953389"/>
          <c:y val="3.9112860892388433E-2"/>
        </c:manualLayout>
      </c:layout>
      <c:overlay val="0"/>
      <c:spPr>
        <a:noFill/>
        <a:scene3d>
          <a:camera prst="orthographicFront"/>
          <a:lightRig rig="threePt" dir="t"/>
        </a:scene3d>
        <a:sp3d>
          <a:bevelT/>
        </a:sp3d>
      </c:spPr>
    </c:title>
    <c:autoTitleDeleted val="0"/>
    <c:plotArea>
      <c:layout/>
      <c:barChart>
        <c:barDir val="col"/>
        <c:grouping val="clustered"/>
        <c:varyColors val="0"/>
        <c:ser>
          <c:idx val="0"/>
          <c:order val="0"/>
          <c:tx>
            <c:strRef>
              <c:f>Sheet4!$C$12</c:f>
              <c:strCache>
                <c:ptCount val="1"/>
                <c:pt idx="0">
                  <c:v>320 Series 80GB</c:v>
                </c:pt>
              </c:strCache>
            </c:strRef>
          </c:tx>
          <c:spPr>
            <a:solidFill>
              <a:schemeClr val="tx2">
                <a:lumMod val="50000"/>
              </a:schemeClr>
            </a:solidFill>
          </c:spPr>
          <c:invertIfNegative val="0"/>
          <c:dLbls>
            <c:dLbl>
              <c:idx val="0"/>
              <c:layout>
                <c:manualLayout>
                  <c:x val="-1.7241379310344852E-2"/>
                  <c:y val="-6.6666666666666766E-3"/>
                </c:manualLayout>
              </c:layout>
              <c:tx>
                <c:rich>
                  <a:bodyPr/>
                  <a:lstStyle/>
                  <a:p>
                    <a:r>
                      <a:rPr lang="en-US" dirty="0" smtClean="0">
                        <a:solidFill>
                          <a:schemeClr val="tx1"/>
                        </a:solidFill>
                      </a:rPr>
                      <a:t>55%</a:t>
                    </a:r>
                    <a:endParaRPr lang="en-US" dirty="0"/>
                  </a:p>
                </c:rich>
              </c:tx>
              <c:dLblPos val="outEnd"/>
              <c:showLegendKey val="0"/>
              <c:showVal val="1"/>
              <c:showCatName val="0"/>
              <c:showSerName val="0"/>
              <c:showPercent val="0"/>
              <c:showBubbleSize val="0"/>
            </c:dLbl>
            <c:dLbl>
              <c:idx val="1"/>
              <c:layout>
                <c:manualLayout>
                  <c:x val="-2.0114942528735694E-2"/>
                  <c:y val="-1.8923884514435944E-4"/>
                </c:manualLayout>
              </c:layout>
              <c:tx>
                <c:rich>
                  <a:bodyPr/>
                  <a:lstStyle/>
                  <a:p>
                    <a:r>
                      <a:rPr lang="en-US" sz="1400" b="1">
                        <a:solidFill>
                          <a:schemeClr val="tx1"/>
                        </a:solidFill>
                      </a:rPr>
                      <a:t>1.5x</a:t>
                    </a:r>
                    <a:endParaRPr lang="en-US" sz="1400" b="1">
                      <a:solidFill>
                        <a:srgbClr val="FFC000"/>
                      </a:solidFill>
                    </a:endParaRPr>
                  </a:p>
                </c:rich>
              </c:tx>
              <c:dLblPos val="outEnd"/>
              <c:showLegendKey val="0"/>
              <c:showVal val="1"/>
              <c:showCatName val="0"/>
              <c:showSerName val="0"/>
              <c:showPercent val="0"/>
              <c:showBubbleSize val="0"/>
            </c:dLbl>
            <c:dLbl>
              <c:idx val="2"/>
              <c:layout>
                <c:manualLayout>
                  <c:x val="-2.2988732011946802E-2"/>
                  <c:y val="7.3913385826772163E-3"/>
                </c:manualLayout>
              </c:layout>
              <c:tx>
                <c:rich>
                  <a:bodyPr/>
                  <a:lstStyle/>
                  <a:p>
                    <a:r>
                      <a:rPr lang="en-US" sz="1400" b="1">
                        <a:solidFill>
                          <a:schemeClr val="tx1"/>
                        </a:solidFill>
                      </a:rPr>
                      <a:t>7x</a:t>
                    </a:r>
                    <a:endParaRPr lang="en-US" sz="1400" b="1">
                      <a:solidFill>
                        <a:srgbClr val="FFC000"/>
                      </a:solidFill>
                    </a:endParaRPr>
                  </a:p>
                </c:rich>
              </c:tx>
              <c:dLblPos val="outEnd"/>
              <c:showLegendKey val="0"/>
              <c:showVal val="1"/>
              <c:showCatName val="0"/>
              <c:showSerName val="0"/>
              <c:showPercent val="0"/>
              <c:showBubbleSize val="0"/>
            </c:dLbl>
            <c:txPr>
              <a:bodyPr/>
              <a:lstStyle/>
              <a:p>
                <a:pPr>
                  <a:defRPr sz="1400" b="1">
                    <a:solidFill>
                      <a:schemeClr val="tx1"/>
                    </a:solidFill>
                  </a:defRPr>
                </a:pPr>
                <a:endParaRPr lang="en-US"/>
              </a:p>
            </c:txPr>
            <c:dLblPos val="outEnd"/>
            <c:showLegendKey val="0"/>
            <c:showVal val="1"/>
            <c:showCatName val="0"/>
            <c:showSerName val="0"/>
            <c:showPercent val="0"/>
            <c:showBubbleSize val="0"/>
            <c:showLeaderLines val="0"/>
          </c:dLbls>
          <c:cat>
            <c:strRef>
              <c:f>Sheet4!$B$13:$B$15</c:f>
              <c:strCache>
                <c:ptCount val="3"/>
                <c:pt idx="0">
                  <c:v>Overall System </c:v>
                </c:pt>
                <c:pt idx="1">
                  <c:v> Productivity </c:v>
                </c:pt>
                <c:pt idx="2">
                  <c:v>Hard Drive</c:v>
                </c:pt>
              </c:strCache>
            </c:strRef>
          </c:cat>
          <c:val>
            <c:numRef>
              <c:f>Sheet4!$C$13:$C$15</c:f>
              <c:numCache>
                <c:formatCode>0%</c:formatCode>
                <c:ptCount val="3"/>
                <c:pt idx="0">
                  <c:v>0.56000000000000005</c:v>
                </c:pt>
                <c:pt idx="1">
                  <c:v>1.7200000000000009</c:v>
                </c:pt>
                <c:pt idx="2">
                  <c:v>7.07</c:v>
                </c:pt>
              </c:numCache>
            </c:numRef>
          </c:val>
        </c:ser>
        <c:ser>
          <c:idx val="1"/>
          <c:order val="1"/>
          <c:tx>
            <c:strRef>
              <c:f>Sheet4!$D$12</c:f>
              <c:strCache>
                <c:ptCount val="1"/>
                <c:pt idx="0">
                  <c:v>320 Series 160GB</c:v>
                </c:pt>
              </c:strCache>
            </c:strRef>
          </c:tx>
          <c:invertIfNegative val="0"/>
          <c:dLbls>
            <c:dLbl>
              <c:idx val="0"/>
              <c:layout>
                <c:manualLayout>
                  <c:x val="3.735632183908047E-2"/>
                  <c:y val="-3.3333333333333414E-3"/>
                </c:manualLayout>
              </c:layout>
              <c:tx>
                <c:rich>
                  <a:bodyPr/>
                  <a:lstStyle/>
                  <a:p>
                    <a:r>
                      <a:rPr lang="en-US" dirty="0" smtClean="0">
                        <a:solidFill>
                          <a:schemeClr val="tx1"/>
                        </a:solidFill>
                      </a:rPr>
                      <a:t>60%</a:t>
                    </a:r>
                    <a:endParaRPr lang="en-US" dirty="0"/>
                  </a:p>
                </c:rich>
              </c:tx>
              <c:dLblPos val="outEnd"/>
              <c:showLegendKey val="0"/>
              <c:showVal val="1"/>
              <c:showCatName val="0"/>
              <c:showSerName val="0"/>
              <c:showPercent val="0"/>
              <c:showBubbleSize val="0"/>
            </c:dLbl>
            <c:dLbl>
              <c:idx val="1"/>
              <c:layout>
                <c:manualLayout>
                  <c:x val="4.5498008869580983E-2"/>
                  <c:y val="-3.3333333333333414E-3"/>
                </c:manualLayout>
              </c:layout>
              <c:tx>
                <c:rich>
                  <a:bodyPr/>
                  <a:lstStyle/>
                  <a:p>
                    <a:r>
                      <a:rPr lang="en-US" sz="1400" b="1">
                        <a:solidFill>
                          <a:schemeClr val="tx1"/>
                        </a:solidFill>
                      </a:rPr>
                      <a:t>1.75x</a:t>
                    </a:r>
                    <a:endParaRPr lang="en-US" sz="1400" b="1">
                      <a:solidFill>
                        <a:srgbClr val="FFC000"/>
                      </a:solidFill>
                    </a:endParaRPr>
                  </a:p>
                </c:rich>
              </c:tx>
              <c:dLblPos val="outEnd"/>
              <c:showLegendKey val="0"/>
              <c:showVal val="1"/>
              <c:showCatName val="0"/>
              <c:showSerName val="0"/>
              <c:showPercent val="0"/>
              <c:showBubbleSize val="0"/>
            </c:dLbl>
            <c:dLbl>
              <c:idx val="2"/>
              <c:layout>
                <c:manualLayout>
                  <c:x val="2.011471626391529E-2"/>
                  <c:y val="6.8115485564304483E-3"/>
                </c:manualLayout>
              </c:layout>
              <c:tx>
                <c:rich>
                  <a:bodyPr/>
                  <a:lstStyle/>
                  <a:p>
                    <a:r>
                      <a:rPr lang="en-US" sz="1400" b="1">
                        <a:solidFill>
                          <a:schemeClr val="tx1"/>
                        </a:solidFill>
                      </a:rPr>
                      <a:t>7.2x</a:t>
                    </a:r>
                    <a:endParaRPr lang="en-US" sz="1400" b="1">
                      <a:solidFill>
                        <a:srgbClr val="FFC000"/>
                      </a:solidFill>
                    </a:endParaRPr>
                  </a:p>
                </c:rich>
              </c:tx>
              <c:dLblPos val="outEnd"/>
              <c:showLegendKey val="0"/>
              <c:showVal val="1"/>
              <c:showCatName val="0"/>
              <c:showSerName val="0"/>
              <c:showPercent val="0"/>
              <c:showBubbleSize val="0"/>
            </c:dLbl>
            <c:txPr>
              <a:bodyPr/>
              <a:lstStyle/>
              <a:p>
                <a:pPr>
                  <a:defRPr sz="1400" b="1">
                    <a:solidFill>
                      <a:schemeClr val="tx1"/>
                    </a:solidFill>
                  </a:defRPr>
                </a:pPr>
                <a:endParaRPr lang="en-US"/>
              </a:p>
            </c:txPr>
            <c:dLblPos val="outEnd"/>
            <c:showLegendKey val="0"/>
            <c:showVal val="1"/>
            <c:showCatName val="0"/>
            <c:showSerName val="0"/>
            <c:showPercent val="0"/>
            <c:showBubbleSize val="0"/>
            <c:showLeaderLines val="0"/>
          </c:dLbls>
          <c:cat>
            <c:strRef>
              <c:f>Sheet4!$B$13:$B$15</c:f>
              <c:strCache>
                <c:ptCount val="3"/>
                <c:pt idx="0">
                  <c:v>Overall System </c:v>
                </c:pt>
                <c:pt idx="1">
                  <c:v> Productivity </c:v>
                </c:pt>
                <c:pt idx="2">
                  <c:v>Hard Drive</c:v>
                </c:pt>
              </c:strCache>
            </c:strRef>
          </c:cat>
          <c:val>
            <c:numRef>
              <c:f>Sheet4!$D$13:$D$15</c:f>
              <c:numCache>
                <c:formatCode>0%</c:formatCode>
                <c:ptCount val="3"/>
                <c:pt idx="0">
                  <c:v>0.61000000000000065</c:v>
                </c:pt>
                <c:pt idx="1">
                  <c:v>1.81</c:v>
                </c:pt>
                <c:pt idx="2">
                  <c:v>7.4300000000000024</c:v>
                </c:pt>
              </c:numCache>
            </c:numRef>
          </c:val>
        </c:ser>
        <c:dLbls>
          <c:showLegendKey val="0"/>
          <c:showVal val="1"/>
          <c:showCatName val="0"/>
          <c:showSerName val="0"/>
          <c:showPercent val="0"/>
          <c:showBubbleSize val="0"/>
        </c:dLbls>
        <c:gapWidth val="150"/>
        <c:axId val="125241600"/>
        <c:axId val="125259776"/>
      </c:barChart>
      <c:catAx>
        <c:axId val="125241600"/>
        <c:scaling>
          <c:orientation val="minMax"/>
        </c:scaling>
        <c:delete val="0"/>
        <c:axPos val="b"/>
        <c:majorTickMark val="out"/>
        <c:minorTickMark val="none"/>
        <c:tickLblPos val="nextTo"/>
        <c:txPr>
          <a:bodyPr/>
          <a:lstStyle/>
          <a:p>
            <a:pPr>
              <a:defRPr sz="1100" b="1"/>
            </a:pPr>
            <a:endParaRPr lang="en-US"/>
          </a:p>
        </c:txPr>
        <c:crossAx val="125259776"/>
        <c:crosses val="autoZero"/>
        <c:auto val="1"/>
        <c:lblAlgn val="ctr"/>
        <c:lblOffset val="100"/>
        <c:noMultiLvlLbl val="0"/>
      </c:catAx>
      <c:valAx>
        <c:axId val="125259776"/>
        <c:scaling>
          <c:orientation val="minMax"/>
        </c:scaling>
        <c:delete val="0"/>
        <c:axPos val="l"/>
        <c:title>
          <c:tx>
            <c:rich>
              <a:bodyPr rot="-5400000" vert="horz"/>
              <a:lstStyle/>
              <a:p>
                <a:pPr>
                  <a:defRPr sz="1200"/>
                </a:pPr>
                <a:r>
                  <a:rPr lang="en-US" sz="1200"/>
                  <a:t>PCMark Vantage </a:t>
                </a:r>
              </a:p>
              <a:p>
                <a:pPr>
                  <a:defRPr sz="1200"/>
                </a:pPr>
                <a:r>
                  <a:rPr lang="en-US" sz="1200"/>
                  <a:t>% Gain</a:t>
                </a:r>
              </a:p>
            </c:rich>
          </c:tx>
          <c:overlay val="0"/>
        </c:title>
        <c:numFmt formatCode="0%" sourceLinked="1"/>
        <c:majorTickMark val="out"/>
        <c:minorTickMark val="none"/>
        <c:tickLblPos val="nextTo"/>
        <c:crossAx val="125241600"/>
        <c:crosses val="autoZero"/>
        <c:crossBetween val="between"/>
      </c:valAx>
    </c:plotArea>
    <c:legend>
      <c:legendPos val="b"/>
      <c:overlay val="0"/>
      <c:txPr>
        <a:bodyPr/>
        <a:lstStyle/>
        <a:p>
          <a:pPr>
            <a:defRPr sz="1400"/>
          </a:pPr>
          <a:endParaRPr lang="en-US"/>
        </a:p>
      </c:txPr>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C3DCEE-310C-456E-BD3A-738F5B3D7E3B}"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89413B07-5793-4C0F-AA97-FB433DD9B600}">
      <dgm:prSet custT="1"/>
      <dgm:spPr>
        <a:noFill/>
        <a:ln>
          <a:solidFill>
            <a:srgbClr val="0070C0"/>
          </a:solidFill>
        </a:ln>
      </dgm:spPr>
      <dgm:t>
        <a:bodyPr/>
        <a:lstStyle/>
        <a:p>
          <a:pPr algn="ctr" rtl="0"/>
          <a:r>
            <a:rPr lang="en-US" sz="2800" dirty="0" smtClean="0">
              <a:latin typeface="+mj-lt"/>
            </a:rPr>
            <a:t>3</a:t>
          </a:r>
          <a:r>
            <a:rPr lang="en-US" sz="2800" baseline="30000" dirty="0" smtClean="0">
              <a:latin typeface="+mj-lt"/>
            </a:rPr>
            <a:t>rd</a:t>
          </a:r>
          <a:r>
            <a:rPr lang="en-US" sz="2800" dirty="0" smtClean="0">
              <a:latin typeface="+mj-lt"/>
            </a:rPr>
            <a:t> Gen Core Key Features</a:t>
          </a:r>
          <a:endParaRPr lang="en-US" sz="2800" dirty="0">
            <a:latin typeface="+mj-lt"/>
          </a:endParaRPr>
        </a:p>
      </dgm:t>
    </dgm:pt>
    <dgm:pt modelId="{28891E83-19A2-4AA0-BD75-3F3143312E98}" type="parTrans" cxnId="{DCCC51EF-002E-46FE-986A-717580942A59}">
      <dgm:prSet/>
      <dgm:spPr/>
      <dgm:t>
        <a:bodyPr/>
        <a:lstStyle/>
        <a:p>
          <a:endParaRPr lang="en-US"/>
        </a:p>
      </dgm:t>
    </dgm:pt>
    <dgm:pt modelId="{5DFECCF1-149E-42D9-B95E-3E1DCF877381}" type="sibTrans" cxnId="{DCCC51EF-002E-46FE-986A-717580942A59}">
      <dgm:prSet/>
      <dgm:spPr/>
      <dgm:t>
        <a:bodyPr/>
        <a:lstStyle/>
        <a:p>
          <a:endParaRPr lang="en-US"/>
        </a:p>
      </dgm:t>
    </dgm:pt>
    <dgm:pt modelId="{24DB2057-0D00-4163-A2CE-7653BE82B4DC}" type="pres">
      <dgm:prSet presAssocID="{59C3DCEE-310C-456E-BD3A-738F5B3D7E3B}" presName="linear" presStyleCnt="0">
        <dgm:presLayoutVars>
          <dgm:animLvl val="lvl"/>
          <dgm:resizeHandles val="exact"/>
        </dgm:presLayoutVars>
      </dgm:prSet>
      <dgm:spPr/>
      <dgm:t>
        <a:bodyPr/>
        <a:lstStyle/>
        <a:p>
          <a:endParaRPr lang="en-US"/>
        </a:p>
      </dgm:t>
    </dgm:pt>
    <dgm:pt modelId="{11B033CC-A3ED-4D0A-96B1-58399E63FC1E}" type="pres">
      <dgm:prSet presAssocID="{89413B07-5793-4C0F-AA97-FB433DD9B600}" presName="parentText" presStyleLbl="node1" presStyleIdx="0" presStyleCnt="1" custScaleY="63422" custLinFactNeighborX="207" custLinFactNeighborY="-9655">
        <dgm:presLayoutVars>
          <dgm:chMax val="0"/>
          <dgm:bulletEnabled val="1"/>
        </dgm:presLayoutVars>
      </dgm:prSet>
      <dgm:spPr/>
      <dgm:t>
        <a:bodyPr/>
        <a:lstStyle/>
        <a:p>
          <a:endParaRPr lang="en-US"/>
        </a:p>
      </dgm:t>
    </dgm:pt>
  </dgm:ptLst>
  <dgm:cxnLst>
    <dgm:cxn modelId="{DCCC51EF-002E-46FE-986A-717580942A59}" srcId="{59C3DCEE-310C-456E-BD3A-738F5B3D7E3B}" destId="{89413B07-5793-4C0F-AA97-FB433DD9B600}" srcOrd="0" destOrd="0" parTransId="{28891E83-19A2-4AA0-BD75-3F3143312E98}" sibTransId="{5DFECCF1-149E-42D9-B95E-3E1DCF877381}"/>
    <dgm:cxn modelId="{68AECB1A-E049-4324-AC44-464CDA455904}" type="presOf" srcId="{89413B07-5793-4C0F-AA97-FB433DD9B600}" destId="{11B033CC-A3ED-4D0A-96B1-58399E63FC1E}" srcOrd="0" destOrd="0" presId="urn:microsoft.com/office/officeart/2005/8/layout/vList2"/>
    <dgm:cxn modelId="{8104460C-E34B-4464-8968-E3944F2663D2}" type="presOf" srcId="{59C3DCEE-310C-456E-BD3A-738F5B3D7E3B}" destId="{24DB2057-0D00-4163-A2CE-7653BE82B4DC}" srcOrd="0" destOrd="0" presId="urn:microsoft.com/office/officeart/2005/8/layout/vList2"/>
    <dgm:cxn modelId="{B72AE012-5A80-4D47-A7BF-C3E3F0ABFEA9}" type="presParOf" srcId="{24DB2057-0D00-4163-A2CE-7653BE82B4DC}" destId="{11B033CC-A3ED-4D0A-96B1-58399E63FC1E}"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9C3DCEE-310C-456E-BD3A-738F5B3D7E3B}"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89413B07-5793-4C0F-AA97-FB433DD9B600}">
      <dgm:prSet custT="1"/>
      <dgm:spPr>
        <a:noFill/>
        <a:ln>
          <a:solidFill>
            <a:srgbClr val="0070C0"/>
          </a:solidFill>
        </a:ln>
      </dgm:spPr>
      <dgm:t>
        <a:bodyPr/>
        <a:lstStyle/>
        <a:p>
          <a:pPr algn="ctr" rtl="0"/>
          <a:r>
            <a:rPr lang="en-US" sz="2800" dirty="0" smtClean="0">
              <a:latin typeface="+mj-lt"/>
            </a:rPr>
            <a:t>Intel SSD Technology: Reliability and Performance</a:t>
          </a:r>
          <a:endParaRPr lang="en-US" sz="2800" dirty="0">
            <a:latin typeface="+mj-lt"/>
          </a:endParaRPr>
        </a:p>
      </dgm:t>
    </dgm:pt>
    <dgm:pt modelId="{28891E83-19A2-4AA0-BD75-3F3143312E98}" type="parTrans" cxnId="{DCCC51EF-002E-46FE-986A-717580942A59}">
      <dgm:prSet/>
      <dgm:spPr/>
      <dgm:t>
        <a:bodyPr/>
        <a:lstStyle/>
        <a:p>
          <a:endParaRPr lang="en-US"/>
        </a:p>
      </dgm:t>
    </dgm:pt>
    <dgm:pt modelId="{5DFECCF1-149E-42D9-B95E-3E1DCF877381}" type="sibTrans" cxnId="{DCCC51EF-002E-46FE-986A-717580942A59}">
      <dgm:prSet/>
      <dgm:spPr/>
      <dgm:t>
        <a:bodyPr/>
        <a:lstStyle/>
        <a:p>
          <a:endParaRPr lang="en-US"/>
        </a:p>
      </dgm:t>
    </dgm:pt>
    <dgm:pt modelId="{24DB2057-0D00-4163-A2CE-7653BE82B4DC}" type="pres">
      <dgm:prSet presAssocID="{59C3DCEE-310C-456E-BD3A-738F5B3D7E3B}" presName="linear" presStyleCnt="0">
        <dgm:presLayoutVars>
          <dgm:animLvl val="lvl"/>
          <dgm:resizeHandles val="exact"/>
        </dgm:presLayoutVars>
      </dgm:prSet>
      <dgm:spPr/>
      <dgm:t>
        <a:bodyPr/>
        <a:lstStyle/>
        <a:p>
          <a:endParaRPr lang="en-US"/>
        </a:p>
      </dgm:t>
    </dgm:pt>
    <dgm:pt modelId="{11B033CC-A3ED-4D0A-96B1-58399E63FC1E}" type="pres">
      <dgm:prSet presAssocID="{89413B07-5793-4C0F-AA97-FB433DD9B600}" presName="parentText" presStyleLbl="node1" presStyleIdx="0" presStyleCnt="1" custScaleY="63422" custLinFactNeighborX="207" custLinFactNeighborY="-9655">
        <dgm:presLayoutVars>
          <dgm:chMax val="0"/>
          <dgm:bulletEnabled val="1"/>
        </dgm:presLayoutVars>
      </dgm:prSet>
      <dgm:spPr/>
      <dgm:t>
        <a:bodyPr/>
        <a:lstStyle/>
        <a:p>
          <a:endParaRPr lang="en-US"/>
        </a:p>
      </dgm:t>
    </dgm:pt>
  </dgm:ptLst>
  <dgm:cxnLst>
    <dgm:cxn modelId="{DCCC51EF-002E-46FE-986A-717580942A59}" srcId="{59C3DCEE-310C-456E-BD3A-738F5B3D7E3B}" destId="{89413B07-5793-4C0F-AA97-FB433DD9B600}" srcOrd="0" destOrd="0" parTransId="{28891E83-19A2-4AA0-BD75-3F3143312E98}" sibTransId="{5DFECCF1-149E-42D9-B95E-3E1DCF877381}"/>
    <dgm:cxn modelId="{07BFC4DF-BD63-44CB-833A-5A31439A50D7}" type="presOf" srcId="{59C3DCEE-310C-456E-BD3A-738F5B3D7E3B}" destId="{24DB2057-0D00-4163-A2CE-7653BE82B4DC}" srcOrd="0" destOrd="0" presId="urn:microsoft.com/office/officeart/2005/8/layout/vList2"/>
    <dgm:cxn modelId="{0A18AB3C-4959-4DEC-B669-38DE408265CE}" type="presOf" srcId="{89413B07-5793-4C0F-AA97-FB433DD9B600}" destId="{11B033CC-A3ED-4D0A-96B1-58399E63FC1E}" srcOrd="0" destOrd="0" presId="urn:microsoft.com/office/officeart/2005/8/layout/vList2"/>
    <dgm:cxn modelId="{A3A797D0-F5A0-412F-ACDD-854FD0CEAA25}" type="presParOf" srcId="{24DB2057-0D00-4163-A2CE-7653BE82B4DC}" destId="{11B033CC-A3ED-4D0A-96B1-58399E63FC1E}"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9C3DCEE-310C-456E-BD3A-738F5B3D7E3B}"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89413B07-5793-4C0F-AA97-FB433DD9B600}">
      <dgm:prSet custT="1"/>
      <dgm:spPr>
        <a:noFill/>
        <a:ln>
          <a:solidFill>
            <a:srgbClr val="0070C0"/>
          </a:solidFill>
        </a:ln>
      </dgm:spPr>
      <dgm:t>
        <a:bodyPr/>
        <a:lstStyle/>
        <a:p>
          <a:pPr algn="ctr" rtl="0"/>
          <a:r>
            <a:rPr lang="en-US" sz="2800" dirty="0" smtClean="0"/>
            <a:t>Intel</a:t>
          </a:r>
          <a:r>
            <a:rPr lang="en-US" sz="2800" baseline="30000" dirty="0" smtClean="0"/>
            <a:t>®</a:t>
          </a:r>
          <a:r>
            <a:rPr lang="en-US" sz="2800" dirty="0" smtClean="0"/>
            <a:t> Performance and </a:t>
          </a:r>
          <a:br>
            <a:rPr lang="en-US" sz="2800" dirty="0" smtClean="0"/>
          </a:br>
          <a:r>
            <a:rPr lang="en-US" sz="2800" dirty="0" smtClean="0"/>
            <a:t>Responsiveness Technologies</a:t>
          </a:r>
          <a:endParaRPr lang="en-US" sz="2800" dirty="0">
            <a:latin typeface="+mj-lt"/>
          </a:endParaRPr>
        </a:p>
      </dgm:t>
    </dgm:pt>
    <dgm:pt modelId="{28891E83-19A2-4AA0-BD75-3F3143312E98}" type="parTrans" cxnId="{DCCC51EF-002E-46FE-986A-717580942A59}">
      <dgm:prSet/>
      <dgm:spPr/>
      <dgm:t>
        <a:bodyPr/>
        <a:lstStyle/>
        <a:p>
          <a:endParaRPr lang="en-US"/>
        </a:p>
      </dgm:t>
    </dgm:pt>
    <dgm:pt modelId="{5DFECCF1-149E-42D9-B95E-3E1DCF877381}" type="sibTrans" cxnId="{DCCC51EF-002E-46FE-986A-717580942A59}">
      <dgm:prSet/>
      <dgm:spPr/>
      <dgm:t>
        <a:bodyPr/>
        <a:lstStyle/>
        <a:p>
          <a:endParaRPr lang="en-US"/>
        </a:p>
      </dgm:t>
    </dgm:pt>
    <dgm:pt modelId="{24DB2057-0D00-4163-A2CE-7653BE82B4DC}" type="pres">
      <dgm:prSet presAssocID="{59C3DCEE-310C-456E-BD3A-738F5B3D7E3B}" presName="linear" presStyleCnt="0">
        <dgm:presLayoutVars>
          <dgm:animLvl val="lvl"/>
          <dgm:resizeHandles val="exact"/>
        </dgm:presLayoutVars>
      </dgm:prSet>
      <dgm:spPr/>
      <dgm:t>
        <a:bodyPr/>
        <a:lstStyle/>
        <a:p>
          <a:endParaRPr lang="en-US"/>
        </a:p>
      </dgm:t>
    </dgm:pt>
    <dgm:pt modelId="{11B033CC-A3ED-4D0A-96B1-58399E63FC1E}" type="pres">
      <dgm:prSet presAssocID="{89413B07-5793-4C0F-AA97-FB433DD9B600}" presName="parentText" presStyleLbl="node1" presStyleIdx="0" presStyleCnt="1" custScaleY="63422" custLinFactNeighborX="207" custLinFactNeighborY="-9655">
        <dgm:presLayoutVars>
          <dgm:chMax val="0"/>
          <dgm:bulletEnabled val="1"/>
        </dgm:presLayoutVars>
      </dgm:prSet>
      <dgm:spPr/>
      <dgm:t>
        <a:bodyPr/>
        <a:lstStyle/>
        <a:p>
          <a:endParaRPr lang="en-US"/>
        </a:p>
      </dgm:t>
    </dgm:pt>
  </dgm:ptLst>
  <dgm:cxnLst>
    <dgm:cxn modelId="{DCCC51EF-002E-46FE-986A-717580942A59}" srcId="{59C3DCEE-310C-456E-BD3A-738F5B3D7E3B}" destId="{89413B07-5793-4C0F-AA97-FB433DD9B600}" srcOrd="0" destOrd="0" parTransId="{28891E83-19A2-4AA0-BD75-3F3143312E98}" sibTransId="{5DFECCF1-149E-42D9-B95E-3E1DCF877381}"/>
    <dgm:cxn modelId="{C0AD543B-E645-4EC0-A05C-01C9EB2F8841}" type="presOf" srcId="{89413B07-5793-4C0F-AA97-FB433DD9B600}" destId="{11B033CC-A3ED-4D0A-96B1-58399E63FC1E}" srcOrd="0" destOrd="0" presId="urn:microsoft.com/office/officeart/2005/8/layout/vList2"/>
    <dgm:cxn modelId="{EEE45D0F-51DE-40E5-9C6D-D55617122DE6}" type="presOf" srcId="{59C3DCEE-310C-456E-BD3A-738F5B3D7E3B}" destId="{24DB2057-0D00-4163-A2CE-7653BE82B4DC}" srcOrd="0" destOrd="0" presId="urn:microsoft.com/office/officeart/2005/8/layout/vList2"/>
    <dgm:cxn modelId="{8EE5312F-55B7-4874-9632-0DFD51A7C66F}" type="presParOf" srcId="{24DB2057-0D00-4163-A2CE-7653BE82B4DC}" destId="{11B033CC-A3ED-4D0A-96B1-58399E63FC1E}"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9C3DCEE-310C-456E-BD3A-738F5B3D7E3B}"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B40BBED8-E8E5-409B-B4E8-5BB31F1875D5}">
      <dgm:prSet custT="1"/>
      <dgm:spPr>
        <a:noFill/>
        <a:ln>
          <a:solidFill>
            <a:srgbClr val="0070C0"/>
          </a:solidFill>
        </a:ln>
      </dgm:spPr>
      <dgm:t>
        <a:bodyPr/>
        <a:lstStyle/>
        <a:p>
          <a:pPr algn="ctr" rtl="0"/>
          <a:r>
            <a:rPr lang="en-US" sz="2800" dirty="0" smtClean="0">
              <a:latin typeface="+mn-lt"/>
            </a:rPr>
            <a:t>Intel</a:t>
          </a:r>
          <a:r>
            <a:rPr lang="en-US" sz="2800" b="1" i="0" dirty="0" smtClean="0">
              <a:latin typeface="Lucida Grande"/>
              <a:ea typeface="Lucida Grande"/>
              <a:cs typeface="Lucida Grande"/>
            </a:rPr>
            <a:t>®</a:t>
          </a:r>
          <a:r>
            <a:rPr lang="en-US" sz="2800" dirty="0" smtClean="0">
              <a:latin typeface="+mn-lt"/>
            </a:rPr>
            <a:t> Technology Glossary</a:t>
          </a:r>
          <a:endParaRPr lang="en-US" sz="2800" dirty="0">
            <a:latin typeface="+mn-lt"/>
          </a:endParaRPr>
        </a:p>
      </dgm:t>
    </dgm:pt>
    <dgm:pt modelId="{7372B388-D347-4275-A4F2-0650E013BE15}" type="parTrans" cxnId="{F042E103-D313-4AB1-84B7-8BA62E56D58E}">
      <dgm:prSet/>
      <dgm:spPr/>
      <dgm:t>
        <a:bodyPr/>
        <a:lstStyle/>
        <a:p>
          <a:endParaRPr lang="en-US"/>
        </a:p>
      </dgm:t>
    </dgm:pt>
    <dgm:pt modelId="{9FF7CA4D-9AF0-4752-9123-072DFF20CC8D}" type="sibTrans" cxnId="{F042E103-D313-4AB1-84B7-8BA62E56D58E}">
      <dgm:prSet/>
      <dgm:spPr/>
      <dgm:t>
        <a:bodyPr/>
        <a:lstStyle/>
        <a:p>
          <a:endParaRPr lang="en-US"/>
        </a:p>
      </dgm:t>
    </dgm:pt>
    <dgm:pt modelId="{24DB2057-0D00-4163-A2CE-7653BE82B4DC}" type="pres">
      <dgm:prSet presAssocID="{59C3DCEE-310C-456E-BD3A-738F5B3D7E3B}" presName="linear" presStyleCnt="0">
        <dgm:presLayoutVars>
          <dgm:animLvl val="lvl"/>
          <dgm:resizeHandles val="exact"/>
        </dgm:presLayoutVars>
      </dgm:prSet>
      <dgm:spPr/>
      <dgm:t>
        <a:bodyPr/>
        <a:lstStyle/>
        <a:p>
          <a:endParaRPr lang="en-US"/>
        </a:p>
      </dgm:t>
    </dgm:pt>
    <dgm:pt modelId="{5F76E6EB-9F27-44B8-8C6C-602E1230C0FA}" type="pres">
      <dgm:prSet presAssocID="{B40BBED8-E8E5-409B-B4E8-5BB31F1875D5}" presName="parentText" presStyleLbl="node1" presStyleIdx="0" presStyleCnt="1" custScaleY="55098">
        <dgm:presLayoutVars>
          <dgm:chMax val="0"/>
          <dgm:bulletEnabled val="1"/>
        </dgm:presLayoutVars>
      </dgm:prSet>
      <dgm:spPr/>
      <dgm:t>
        <a:bodyPr/>
        <a:lstStyle/>
        <a:p>
          <a:endParaRPr lang="en-US"/>
        </a:p>
      </dgm:t>
    </dgm:pt>
  </dgm:ptLst>
  <dgm:cxnLst>
    <dgm:cxn modelId="{F042E103-D313-4AB1-84B7-8BA62E56D58E}" srcId="{59C3DCEE-310C-456E-BD3A-738F5B3D7E3B}" destId="{B40BBED8-E8E5-409B-B4E8-5BB31F1875D5}" srcOrd="0" destOrd="0" parTransId="{7372B388-D347-4275-A4F2-0650E013BE15}" sibTransId="{9FF7CA4D-9AF0-4752-9123-072DFF20CC8D}"/>
    <dgm:cxn modelId="{EC58694B-D188-4380-8C68-AAE51D137C30}" type="presOf" srcId="{59C3DCEE-310C-456E-BD3A-738F5B3D7E3B}" destId="{24DB2057-0D00-4163-A2CE-7653BE82B4DC}" srcOrd="0" destOrd="0" presId="urn:microsoft.com/office/officeart/2005/8/layout/vList2"/>
    <dgm:cxn modelId="{F882DB0F-AFA0-46DF-A842-E6D2FDC5102C}" type="presOf" srcId="{B40BBED8-E8E5-409B-B4E8-5BB31F1875D5}" destId="{5F76E6EB-9F27-44B8-8C6C-602E1230C0FA}" srcOrd="0" destOrd="0" presId="urn:microsoft.com/office/officeart/2005/8/layout/vList2"/>
    <dgm:cxn modelId="{482329F2-9110-4F6F-905F-303C210AF6CF}" type="presParOf" srcId="{24DB2057-0D00-4163-A2CE-7653BE82B4DC}" destId="{5F76E6EB-9F27-44B8-8C6C-602E1230C0FA}"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9C3DCEE-310C-456E-BD3A-738F5B3D7E3B}"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B40BBED8-E8E5-409B-B4E8-5BB31F1875D5}">
      <dgm:prSet custT="1"/>
      <dgm:spPr>
        <a:noFill/>
        <a:ln>
          <a:solidFill>
            <a:srgbClr val="0070C0"/>
          </a:solidFill>
        </a:ln>
      </dgm:spPr>
      <dgm:t>
        <a:bodyPr/>
        <a:lstStyle/>
        <a:p>
          <a:pPr algn="ctr" rtl="0"/>
          <a:r>
            <a:rPr lang="en-US" sz="2800" dirty="0" smtClean="0">
              <a:latin typeface="+mn-lt"/>
            </a:rPr>
            <a:t>Links to Content</a:t>
          </a:r>
          <a:endParaRPr lang="en-US" sz="2800" dirty="0">
            <a:latin typeface="+mn-lt"/>
          </a:endParaRPr>
        </a:p>
      </dgm:t>
    </dgm:pt>
    <dgm:pt modelId="{7372B388-D347-4275-A4F2-0650E013BE15}" type="parTrans" cxnId="{F042E103-D313-4AB1-84B7-8BA62E56D58E}">
      <dgm:prSet/>
      <dgm:spPr/>
      <dgm:t>
        <a:bodyPr/>
        <a:lstStyle/>
        <a:p>
          <a:endParaRPr lang="en-US"/>
        </a:p>
      </dgm:t>
    </dgm:pt>
    <dgm:pt modelId="{9FF7CA4D-9AF0-4752-9123-072DFF20CC8D}" type="sibTrans" cxnId="{F042E103-D313-4AB1-84B7-8BA62E56D58E}">
      <dgm:prSet/>
      <dgm:spPr/>
      <dgm:t>
        <a:bodyPr/>
        <a:lstStyle/>
        <a:p>
          <a:endParaRPr lang="en-US"/>
        </a:p>
      </dgm:t>
    </dgm:pt>
    <dgm:pt modelId="{24DB2057-0D00-4163-A2CE-7653BE82B4DC}" type="pres">
      <dgm:prSet presAssocID="{59C3DCEE-310C-456E-BD3A-738F5B3D7E3B}" presName="linear" presStyleCnt="0">
        <dgm:presLayoutVars>
          <dgm:animLvl val="lvl"/>
          <dgm:resizeHandles val="exact"/>
        </dgm:presLayoutVars>
      </dgm:prSet>
      <dgm:spPr/>
      <dgm:t>
        <a:bodyPr/>
        <a:lstStyle/>
        <a:p>
          <a:endParaRPr lang="en-US"/>
        </a:p>
      </dgm:t>
    </dgm:pt>
    <dgm:pt modelId="{5F76E6EB-9F27-44B8-8C6C-602E1230C0FA}" type="pres">
      <dgm:prSet presAssocID="{B40BBED8-E8E5-409B-B4E8-5BB31F1875D5}" presName="parentText" presStyleLbl="node1" presStyleIdx="0" presStyleCnt="1" custScaleY="55098">
        <dgm:presLayoutVars>
          <dgm:chMax val="0"/>
          <dgm:bulletEnabled val="1"/>
        </dgm:presLayoutVars>
      </dgm:prSet>
      <dgm:spPr/>
      <dgm:t>
        <a:bodyPr/>
        <a:lstStyle/>
        <a:p>
          <a:endParaRPr lang="en-US"/>
        </a:p>
      </dgm:t>
    </dgm:pt>
  </dgm:ptLst>
  <dgm:cxnLst>
    <dgm:cxn modelId="{F042E103-D313-4AB1-84B7-8BA62E56D58E}" srcId="{59C3DCEE-310C-456E-BD3A-738F5B3D7E3B}" destId="{B40BBED8-E8E5-409B-B4E8-5BB31F1875D5}" srcOrd="0" destOrd="0" parTransId="{7372B388-D347-4275-A4F2-0650E013BE15}" sibTransId="{9FF7CA4D-9AF0-4752-9123-072DFF20CC8D}"/>
    <dgm:cxn modelId="{83814253-F376-4B55-84C8-E166297308C4}" type="presOf" srcId="{59C3DCEE-310C-456E-BD3A-738F5B3D7E3B}" destId="{24DB2057-0D00-4163-A2CE-7653BE82B4DC}" srcOrd="0" destOrd="0" presId="urn:microsoft.com/office/officeart/2005/8/layout/vList2"/>
    <dgm:cxn modelId="{4B5B38C1-AE84-4361-8394-4666D8F81B21}" type="presOf" srcId="{B40BBED8-E8E5-409B-B4E8-5BB31F1875D5}" destId="{5F76E6EB-9F27-44B8-8C6C-602E1230C0FA}" srcOrd="0" destOrd="0" presId="urn:microsoft.com/office/officeart/2005/8/layout/vList2"/>
    <dgm:cxn modelId="{50D5E4A7-7D1F-4677-AACF-81BBE271DC4F}" type="presParOf" srcId="{24DB2057-0D00-4163-A2CE-7653BE82B4DC}" destId="{5F76E6EB-9F27-44B8-8C6C-602E1230C0FA}"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C3DCEE-310C-456E-BD3A-738F5B3D7E3B}"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89413B07-5793-4C0F-AA97-FB433DD9B600}">
      <dgm:prSet custT="1"/>
      <dgm:spPr>
        <a:noFill/>
        <a:ln>
          <a:solidFill>
            <a:srgbClr val="0070C0"/>
          </a:solidFill>
        </a:ln>
      </dgm:spPr>
      <dgm:t>
        <a:bodyPr/>
        <a:lstStyle/>
        <a:p>
          <a:pPr algn="ctr" rtl="0"/>
          <a:r>
            <a:rPr lang="en-US" sz="2800" dirty="0" smtClean="0">
              <a:latin typeface="+mj-lt"/>
            </a:rPr>
            <a:t>Intel vPro Technology: Features and Benefits</a:t>
          </a:r>
          <a:endParaRPr lang="en-US" sz="2800" dirty="0">
            <a:latin typeface="+mj-lt"/>
          </a:endParaRPr>
        </a:p>
      </dgm:t>
    </dgm:pt>
    <dgm:pt modelId="{28891E83-19A2-4AA0-BD75-3F3143312E98}" type="parTrans" cxnId="{DCCC51EF-002E-46FE-986A-717580942A59}">
      <dgm:prSet/>
      <dgm:spPr/>
      <dgm:t>
        <a:bodyPr/>
        <a:lstStyle/>
        <a:p>
          <a:endParaRPr lang="en-US"/>
        </a:p>
      </dgm:t>
    </dgm:pt>
    <dgm:pt modelId="{5DFECCF1-149E-42D9-B95E-3E1DCF877381}" type="sibTrans" cxnId="{DCCC51EF-002E-46FE-986A-717580942A59}">
      <dgm:prSet/>
      <dgm:spPr/>
      <dgm:t>
        <a:bodyPr/>
        <a:lstStyle/>
        <a:p>
          <a:endParaRPr lang="en-US"/>
        </a:p>
      </dgm:t>
    </dgm:pt>
    <dgm:pt modelId="{24DB2057-0D00-4163-A2CE-7653BE82B4DC}" type="pres">
      <dgm:prSet presAssocID="{59C3DCEE-310C-456E-BD3A-738F5B3D7E3B}" presName="linear" presStyleCnt="0">
        <dgm:presLayoutVars>
          <dgm:animLvl val="lvl"/>
          <dgm:resizeHandles val="exact"/>
        </dgm:presLayoutVars>
      </dgm:prSet>
      <dgm:spPr/>
      <dgm:t>
        <a:bodyPr/>
        <a:lstStyle/>
        <a:p>
          <a:endParaRPr lang="en-US"/>
        </a:p>
      </dgm:t>
    </dgm:pt>
    <dgm:pt modelId="{11B033CC-A3ED-4D0A-96B1-58399E63FC1E}" type="pres">
      <dgm:prSet presAssocID="{89413B07-5793-4C0F-AA97-FB433DD9B600}" presName="parentText" presStyleLbl="node1" presStyleIdx="0" presStyleCnt="1" custScaleY="63422" custLinFactNeighborX="207" custLinFactNeighborY="-9655">
        <dgm:presLayoutVars>
          <dgm:chMax val="0"/>
          <dgm:bulletEnabled val="1"/>
        </dgm:presLayoutVars>
      </dgm:prSet>
      <dgm:spPr/>
      <dgm:t>
        <a:bodyPr/>
        <a:lstStyle/>
        <a:p>
          <a:endParaRPr lang="en-US"/>
        </a:p>
      </dgm:t>
    </dgm:pt>
  </dgm:ptLst>
  <dgm:cxnLst>
    <dgm:cxn modelId="{DCCC51EF-002E-46FE-986A-717580942A59}" srcId="{59C3DCEE-310C-456E-BD3A-738F5B3D7E3B}" destId="{89413B07-5793-4C0F-AA97-FB433DD9B600}" srcOrd="0" destOrd="0" parTransId="{28891E83-19A2-4AA0-BD75-3F3143312E98}" sibTransId="{5DFECCF1-149E-42D9-B95E-3E1DCF877381}"/>
    <dgm:cxn modelId="{E50CEE46-305C-4A62-813F-CD84781CA9CF}" type="presOf" srcId="{89413B07-5793-4C0F-AA97-FB433DD9B600}" destId="{11B033CC-A3ED-4D0A-96B1-58399E63FC1E}" srcOrd="0" destOrd="0" presId="urn:microsoft.com/office/officeart/2005/8/layout/vList2"/>
    <dgm:cxn modelId="{4AD2D12C-8FCB-4039-8106-A828726A1C1D}" type="presOf" srcId="{59C3DCEE-310C-456E-BD3A-738F5B3D7E3B}" destId="{24DB2057-0D00-4163-A2CE-7653BE82B4DC}" srcOrd="0" destOrd="0" presId="urn:microsoft.com/office/officeart/2005/8/layout/vList2"/>
    <dgm:cxn modelId="{F563D650-8DCD-4D03-B4F3-9D4EBFBC7B0D}" type="presParOf" srcId="{24DB2057-0D00-4163-A2CE-7653BE82B4DC}" destId="{11B033CC-A3ED-4D0A-96B1-58399E63FC1E}"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D595D0-39B0-40C1-AC9E-301F3B5544E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B50E2CD-1676-47BB-8B38-D4668BEDCAEA}">
      <dgm:prSet custT="1"/>
      <dgm:spPr>
        <a:solidFill>
          <a:srgbClr val="00B050"/>
        </a:solidFill>
      </dgm:spPr>
      <dgm:t>
        <a:bodyPr/>
        <a:lstStyle/>
        <a:p>
          <a:pPr rtl="0"/>
          <a:r>
            <a:rPr lang="en-US" sz="1000" b="1" i="0" baseline="0" dirty="0" smtClean="0"/>
            <a:t>Intel® Trusted Execution Technology (Intel® TXT)</a:t>
          </a:r>
          <a:endParaRPr lang="en-US" sz="1000" dirty="0"/>
        </a:p>
      </dgm:t>
    </dgm:pt>
    <dgm:pt modelId="{8D423399-53D0-4E97-959C-F7634C82D93A}" type="parTrans" cxnId="{ECE84896-438B-43D7-8A4E-3BBDE11F8F54}">
      <dgm:prSet/>
      <dgm:spPr/>
      <dgm:t>
        <a:bodyPr/>
        <a:lstStyle/>
        <a:p>
          <a:endParaRPr lang="en-US"/>
        </a:p>
      </dgm:t>
    </dgm:pt>
    <dgm:pt modelId="{31D88F10-4041-4C46-8308-0898F6F7FEB0}" type="sibTrans" cxnId="{ECE84896-438B-43D7-8A4E-3BBDE11F8F54}">
      <dgm:prSet/>
      <dgm:spPr/>
      <dgm:t>
        <a:bodyPr/>
        <a:lstStyle/>
        <a:p>
          <a:endParaRPr lang="en-US"/>
        </a:p>
      </dgm:t>
    </dgm:pt>
    <dgm:pt modelId="{B278A982-93DE-44C6-9C05-FC940A2C4DC3}">
      <dgm:prSet custT="1"/>
      <dgm:spPr>
        <a:solidFill>
          <a:srgbClr val="00B050"/>
        </a:solidFill>
      </dgm:spPr>
      <dgm:t>
        <a:bodyPr/>
        <a:lstStyle/>
        <a:p>
          <a:pPr rtl="0"/>
          <a:r>
            <a:rPr lang="en-US" sz="1050" b="1" i="0" baseline="0" dirty="0" smtClean="0"/>
            <a:t>Intel® Virtualization Technology (Intel® VT)</a:t>
          </a:r>
          <a:endParaRPr lang="en-US" sz="1050" dirty="0"/>
        </a:p>
      </dgm:t>
    </dgm:pt>
    <dgm:pt modelId="{FA28EF45-6826-43E9-AB6E-888BB03D75B0}" type="parTrans" cxnId="{8E698CA6-4A63-4C1A-A6BA-1E8BA1467EFF}">
      <dgm:prSet/>
      <dgm:spPr/>
      <dgm:t>
        <a:bodyPr/>
        <a:lstStyle/>
        <a:p>
          <a:endParaRPr lang="en-US"/>
        </a:p>
      </dgm:t>
    </dgm:pt>
    <dgm:pt modelId="{459D0E59-06DC-4143-B9B8-1D4FCFFE772D}" type="sibTrans" cxnId="{8E698CA6-4A63-4C1A-A6BA-1E8BA1467EFF}">
      <dgm:prSet/>
      <dgm:spPr/>
      <dgm:t>
        <a:bodyPr/>
        <a:lstStyle/>
        <a:p>
          <a:endParaRPr lang="en-US"/>
        </a:p>
      </dgm:t>
    </dgm:pt>
    <dgm:pt modelId="{055A1997-58A1-46A2-B5A9-05441B385993}">
      <dgm:prSet custT="1"/>
      <dgm:spPr>
        <a:solidFill>
          <a:srgbClr val="00B050"/>
        </a:solidFill>
      </dgm:spPr>
      <dgm:t>
        <a:bodyPr/>
        <a:lstStyle/>
        <a:p>
          <a:pPr rtl="0"/>
          <a:r>
            <a:rPr lang="en-US" sz="1050" b="1" i="0" baseline="0" dirty="0" smtClean="0"/>
            <a:t>Intel® Operating System Guard (Intel® OS Guard)</a:t>
          </a:r>
          <a:endParaRPr lang="en-US" sz="1050" dirty="0"/>
        </a:p>
      </dgm:t>
    </dgm:pt>
    <dgm:pt modelId="{48A2BFCC-EDFF-4FF1-BA32-85B6D02795E7}" type="parTrans" cxnId="{16A0E929-C86D-40DF-AB19-ADDD8CD21D70}">
      <dgm:prSet/>
      <dgm:spPr/>
      <dgm:t>
        <a:bodyPr/>
        <a:lstStyle/>
        <a:p>
          <a:endParaRPr lang="en-US"/>
        </a:p>
      </dgm:t>
    </dgm:pt>
    <dgm:pt modelId="{32B5612B-9999-4B51-97C5-229FE6F047B7}" type="sibTrans" cxnId="{16A0E929-C86D-40DF-AB19-ADDD8CD21D70}">
      <dgm:prSet/>
      <dgm:spPr/>
      <dgm:t>
        <a:bodyPr/>
        <a:lstStyle/>
        <a:p>
          <a:endParaRPr lang="en-US"/>
        </a:p>
      </dgm:t>
    </dgm:pt>
    <dgm:pt modelId="{23EF341E-9633-438F-B961-62F87E3E72A6}" type="pres">
      <dgm:prSet presAssocID="{18D595D0-39B0-40C1-AC9E-301F3B5544E8}" presName="linear" presStyleCnt="0">
        <dgm:presLayoutVars>
          <dgm:animLvl val="lvl"/>
          <dgm:resizeHandles val="exact"/>
        </dgm:presLayoutVars>
      </dgm:prSet>
      <dgm:spPr/>
      <dgm:t>
        <a:bodyPr/>
        <a:lstStyle/>
        <a:p>
          <a:endParaRPr lang="en-US"/>
        </a:p>
      </dgm:t>
    </dgm:pt>
    <dgm:pt modelId="{92EA60B1-ABBD-476A-9386-EC2074497F5B}" type="pres">
      <dgm:prSet presAssocID="{CB50E2CD-1676-47BB-8B38-D4668BEDCAEA}" presName="parentText" presStyleLbl="node1" presStyleIdx="0" presStyleCnt="3" custLinFactNeighborY="83154">
        <dgm:presLayoutVars>
          <dgm:chMax val="0"/>
          <dgm:bulletEnabled val="1"/>
        </dgm:presLayoutVars>
      </dgm:prSet>
      <dgm:spPr/>
      <dgm:t>
        <a:bodyPr/>
        <a:lstStyle/>
        <a:p>
          <a:endParaRPr lang="en-US"/>
        </a:p>
      </dgm:t>
    </dgm:pt>
    <dgm:pt modelId="{EF820A5A-D05C-4D07-8E13-7DFB9EEF5294}" type="pres">
      <dgm:prSet presAssocID="{31D88F10-4041-4C46-8308-0898F6F7FEB0}" presName="spacer" presStyleCnt="0"/>
      <dgm:spPr/>
    </dgm:pt>
    <dgm:pt modelId="{6EC064AC-FAB2-4AD2-840E-9FE80E924737}" type="pres">
      <dgm:prSet presAssocID="{B278A982-93DE-44C6-9C05-FC940A2C4DC3}" presName="parentText" presStyleLbl="node1" presStyleIdx="1" presStyleCnt="3">
        <dgm:presLayoutVars>
          <dgm:chMax val="0"/>
          <dgm:bulletEnabled val="1"/>
        </dgm:presLayoutVars>
      </dgm:prSet>
      <dgm:spPr/>
      <dgm:t>
        <a:bodyPr/>
        <a:lstStyle/>
        <a:p>
          <a:endParaRPr lang="en-US"/>
        </a:p>
      </dgm:t>
    </dgm:pt>
    <dgm:pt modelId="{01CF8488-B2C1-4D4A-BE39-21D6B14B5801}" type="pres">
      <dgm:prSet presAssocID="{459D0E59-06DC-4143-B9B8-1D4FCFFE772D}" presName="spacer" presStyleCnt="0"/>
      <dgm:spPr/>
    </dgm:pt>
    <dgm:pt modelId="{FB9AE7EE-1934-4C78-AC31-F9AA1CDAA46B}" type="pres">
      <dgm:prSet presAssocID="{055A1997-58A1-46A2-B5A9-05441B385993}" presName="parentText" presStyleLbl="node1" presStyleIdx="2" presStyleCnt="3" custLinFactNeighborY="-69295">
        <dgm:presLayoutVars>
          <dgm:chMax val="0"/>
          <dgm:bulletEnabled val="1"/>
        </dgm:presLayoutVars>
      </dgm:prSet>
      <dgm:spPr/>
      <dgm:t>
        <a:bodyPr/>
        <a:lstStyle/>
        <a:p>
          <a:endParaRPr lang="en-US"/>
        </a:p>
      </dgm:t>
    </dgm:pt>
  </dgm:ptLst>
  <dgm:cxnLst>
    <dgm:cxn modelId="{8E698CA6-4A63-4C1A-A6BA-1E8BA1467EFF}" srcId="{18D595D0-39B0-40C1-AC9E-301F3B5544E8}" destId="{B278A982-93DE-44C6-9C05-FC940A2C4DC3}" srcOrd="1" destOrd="0" parTransId="{FA28EF45-6826-43E9-AB6E-888BB03D75B0}" sibTransId="{459D0E59-06DC-4143-B9B8-1D4FCFFE772D}"/>
    <dgm:cxn modelId="{ED7405A7-1084-48DE-8A68-CA6B4D67C525}" type="presOf" srcId="{18D595D0-39B0-40C1-AC9E-301F3B5544E8}" destId="{23EF341E-9633-438F-B961-62F87E3E72A6}" srcOrd="0" destOrd="0" presId="urn:microsoft.com/office/officeart/2005/8/layout/vList2"/>
    <dgm:cxn modelId="{16A0E929-C86D-40DF-AB19-ADDD8CD21D70}" srcId="{18D595D0-39B0-40C1-AC9E-301F3B5544E8}" destId="{055A1997-58A1-46A2-B5A9-05441B385993}" srcOrd="2" destOrd="0" parTransId="{48A2BFCC-EDFF-4FF1-BA32-85B6D02795E7}" sibTransId="{32B5612B-9999-4B51-97C5-229FE6F047B7}"/>
    <dgm:cxn modelId="{91EB2DC1-F5C2-4763-871B-83126032F469}" type="presOf" srcId="{B278A982-93DE-44C6-9C05-FC940A2C4DC3}" destId="{6EC064AC-FAB2-4AD2-840E-9FE80E924737}" srcOrd="0" destOrd="0" presId="urn:microsoft.com/office/officeart/2005/8/layout/vList2"/>
    <dgm:cxn modelId="{ECE84896-438B-43D7-8A4E-3BBDE11F8F54}" srcId="{18D595D0-39B0-40C1-AC9E-301F3B5544E8}" destId="{CB50E2CD-1676-47BB-8B38-D4668BEDCAEA}" srcOrd="0" destOrd="0" parTransId="{8D423399-53D0-4E97-959C-F7634C82D93A}" sibTransId="{31D88F10-4041-4C46-8308-0898F6F7FEB0}"/>
    <dgm:cxn modelId="{AB115242-EF08-4BA1-B1E7-6923F4800C44}" type="presOf" srcId="{CB50E2CD-1676-47BB-8B38-D4668BEDCAEA}" destId="{92EA60B1-ABBD-476A-9386-EC2074497F5B}" srcOrd="0" destOrd="0" presId="urn:microsoft.com/office/officeart/2005/8/layout/vList2"/>
    <dgm:cxn modelId="{AEEFE524-6F53-4862-BFFE-B1071E8E0303}" type="presOf" srcId="{055A1997-58A1-46A2-B5A9-05441B385993}" destId="{FB9AE7EE-1934-4C78-AC31-F9AA1CDAA46B}" srcOrd="0" destOrd="0" presId="urn:microsoft.com/office/officeart/2005/8/layout/vList2"/>
    <dgm:cxn modelId="{0BB81061-59AA-4F7E-9D7C-FDE89B92153A}" type="presParOf" srcId="{23EF341E-9633-438F-B961-62F87E3E72A6}" destId="{92EA60B1-ABBD-476A-9386-EC2074497F5B}" srcOrd="0" destOrd="0" presId="urn:microsoft.com/office/officeart/2005/8/layout/vList2"/>
    <dgm:cxn modelId="{B15212AE-578C-4C03-B267-D0905CD7E8F1}" type="presParOf" srcId="{23EF341E-9633-438F-B961-62F87E3E72A6}" destId="{EF820A5A-D05C-4D07-8E13-7DFB9EEF5294}" srcOrd="1" destOrd="0" presId="urn:microsoft.com/office/officeart/2005/8/layout/vList2"/>
    <dgm:cxn modelId="{18A552C8-E70F-45B3-B86A-F515B3C22E02}" type="presParOf" srcId="{23EF341E-9633-438F-B961-62F87E3E72A6}" destId="{6EC064AC-FAB2-4AD2-840E-9FE80E924737}" srcOrd="2" destOrd="0" presId="urn:microsoft.com/office/officeart/2005/8/layout/vList2"/>
    <dgm:cxn modelId="{EEE7CF10-0758-4C61-A9A3-7CBDCCED2F8A}" type="presParOf" srcId="{23EF341E-9633-438F-B961-62F87E3E72A6}" destId="{01CF8488-B2C1-4D4A-BE39-21D6B14B5801}" srcOrd="3" destOrd="0" presId="urn:microsoft.com/office/officeart/2005/8/layout/vList2"/>
    <dgm:cxn modelId="{F5DEDFF7-F2BE-4FCA-8826-8C53851026F0}" type="presParOf" srcId="{23EF341E-9633-438F-B961-62F87E3E72A6}" destId="{FB9AE7EE-1934-4C78-AC31-F9AA1CDAA46B}" srcOrd="4"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C473E61-9FDC-4A24-B1D6-70E4A1CF5F9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E80844D-5F49-4BD7-816D-AC1CFAC5C37C}">
      <dgm:prSet/>
      <dgm:spPr>
        <a:solidFill>
          <a:srgbClr val="A88000"/>
        </a:solidFill>
      </dgm:spPr>
      <dgm:t>
        <a:bodyPr/>
        <a:lstStyle/>
        <a:p>
          <a:pPr rtl="0"/>
          <a:r>
            <a:rPr lang="en-US" b="0" i="0" baseline="0" dirty="0" smtClean="0"/>
            <a:t>Intel® Identity Protection Technology (Intel® IPT) with      Public Key Infrastructure (PKI)</a:t>
          </a:r>
          <a:endParaRPr lang="en-US" dirty="0"/>
        </a:p>
      </dgm:t>
    </dgm:pt>
    <dgm:pt modelId="{6B3B1714-0D55-4024-884C-A12565585574}" type="parTrans" cxnId="{9E1EDD1E-083B-4B35-B3C1-37CE8934DE5D}">
      <dgm:prSet/>
      <dgm:spPr/>
      <dgm:t>
        <a:bodyPr/>
        <a:lstStyle/>
        <a:p>
          <a:endParaRPr lang="en-US"/>
        </a:p>
      </dgm:t>
    </dgm:pt>
    <dgm:pt modelId="{580D2CAC-2191-4B08-8DD1-ADCCB76C16AF}" type="sibTrans" cxnId="{9E1EDD1E-083B-4B35-B3C1-37CE8934DE5D}">
      <dgm:prSet/>
      <dgm:spPr/>
      <dgm:t>
        <a:bodyPr/>
        <a:lstStyle/>
        <a:p>
          <a:endParaRPr lang="en-US"/>
        </a:p>
      </dgm:t>
    </dgm:pt>
    <dgm:pt modelId="{6C6B4D89-8F0C-4957-BE85-70C8476CA6E8}">
      <dgm:prSet/>
      <dgm:spPr>
        <a:solidFill>
          <a:srgbClr val="A88000"/>
        </a:solidFill>
      </dgm:spPr>
      <dgm:t>
        <a:bodyPr/>
        <a:lstStyle/>
        <a:p>
          <a:pPr rtl="0"/>
          <a:r>
            <a:rPr lang="en-US" b="0" i="0" baseline="0" smtClean="0"/>
            <a:t>Intel ® Identity Protection Technology with  protected transaction display</a:t>
          </a:r>
          <a:endParaRPr lang="en-US"/>
        </a:p>
      </dgm:t>
    </dgm:pt>
    <dgm:pt modelId="{949DD033-BB91-4D48-B6B9-54424028C5CD}" type="parTrans" cxnId="{02172C92-391B-44DF-9B27-FC38E7DA6252}">
      <dgm:prSet/>
      <dgm:spPr/>
      <dgm:t>
        <a:bodyPr/>
        <a:lstStyle/>
        <a:p>
          <a:endParaRPr lang="en-US"/>
        </a:p>
      </dgm:t>
    </dgm:pt>
    <dgm:pt modelId="{9F0A1394-3AD7-4D25-9109-AE5147C31178}" type="sibTrans" cxnId="{02172C92-391B-44DF-9B27-FC38E7DA6252}">
      <dgm:prSet/>
      <dgm:spPr/>
      <dgm:t>
        <a:bodyPr/>
        <a:lstStyle/>
        <a:p>
          <a:endParaRPr lang="en-US"/>
        </a:p>
      </dgm:t>
    </dgm:pt>
    <dgm:pt modelId="{0F5D8EFC-61FC-4084-AB6C-A8371E663383}">
      <dgm:prSet/>
      <dgm:spPr>
        <a:solidFill>
          <a:srgbClr val="A88000"/>
        </a:solidFill>
      </dgm:spPr>
      <dgm:t>
        <a:bodyPr/>
        <a:lstStyle/>
        <a:p>
          <a:pPr rtl="0"/>
          <a:r>
            <a:rPr lang="en-US" b="0" i="0" baseline="0" smtClean="0"/>
            <a:t>Intel ® Identity Protection Technology with Onetime Password</a:t>
          </a:r>
          <a:endParaRPr lang="en-US"/>
        </a:p>
      </dgm:t>
    </dgm:pt>
    <dgm:pt modelId="{60F981AD-11E2-413E-B50E-AF220DDC1D26}" type="parTrans" cxnId="{D0CEAD5D-C94E-4F48-9773-31B2C3F5E1BE}">
      <dgm:prSet/>
      <dgm:spPr/>
      <dgm:t>
        <a:bodyPr/>
        <a:lstStyle/>
        <a:p>
          <a:endParaRPr lang="en-US"/>
        </a:p>
      </dgm:t>
    </dgm:pt>
    <dgm:pt modelId="{6F09637C-12F8-4DF8-969F-BB7AE48EF1E5}" type="sibTrans" cxnId="{D0CEAD5D-C94E-4F48-9773-31B2C3F5E1BE}">
      <dgm:prSet/>
      <dgm:spPr/>
      <dgm:t>
        <a:bodyPr/>
        <a:lstStyle/>
        <a:p>
          <a:endParaRPr lang="en-US"/>
        </a:p>
      </dgm:t>
    </dgm:pt>
    <dgm:pt modelId="{C107797F-AB28-4679-B51A-8C5FC81AB03F}" type="pres">
      <dgm:prSet presAssocID="{4C473E61-9FDC-4A24-B1D6-70E4A1CF5F99}" presName="linear" presStyleCnt="0">
        <dgm:presLayoutVars>
          <dgm:animLvl val="lvl"/>
          <dgm:resizeHandles val="exact"/>
        </dgm:presLayoutVars>
      </dgm:prSet>
      <dgm:spPr/>
      <dgm:t>
        <a:bodyPr/>
        <a:lstStyle/>
        <a:p>
          <a:endParaRPr lang="en-US"/>
        </a:p>
      </dgm:t>
    </dgm:pt>
    <dgm:pt modelId="{5E13728F-3615-4F9E-9E7B-06DA0CB5A389}" type="pres">
      <dgm:prSet presAssocID="{4E80844D-5F49-4BD7-816D-AC1CFAC5C37C}" presName="parentText" presStyleLbl="node1" presStyleIdx="0" presStyleCnt="3">
        <dgm:presLayoutVars>
          <dgm:chMax val="0"/>
          <dgm:bulletEnabled val="1"/>
        </dgm:presLayoutVars>
      </dgm:prSet>
      <dgm:spPr/>
      <dgm:t>
        <a:bodyPr/>
        <a:lstStyle/>
        <a:p>
          <a:endParaRPr lang="en-US"/>
        </a:p>
      </dgm:t>
    </dgm:pt>
    <dgm:pt modelId="{4C90CCB5-F811-4AAE-BE3E-727A5FE113A9}" type="pres">
      <dgm:prSet presAssocID="{580D2CAC-2191-4B08-8DD1-ADCCB76C16AF}" presName="spacer" presStyleCnt="0"/>
      <dgm:spPr/>
    </dgm:pt>
    <dgm:pt modelId="{D993E2A4-00A6-4324-92EF-9D620D2222DA}" type="pres">
      <dgm:prSet presAssocID="{6C6B4D89-8F0C-4957-BE85-70C8476CA6E8}" presName="parentText" presStyleLbl="node1" presStyleIdx="1" presStyleCnt="3">
        <dgm:presLayoutVars>
          <dgm:chMax val="0"/>
          <dgm:bulletEnabled val="1"/>
        </dgm:presLayoutVars>
      </dgm:prSet>
      <dgm:spPr/>
      <dgm:t>
        <a:bodyPr/>
        <a:lstStyle/>
        <a:p>
          <a:endParaRPr lang="en-US"/>
        </a:p>
      </dgm:t>
    </dgm:pt>
    <dgm:pt modelId="{10D300AE-2770-42E6-A8B4-D56F2562F0AD}" type="pres">
      <dgm:prSet presAssocID="{9F0A1394-3AD7-4D25-9109-AE5147C31178}" presName="spacer" presStyleCnt="0"/>
      <dgm:spPr/>
    </dgm:pt>
    <dgm:pt modelId="{F5B75195-3B5C-406D-8A4B-DB8EAAFD3EBC}" type="pres">
      <dgm:prSet presAssocID="{0F5D8EFC-61FC-4084-AB6C-A8371E663383}" presName="parentText" presStyleLbl="node1" presStyleIdx="2" presStyleCnt="3">
        <dgm:presLayoutVars>
          <dgm:chMax val="0"/>
          <dgm:bulletEnabled val="1"/>
        </dgm:presLayoutVars>
      </dgm:prSet>
      <dgm:spPr/>
      <dgm:t>
        <a:bodyPr/>
        <a:lstStyle/>
        <a:p>
          <a:endParaRPr lang="en-US"/>
        </a:p>
      </dgm:t>
    </dgm:pt>
  </dgm:ptLst>
  <dgm:cxnLst>
    <dgm:cxn modelId="{68219ADB-4AE5-4BE4-B2D0-9A51DC65F1B0}" type="presOf" srcId="{4C473E61-9FDC-4A24-B1D6-70E4A1CF5F99}" destId="{C107797F-AB28-4679-B51A-8C5FC81AB03F}" srcOrd="0" destOrd="0" presId="urn:microsoft.com/office/officeart/2005/8/layout/vList2"/>
    <dgm:cxn modelId="{D0CEAD5D-C94E-4F48-9773-31B2C3F5E1BE}" srcId="{4C473E61-9FDC-4A24-B1D6-70E4A1CF5F99}" destId="{0F5D8EFC-61FC-4084-AB6C-A8371E663383}" srcOrd="2" destOrd="0" parTransId="{60F981AD-11E2-413E-B50E-AF220DDC1D26}" sibTransId="{6F09637C-12F8-4DF8-969F-BB7AE48EF1E5}"/>
    <dgm:cxn modelId="{02172C92-391B-44DF-9B27-FC38E7DA6252}" srcId="{4C473E61-9FDC-4A24-B1D6-70E4A1CF5F99}" destId="{6C6B4D89-8F0C-4957-BE85-70C8476CA6E8}" srcOrd="1" destOrd="0" parTransId="{949DD033-BB91-4D48-B6B9-54424028C5CD}" sibTransId="{9F0A1394-3AD7-4D25-9109-AE5147C31178}"/>
    <dgm:cxn modelId="{FF9BC337-8719-40C0-9274-1FF1674BBA8D}" type="presOf" srcId="{4E80844D-5F49-4BD7-816D-AC1CFAC5C37C}" destId="{5E13728F-3615-4F9E-9E7B-06DA0CB5A389}" srcOrd="0" destOrd="0" presId="urn:microsoft.com/office/officeart/2005/8/layout/vList2"/>
    <dgm:cxn modelId="{9E1EDD1E-083B-4B35-B3C1-37CE8934DE5D}" srcId="{4C473E61-9FDC-4A24-B1D6-70E4A1CF5F99}" destId="{4E80844D-5F49-4BD7-816D-AC1CFAC5C37C}" srcOrd="0" destOrd="0" parTransId="{6B3B1714-0D55-4024-884C-A12565585574}" sibTransId="{580D2CAC-2191-4B08-8DD1-ADCCB76C16AF}"/>
    <dgm:cxn modelId="{6CACE512-556F-40F3-9207-B7761C2B5806}" type="presOf" srcId="{0F5D8EFC-61FC-4084-AB6C-A8371E663383}" destId="{F5B75195-3B5C-406D-8A4B-DB8EAAFD3EBC}" srcOrd="0" destOrd="0" presId="urn:microsoft.com/office/officeart/2005/8/layout/vList2"/>
    <dgm:cxn modelId="{9005A807-4A76-4E3E-8110-AA6F26112A02}" type="presOf" srcId="{6C6B4D89-8F0C-4957-BE85-70C8476CA6E8}" destId="{D993E2A4-00A6-4324-92EF-9D620D2222DA}" srcOrd="0" destOrd="0" presId="urn:microsoft.com/office/officeart/2005/8/layout/vList2"/>
    <dgm:cxn modelId="{343B3C36-2DDD-4499-B0B5-3CA4A0CC5BAF}" type="presParOf" srcId="{C107797F-AB28-4679-B51A-8C5FC81AB03F}" destId="{5E13728F-3615-4F9E-9E7B-06DA0CB5A389}" srcOrd="0" destOrd="0" presId="urn:microsoft.com/office/officeart/2005/8/layout/vList2"/>
    <dgm:cxn modelId="{C4699A7C-0B7B-45D3-96FC-62B9E7961376}" type="presParOf" srcId="{C107797F-AB28-4679-B51A-8C5FC81AB03F}" destId="{4C90CCB5-F811-4AAE-BE3E-727A5FE113A9}" srcOrd="1" destOrd="0" presId="urn:microsoft.com/office/officeart/2005/8/layout/vList2"/>
    <dgm:cxn modelId="{489FA1CB-AFDE-4862-99DB-B4F77586ADA7}" type="presParOf" srcId="{C107797F-AB28-4679-B51A-8C5FC81AB03F}" destId="{D993E2A4-00A6-4324-92EF-9D620D2222DA}" srcOrd="2" destOrd="0" presId="urn:microsoft.com/office/officeart/2005/8/layout/vList2"/>
    <dgm:cxn modelId="{F1471B5C-B205-465D-AF74-A8E2E41DBA1C}" type="presParOf" srcId="{C107797F-AB28-4679-B51A-8C5FC81AB03F}" destId="{10D300AE-2770-42E6-A8B4-D56F2562F0AD}" srcOrd="3" destOrd="0" presId="urn:microsoft.com/office/officeart/2005/8/layout/vList2"/>
    <dgm:cxn modelId="{F83C96DE-DAC2-4EDB-A11B-93BBD88B8DA5}" type="presParOf" srcId="{C107797F-AB28-4679-B51A-8C5FC81AB03F}" destId="{F5B75195-3B5C-406D-8A4B-DB8EAAFD3EBC}" srcOrd="4" destOrd="0" presId="urn:microsoft.com/office/officeart/2005/8/layout/vList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A28E541-FD7C-4EE1-8C45-AC5495F17A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F14D5A3-34D0-45AD-866A-0E3B3EFE1304}">
      <dgm:prSet/>
      <dgm:spPr/>
      <dgm:t>
        <a:bodyPr/>
        <a:lstStyle/>
        <a:p>
          <a:pPr rtl="0"/>
          <a:r>
            <a:rPr lang="en-US" b="0" i="0" baseline="0" dirty="0" smtClean="0"/>
            <a:t>Remote Encryption Management &amp;</a:t>
          </a:r>
        </a:p>
        <a:p>
          <a:pPr rtl="0"/>
          <a:r>
            <a:rPr lang="en-US" b="0" i="0" baseline="0" dirty="0" smtClean="0"/>
            <a:t>Intel® Secure Key</a:t>
          </a:r>
          <a:endParaRPr lang="en-US" dirty="0"/>
        </a:p>
      </dgm:t>
    </dgm:pt>
    <dgm:pt modelId="{1671F821-BA5D-4D83-AB5A-2BD3A325A980}" type="parTrans" cxnId="{D41BF004-5CF4-432A-8F40-E7235D8B6BEF}">
      <dgm:prSet/>
      <dgm:spPr/>
      <dgm:t>
        <a:bodyPr/>
        <a:lstStyle/>
        <a:p>
          <a:endParaRPr lang="en-US"/>
        </a:p>
      </dgm:t>
    </dgm:pt>
    <dgm:pt modelId="{12BC9F54-4650-4908-8C51-C3A564035C5C}" type="sibTrans" cxnId="{D41BF004-5CF4-432A-8F40-E7235D8B6BEF}">
      <dgm:prSet/>
      <dgm:spPr/>
      <dgm:t>
        <a:bodyPr/>
        <a:lstStyle/>
        <a:p>
          <a:endParaRPr lang="en-US"/>
        </a:p>
      </dgm:t>
    </dgm:pt>
    <dgm:pt modelId="{58DF4A11-A05D-4374-9831-A28BCF17F591}">
      <dgm:prSet/>
      <dgm:spPr/>
      <dgm:t>
        <a:bodyPr/>
        <a:lstStyle/>
        <a:p>
          <a:pPr rtl="0"/>
          <a:r>
            <a:rPr lang="en-US" b="0" i="0" baseline="0" dirty="0" smtClean="0"/>
            <a:t>Intel® Anti-Theft Technology    (Intel® AT)</a:t>
          </a:r>
          <a:endParaRPr lang="en-US" dirty="0"/>
        </a:p>
      </dgm:t>
    </dgm:pt>
    <dgm:pt modelId="{7733DECD-734B-4A6F-BA55-8834240D30E8}" type="parTrans" cxnId="{75A55813-4BD4-4039-BD90-E3B5C3EA8676}">
      <dgm:prSet/>
      <dgm:spPr/>
      <dgm:t>
        <a:bodyPr/>
        <a:lstStyle/>
        <a:p>
          <a:endParaRPr lang="en-US"/>
        </a:p>
      </dgm:t>
    </dgm:pt>
    <dgm:pt modelId="{4DEC926B-41BA-4B88-B3F1-12903E7EED74}" type="sibTrans" cxnId="{75A55813-4BD4-4039-BD90-E3B5C3EA8676}">
      <dgm:prSet/>
      <dgm:spPr/>
      <dgm:t>
        <a:bodyPr/>
        <a:lstStyle/>
        <a:p>
          <a:endParaRPr lang="en-US"/>
        </a:p>
      </dgm:t>
    </dgm:pt>
    <dgm:pt modelId="{3137E0F4-1461-47A1-AC36-47930D036AF9}">
      <dgm:prSet/>
      <dgm:spPr/>
      <dgm:t>
        <a:bodyPr/>
        <a:lstStyle/>
        <a:p>
          <a:pPr rtl="0"/>
          <a:r>
            <a:rPr lang="en-US" b="0" i="0" baseline="0" dirty="0" smtClean="0"/>
            <a:t>Intel® Advanced Encryption Standard – New Instructions    (Intel® AES-NI)</a:t>
          </a:r>
          <a:endParaRPr lang="en-US" dirty="0"/>
        </a:p>
      </dgm:t>
    </dgm:pt>
    <dgm:pt modelId="{BCFC9C78-E2E8-459B-A095-57AED8717621}" type="parTrans" cxnId="{49F5B89B-42E7-46E3-80EA-D63BFB0054BF}">
      <dgm:prSet/>
      <dgm:spPr/>
      <dgm:t>
        <a:bodyPr/>
        <a:lstStyle/>
        <a:p>
          <a:endParaRPr lang="en-US"/>
        </a:p>
      </dgm:t>
    </dgm:pt>
    <dgm:pt modelId="{AE912B91-8648-421A-9AA2-0DD69D4B59B8}" type="sibTrans" cxnId="{49F5B89B-42E7-46E3-80EA-D63BFB0054BF}">
      <dgm:prSet/>
      <dgm:spPr/>
      <dgm:t>
        <a:bodyPr/>
        <a:lstStyle/>
        <a:p>
          <a:endParaRPr lang="en-US"/>
        </a:p>
      </dgm:t>
    </dgm:pt>
    <dgm:pt modelId="{406D5688-ED09-434E-BA37-AE9F123245D3}">
      <dgm:prSet/>
      <dgm:spPr/>
      <dgm:t>
        <a:bodyPr/>
        <a:lstStyle/>
        <a:p>
          <a:pPr rtl="0"/>
          <a:endParaRPr lang="en-US" dirty="0"/>
        </a:p>
      </dgm:t>
    </dgm:pt>
    <dgm:pt modelId="{C73CA641-6A8A-4527-ABB8-A2CA3CE7A5E3}" type="parTrans" cxnId="{532DFA3E-40C1-4431-A824-E2FBE28FF14D}">
      <dgm:prSet/>
      <dgm:spPr/>
      <dgm:t>
        <a:bodyPr/>
        <a:lstStyle/>
        <a:p>
          <a:endParaRPr lang="en-US"/>
        </a:p>
      </dgm:t>
    </dgm:pt>
    <dgm:pt modelId="{F41A9990-35D5-4789-BCDA-71F8F2E6E1DD}" type="sibTrans" cxnId="{532DFA3E-40C1-4431-A824-E2FBE28FF14D}">
      <dgm:prSet/>
      <dgm:spPr/>
      <dgm:t>
        <a:bodyPr/>
        <a:lstStyle/>
        <a:p>
          <a:endParaRPr lang="en-US"/>
        </a:p>
      </dgm:t>
    </dgm:pt>
    <dgm:pt modelId="{5982752B-9965-40AB-8DBC-F1983C68CB68}" type="pres">
      <dgm:prSet presAssocID="{1A28E541-FD7C-4EE1-8C45-AC5495F17A63}" presName="linear" presStyleCnt="0">
        <dgm:presLayoutVars>
          <dgm:animLvl val="lvl"/>
          <dgm:resizeHandles val="exact"/>
        </dgm:presLayoutVars>
      </dgm:prSet>
      <dgm:spPr/>
      <dgm:t>
        <a:bodyPr/>
        <a:lstStyle/>
        <a:p>
          <a:endParaRPr lang="en-US"/>
        </a:p>
      </dgm:t>
    </dgm:pt>
    <dgm:pt modelId="{24629225-D398-4FEE-B7B2-0F43281359BD}" type="pres">
      <dgm:prSet presAssocID="{7F14D5A3-34D0-45AD-866A-0E3B3EFE1304}" presName="parentText" presStyleLbl="node1" presStyleIdx="0" presStyleCnt="3" custScaleY="134068" custLinFactY="1298" custLinFactNeighborY="100000">
        <dgm:presLayoutVars>
          <dgm:chMax val="0"/>
          <dgm:bulletEnabled val="1"/>
        </dgm:presLayoutVars>
      </dgm:prSet>
      <dgm:spPr/>
      <dgm:t>
        <a:bodyPr/>
        <a:lstStyle/>
        <a:p>
          <a:endParaRPr lang="en-US"/>
        </a:p>
      </dgm:t>
    </dgm:pt>
    <dgm:pt modelId="{2EF9F919-735D-44A8-B74D-75A8B6FCA4E1}" type="pres">
      <dgm:prSet presAssocID="{12BC9F54-4650-4908-8C51-C3A564035C5C}" presName="spacer" presStyleCnt="0"/>
      <dgm:spPr/>
    </dgm:pt>
    <dgm:pt modelId="{9C391CF8-BADE-4571-AFFE-6E91C7A03A74}" type="pres">
      <dgm:prSet presAssocID="{58DF4A11-A05D-4374-9831-A28BCF17F591}" presName="parentText" presStyleLbl="node1" presStyleIdx="1" presStyleCnt="3" custScaleY="110601" custLinFactY="3835" custLinFactNeighborY="100000">
        <dgm:presLayoutVars>
          <dgm:chMax val="0"/>
          <dgm:bulletEnabled val="1"/>
        </dgm:presLayoutVars>
      </dgm:prSet>
      <dgm:spPr/>
      <dgm:t>
        <a:bodyPr/>
        <a:lstStyle/>
        <a:p>
          <a:endParaRPr lang="en-US"/>
        </a:p>
      </dgm:t>
    </dgm:pt>
    <dgm:pt modelId="{CDD43201-21E3-497D-B478-E78072A6FCFA}" type="pres">
      <dgm:prSet presAssocID="{4DEC926B-41BA-4B88-B3F1-12903E7EED74}" presName="spacer" presStyleCnt="0"/>
      <dgm:spPr/>
    </dgm:pt>
    <dgm:pt modelId="{46432631-08FA-4E9C-B0E4-D9DC8EF95B8F}" type="pres">
      <dgm:prSet presAssocID="{3137E0F4-1461-47A1-AC36-47930D036AF9}" presName="parentText" presStyleLbl="node1" presStyleIdx="2" presStyleCnt="3" custScaleY="98212" custLinFactNeighborY="41940">
        <dgm:presLayoutVars>
          <dgm:chMax val="0"/>
          <dgm:bulletEnabled val="1"/>
        </dgm:presLayoutVars>
      </dgm:prSet>
      <dgm:spPr/>
      <dgm:t>
        <a:bodyPr/>
        <a:lstStyle/>
        <a:p>
          <a:endParaRPr lang="en-US"/>
        </a:p>
      </dgm:t>
    </dgm:pt>
    <dgm:pt modelId="{2B6E91F6-80C7-4CDF-9D8C-071B3021A9DC}" type="pres">
      <dgm:prSet presAssocID="{3137E0F4-1461-47A1-AC36-47930D036AF9}" presName="childText" presStyleLbl="revTx" presStyleIdx="0" presStyleCnt="1">
        <dgm:presLayoutVars>
          <dgm:bulletEnabled val="1"/>
        </dgm:presLayoutVars>
      </dgm:prSet>
      <dgm:spPr/>
      <dgm:t>
        <a:bodyPr/>
        <a:lstStyle/>
        <a:p>
          <a:endParaRPr lang="en-US"/>
        </a:p>
      </dgm:t>
    </dgm:pt>
  </dgm:ptLst>
  <dgm:cxnLst>
    <dgm:cxn modelId="{9EE0877A-9F1F-45C5-9ABB-04D2BB98FF0C}" type="presOf" srcId="{58DF4A11-A05D-4374-9831-A28BCF17F591}" destId="{9C391CF8-BADE-4571-AFFE-6E91C7A03A74}" srcOrd="0" destOrd="0" presId="urn:microsoft.com/office/officeart/2005/8/layout/vList2"/>
    <dgm:cxn modelId="{532DFA3E-40C1-4431-A824-E2FBE28FF14D}" srcId="{3137E0F4-1461-47A1-AC36-47930D036AF9}" destId="{406D5688-ED09-434E-BA37-AE9F123245D3}" srcOrd="0" destOrd="0" parTransId="{C73CA641-6A8A-4527-ABB8-A2CA3CE7A5E3}" sibTransId="{F41A9990-35D5-4789-BCDA-71F8F2E6E1DD}"/>
    <dgm:cxn modelId="{1ADFF660-7BEF-4D1B-812A-4C5F1A22DC5E}" type="presOf" srcId="{7F14D5A3-34D0-45AD-866A-0E3B3EFE1304}" destId="{24629225-D398-4FEE-B7B2-0F43281359BD}" srcOrd="0" destOrd="0" presId="urn:microsoft.com/office/officeart/2005/8/layout/vList2"/>
    <dgm:cxn modelId="{5E39BA7A-5503-40E0-AFFB-07B7F975DDF4}" type="presOf" srcId="{406D5688-ED09-434E-BA37-AE9F123245D3}" destId="{2B6E91F6-80C7-4CDF-9D8C-071B3021A9DC}" srcOrd="0" destOrd="0" presId="urn:microsoft.com/office/officeart/2005/8/layout/vList2"/>
    <dgm:cxn modelId="{49F5B89B-42E7-46E3-80EA-D63BFB0054BF}" srcId="{1A28E541-FD7C-4EE1-8C45-AC5495F17A63}" destId="{3137E0F4-1461-47A1-AC36-47930D036AF9}" srcOrd="2" destOrd="0" parTransId="{BCFC9C78-E2E8-459B-A095-57AED8717621}" sibTransId="{AE912B91-8648-421A-9AA2-0DD69D4B59B8}"/>
    <dgm:cxn modelId="{D41BF004-5CF4-432A-8F40-E7235D8B6BEF}" srcId="{1A28E541-FD7C-4EE1-8C45-AC5495F17A63}" destId="{7F14D5A3-34D0-45AD-866A-0E3B3EFE1304}" srcOrd="0" destOrd="0" parTransId="{1671F821-BA5D-4D83-AB5A-2BD3A325A980}" sibTransId="{12BC9F54-4650-4908-8C51-C3A564035C5C}"/>
    <dgm:cxn modelId="{75A55813-4BD4-4039-BD90-E3B5C3EA8676}" srcId="{1A28E541-FD7C-4EE1-8C45-AC5495F17A63}" destId="{58DF4A11-A05D-4374-9831-A28BCF17F591}" srcOrd="1" destOrd="0" parTransId="{7733DECD-734B-4A6F-BA55-8834240D30E8}" sibTransId="{4DEC926B-41BA-4B88-B3F1-12903E7EED74}"/>
    <dgm:cxn modelId="{F625DBFD-0BD3-4E31-B815-F3A93931268D}" type="presOf" srcId="{1A28E541-FD7C-4EE1-8C45-AC5495F17A63}" destId="{5982752B-9965-40AB-8DBC-F1983C68CB68}" srcOrd="0" destOrd="0" presId="urn:microsoft.com/office/officeart/2005/8/layout/vList2"/>
    <dgm:cxn modelId="{F63AC60D-A099-4BAF-8D38-1BE1C8C8AD41}" type="presOf" srcId="{3137E0F4-1461-47A1-AC36-47930D036AF9}" destId="{46432631-08FA-4E9C-B0E4-D9DC8EF95B8F}" srcOrd="0" destOrd="0" presId="urn:microsoft.com/office/officeart/2005/8/layout/vList2"/>
    <dgm:cxn modelId="{753481BC-AA53-439C-8334-2E41C53AE220}" type="presParOf" srcId="{5982752B-9965-40AB-8DBC-F1983C68CB68}" destId="{24629225-D398-4FEE-B7B2-0F43281359BD}" srcOrd="0" destOrd="0" presId="urn:microsoft.com/office/officeart/2005/8/layout/vList2"/>
    <dgm:cxn modelId="{676E14CE-FF3C-409B-B658-3E10436BC3E6}" type="presParOf" srcId="{5982752B-9965-40AB-8DBC-F1983C68CB68}" destId="{2EF9F919-735D-44A8-B74D-75A8B6FCA4E1}" srcOrd="1" destOrd="0" presId="urn:microsoft.com/office/officeart/2005/8/layout/vList2"/>
    <dgm:cxn modelId="{618A2A5F-AB85-493B-A66E-24DEA5EFD920}" type="presParOf" srcId="{5982752B-9965-40AB-8DBC-F1983C68CB68}" destId="{9C391CF8-BADE-4571-AFFE-6E91C7A03A74}" srcOrd="2" destOrd="0" presId="urn:microsoft.com/office/officeart/2005/8/layout/vList2"/>
    <dgm:cxn modelId="{B74FEFE6-5ED4-4938-98E8-4FC62CDE6FF8}" type="presParOf" srcId="{5982752B-9965-40AB-8DBC-F1983C68CB68}" destId="{CDD43201-21E3-497D-B478-E78072A6FCFA}" srcOrd="3" destOrd="0" presId="urn:microsoft.com/office/officeart/2005/8/layout/vList2"/>
    <dgm:cxn modelId="{148EF8C9-4398-4881-95E9-BDE7B9B0EA6A}" type="presParOf" srcId="{5982752B-9965-40AB-8DBC-F1983C68CB68}" destId="{46432631-08FA-4E9C-B0E4-D9DC8EF95B8F}" srcOrd="4" destOrd="0" presId="urn:microsoft.com/office/officeart/2005/8/layout/vList2"/>
    <dgm:cxn modelId="{DA6B72A1-5F47-42CB-BF48-15BBD7BACDAE}" type="presParOf" srcId="{5982752B-9965-40AB-8DBC-F1983C68CB68}" destId="{2B6E91F6-80C7-4CDF-9D8C-071B3021A9DC}" srcOrd="5" destOrd="0" presId="urn:microsoft.com/office/officeart/2005/8/layout/vList2"/>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9C3DCEE-310C-456E-BD3A-738F5B3D7E3B}"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89413B07-5793-4C0F-AA97-FB433DD9B600}">
      <dgm:prSet custT="1"/>
      <dgm:spPr>
        <a:noFill/>
        <a:ln>
          <a:solidFill>
            <a:srgbClr val="0070C0"/>
          </a:solidFill>
        </a:ln>
      </dgm:spPr>
      <dgm:t>
        <a:bodyPr/>
        <a:lstStyle/>
        <a:p>
          <a:pPr algn="ctr" rtl="0">
            <a:lnSpc>
              <a:spcPct val="100000"/>
            </a:lnSpc>
          </a:pPr>
          <a:r>
            <a:rPr lang="en-US" sz="2000" dirty="0" smtClean="0">
              <a:latin typeface="+mj-lt"/>
            </a:rPr>
            <a:t>AMT x Dash x Standard Manageability</a:t>
          </a:r>
        </a:p>
        <a:p>
          <a:pPr algn="ctr" rtl="0">
            <a:lnSpc>
              <a:spcPct val="100000"/>
            </a:lnSpc>
          </a:pPr>
          <a:r>
            <a:rPr lang="en-US" sz="2000" dirty="0" smtClean="0">
              <a:latin typeface="+mj-lt"/>
            </a:rPr>
            <a:t>Comparison Charts</a:t>
          </a:r>
          <a:endParaRPr lang="en-US" sz="2000" dirty="0">
            <a:latin typeface="+mj-lt"/>
          </a:endParaRPr>
        </a:p>
      </dgm:t>
    </dgm:pt>
    <dgm:pt modelId="{28891E83-19A2-4AA0-BD75-3F3143312E98}" type="parTrans" cxnId="{DCCC51EF-002E-46FE-986A-717580942A59}">
      <dgm:prSet/>
      <dgm:spPr/>
      <dgm:t>
        <a:bodyPr/>
        <a:lstStyle/>
        <a:p>
          <a:endParaRPr lang="en-US"/>
        </a:p>
      </dgm:t>
    </dgm:pt>
    <dgm:pt modelId="{5DFECCF1-149E-42D9-B95E-3E1DCF877381}" type="sibTrans" cxnId="{DCCC51EF-002E-46FE-986A-717580942A59}">
      <dgm:prSet/>
      <dgm:spPr/>
      <dgm:t>
        <a:bodyPr/>
        <a:lstStyle/>
        <a:p>
          <a:endParaRPr lang="en-US"/>
        </a:p>
      </dgm:t>
    </dgm:pt>
    <dgm:pt modelId="{24DB2057-0D00-4163-A2CE-7653BE82B4DC}" type="pres">
      <dgm:prSet presAssocID="{59C3DCEE-310C-456E-BD3A-738F5B3D7E3B}" presName="linear" presStyleCnt="0">
        <dgm:presLayoutVars>
          <dgm:animLvl val="lvl"/>
          <dgm:resizeHandles val="exact"/>
        </dgm:presLayoutVars>
      </dgm:prSet>
      <dgm:spPr/>
      <dgm:t>
        <a:bodyPr/>
        <a:lstStyle/>
        <a:p>
          <a:endParaRPr lang="en-US"/>
        </a:p>
      </dgm:t>
    </dgm:pt>
    <dgm:pt modelId="{11B033CC-A3ED-4D0A-96B1-58399E63FC1E}" type="pres">
      <dgm:prSet presAssocID="{89413B07-5793-4C0F-AA97-FB433DD9B600}" presName="parentText" presStyleLbl="node1" presStyleIdx="0" presStyleCnt="1" custScaleY="70804" custLinFactNeighborX="207" custLinFactNeighborY="-9655">
        <dgm:presLayoutVars>
          <dgm:chMax val="0"/>
          <dgm:bulletEnabled val="1"/>
        </dgm:presLayoutVars>
      </dgm:prSet>
      <dgm:spPr/>
      <dgm:t>
        <a:bodyPr/>
        <a:lstStyle/>
        <a:p>
          <a:endParaRPr lang="en-US"/>
        </a:p>
      </dgm:t>
    </dgm:pt>
  </dgm:ptLst>
  <dgm:cxnLst>
    <dgm:cxn modelId="{B77EA336-2976-48B2-A9EE-AC1F639BD7AE}" type="presOf" srcId="{89413B07-5793-4C0F-AA97-FB433DD9B600}" destId="{11B033CC-A3ED-4D0A-96B1-58399E63FC1E}" srcOrd="0" destOrd="0" presId="urn:microsoft.com/office/officeart/2005/8/layout/vList2"/>
    <dgm:cxn modelId="{DCCC51EF-002E-46FE-986A-717580942A59}" srcId="{59C3DCEE-310C-456E-BD3A-738F5B3D7E3B}" destId="{89413B07-5793-4C0F-AA97-FB433DD9B600}" srcOrd="0" destOrd="0" parTransId="{28891E83-19A2-4AA0-BD75-3F3143312E98}" sibTransId="{5DFECCF1-149E-42D9-B95E-3E1DCF877381}"/>
    <dgm:cxn modelId="{5376A6FB-1771-41E1-82D7-C0CF521CD418}" type="presOf" srcId="{59C3DCEE-310C-456E-BD3A-738F5B3D7E3B}" destId="{24DB2057-0D00-4163-A2CE-7653BE82B4DC}" srcOrd="0" destOrd="0" presId="urn:microsoft.com/office/officeart/2005/8/layout/vList2"/>
    <dgm:cxn modelId="{09D8023D-EDDA-4F92-B079-988A8E0538EE}" type="presParOf" srcId="{24DB2057-0D00-4163-A2CE-7653BE82B4DC}" destId="{11B033CC-A3ED-4D0A-96B1-58399E63FC1E}"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9C3DCEE-310C-456E-BD3A-738F5B3D7E3B}"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89413B07-5793-4C0F-AA97-FB433DD9B600}">
      <dgm:prSet custT="1"/>
      <dgm:spPr>
        <a:noFill/>
        <a:ln>
          <a:solidFill>
            <a:srgbClr val="0070C0"/>
          </a:solidFill>
        </a:ln>
      </dgm:spPr>
      <dgm:t>
        <a:bodyPr/>
        <a:lstStyle/>
        <a:p>
          <a:pPr algn="ctr" rtl="0"/>
          <a:r>
            <a:rPr lang="en-US" sz="2800" dirty="0" smtClean="0">
              <a:latin typeface="+mj-lt"/>
            </a:rPr>
            <a:t>vPro Solution Software Providers</a:t>
          </a:r>
          <a:endParaRPr lang="en-US" sz="2800" dirty="0">
            <a:latin typeface="+mj-lt"/>
          </a:endParaRPr>
        </a:p>
      </dgm:t>
    </dgm:pt>
    <dgm:pt modelId="{28891E83-19A2-4AA0-BD75-3F3143312E98}" type="parTrans" cxnId="{DCCC51EF-002E-46FE-986A-717580942A59}">
      <dgm:prSet/>
      <dgm:spPr/>
      <dgm:t>
        <a:bodyPr/>
        <a:lstStyle/>
        <a:p>
          <a:endParaRPr lang="en-US"/>
        </a:p>
      </dgm:t>
    </dgm:pt>
    <dgm:pt modelId="{5DFECCF1-149E-42D9-B95E-3E1DCF877381}" type="sibTrans" cxnId="{DCCC51EF-002E-46FE-986A-717580942A59}">
      <dgm:prSet/>
      <dgm:spPr/>
      <dgm:t>
        <a:bodyPr/>
        <a:lstStyle/>
        <a:p>
          <a:endParaRPr lang="en-US"/>
        </a:p>
      </dgm:t>
    </dgm:pt>
    <dgm:pt modelId="{24DB2057-0D00-4163-A2CE-7653BE82B4DC}" type="pres">
      <dgm:prSet presAssocID="{59C3DCEE-310C-456E-BD3A-738F5B3D7E3B}" presName="linear" presStyleCnt="0">
        <dgm:presLayoutVars>
          <dgm:animLvl val="lvl"/>
          <dgm:resizeHandles val="exact"/>
        </dgm:presLayoutVars>
      </dgm:prSet>
      <dgm:spPr/>
      <dgm:t>
        <a:bodyPr/>
        <a:lstStyle/>
        <a:p>
          <a:endParaRPr lang="en-US"/>
        </a:p>
      </dgm:t>
    </dgm:pt>
    <dgm:pt modelId="{11B033CC-A3ED-4D0A-96B1-58399E63FC1E}" type="pres">
      <dgm:prSet presAssocID="{89413B07-5793-4C0F-AA97-FB433DD9B600}" presName="parentText" presStyleLbl="node1" presStyleIdx="0" presStyleCnt="1" custScaleY="59027" custLinFactNeighborX="207" custLinFactNeighborY="-9655">
        <dgm:presLayoutVars>
          <dgm:chMax val="0"/>
          <dgm:bulletEnabled val="1"/>
        </dgm:presLayoutVars>
      </dgm:prSet>
      <dgm:spPr/>
      <dgm:t>
        <a:bodyPr/>
        <a:lstStyle/>
        <a:p>
          <a:endParaRPr lang="en-US"/>
        </a:p>
      </dgm:t>
    </dgm:pt>
  </dgm:ptLst>
  <dgm:cxnLst>
    <dgm:cxn modelId="{DCCC51EF-002E-46FE-986A-717580942A59}" srcId="{59C3DCEE-310C-456E-BD3A-738F5B3D7E3B}" destId="{89413B07-5793-4C0F-AA97-FB433DD9B600}" srcOrd="0" destOrd="0" parTransId="{28891E83-19A2-4AA0-BD75-3F3143312E98}" sibTransId="{5DFECCF1-149E-42D9-B95E-3E1DCF877381}"/>
    <dgm:cxn modelId="{66DB8629-EC02-4DE0-AA48-5BF908C21298}" type="presOf" srcId="{89413B07-5793-4C0F-AA97-FB433DD9B600}" destId="{11B033CC-A3ED-4D0A-96B1-58399E63FC1E}" srcOrd="0" destOrd="0" presId="urn:microsoft.com/office/officeart/2005/8/layout/vList2"/>
    <dgm:cxn modelId="{472166D2-92BD-4D84-8E9F-FE395E153AF7}" type="presOf" srcId="{59C3DCEE-310C-456E-BD3A-738F5B3D7E3B}" destId="{24DB2057-0D00-4163-A2CE-7653BE82B4DC}" srcOrd="0" destOrd="0" presId="urn:microsoft.com/office/officeart/2005/8/layout/vList2"/>
    <dgm:cxn modelId="{39683FDE-044F-4813-9FAE-C3CEB06F3986}" type="presParOf" srcId="{24DB2057-0D00-4163-A2CE-7653BE82B4DC}" destId="{11B033CC-A3ED-4D0A-96B1-58399E63FC1E}"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9C3DCEE-310C-456E-BD3A-738F5B3D7E3B}"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89413B07-5793-4C0F-AA97-FB433DD9B600}">
      <dgm:prSet custT="1"/>
      <dgm:spPr>
        <a:noFill/>
        <a:ln>
          <a:solidFill>
            <a:srgbClr val="0070C0"/>
          </a:solidFill>
        </a:ln>
      </dgm:spPr>
      <dgm:t>
        <a:bodyPr/>
        <a:lstStyle/>
        <a:p>
          <a:pPr algn="ctr" rtl="0"/>
          <a:r>
            <a:rPr lang="en-US" sz="2800" dirty="0" smtClean="0">
              <a:latin typeface="+mj-lt"/>
            </a:rPr>
            <a:t>Intel® </a:t>
          </a:r>
          <a:r>
            <a:rPr lang="en-US" sz="2800" dirty="0" err="1" smtClean="0">
              <a:latin typeface="+mj-lt"/>
            </a:rPr>
            <a:t>vPro</a:t>
          </a:r>
          <a:r>
            <a:rPr lang="en-US" sz="2800" dirty="0" smtClean="0">
              <a:latin typeface="+mj-lt"/>
            </a:rPr>
            <a:t> 3 Major Use Cases</a:t>
          </a:r>
        </a:p>
        <a:p>
          <a:pPr algn="ctr" rtl="0"/>
          <a:r>
            <a:rPr lang="en-US" sz="2000" dirty="0" smtClean="0">
              <a:latin typeface="+mj-lt"/>
            </a:rPr>
            <a:t>How to sell </a:t>
          </a:r>
          <a:r>
            <a:rPr lang="en-US" sz="2000" dirty="0" err="1" smtClean="0">
              <a:latin typeface="+mj-lt"/>
            </a:rPr>
            <a:t>vPro</a:t>
          </a:r>
          <a:r>
            <a:rPr lang="en-US" sz="2000" dirty="0" smtClean="0">
              <a:latin typeface="+mj-lt"/>
            </a:rPr>
            <a:t> based on a solution approach.</a:t>
          </a:r>
          <a:endParaRPr lang="en-US" sz="2000" dirty="0">
            <a:latin typeface="+mj-lt"/>
          </a:endParaRPr>
        </a:p>
      </dgm:t>
    </dgm:pt>
    <dgm:pt modelId="{28891E83-19A2-4AA0-BD75-3F3143312E98}" type="parTrans" cxnId="{DCCC51EF-002E-46FE-986A-717580942A59}">
      <dgm:prSet/>
      <dgm:spPr/>
      <dgm:t>
        <a:bodyPr/>
        <a:lstStyle/>
        <a:p>
          <a:endParaRPr lang="en-US"/>
        </a:p>
      </dgm:t>
    </dgm:pt>
    <dgm:pt modelId="{5DFECCF1-149E-42D9-B95E-3E1DCF877381}" type="sibTrans" cxnId="{DCCC51EF-002E-46FE-986A-717580942A59}">
      <dgm:prSet/>
      <dgm:spPr/>
      <dgm:t>
        <a:bodyPr/>
        <a:lstStyle/>
        <a:p>
          <a:endParaRPr lang="en-US"/>
        </a:p>
      </dgm:t>
    </dgm:pt>
    <dgm:pt modelId="{24DB2057-0D00-4163-A2CE-7653BE82B4DC}" type="pres">
      <dgm:prSet presAssocID="{59C3DCEE-310C-456E-BD3A-738F5B3D7E3B}" presName="linear" presStyleCnt="0">
        <dgm:presLayoutVars>
          <dgm:animLvl val="lvl"/>
          <dgm:resizeHandles val="exact"/>
        </dgm:presLayoutVars>
      </dgm:prSet>
      <dgm:spPr/>
      <dgm:t>
        <a:bodyPr/>
        <a:lstStyle/>
        <a:p>
          <a:endParaRPr lang="en-US"/>
        </a:p>
      </dgm:t>
    </dgm:pt>
    <dgm:pt modelId="{11B033CC-A3ED-4D0A-96B1-58399E63FC1E}" type="pres">
      <dgm:prSet presAssocID="{89413B07-5793-4C0F-AA97-FB433DD9B600}" presName="parentText" presStyleLbl="node1" presStyleIdx="0" presStyleCnt="1" custScaleY="88659" custLinFactNeighborX="207" custLinFactNeighborY="-9655">
        <dgm:presLayoutVars>
          <dgm:chMax val="0"/>
          <dgm:bulletEnabled val="1"/>
        </dgm:presLayoutVars>
      </dgm:prSet>
      <dgm:spPr/>
      <dgm:t>
        <a:bodyPr/>
        <a:lstStyle/>
        <a:p>
          <a:endParaRPr lang="en-US"/>
        </a:p>
      </dgm:t>
    </dgm:pt>
  </dgm:ptLst>
  <dgm:cxnLst>
    <dgm:cxn modelId="{DCCC51EF-002E-46FE-986A-717580942A59}" srcId="{59C3DCEE-310C-456E-BD3A-738F5B3D7E3B}" destId="{89413B07-5793-4C0F-AA97-FB433DD9B600}" srcOrd="0" destOrd="0" parTransId="{28891E83-19A2-4AA0-BD75-3F3143312E98}" sibTransId="{5DFECCF1-149E-42D9-B95E-3E1DCF877381}"/>
    <dgm:cxn modelId="{85786957-0A12-4778-B54A-A5AE090D41D6}" type="presOf" srcId="{89413B07-5793-4C0F-AA97-FB433DD9B600}" destId="{11B033CC-A3ED-4D0A-96B1-58399E63FC1E}" srcOrd="0" destOrd="0" presId="urn:microsoft.com/office/officeart/2005/8/layout/vList2"/>
    <dgm:cxn modelId="{DA5DC114-757D-4BDF-B137-8A8FA602912C}" type="presOf" srcId="{59C3DCEE-310C-456E-BD3A-738F5B3D7E3B}" destId="{24DB2057-0D00-4163-A2CE-7653BE82B4DC}" srcOrd="0" destOrd="0" presId="urn:microsoft.com/office/officeart/2005/8/layout/vList2"/>
    <dgm:cxn modelId="{E77D16E3-751C-4C37-A3EE-2BE08E43BDC3}" type="presParOf" srcId="{24DB2057-0D00-4163-A2CE-7653BE82B4DC}" destId="{11B033CC-A3ED-4D0A-96B1-58399E63FC1E}"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9C3DCEE-310C-456E-BD3A-738F5B3D7E3B}"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89413B07-5793-4C0F-AA97-FB433DD9B600}">
      <dgm:prSet custT="1"/>
      <dgm:spPr>
        <a:noFill/>
        <a:ln>
          <a:solidFill>
            <a:srgbClr val="0070C0"/>
          </a:solidFill>
        </a:ln>
      </dgm:spPr>
      <dgm:t>
        <a:bodyPr/>
        <a:lstStyle/>
        <a:p>
          <a:pPr algn="ctr" rtl="0"/>
          <a:r>
            <a:rPr lang="en-US" sz="2800" dirty="0" smtClean="0">
              <a:latin typeface="+mj-lt"/>
            </a:rPr>
            <a:t>Intel Ultrabook: Redefining Mobile Productivity</a:t>
          </a:r>
          <a:endParaRPr lang="en-US" sz="2800" dirty="0">
            <a:latin typeface="+mj-lt"/>
          </a:endParaRPr>
        </a:p>
      </dgm:t>
    </dgm:pt>
    <dgm:pt modelId="{28891E83-19A2-4AA0-BD75-3F3143312E98}" type="parTrans" cxnId="{DCCC51EF-002E-46FE-986A-717580942A59}">
      <dgm:prSet/>
      <dgm:spPr/>
      <dgm:t>
        <a:bodyPr/>
        <a:lstStyle/>
        <a:p>
          <a:endParaRPr lang="en-US"/>
        </a:p>
      </dgm:t>
    </dgm:pt>
    <dgm:pt modelId="{5DFECCF1-149E-42D9-B95E-3E1DCF877381}" type="sibTrans" cxnId="{DCCC51EF-002E-46FE-986A-717580942A59}">
      <dgm:prSet/>
      <dgm:spPr/>
      <dgm:t>
        <a:bodyPr/>
        <a:lstStyle/>
        <a:p>
          <a:endParaRPr lang="en-US"/>
        </a:p>
      </dgm:t>
    </dgm:pt>
    <dgm:pt modelId="{24DB2057-0D00-4163-A2CE-7653BE82B4DC}" type="pres">
      <dgm:prSet presAssocID="{59C3DCEE-310C-456E-BD3A-738F5B3D7E3B}" presName="linear" presStyleCnt="0">
        <dgm:presLayoutVars>
          <dgm:animLvl val="lvl"/>
          <dgm:resizeHandles val="exact"/>
        </dgm:presLayoutVars>
      </dgm:prSet>
      <dgm:spPr/>
      <dgm:t>
        <a:bodyPr/>
        <a:lstStyle/>
        <a:p>
          <a:endParaRPr lang="en-US"/>
        </a:p>
      </dgm:t>
    </dgm:pt>
    <dgm:pt modelId="{11B033CC-A3ED-4D0A-96B1-58399E63FC1E}" type="pres">
      <dgm:prSet presAssocID="{89413B07-5793-4C0F-AA97-FB433DD9B600}" presName="parentText" presStyleLbl="node1" presStyleIdx="0" presStyleCnt="1" custScaleY="63422" custLinFactNeighborX="207" custLinFactNeighborY="-9655">
        <dgm:presLayoutVars>
          <dgm:chMax val="0"/>
          <dgm:bulletEnabled val="1"/>
        </dgm:presLayoutVars>
      </dgm:prSet>
      <dgm:spPr/>
      <dgm:t>
        <a:bodyPr/>
        <a:lstStyle/>
        <a:p>
          <a:endParaRPr lang="en-US"/>
        </a:p>
      </dgm:t>
    </dgm:pt>
  </dgm:ptLst>
  <dgm:cxnLst>
    <dgm:cxn modelId="{CA530773-39D6-4302-8412-B77E91962546}" type="presOf" srcId="{59C3DCEE-310C-456E-BD3A-738F5B3D7E3B}" destId="{24DB2057-0D00-4163-A2CE-7653BE82B4DC}" srcOrd="0" destOrd="0" presId="urn:microsoft.com/office/officeart/2005/8/layout/vList2"/>
    <dgm:cxn modelId="{DCCC51EF-002E-46FE-986A-717580942A59}" srcId="{59C3DCEE-310C-456E-BD3A-738F5B3D7E3B}" destId="{89413B07-5793-4C0F-AA97-FB433DD9B600}" srcOrd="0" destOrd="0" parTransId="{28891E83-19A2-4AA0-BD75-3F3143312E98}" sibTransId="{5DFECCF1-149E-42D9-B95E-3E1DCF877381}"/>
    <dgm:cxn modelId="{73CC43A9-F01A-4497-A332-508575DD208F}" type="presOf" srcId="{89413B07-5793-4C0F-AA97-FB433DD9B600}" destId="{11B033CC-A3ED-4D0A-96B1-58399E63FC1E}" srcOrd="0" destOrd="0" presId="urn:microsoft.com/office/officeart/2005/8/layout/vList2"/>
    <dgm:cxn modelId="{EB1C0DFB-E0DE-43F5-B10E-5A2CE61B9D05}" type="presParOf" srcId="{24DB2057-0D00-4163-A2CE-7653BE82B4DC}" destId="{11B033CC-A3ED-4D0A-96B1-58399E63FC1E}"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B033CC-A3ED-4D0A-96B1-58399E63FC1E}">
      <dsp:nvSpPr>
        <dsp:cNvPr id="0" name=""/>
        <dsp:cNvSpPr/>
      </dsp:nvSpPr>
      <dsp:spPr>
        <a:xfrm>
          <a:off x="0" y="1289004"/>
          <a:ext cx="8038408" cy="771718"/>
        </a:xfrm>
        <a:prstGeom prst="roundRect">
          <a:avLst/>
        </a:prstGeom>
        <a:no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dirty="0" smtClean="0">
              <a:latin typeface="+mj-lt"/>
            </a:rPr>
            <a:t>3</a:t>
          </a:r>
          <a:r>
            <a:rPr lang="en-US" sz="2800" kern="1200" baseline="30000" dirty="0" smtClean="0">
              <a:latin typeface="+mj-lt"/>
            </a:rPr>
            <a:t>rd</a:t>
          </a:r>
          <a:r>
            <a:rPr lang="en-US" sz="2800" kern="1200" dirty="0" smtClean="0">
              <a:latin typeface="+mj-lt"/>
            </a:rPr>
            <a:t> Gen Core Key Features</a:t>
          </a:r>
          <a:endParaRPr lang="en-US" sz="2800" kern="1200" dirty="0">
            <a:latin typeface="+mj-lt"/>
          </a:endParaRPr>
        </a:p>
      </dsp:txBody>
      <dsp:txXfrm>
        <a:off x="37672" y="1326676"/>
        <a:ext cx="7963064" cy="69637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41FB95-A9B9-4B18-9622-01AF6211B2AD}" type="datetimeFigureOut">
              <a:rPr lang="en-US" smtClean="0"/>
              <a:pPr/>
              <a:t>8/2/2012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D41364-15E5-4D19-9F44-7E52E8E6B660}" type="slidenum">
              <a:rPr lang="en-US" smtClean="0"/>
              <a:pPr/>
              <a:t>‹#›</a:t>
            </a:fld>
            <a:endParaRPr lang="en-US"/>
          </a:p>
        </p:txBody>
      </p:sp>
    </p:spTree>
    <p:extLst>
      <p:ext uri="{BB962C8B-B14F-4D97-AF65-F5344CB8AC3E}">
        <p14:creationId xmlns:p14="http://schemas.microsoft.com/office/powerpoint/2010/main" val="3218992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antitheft.intel.com/"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ipt.intel.com/"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intel.com/go/anti-theft"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ipt.intel.com/"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intel.com/technology/turboboost" TargetMode="External"/><Relationship Id="rId2" Type="http://schemas.openxmlformats.org/officeDocument/2006/relationships/slide" Target="../slides/slide65.xml"/><Relationship Id="rId1" Type="http://schemas.openxmlformats.org/officeDocument/2006/relationships/notesMaster" Target="../notesMasters/notesMaster1.xml"/><Relationship Id="rId4" Type="http://schemas.openxmlformats.org/officeDocument/2006/relationships/hyperlink" Target="http://www.intel.com/info/hyperthreading"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intel.com/info/hyperthreading"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antitheft.intel.com/" TargetMode="External"/><Relationship Id="rId2" Type="http://schemas.openxmlformats.org/officeDocument/2006/relationships/slide" Target="../slides/slide102.xml"/><Relationship Id="rId1" Type="http://schemas.openxmlformats.org/officeDocument/2006/relationships/notesMaster" Target="../notesMasters/notesMaster1.xml"/><Relationship Id="rId4" Type="http://schemas.openxmlformats.org/officeDocument/2006/relationships/hyperlink" Target="http://ipt.intel.com/" TargetMode="Externa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Objective: Give the HP/Intel field a joint messaging slide deck that delivers the better together client story and focuses on new products from HP.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Outline:</a:t>
            </a:r>
          </a:p>
          <a:p>
            <a:pPr lvl="0"/>
            <a:r>
              <a:rPr lang="en-US" sz="1200" kern="1200" dirty="0" smtClean="0">
                <a:solidFill>
                  <a:schemeClr val="tx1"/>
                </a:solidFill>
                <a:effectLst/>
                <a:latin typeface="+mn-lt"/>
                <a:ea typeface="+mn-ea"/>
                <a:cs typeface="+mn-cs"/>
              </a:rPr>
              <a:t>Intel/HP Better Together Slide</a:t>
            </a:r>
          </a:p>
          <a:p>
            <a:pPr lvl="0"/>
            <a:r>
              <a:rPr lang="en-US" sz="1200" kern="1200" dirty="0" smtClean="0">
                <a:solidFill>
                  <a:schemeClr val="tx1"/>
                </a:solidFill>
                <a:effectLst/>
                <a:latin typeface="+mn-lt"/>
                <a:ea typeface="+mn-ea"/>
                <a:cs typeface="+mn-cs"/>
              </a:rPr>
              <a:t>What is new in Ivy Bridge/Manufacturing &amp; performance leadership</a:t>
            </a:r>
          </a:p>
          <a:p>
            <a:pPr lvl="0"/>
            <a:r>
              <a:rPr lang="en-US" sz="1200" kern="1200" dirty="0" smtClean="0">
                <a:solidFill>
                  <a:schemeClr val="tx1"/>
                </a:solidFill>
                <a:effectLst/>
                <a:latin typeface="+mn-lt"/>
                <a:ea typeface="+mn-ea"/>
                <a:cs typeface="+mn-cs"/>
              </a:rPr>
              <a:t>Intel Roadmap overlay onto HP Roadmap </a:t>
            </a:r>
          </a:p>
          <a:p>
            <a:pPr lvl="0"/>
            <a:r>
              <a:rPr lang="en-US" sz="1200" kern="1200" dirty="0" smtClean="0">
                <a:solidFill>
                  <a:schemeClr val="tx1"/>
                </a:solidFill>
                <a:effectLst/>
                <a:latin typeface="+mn-lt"/>
                <a:ea typeface="+mn-ea"/>
                <a:cs typeface="+mn-cs"/>
              </a:rPr>
              <a:t>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Gen core features in HP Platforms</a:t>
            </a:r>
          </a:p>
          <a:p>
            <a:pPr lvl="0"/>
            <a:r>
              <a:rPr lang="en-US" sz="1200" kern="1200" dirty="0" smtClean="0">
                <a:solidFill>
                  <a:schemeClr val="tx1"/>
                </a:solidFill>
                <a:effectLst/>
                <a:latin typeface="+mn-lt"/>
                <a:ea typeface="+mn-ea"/>
                <a:cs typeface="+mn-cs"/>
              </a:rPr>
              <a:t>Intel vPro on Elite Series </a:t>
            </a:r>
          </a:p>
          <a:p>
            <a:pPr lvl="0"/>
            <a:r>
              <a:rPr lang="en-US" sz="1200" kern="1200" dirty="0" smtClean="0">
                <a:solidFill>
                  <a:schemeClr val="tx1"/>
                </a:solidFill>
                <a:effectLst/>
                <a:latin typeface="+mn-lt"/>
                <a:ea typeface="+mn-ea"/>
                <a:cs typeface="+mn-cs"/>
              </a:rPr>
              <a:t>Ultrabook Category</a:t>
            </a:r>
          </a:p>
          <a:p>
            <a:pPr lvl="0"/>
            <a:r>
              <a:rPr lang="en-US" sz="1200" kern="1200" dirty="0" smtClean="0">
                <a:solidFill>
                  <a:schemeClr val="tx1"/>
                </a:solidFill>
                <a:effectLst/>
                <a:latin typeface="+mn-lt"/>
                <a:ea typeface="+mn-ea"/>
                <a:cs typeface="+mn-cs"/>
              </a:rPr>
              <a:t>Intel SSD offerings in HP systems</a:t>
            </a:r>
          </a:p>
          <a:p>
            <a:pPr lvl="0"/>
            <a:r>
              <a:rPr lang="en-US" sz="1200" kern="1200" dirty="0" smtClean="0">
                <a:solidFill>
                  <a:schemeClr val="tx1"/>
                </a:solidFill>
                <a:effectLst/>
                <a:latin typeface="+mn-lt"/>
                <a:ea typeface="+mn-ea"/>
                <a:cs typeface="+mn-cs"/>
              </a:rPr>
              <a:t>Additional HP Core based lineup (Pro series)</a:t>
            </a:r>
          </a:p>
          <a:p>
            <a:pPr lvl="0"/>
            <a:r>
              <a:rPr lang="en-US" sz="1200" kern="1200" dirty="0" smtClean="0">
                <a:solidFill>
                  <a:schemeClr val="tx1"/>
                </a:solidFill>
                <a:effectLst/>
                <a:latin typeface="+mn-lt"/>
                <a:ea typeface="+mn-ea"/>
                <a:cs typeface="+mn-cs"/>
              </a:rPr>
              <a:t>Summary</a:t>
            </a:r>
          </a:p>
          <a:p>
            <a:endParaRPr lang="en-US" dirty="0"/>
          </a:p>
        </p:txBody>
      </p:sp>
      <p:sp>
        <p:nvSpPr>
          <p:cNvPr id="4" name="Slide Number Placeholder 3"/>
          <p:cNvSpPr>
            <a:spLocks noGrp="1"/>
          </p:cNvSpPr>
          <p:nvPr>
            <p:ph type="sldNum" sz="quarter" idx="10"/>
          </p:nvPr>
        </p:nvSpPr>
        <p:spPr/>
        <p:txBody>
          <a:bodyPr/>
          <a:lstStyle/>
          <a:p>
            <a:fld id="{B1D41364-15E5-4D19-9F44-7E52E8E6B660}" type="slidenum">
              <a:rPr lang="en-US" smtClean="0"/>
              <a:pPr/>
              <a:t>1</a:t>
            </a:fld>
            <a:endParaRPr lang="en-US"/>
          </a:p>
        </p:txBody>
      </p:sp>
    </p:spTree>
    <p:extLst>
      <p:ext uri="{BB962C8B-B14F-4D97-AF65-F5344CB8AC3E}">
        <p14:creationId xmlns:p14="http://schemas.microsoft.com/office/powerpoint/2010/main" val="645929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p:cNvSpPr>
          <p:nvPr>
            <p:ph type="sldImg"/>
          </p:nvPr>
        </p:nvSpPr>
        <p:spPr bwMode="auto">
          <a:noFill/>
          <a:ln>
            <a:solidFill>
              <a:srgbClr val="000000"/>
            </a:solidFill>
            <a:miter lim="800000"/>
            <a:headEnd/>
            <a:tailEnd/>
          </a:ln>
        </p:spPr>
      </p:sp>
      <p:sp>
        <p:nvSpPr>
          <p:cNvPr id="1218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HPPI (Professional Innovations) are</a:t>
            </a:r>
            <a:r>
              <a:rPr lang="en-US" baseline="0" dirty="0" smtClean="0"/>
              <a:t> divided into or c</a:t>
            </a:r>
            <a:r>
              <a:rPr lang="en-US" dirty="0" smtClean="0"/>
              <a:t>entered around 4 specific, </a:t>
            </a:r>
            <a:r>
              <a:rPr lang="en-US" u="sng" dirty="0" smtClean="0"/>
              <a:t>problem solving </a:t>
            </a:r>
            <a:r>
              <a:rPr lang="en-US" dirty="0" smtClean="0"/>
              <a:t>themes...</a:t>
            </a:r>
            <a:r>
              <a:rPr lang="en-US" baseline="0" dirty="0" smtClean="0"/>
              <a:t> </a:t>
            </a:r>
          </a:p>
          <a:p>
            <a:pPr eaLnBrk="1" hangingPunct="1">
              <a:spcBef>
                <a:spcPct val="0"/>
              </a:spcBef>
            </a:pPr>
            <a:endParaRPr lang="en-US" baseline="0" dirty="0" smtClean="0"/>
          </a:p>
          <a:p>
            <a:pPr eaLnBrk="1" hangingPunct="1">
              <a:spcBef>
                <a:spcPct val="0"/>
              </a:spcBef>
            </a:pPr>
            <a:r>
              <a:rPr lang="en-US" baseline="0" dirty="0" smtClean="0"/>
              <a:t>Themes that correspond to specific areas of computing that are extremely IMPORTANT to end users, especially IT Managers who TODAY, more than ever are under EXTREME pressures and scrutiny to deliver products, solutions and capabilities to their users with very limited budgets and resources.</a:t>
            </a:r>
          </a:p>
          <a:p>
            <a:pPr eaLnBrk="1" hangingPunct="1">
              <a:spcBef>
                <a:spcPct val="0"/>
              </a:spcBef>
            </a:pPr>
            <a:endParaRPr lang="en-US" baseline="0" dirty="0" smtClean="0"/>
          </a:p>
          <a:p>
            <a:pPr eaLnBrk="1" hangingPunct="1">
              <a:spcBef>
                <a:spcPct val="0"/>
              </a:spcBef>
            </a:pPr>
            <a:r>
              <a:rPr lang="en-US" baseline="0" dirty="0" smtClean="0"/>
              <a:t>These 4 themes include…</a:t>
            </a:r>
          </a:p>
          <a:p>
            <a:pPr eaLnBrk="1" hangingPunct="1">
              <a:spcBef>
                <a:spcPct val="0"/>
              </a:spcBef>
            </a:pPr>
            <a:endParaRPr lang="en-US" dirty="0" smtClean="0"/>
          </a:p>
          <a:p>
            <a:pPr eaLnBrk="1" hangingPunct="1">
              <a:spcBef>
                <a:spcPct val="0"/>
              </a:spcBef>
              <a:buFont typeface="Arial" pitchFamily="34" charset="0"/>
              <a:buChar char="•"/>
            </a:pPr>
            <a:r>
              <a:rPr lang="en-US" dirty="0" smtClean="0"/>
              <a:t> Security</a:t>
            </a:r>
          </a:p>
          <a:p>
            <a:pPr eaLnBrk="1" hangingPunct="1">
              <a:spcBef>
                <a:spcPct val="0"/>
              </a:spcBef>
              <a:buFont typeface="Arial" pitchFamily="34" charset="0"/>
              <a:buChar char="•"/>
            </a:pPr>
            <a:r>
              <a:rPr lang="en-US" dirty="0" smtClean="0"/>
              <a:t> Efficiency</a:t>
            </a:r>
          </a:p>
          <a:p>
            <a:pPr eaLnBrk="1" hangingPunct="1">
              <a:spcBef>
                <a:spcPct val="0"/>
              </a:spcBef>
              <a:buFont typeface="Arial" pitchFamily="34" charset="0"/>
              <a:buChar char="•"/>
            </a:pPr>
            <a:r>
              <a:rPr lang="en-US" dirty="0" smtClean="0"/>
              <a:t> Reliability  and</a:t>
            </a:r>
          </a:p>
          <a:p>
            <a:pPr eaLnBrk="1" hangingPunct="1">
              <a:spcBef>
                <a:spcPct val="0"/>
              </a:spcBef>
              <a:buFont typeface="Arial" pitchFamily="34" charset="0"/>
              <a:buChar char="•"/>
            </a:pPr>
            <a:r>
              <a:rPr lang="en-US" dirty="0" smtClean="0"/>
              <a:t> Connective-</a:t>
            </a:r>
            <a:r>
              <a:rPr lang="en-US" dirty="0" err="1" smtClean="0"/>
              <a:t>ness</a:t>
            </a:r>
            <a:endParaRPr lang="en-US" dirty="0" smtClean="0"/>
          </a:p>
          <a:p>
            <a:pPr eaLnBrk="1" hangingPunct="1">
              <a:spcBef>
                <a:spcPct val="0"/>
              </a:spcBef>
              <a:buFont typeface="Arial" pitchFamily="34" charset="0"/>
              <a:buChar char="•"/>
            </a:pPr>
            <a:endParaRPr lang="en-US" dirty="0" smtClean="0"/>
          </a:p>
          <a:p>
            <a:pPr eaLnBrk="1" hangingPunct="1">
              <a:spcBef>
                <a:spcPct val="0"/>
              </a:spcBef>
              <a:buFont typeface="Arial" pitchFamily="34" charset="0"/>
              <a:buNone/>
            </a:pPr>
            <a:r>
              <a:rPr lang="en-US" dirty="0" smtClean="0"/>
              <a:t>For the sake time available today I will only drill down to one of these four themes.</a:t>
            </a:r>
          </a:p>
          <a:p>
            <a:pPr eaLnBrk="1" hangingPunct="1">
              <a:spcBef>
                <a:spcPct val="0"/>
              </a:spcBef>
              <a:buFont typeface="Arial" pitchFamily="34" charset="0"/>
              <a:buNone/>
            </a:pPr>
            <a:endParaRPr lang="en-US" dirty="0" smtClean="0"/>
          </a:p>
          <a:p>
            <a:pPr eaLnBrk="1" hangingPunct="1">
              <a:spcBef>
                <a:spcPct val="0"/>
              </a:spcBef>
              <a:buFont typeface="Arial" pitchFamily="34" charset="0"/>
              <a:buNone/>
            </a:pPr>
            <a:r>
              <a:rPr lang="en-US" dirty="0" smtClean="0"/>
              <a:t>However I strongly encourage each of you to drill down further into each of these themes</a:t>
            </a:r>
            <a:r>
              <a:rPr lang="en-US" baseline="0" dirty="0" smtClean="0"/>
              <a:t> </a:t>
            </a:r>
            <a:r>
              <a:rPr lang="en-US" dirty="0" smtClean="0"/>
              <a:t>and better understand EACH of them</a:t>
            </a:r>
            <a:r>
              <a:rPr lang="en-US" baseline="0" dirty="0" smtClean="0"/>
              <a:t> and how they relate to</a:t>
            </a:r>
            <a:r>
              <a:rPr lang="en-US" dirty="0" smtClean="0"/>
              <a:t> primary… critical</a:t>
            </a:r>
            <a:r>
              <a:rPr lang="en-US" baseline="0" dirty="0" smtClean="0"/>
              <a:t> areas of computing.</a:t>
            </a:r>
          </a:p>
          <a:p>
            <a:pPr eaLnBrk="1" hangingPunct="1">
              <a:spcBef>
                <a:spcPct val="0"/>
              </a:spcBef>
              <a:buFont typeface="Arial" pitchFamily="34" charset="0"/>
              <a:buNone/>
            </a:pPr>
            <a:endParaRPr lang="en-US" baseline="0" dirty="0" smtClean="0"/>
          </a:p>
          <a:p>
            <a:pPr eaLnBrk="1" hangingPunct="1">
              <a:spcBef>
                <a:spcPct val="0"/>
              </a:spcBef>
              <a:buFont typeface="Arial" pitchFamily="34" charset="0"/>
              <a:buNone/>
            </a:pPr>
            <a:r>
              <a:rPr lang="en-US" baseline="0" dirty="0" smtClean="0"/>
              <a:t>HP Blue Carpet can help you drill down and better understand these features easily, quickly and efficiently and when you do so you will even receive financial COMPENSATION, in the form of a SPIF for doing so. </a:t>
            </a:r>
          </a:p>
          <a:p>
            <a:pPr eaLnBrk="1" hangingPunct="1">
              <a:spcBef>
                <a:spcPct val="0"/>
              </a:spcBef>
              <a:buFont typeface="Arial" pitchFamily="34" charset="0"/>
              <a:buNone/>
            </a:pPr>
            <a:endParaRPr lang="en-US" baseline="0" dirty="0" smtClean="0"/>
          </a:p>
          <a:p>
            <a:pPr eaLnBrk="1" hangingPunct="1">
              <a:spcBef>
                <a:spcPct val="0"/>
              </a:spcBef>
              <a:buFont typeface="Arial" pitchFamily="34" charset="0"/>
              <a:buNone/>
            </a:pPr>
            <a:r>
              <a:rPr lang="en-US" baseline="0" dirty="0" smtClean="0"/>
              <a:t>As the old saying goes… knowledge is Power… in the case of Blue Carpet… knowledge = CASH!</a:t>
            </a:r>
          </a:p>
          <a:p>
            <a:pPr eaLnBrk="1" hangingPunct="1">
              <a:spcBef>
                <a:spcPct val="0"/>
              </a:spcBef>
              <a:buFont typeface="Arial" pitchFamily="34" charset="0"/>
              <a:buNone/>
            </a:pPr>
            <a:r>
              <a:rPr lang="en-US" baseline="0" dirty="0" smtClean="0"/>
              <a:t>We’ll talk about Blue Carpet more in just a moment.</a:t>
            </a:r>
            <a:endParaRPr lang="en-US" dirty="0" smtClean="0"/>
          </a:p>
          <a:p>
            <a:pPr eaLnBrk="1" hangingPunct="1">
              <a:spcBef>
                <a:spcPct val="0"/>
              </a:spcBef>
              <a:buFont typeface="Arial" pitchFamily="34" charset="0"/>
              <a:buNone/>
            </a:pPr>
            <a:endParaRPr lang="en-US" dirty="0" smtClean="0"/>
          </a:p>
          <a:p>
            <a:pPr eaLnBrk="1" hangingPunct="1">
              <a:spcBef>
                <a:spcPct val="0"/>
              </a:spcBef>
              <a:buFont typeface="Arial" pitchFamily="34" charset="0"/>
              <a:buNone/>
            </a:pPr>
            <a:r>
              <a:rPr lang="en-US" dirty="0" smtClean="0"/>
              <a:t>Lets talk briefly about SECURITY as it relates to HP professional Innovation… </a:t>
            </a:r>
          </a:p>
          <a:p>
            <a:pPr eaLnBrk="1" hangingPunct="1">
              <a:spcBef>
                <a:spcPct val="0"/>
              </a:spcBef>
              <a:buFont typeface="Arial" pitchFamily="34" charset="0"/>
              <a:buNone/>
            </a:pPr>
            <a:endParaRPr lang="en-US" dirty="0" smtClean="0"/>
          </a:p>
          <a:p>
            <a:pPr eaLnBrk="1" hangingPunct="1">
              <a:spcBef>
                <a:spcPct val="0"/>
              </a:spcBef>
              <a:buFont typeface="Arial" pitchFamily="34" charset="0"/>
              <a:buNone/>
            </a:pPr>
            <a:r>
              <a:rPr lang="en-US" dirty="0" smtClean="0"/>
              <a:t>Security is divided into 3 sub sections which include…</a:t>
            </a:r>
          </a:p>
          <a:p>
            <a:pPr eaLnBrk="1" hangingPunct="1">
              <a:spcBef>
                <a:spcPct val="0"/>
              </a:spcBef>
              <a:buFont typeface="Arial" pitchFamily="34" charset="0"/>
              <a:buNone/>
            </a:pPr>
            <a:endParaRPr lang="en-US" dirty="0" smtClean="0"/>
          </a:p>
          <a:p>
            <a:pPr eaLnBrk="1" hangingPunct="1">
              <a:spcBef>
                <a:spcPct val="0"/>
              </a:spcBef>
              <a:buFont typeface="Arial" pitchFamily="34" charset="0"/>
              <a:buChar char="•"/>
            </a:pPr>
            <a:r>
              <a:rPr lang="en-US" dirty="0" smtClean="0"/>
              <a:t> Data Protection </a:t>
            </a:r>
          </a:p>
          <a:p>
            <a:pPr eaLnBrk="1" hangingPunct="1">
              <a:spcBef>
                <a:spcPct val="0"/>
              </a:spcBef>
              <a:buFont typeface="Arial" pitchFamily="34" charset="0"/>
              <a:buChar char="•"/>
            </a:pPr>
            <a:r>
              <a:rPr lang="en-US" dirty="0" smtClean="0"/>
              <a:t> Device Protection</a:t>
            </a:r>
          </a:p>
          <a:p>
            <a:pPr eaLnBrk="1" hangingPunct="1">
              <a:spcBef>
                <a:spcPct val="0"/>
              </a:spcBef>
              <a:buFont typeface="Arial" pitchFamily="34" charset="0"/>
              <a:buChar char="•"/>
            </a:pPr>
            <a:r>
              <a:rPr lang="en-US" dirty="0" smtClean="0"/>
              <a:t> Identity Protection</a:t>
            </a:r>
          </a:p>
          <a:p>
            <a:pPr eaLnBrk="1" hangingPunct="1">
              <a:spcBef>
                <a:spcPct val="0"/>
              </a:spcBef>
              <a:buFont typeface="Arial" pitchFamily="34" charset="0"/>
              <a:buChar char="•"/>
            </a:pPr>
            <a:endParaRPr lang="en-US" dirty="0" smtClean="0"/>
          </a:p>
          <a:p>
            <a:pPr eaLnBrk="1" hangingPunct="1">
              <a:spcBef>
                <a:spcPct val="0"/>
              </a:spcBef>
              <a:buFont typeface="Arial" pitchFamily="34" charset="0"/>
              <a:buNone/>
            </a:pPr>
            <a:r>
              <a:rPr lang="en-US" dirty="0" smtClean="0"/>
              <a:t>These capabilities offer Channel Partners a great “lead in” to, as they say “have</a:t>
            </a:r>
            <a:r>
              <a:rPr lang="en-US" baseline="0" dirty="0" smtClean="0"/>
              <a:t> a conversation” or</a:t>
            </a:r>
            <a:r>
              <a:rPr lang="en-US" dirty="0" smtClean="0"/>
              <a:t> discussion</a:t>
            </a:r>
            <a:r>
              <a:rPr lang="en-US" baseline="0" dirty="0" smtClean="0"/>
              <a:t> with an end user customer identifying their personal, professional, business related struggles versus a discussion around speeds and feeds that happens AFTER the introductory discussion around solving a Customers “Pain”.</a:t>
            </a:r>
          </a:p>
          <a:p>
            <a:pPr eaLnBrk="1" hangingPunct="1">
              <a:spcBef>
                <a:spcPct val="0"/>
              </a:spcBef>
              <a:buFont typeface="Arial" pitchFamily="34" charset="0"/>
              <a:buNone/>
            </a:pPr>
            <a:endParaRPr lang="en-US" baseline="0" dirty="0" smtClean="0"/>
          </a:p>
          <a:p>
            <a:pPr eaLnBrk="1" hangingPunct="1">
              <a:spcBef>
                <a:spcPct val="0"/>
              </a:spcBef>
              <a:buFont typeface="Arial" pitchFamily="34" charset="0"/>
              <a:buNone/>
            </a:pPr>
            <a:r>
              <a:rPr lang="en-US" baseline="0" dirty="0" smtClean="0"/>
              <a:t>Any technology discussion should begin with ways to solve a Customers issues and how to do to efficiently, economically and effectively.</a:t>
            </a:r>
          </a:p>
          <a:p>
            <a:pPr eaLnBrk="1" hangingPunct="1">
              <a:spcBef>
                <a:spcPct val="0"/>
              </a:spcBef>
              <a:buFont typeface="Arial" pitchFamily="34" charset="0"/>
              <a:buNone/>
            </a:pPr>
            <a:endParaRPr lang="en-US" baseline="0" dirty="0" smtClean="0"/>
          </a:p>
          <a:p>
            <a:pPr eaLnBrk="1" hangingPunct="1">
              <a:spcBef>
                <a:spcPct val="0"/>
              </a:spcBef>
              <a:buFont typeface="Arial" pitchFamily="34" charset="0"/>
              <a:buNone/>
            </a:pPr>
            <a:r>
              <a:rPr lang="en-US" baseline="0" dirty="0" smtClean="0"/>
              <a:t>This can, and often does establish YOU as the Customers “Partner” and a resource that earns you the distinct title of “Trusted Advisor”.</a:t>
            </a:r>
            <a:endParaRPr lang="en-US" dirty="0" smtClean="0"/>
          </a:p>
          <a:p>
            <a:pPr eaLnBrk="1" hangingPunct="1">
              <a:spcBef>
                <a:spcPct val="0"/>
              </a:spcBef>
              <a:buFont typeface="Arial" pitchFamily="34" charset="0"/>
              <a:buNone/>
            </a:pPr>
            <a:endParaRPr lang="en-US" dirty="0" smtClean="0"/>
          </a:p>
          <a:p>
            <a:pPr eaLnBrk="1" hangingPunct="1">
              <a:spcBef>
                <a:spcPct val="0"/>
              </a:spcBef>
              <a:buFont typeface="Arial" pitchFamily="34" charset="0"/>
              <a:buChar char="•"/>
            </a:pPr>
            <a:r>
              <a:rPr lang="en-US" dirty="0" smtClean="0"/>
              <a:t> Data Protection… Is</a:t>
            </a:r>
            <a:r>
              <a:rPr lang="en-US" baseline="0" dirty="0" smtClean="0"/>
              <a:t> a</a:t>
            </a:r>
            <a:r>
              <a:rPr lang="en-US" dirty="0" smtClean="0"/>
              <a:t>chieved</a:t>
            </a:r>
            <a:r>
              <a:rPr lang="en-US" baseline="0" dirty="0" smtClean="0"/>
              <a:t> </a:t>
            </a:r>
            <a:r>
              <a:rPr lang="en-US" dirty="0" smtClean="0"/>
              <a:t>by implementing Drive Encryption… Secure Erase… and common    </a:t>
            </a:r>
          </a:p>
          <a:p>
            <a:pPr eaLnBrk="1" hangingPunct="1">
              <a:spcBef>
                <a:spcPct val="0"/>
              </a:spcBef>
              <a:buFont typeface="Arial" pitchFamily="34" charset="0"/>
              <a:buNone/>
            </a:pPr>
            <a:r>
              <a:rPr lang="en-US" baseline="0" dirty="0" smtClean="0"/>
              <a:t>    </a:t>
            </a:r>
            <a:r>
              <a:rPr lang="en-US" dirty="0" smtClean="0"/>
              <a:t>criteria TPM or Trusted Platform “Module”.</a:t>
            </a:r>
          </a:p>
          <a:p>
            <a:pPr eaLnBrk="1" hangingPunct="1">
              <a:spcBef>
                <a:spcPct val="0"/>
              </a:spcBef>
              <a:buFont typeface="Arial" pitchFamily="34" charset="0"/>
              <a:buNone/>
            </a:pPr>
            <a:endParaRPr lang="en-US" dirty="0" smtClean="0"/>
          </a:p>
          <a:p>
            <a:pPr eaLnBrk="1" hangingPunct="1">
              <a:spcBef>
                <a:spcPct val="0"/>
              </a:spcBef>
              <a:buFont typeface="Arial" pitchFamily="34" charset="0"/>
              <a:buChar char="•"/>
            </a:pPr>
            <a:r>
              <a:rPr lang="en-US" dirty="0" smtClean="0"/>
              <a:t> Device Protection… includes… Bios Protection, Pre-Boot Security and Device Access Manager</a:t>
            </a:r>
          </a:p>
          <a:p>
            <a:pPr eaLnBrk="1" hangingPunct="1">
              <a:spcBef>
                <a:spcPct val="0"/>
              </a:spcBef>
              <a:buFont typeface="Arial" pitchFamily="34" charset="0"/>
              <a:buChar char="•"/>
            </a:pPr>
            <a:endParaRPr lang="en-US" dirty="0" smtClean="0"/>
          </a:p>
          <a:p>
            <a:pPr eaLnBrk="1" hangingPunct="1">
              <a:spcBef>
                <a:spcPct val="0"/>
              </a:spcBef>
              <a:buFont typeface="Arial" pitchFamily="34" charset="0"/>
              <a:buChar char="•"/>
            </a:pPr>
            <a:r>
              <a:rPr lang="en-US" dirty="0" smtClean="0"/>
              <a:t> Identity Protection… features… Credential Manager, Password Manager and Privacy Manager</a:t>
            </a:r>
          </a:p>
          <a:p>
            <a:pPr eaLnBrk="1" hangingPunct="1">
              <a:spcBef>
                <a:spcPct val="0"/>
              </a:spcBef>
              <a:buFont typeface="Arial" pitchFamily="34" charset="0"/>
              <a:buChar char="•"/>
            </a:pPr>
            <a:endParaRPr lang="en-US" dirty="0" smtClean="0"/>
          </a:p>
          <a:p>
            <a:pPr marL="0" marR="0" indent="0" algn="l" defTabSz="914400" rtl="0" eaLnBrk="1" fontAlgn="auto" latinLnBrk="0" hangingPunct="1">
              <a:lnSpc>
                <a:spcPct val="100000"/>
              </a:lnSpc>
              <a:spcBef>
                <a:spcPct val="0"/>
              </a:spcBef>
              <a:spcAft>
                <a:spcPts val="0"/>
              </a:spcAft>
              <a:buClrTx/>
              <a:buSzTx/>
              <a:buFont typeface="Arial" pitchFamily="34" charset="0"/>
              <a:buNone/>
              <a:tabLst/>
              <a:defRPr/>
            </a:pPr>
            <a:r>
              <a:rPr lang="en-US" dirty="0" smtClean="0"/>
              <a:t>HP</a:t>
            </a:r>
            <a:r>
              <a:rPr lang="en-US" baseline="0" dirty="0" smtClean="0"/>
              <a:t> Professional Innovation truly set HP apart from our competition and when positioned to a Customer, BEFORE discussions around price and availability will move YOU away from being associated with or perceived as just another, typical technology challenged “Salesman”… with at best nothing more than “the cheapest price”.</a:t>
            </a:r>
          </a:p>
          <a:p>
            <a:pPr marL="0" marR="0" indent="0" algn="l" defTabSz="914400" rtl="0" eaLnBrk="1" fontAlgn="auto" latinLnBrk="0" hangingPunct="1">
              <a:lnSpc>
                <a:spcPct val="100000"/>
              </a:lnSpc>
              <a:spcBef>
                <a:spcPct val="0"/>
              </a:spcBef>
              <a:spcAft>
                <a:spcPts val="0"/>
              </a:spcAft>
              <a:buClrTx/>
              <a:buSzTx/>
              <a:buFont typeface="Arial" pitchFamily="34" charset="0"/>
              <a:buNone/>
              <a:tabLst/>
              <a:defRPr/>
            </a:pPr>
            <a:endParaRPr lang="en-US" baseline="0" dirty="0" smtClean="0"/>
          </a:p>
          <a:p>
            <a:pPr eaLnBrk="1" hangingPunct="1">
              <a:spcBef>
                <a:spcPct val="0"/>
              </a:spcBef>
              <a:buFont typeface="Arial" pitchFamily="34" charset="0"/>
              <a:buNone/>
            </a:pPr>
            <a:r>
              <a:rPr lang="en-US" dirty="0" smtClean="0"/>
              <a:t>Sell</a:t>
            </a:r>
            <a:r>
              <a:rPr lang="en-US" baseline="0" dirty="0" smtClean="0"/>
              <a:t> YOUR value FIRST… </a:t>
            </a:r>
          </a:p>
          <a:p>
            <a:pPr eaLnBrk="1" hangingPunct="1">
              <a:spcBef>
                <a:spcPct val="0"/>
              </a:spcBef>
              <a:buFont typeface="Arial" pitchFamily="34" charset="0"/>
              <a:buNone/>
            </a:pPr>
            <a:r>
              <a:rPr lang="en-US" baseline="0" dirty="0" smtClean="0"/>
              <a:t>TECHNOLOGY, and how it will solve a Customers “pain points” second. </a:t>
            </a:r>
          </a:p>
          <a:p>
            <a:pPr eaLnBrk="1" hangingPunct="1">
              <a:spcBef>
                <a:spcPct val="0"/>
              </a:spcBef>
              <a:buFont typeface="Arial" pitchFamily="34" charset="0"/>
              <a:buNone/>
            </a:pPr>
            <a:r>
              <a:rPr lang="en-US" baseline="0" dirty="0" smtClean="0"/>
              <a:t>Lastly, and only then… talk Product and Price.</a:t>
            </a:r>
            <a:endParaRPr lang="en-US" dirty="0" smtClean="0"/>
          </a:p>
          <a:p>
            <a:pPr eaLnBrk="1" hangingPunct="1">
              <a:spcBef>
                <a:spcPct val="0"/>
              </a:spcBef>
              <a:buFont typeface="Arial" pitchFamily="34" charset="0"/>
              <a:buChar char="•"/>
            </a:pPr>
            <a:endParaRPr lang="en-US" dirty="0" smtClean="0"/>
          </a:p>
          <a:p>
            <a:pPr eaLnBrk="1" hangingPunct="1">
              <a:spcBef>
                <a:spcPct val="0"/>
              </a:spcBef>
              <a:buFont typeface="Arial" pitchFamily="34" charset="0"/>
              <a:buNone/>
            </a:pPr>
            <a:endParaRPr lang="en-US" dirty="0" smtClean="0"/>
          </a:p>
          <a:p>
            <a:pPr eaLnBrk="1" hangingPunct="1">
              <a:spcBef>
                <a:spcPct val="0"/>
              </a:spcBef>
              <a:buFont typeface="Arial" pitchFamily="34" charset="0"/>
              <a:buChar char="•"/>
            </a:pPr>
            <a:endParaRPr lang="en-US" dirty="0" smtClean="0"/>
          </a:p>
          <a:p>
            <a:pPr eaLnBrk="1" hangingPunct="1">
              <a:spcBef>
                <a:spcPct val="0"/>
              </a:spcBef>
              <a:buFont typeface="Arial" pitchFamily="34" charset="0"/>
              <a:buNone/>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1218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0AB394F-79B1-4148-8F93-F35FA0F6D804}" type="slidenum">
              <a:rPr lang="en-GB">
                <a:solidFill>
                  <a:prstClr val="black"/>
                </a:solidFill>
              </a:rPr>
              <a:pPr fontAlgn="base">
                <a:spcBef>
                  <a:spcPct val="0"/>
                </a:spcBef>
                <a:spcAft>
                  <a:spcPct val="0"/>
                </a:spcAft>
                <a:defRPr/>
              </a:pPr>
              <a:t>12</a:t>
            </a:fld>
            <a:endParaRPr lang="en-GB">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effectLst/>
                <a:latin typeface="+mn-lt"/>
                <a:ea typeface="+mn-ea"/>
                <a:cs typeface="+mn-cs"/>
              </a:rPr>
              <a:t>“Why HP?</a:t>
            </a:r>
          </a:p>
          <a:p>
            <a:pPr lvl="1"/>
            <a:r>
              <a:rPr lang="en-US" sz="1200" b="1" kern="1200" dirty="0" smtClean="0">
                <a:solidFill>
                  <a:schemeClr val="tx1"/>
                </a:solidFill>
                <a:effectLst/>
                <a:latin typeface="+mn-lt"/>
                <a:ea typeface="+mn-ea"/>
                <a:cs typeface="+mn-cs"/>
              </a:rPr>
              <a:t>Turning Research Into Reality:</a:t>
            </a:r>
            <a:r>
              <a:rPr lang="en-US" sz="1200" kern="1200" dirty="0" smtClean="0">
                <a:solidFill>
                  <a:schemeClr val="tx1"/>
                </a:solidFill>
                <a:effectLst/>
                <a:latin typeface="+mn-lt"/>
                <a:ea typeface="+mn-ea"/>
                <a:cs typeface="+mn-cs"/>
              </a:rPr>
              <a:t> With over 70 years of experience in technology, HP is still committed to solving some of the world’s toughest problems through its commitment to continuous research and development.</a:t>
            </a:r>
          </a:p>
          <a:p>
            <a:pPr lvl="1"/>
            <a:r>
              <a:rPr lang="en-US" sz="1200" b="1" kern="1200" dirty="0" smtClean="0">
                <a:solidFill>
                  <a:schemeClr val="tx1"/>
                </a:solidFill>
                <a:effectLst/>
                <a:latin typeface="+mn-lt"/>
                <a:ea typeface="+mn-ea"/>
                <a:cs typeface="+mn-cs"/>
              </a:rPr>
              <a:t>Delivering Experiences That Transform How We Live, Feel, and Connect:</a:t>
            </a:r>
            <a:r>
              <a:rPr lang="en-US" sz="1200" kern="1200" dirty="0" smtClean="0">
                <a:solidFill>
                  <a:schemeClr val="tx1"/>
                </a:solidFill>
                <a:effectLst/>
                <a:latin typeface="+mn-lt"/>
                <a:ea typeface="+mn-ea"/>
                <a:cs typeface="+mn-cs"/>
              </a:rPr>
              <a:t> While we’re focused on designing powerful, reliable products that enable us to access the information we need, we’re also determined to deliver quality experiences that change how people lead their lives—at home, at work, and on the go.</a:t>
            </a:r>
          </a:p>
          <a:p>
            <a:r>
              <a:rPr lang="en-US" sz="1200" b="1" kern="1200" dirty="0" smtClean="0">
                <a:solidFill>
                  <a:schemeClr val="tx1"/>
                </a:solidFill>
                <a:effectLst/>
                <a:latin typeface="+mn-lt"/>
                <a:ea typeface="+mn-ea"/>
                <a:cs typeface="+mn-cs"/>
              </a:rPr>
              <a:t>Helping People, Businesses, and Governments Take Advantage of a Brand New World:</a:t>
            </a:r>
            <a:r>
              <a:rPr lang="en-US" sz="1200" kern="1200" dirty="0" smtClean="0">
                <a:solidFill>
                  <a:schemeClr val="tx1"/>
                </a:solidFill>
                <a:effectLst/>
                <a:latin typeface="+mn-lt"/>
                <a:ea typeface="+mn-ea"/>
                <a:cs typeface="+mn-cs"/>
              </a:rPr>
              <a:t> IT has evolved from a tool for productivity into the tool essential for communication and collaboration—and is fast becoming integral to the fabric of our society. At HP, we’re proud to be on the cutting edge of this shift. Our products, solutions, and services are instrumental in bridging the physical world we know with the digital, information-rich world we want to embrace. HP’s role is simple, but essential. We’re converting raw data into tangible value for more people than ever before</a:t>
            </a:r>
            <a:endParaRPr lang="en-US" dirty="0" smtClean="0"/>
          </a:p>
          <a:p>
            <a:pPr lvl="0"/>
            <a:r>
              <a:rPr lang="en-US" dirty="0" smtClean="0"/>
              <a:t>Early</a:t>
            </a:r>
            <a:r>
              <a:rPr lang="en-US" baseline="0" dirty="0" smtClean="0"/>
              <a:t> adopter (first to market w/ vPro, new Core, …)</a:t>
            </a:r>
            <a:endParaRPr lang="en-US" dirty="0" smtClean="0"/>
          </a:p>
          <a:p>
            <a:pPr lvl="0"/>
            <a:r>
              <a:rPr lang="en-US" dirty="0" smtClean="0"/>
              <a:t>HP and Intel have been selling Intel® vPro™ technology based PCs for nearly 15 quarters netting ~12Mu of higher AUP PCs.</a:t>
            </a:r>
          </a:p>
          <a:p>
            <a:pPr lvl="0"/>
            <a:r>
              <a:rPr lang="en-US" dirty="0" smtClean="0"/>
              <a:t>HP and Intel together have used Intel® vPro™ technology to get year-on-year up sell at key accounts (e.g., PNC, …)</a:t>
            </a:r>
          </a:p>
          <a:p>
            <a:endParaRPr lang="en-US" dirty="0"/>
          </a:p>
        </p:txBody>
      </p:sp>
      <p:sp>
        <p:nvSpPr>
          <p:cNvPr id="4" name="Slide Number Placeholder 3"/>
          <p:cNvSpPr>
            <a:spLocks noGrp="1"/>
          </p:cNvSpPr>
          <p:nvPr>
            <p:ph type="sldNum" sz="quarter" idx="10"/>
          </p:nvPr>
        </p:nvSpPr>
        <p:spPr/>
        <p:txBody>
          <a:bodyPr/>
          <a:lstStyle/>
          <a:p>
            <a:fld id="{DBC46CB1-40FD-49D1-9E68-1293A6EB04EF}" type="slidenum">
              <a:rPr lang="en-US" smtClean="0"/>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85C7AB48-F7A9-40B3-B041-A48A959D53B4}" type="slidenum">
              <a:rPr lang="en-US" smtClean="0">
                <a:solidFill>
                  <a:prstClr val="black"/>
                </a:solidFill>
              </a:rPr>
              <a:pPr>
                <a:defRPr/>
              </a:pPr>
              <a:t>15</a:t>
            </a:fld>
            <a:endParaRPr lang="en-US" dirty="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85C7AB48-F7A9-40B3-B041-A48A959D53B4}" type="slidenum">
              <a:rPr lang="en-US" smtClean="0">
                <a:solidFill>
                  <a:prstClr val="black"/>
                </a:solidFill>
              </a:rPr>
              <a:pPr>
                <a:defRPr/>
              </a:pPr>
              <a:t>16</a:t>
            </a:fld>
            <a:endParaRPr lang="en-US" dirty="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txBox="1">
            <a:spLocks noGrp="1" noChangeArrowheads="1"/>
          </p:cNvSpPr>
          <p:nvPr/>
        </p:nvSpPr>
        <p:spPr bwMode="auto">
          <a:xfrm>
            <a:off x="3884613" y="8684926"/>
            <a:ext cx="2971800" cy="457513"/>
          </a:xfrm>
          <a:prstGeom prst="rect">
            <a:avLst/>
          </a:prstGeom>
          <a:noFill/>
          <a:ln w="9525">
            <a:noFill/>
            <a:miter lim="800000"/>
            <a:headEnd/>
            <a:tailEnd/>
          </a:ln>
        </p:spPr>
        <p:txBody>
          <a:bodyPr lIns="93171" tIns="46586" rIns="93171" bIns="46586" anchor="b"/>
          <a:lstStyle/>
          <a:p>
            <a:pPr algn="r" fontAlgn="base">
              <a:spcBef>
                <a:spcPct val="0"/>
              </a:spcBef>
              <a:spcAft>
                <a:spcPct val="0"/>
              </a:spcAft>
            </a:pPr>
            <a:fld id="{243E3C40-CE50-4B2E-83C5-D7CD1F4A3A3A}" type="slidenum">
              <a:rPr lang="zh-CN" altLang="en-US" sz="1200">
                <a:solidFill>
                  <a:prstClr val="black"/>
                </a:solidFill>
                <a:latin typeface="Arial" pitchFamily="34" charset="0"/>
                <a:cs typeface="Arial" pitchFamily="34" charset="0"/>
              </a:rPr>
              <a:pPr algn="r" fontAlgn="base">
                <a:spcBef>
                  <a:spcPct val="0"/>
                </a:spcBef>
                <a:spcAft>
                  <a:spcPct val="0"/>
                </a:spcAft>
              </a:pPr>
              <a:t>17</a:t>
            </a:fld>
            <a:endParaRPr lang="en-US" altLang="zh-CN" sz="1200" dirty="0">
              <a:solidFill>
                <a:prstClr val="black"/>
              </a:solidFill>
              <a:latin typeface="Arial" pitchFamily="34" charset="0"/>
              <a:cs typeface="Arial" pitchFamily="34" charset="0"/>
            </a:endParaRPr>
          </a:p>
        </p:txBody>
      </p:sp>
      <p:sp>
        <p:nvSpPr>
          <p:cNvPr id="75779" name="Rectangle 2"/>
          <p:cNvSpPr>
            <a:spLocks noGrp="1" noRot="1" noChangeAspect="1" noChangeArrowheads="1" noTextEdit="1"/>
          </p:cNvSpPr>
          <p:nvPr>
            <p:ph type="sldImg"/>
          </p:nvPr>
        </p:nvSpPr>
        <p:spPr bwMode="auto">
          <a:xfrm>
            <a:off x="1143000" y="685800"/>
            <a:ext cx="4573588" cy="3430588"/>
          </a:xfrm>
          <a:noFill/>
          <a:ln>
            <a:solidFill>
              <a:srgbClr val="000000"/>
            </a:solidFill>
            <a:miter lim="800000"/>
            <a:headEnd/>
            <a:tailEnd/>
          </a:ln>
        </p:spPr>
      </p:sp>
      <p:sp>
        <p:nvSpPr>
          <p:cNvPr id="75780" name="Rectangle 3"/>
          <p:cNvSpPr>
            <a:spLocks noGrp="1" noChangeArrowheads="1"/>
          </p:cNvSpPr>
          <p:nvPr>
            <p:ph type="body" idx="1"/>
          </p:nvPr>
        </p:nvSpPr>
        <p:spPr bwMode="auto">
          <a:xfrm>
            <a:off x="914400" y="4344025"/>
            <a:ext cx="5029200" cy="4114488"/>
          </a:xfrm>
          <a:noFill/>
        </p:spPr>
        <p:txBody>
          <a:bodyPr wrap="square" lIns="93171" tIns="46586" rIns="93171" bIns="46586" numCol="1" anchor="t" anchorCtr="0" compatLnSpc="1">
            <a:prstTxWarp prst="textNoShape">
              <a:avLst/>
            </a:prstTxWarp>
          </a:bodyPr>
          <a:lstStyle/>
          <a:p>
            <a:pPr eaLnBrk="1" hangingPunct="1"/>
            <a:r>
              <a:rPr lang="en-US" altLang="ja-JP" b="0" dirty="0" smtClean="0"/>
              <a:t>This slide helps</a:t>
            </a:r>
            <a:r>
              <a:rPr lang="en-US" altLang="ja-JP" b="0" baseline="0" dirty="0" smtClean="0"/>
              <a:t> explain the components of </a:t>
            </a:r>
            <a:r>
              <a:rPr lang="en-US" altLang="ja-JP" b="0" baseline="0" dirty="0" err="1" smtClean="0"/>
              <a:t>vPro</a:t>
            </a:r>
            <a:r>
              <a:rPr lang="en-US" altLang="ja-JP" b="0" baseline="0" dirty="0" smtClean="0"/>
              <a:t> visually on the left, with key features and benefits listed in bullets. </a:t>
            </a:r>
            <a:endParaRPr lang="en-US" altLang="ja-JP" b="0" dirty="0" smtClean="0"/>
          </a:p>
          <a:p>
            <a:pPr eaLnBrk="1" hangingPunct="1"/>
            <a:endParaRPr lang="en-US" altLang="ja-JP" b="1" dirty="0" smtClean="0"/>
          </a:p>
          <a:p>
            <a:pPr eaLnBrk="1" hangingPunct="1"/>
            <a:r>
              <a:rPr lang="en-US" altLang="ja-JP" b="1" dirty="0" smtClean="0"/>
              <a:t>Enhanced security</a:t>
            </a:r>
          </a:p>
          <a:p>
            <a:pPr marL="742909" lvl="1" indent="-285734"/>
            <a:r>
              <a:rPr lang="en-US" altLang="ja-JP" dirty="0" smtClean="0"/>
              <a:t>Help protect data and PC asset with hardware-based platform and data disable on theft detection</a:t>
            </a:r>
          </a:p>
          <a:p>
            <a:pPr marL="742909" lvl="1" indent="-285734"/>
            <a:r>
              <a:rPr lang="en-US" altLang="ja-JP" dirty="0" smtClean="0"/>
              <a:t>Make encrypted PCs fully manageable even OOB</a:t>
            </a:r>
          </a:p>
          <a:p>
            <a:pPr eaLnBrk="1" hangingPunct="1"/>
            <a:r>
              <a:rPr lang="en-US" altLang="ja-JP" b="1" dirty="0" smtClean="0"/>
              <a:t>Expanded management capabilities</a:t>
            </a:r>
          </a:p>
          <a:p>
            <a:pPr marL="742909" lvl="1" indent="-285734"/>
            <a:r>
              <a:rPr lang="en-US" altLang="ja-JP" dirty="0" smtClean="0"/>
              <a:t>Manage client PCs “</a:t>
            </a:r>
            <a:r>
              <a:rPr lang="en-US" altLang="ja-JP" dirty="0" smtClean="0">
                <a:solidFill>
                  <a:schemeClr val="accent1"/>
                </a:solidFill>
              </a:rPr>
              <a:t>as if you were there”</a:t>
            </a:r>
            <a:r>
              <a:rPr lang="en-US" altLang="ja-JP" dirty="0" smtClean="0"/>
              <a:t> with embedded remote control of KVM</a:t>
            </a:r>
          </a:p>
          <a:p>
            <a:pPr marL="742909" lvl="1" indent="-285734"/>
            <a:r>
              <a:rPr lang="en-US" altLang="ja-JP" dirty="0" smtClean="0"/>
              <a:t>Save power and keep up with compliance by scheduling PCs to wake from off to run local tasks according to policy</a:t>
            </a:r>
          </a:p>
          <a:p>
            <a:pPr eaLnBrk="1" hangingPunct="1"/>
            <a:r>
              <a:rPr lang="en-US" altLang="ja-JP" b="1" dirty="0" smtClean="0"/>
              <a:t>Energy-efficient performance</a:t>
            </a:r>
          </a:p>
          <a:p>
            <a:pPr marL="742909" lvl="1" indent="-285734"/>
            <a:r>
              <a:rPr lang="en-US" dirty="0" smtClean="0"/>
              <a:t>Enjoy smarter performance that adapts to computing needs while optimizing power consumption</a:t>
            </a:r>
            <a:endParaRPr lang="en-US" altLang="ja-JP" b="1"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In order to deliver value we must either decrease the cost or increase the revenue potential.  That’s value .. And SSDs deliver value.  We can increase employee satisfaction and reduce total cost of ownership.  </a:t>
            </a:r>
          </a:p>
          <a:p>
            <a:endParaRPr lang="en-US" dirty="0" smtClean="0"/>
          </a:p>
          <a:p>
            <a:r>
              <a:rPr lang="en-US" dirty="0" smtClean="0"/>
              <a:t>We can reduce costs because of the quality and reliability of the Intel SSDs.  With no moving parts, SSDs fail less than magnetic HDDs and Intel SSDs with our process leadership and extensive validation, beats competition.  We are so confident in our product, we also have a 5 year warranty.</a:t>
            </a:r>
          </a:p>
          <a:p>
            <a:endParaRPr lang="en-US" dirty="0" smtClean="0"/>
          </a:p>
          <a:p>
            <a:r>
              <a:rPr lang="en-US" dirty="0" smtClean="0"/>
              <a:t>We all know that doing something in Silicon is faster than in software.  The same holds true with SSDs.  SSDS are substantially faster than HDDs deliver snappy application responsiveness, faster boot/resume times, and faster data read/writes.  </a:t>
            </a:r>
          </a:p>
          <a:p>
            <a:endParaRPr lang="en-US" dirty="0" smtClean="0"/>
          </a:p>
          <a:p>
            <a:r>
              <a:rPr lang="en-US" dirty="0" smtClean="0"/>
              <a:t>SSDs can reduce your operational costs of supporting the PC and we have a TCO calculator and white papers from Intel IT to help show you where the savings can be had.  Whether its break fix, build times, battery drain, and other elements.  It’s a investment that yields returns.</a:t>
            </a:r>
          </a:p>
          <a:p>
            <a:endParaRPr lang="en-US" dirty="0" smtClean="0"/>
          </a:p>
          <a:p>
            <a:r>
              <a:rPr lang="en-US" dirty="0" smtClean="0"/>
              <a:t>And some people may not know this, but our SSDs use AES and self encrypt the data.  Not only can offload the processing from software or software with CPU assisted acceleration directly to the SSD to increase resources available to the CPU .. you can also reduce your software dependency.</a:t>
            </a:r>
          </a:p>
          <a:p>
            <a:endParaRPr lang="en-US" dirty="0" smtClean="0"/>
          </a:p>
          <a:p>
            <a:endParaRPr lang="en-US" dirty="0" smtClean="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F9FADC3B-33AE-4A05-8457-5A661544404B}" type="slidenum">
              <a:rPr lang="en-US" sz="1200" smtClean="0">
                <a:latin typeface="Calibri" pitchFamily="34" charset="0"/>
              </a:rPr>
              <a:pPr eaLnBrk="1" hangingPunct="1"/>
              <a:t>18</a:t>
            </a:fld>
            <a:endParaRPr lang="en-US" sz="1200" smtClean="0">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pPr eaLnBrk="1" hangingPunct="1"/>
            <a:r>
              <a:rPr lang="en-US" dirty="0" smtClean="0"/>
              <a:t>More information available</a:t>
            </a:r>
            <a:r>
              <a:rPr lang="en-US" baseline="0" dirty="0" smtClean="0"/>
              <a:t> on the web at http://www.intel.com/go/ssd </a:t>
            </a:r>
            <a:endParaRPr lang="en-US" dirty="0" smtClean="0"/>
          </a:p>
        </p:txBody>
      </p:sp>
      <p:sp>
        <p:nvSpPr>
          <p:cNvPr id="21507" name="Slide Number Placeholder 3"/>
          <p:cNvSpPr>
            <a:spLocks noGrp="1"/>
          </p:cNvSpPr>
          <p:nvPr>
            <p:ph type="sldNum" sz="quarter" idx="5"/>
          </p:nvPr>
        </p:nvSpPr>
        <p:spPr/>
        <p:txBody>
          <a:bodyPr/>
          <a:lstStyle/>
          <a:p>
            <a:pPr defTabSz="913311">
              <a:defRPr/>
            </a:pPr>
            <a:fld id="{DEA525A1-1AEB-46AC-A322-B934468C7F06}" type="slidenum">
              <a:rPr lang="en-US" smtClean="0">
                <a:ea typeface="MS PGothic" pitchFamily="34" charset="-128"/>
              </a:rPr>
              <a:pPr defTabSz="913311">
                <a:defRPr/>
              </a:pPr>
              <a:t>19</a:t>
            </a:fld>
            <a:endParaRPr lang="en-US" dirty="0" smtClean="0">
              <a:ea typeface="MS PGothic" pitchFamily="34" charset="-128"/>
            </a:endParaRPr>
          </a:p>
        </p:txBody>
      </p:sp>
      <p:sp>
        <p:nvSpPr>
          <p:cNvPr id="5" name="Footer Placeholder 4"/>
          <p:cNvSpPr>
            <a:spLocks noGrp="1"/>
          </p:cNvSpPr>
          <p:nvPr>
            <p:ph type="ftr" sz="quarter" idx="4"/>
          </p:nvPr>
        </p:nvSpPr>
        <p:spPr/>
        <p:txBody>
          <a:bodyPr/>
          <a:lstStyle/>
          <a:p>
            <a:pPr>
              <a:defRPr/>
            </a:pP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an overview of HP’s Notebook Product Line up.</a:t>
            </a:r>
          </a:p>
          <a:p>
            <a:r>
              <a:rPr lang="en-GB" dirty="0" smtClean="0"/>
              <a:t>The Industry’s Broadest Business Computing Portfolio available today.</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Starting from the HP “Mini” all the way up to the HP </a:t>
            </a:r>
            <a:r>
              <a:rPr lang="en-GB" dirty="0" err="1" smtClean="0"/>
              <a:t>Probook</a:t>
            </a:r>
            <a:r>
              <a:rPr lang="en-GB" dirty="0" smtClean="0"/>
              <a:t> “P” Series.</a:t>
            </a:r>
            <a:endParaRPr lang="en-US" dirty="0" smtClean="0"/>
          </a:p>
          <a:p>
            <a:r>
              <a:rPr lang="en-GB" dirty="0" smtClean="0"/>
              <a:t>Providing</a:t>
            </a:r>
            <a:r>
              <a:rPr lang="en-GB" baseline="0" dirty="0" smtClean="0"/>
              <a:t> a</a:t>
            </a:r>
            <a:r>
              <a:rPr lang="en-GB" dirty="0" smtClean="0"/>
              <a:t>ll of the form factors, size and Technologies to meet ANY customers needs.</a:t>
            </a:r>
          </a:p>
        </p:txBody>
      </p:sp>
      <p:sp>
        <p:nvSpPr>
          <p:cNvPr id="4" name="Slide Number Placeholder 3"/>
          <p:cNvSpPr>
            <a:spLocks noGrp="1"/>
          </p:cNvSpPr>
          <p:nvPr>
            <p:ph type="sldNum" sz="quarter" idx="10"/>
          </p:nvPr>
        </p:nvSpPr>
        <p:spPr/>
        <p:txBody>
          <a:bodyPr/>
          <a:lstStyle/>
          <a:p>
            <a:fld id="{966E01EF-BAC8-4197-BBD2-A875A6822555}" type="slidenum">
              <a:rPr lang="en-US" smtClean="0"/>
              <a:pPr/>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an overview of HP’s Notebook Product Line up.</a:t>
            </a:r>
          </a:p>
          <a:p>
            <a:r>
              <a:rPr lang="en-GB" dirty="0" smtClean="0"/>
              <a:t>The Industry’s Broadest Business Computing Portfolio available today.</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Starting from the HP “Mini” all the way up to the HP </a:t>
            </a:r>
            <a:r>
              <a:rPr lang="en-GB" dirty="0" err="1" smtClean="0"/>
              <a:t>Probook</a:t>
            </a:r>
            <a:r>
              <a:rPr lang="en-GB" dirty="0" smtClean="0"/>
              <a:t> “P” Series.</a:t>
            </a:r>
            <a:endParaRPr lang="en-US" dirty="0" smtClean="0"/>
          </a:p>
          <a:p>
            <a:r>
              <a:rPr lang="en-GB" dirty="0" smtClean="0"/>
              <a:t>Providing</a:t>
            </a:r>
            <a:r>
              <a:rPr lang="en-GB" baseline="0" dirty="0" smtClean="0"/>
              <a:t> a</a:t>
            </a:r>
            <a:r>
              <a:rPr lang="en-GB" dirty="0" smtClean="0"/>
              <a:t>ll of the form factors, size and Technologies to meet ANY customers needs.</a:t>
            </a:r>
          </a:p>
        </p:txBody>
      </p:sp>
      <p:sp>
        <p:nvSpPr>
          <p:cNvPr id="4" name="Slide Number Placeholder 3"/>
          <p:cNvSpPr>
            <a:spLocks noGrp="1"/>
          </p:cNvSpPr>
          <p:nvPr>
            <p:ph type="sldNum" sz="quarter" idx="10"/>
          </p:nvPr>
        </p:nvSpPr>
        <p:spPr/>
        <p:txBody>
          <a:bodyPr/>
          <a:lstStyle/>
          <a:p>
            <a:fld id="{966E01EF-BAC8-4197-BBD2-A875A6822555}" type="slidenum">
              <a:rPr lang="en-US" smtClean="0"/>
              <a:pPr/>
              <a:t>22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HP’s Entry Level (Good) Series Notebook is known as the “HP Series”</a:t>
            </a:r>
          </a:p>
          <a:p>
            <a:endParaRPr lang="en-US" dirty="0" smtClean="0"/>
          </a:p>
          <a:p>
            <a:pPr>
              <a:defRPr/>
            </a:pPr>
            <a:r>
              <a:rPr lang="en-US" dirty="0" smtClean="0"/>
              <a:t>Main Product in this series</a:t>
            </a:r>
            <a:r>
              <a:rPr lang="en-US" baseline="0" dirty="0" smtClean="0"/>
              <a:t> is the HP 650</a:t>
            </a:r>
            <a:endParaRPr lang="en-US" dirty="0" smtClean="0"/>
          </a:p>
          <a:p>
            <a:pPr>
              <a:defRPr/>
            </a:pPr>
            <a:r>
              <a:rPr lang="en-US" dirty="0" smtClean="0"/>
              <a:t> </a:t>
            </a:r>
          </a:p>
          <a:p>
            <a:pPr>
              <a:defRPr/>
            </a:pPr>
            <a:r>
              <a:rPr lang="en-US" dirty="0" smtClean="0"/>
              <a:t>Some of the more “User Requested” features that</a:t>
            </a:r>
            <a:r>
              <a:rPr lang="en-US" baseline="0" dirty="0" smtClean="0"/>
              <a:t> come </a:t>
            </a:r>
            <a:r>
              <a:rPr lang="en-US" dirty="0" smtClean="0"/>
              <a:t>standard with the 650 include but are not limited to…</a:t>
            </a:r>
          </a:p>
          <a:p>
            <a:pPr>
              <a:defRPr/>
            </a:pPr>
            <a:endParaRPr lang="en-US" dirty="0" smtClean="0"/>
          </a:p>
          <a:p>
            <a:pPr marL="114294" indent="-114294">
              <a:buFont typeface="Arial" pitchFamily="34" charset="0"/>
              <a:buChar char="•"/>
              <a:defRPr/>
            </a:pPr>
            <a:r>
              <a:rPr lang="en-US" dirty="0" smtClean="0"/>
              <a:t>Commercial Warranty</a:t>
            </a:r>
          </a:p>
          <a:p>
            <a:pPr marL="114294" indent="-114294">
              <a:buFont typeface="Arial" pitchFamily="34" charset="0"/>
              <a:buChar char="•"/>
              <a:defRPr/>
            </a:pPr>
            <a:r>
              <a:rPr lang="en-US" dirty="0" smtClean="0"/>
              <a:t>HDMI</a:t>
            </a:r>
          </a:p>
          <a:p>
            <a:pPr marL="114294" indent="-114294">
              <a:buFont typeface="Arial" pitchFamily="34" charset="0"/>
              <a:buChar char="•"/>
              <a:defRPr/>
            </a:pPr>
            <a:r>
              <a:rPr lang="en-US" dirty="0" smtClean="0"/>
              <a:t>Multi Media Features</a:t>
            </a:r>
          </a:p>
          <a:p>
            <a:pPr marL="114294" indent="-114294">
              <a:buFont typeface="Arial" pitchFamily="34" charset="0"/>
              <a:buChar char="•"/>
              <a:defRPr/>
            </a:pPr>
            <a:r>
              <a:rPr lang="en-US" dirty="0" smtClean="0"/>
              <a:t>NEW ID</a:t>
            </a:r>
            <a:r>
              <a:rPr lang="en-US" baseline="0" dirty="0" smtClean="0"/>
              <a:t> with </a:t>
            </a:r>
            <a:r>
              <a:rPr lang="en-US" dirty="0" smtClean="0"/>
              <a:t>Darker Metallic  color and sleeker</a:t>
            </a:r>
          </a:p>
          <a:p>
            <a:pPr marL="114294" indent="-114294">
              <a:buFont typeface="Arial" pitchFamily="34" charset="0"/>
              <a:buChar char="•"/>
              <a:defRPr/>
            </a:pPr>
            <a:r>
              <a:rPr lang="en-US" dirty="0" smtClean="0"/>
              <a:t>Up</a:t>
            </a:r>
            <a:r>
              <a:rPr lang="en-US" baseline="0" dirty="0" smtClean="0"/>
              <a:t> to 6.5 hours </a:t>
            </a:r>
            <a:r>
              <a:rPr lang="en-US" dirty="0" smtClean="0"/>
              <a:t>Battery Life</a:t>
            </a:r>
          </a:p>
          <a:p>
            <a:pPr marL="114294" indent="-114294">
              <a:buFont typeface="Arial" pitchFamily="34" charset="0"/>
              <a:buNone/>
              <a:defRPr/>
            </a:pPr>
            <a:endParaRPr lang="en-US" dirty="0" smtClean="0"/>
          </a:p>
          <a:p>
            <a:pPr marL="114294" indent="-114294">
              <a:buFont typeface="Arial" pitchFamily="34" charset="0"/>
              <a:buNone/>
              <a:defRPr/>
            </a:pPr>
            <a:r>
              <a:rPr lang="en-US" dirty="0" smtClean="0"/>
              <a:t>The</a:t>
            </a:r>
            <a:r>
              <a:rPr lang="en-US" baseline="0" dirty="0" smtClean="0"/>
              <a:t> HP 650 replaces the HP 630.</a:t>
            </a:r>
          </a:p>
          <a:p>
            <a:pPr marL="114294" indent="-114294">
              <a:buFont typeface="Arial" pitchFamily="34" charset="0"/>
              <a:buNone/>
              <a:defRPr/>
            </a:pPr>
            <a:endParaRPr lang="en-US" dirty="0" smtClean="0"/>
          </a:p>
          <a:p>
            <a:pPr marL="114294" indent="-114294">
              <a:buFont typeface="Arial" pitchFamily="34" charset="0"/>
              <a:buNone/>
              <a:defRPr/>
            </a:pPr>
            <a:r>
              <a:rPr lang="en-US" dirty="0" smtClean="0"/>
              <a:t>Additional features include but are not limited to…</a:t>
            </a:r>
          </a:p>
          <a:p>
            <a:pPr marL="114294" indent="-114294">
              <a:buFont typeface="Arial" pitchFamily="34" charset="0"/>
              <a:buChar char="•"/>
              <a:defRPr/>
            </a:pPr>
            <a:r>
              <a:rPr lang="en-US" baseline="0" dirty="0" smtClean="0"/>
              <a:t>Intel NEW 3</a:t>
            </a:r>
            <a:r>
              <a:rPr lang="en-US" baseline="30000" dirty="0" smtClean="0"/>
              <a:t>rd</a:t>
            </a:r>
            <a:r>
              <a:rPr lang="en-US" baseline="0" dirty="0" smtClean="0"/>
              <a:t> Generation, Core, “I” Processors</a:t>
            </a:r>
            <a:endParaRPr lang="en-US" dirty="0" smtClean="0"/>
          </a:p>
          <a:p>
            <a:pPr eaLnBrk="1" hangingPunct="1">
              <a:spcBef>
                <a:spcPct val="0"/>
              </a:spcBef>
            </a:pPr>
            <a:endParaRPr lang="en-US" dirty="0" smtClean="0"/>
          </a:p>
        </p:txBody>
      </p:sp>
      <p:sp>
        <p:nvSpPr>
          <p:cNvPr id="4" name="Slide Number Placeholder 3"/>
          <p:cNvSpPr>
            <a:spLocks noGrp="1"/>
          </p:cNvSpPr>
          <p:nvPr>
            <p:ph type="sldNum" sz="quarter" idx="10"/>
          </p:nvPr>
        </p:nvSpPr>
        <p:spPr/>
        <p:txBody>
          <a:bodyPr/>
          <a:lstStyle/>
          <a:p>
            <a:fld id="{966E01EF-BAC8-4197-BBD2-A875A6822555}" type="slidenum">
              <a:rPr lang="en-US" smtClean="0"/>
              <a:pPr/>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9F2CAD24-D20F-4338-97D9-CB41066E57B6}"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HP’s Entry Level (Good) Series Notebook is known as the “HP </a:t>
            </a:r>
            <a:r>
              <a:rPr lang="en-US" dirty="0" err="1" smtClean="0"/>
              <a:t>Probook</a:t>
            </a:r>
            <a:r>
              <a:rPr lang="en-US" dirty="0" smtClean="0"/>
              <a:t> S Series”</a:t>
            </a:r>
          </a:p>
          <a:p>
            <a:endParaRPr lang="en-US" dirty="0" smtClean="0"/>
          </a:p>
          <a:p>
            <a:pPr>
              <a:defRPr/>
            </a:pPr>
            <a:r>
              <a:rPr lang="en-US" dirty="0" smtClean="0"/>
              <a:t>Main Product in this series</a:t>
            </a:r>
            <a:r>
              <a:rPr lang="en-US" baseline="0" dirty="0" smtClean="0"/>
              <a:t> is the HP 4440 (14”) and the 4540 (15”)</a:t>
            </a:r>
            <a:endParaRPr lang="en-US" dirty="0" smtClean="0"/>
          </a:p>
          <a:p>
            <a:pPr>
              <a:defRPr/>
            </a:pPr>
            <a:r>
              <a:rPr lang="en-US" dirty="0" smtClean="0"/>
              <a:t> </a:t>
            </a:r>
          </a:p>
          <a:p>
            <a:pPr>
              <a:defRPr/>
            </a:pPr>
            <a:r>
              <a:rPr lang="en-US" dirty="0" smtClean="0"/>
              <a:t>Some of the more “User Requested” features that</a:t>
            </a:r>
            <a:r>
              <a:rPr lang="en-US" baseline="0" dirty="0" smtClean="0"/>
              <a:t> come </a:t>
            </a:r>
            <a:r>
              <a:rPr lang="en-US" dirty="0" smtClean="0"/>
              <a:t>standard include but are not limited to…</a:t>
            </a:r>
          </a:p>
          <a:p>
            <a:pPr>
              <a:defRPr/>
            </a:pPr>
            <a:endParaRPr lang="en-US" dirty="0" smtClean="0"/>
          </a:p>
          <a:p>
            <a:pPr marL="114294" indent="-114294">
              <a:buFont typeface="Arial" pitchFamily="34" charset="0"/>
              <a:buChar char="•"/>
              <a:defRPr/>
            </a:pPr>
            <a:r>
              <a:rPr lang="en-US" dirty="0" smtClean="0"/>
              <a:t>Commercial Warranty</a:t>
            </a:r>
          </a:p>
          <a:p>
            <a:pPr marL="114294" indent="-114294">
              <a:buFont typeface="Arial" pitchFamily="34" charset="0"/>
              <a:buChar char="•"/>
              <a:defRPr/>
            </a:pPr>
            <a:r>
              <a:rPr lang="en-US" dirty="0" smtClean="0"/>
              <a:t>HDMI</a:t>
            </a:r>
          </a:p>
          <a:p>
            <a:pPr marL="114294" indent="-114294">
              <a:buFont typeface="Arial" pitchFamily="34" charset="0"/>
              <a:buChar char="•"/>
              <a:defRPr/>
            </a:pPr>
            <a:r>
              <a:rPr lang="en-US" dirty="0" smtClean="0"/>
              <a:t>Multi Media Features</a:t>
            </a:r>
          </a:p>
          <a:p>
            <a:pPr marL="114294" indent="-114294">
              <a:buFont typeface="Arial" pitchFamily="34" charset="0"/>
              <a:buChar char="•"/>
              <a:defRPr/>
            </a:pPr>
            <a:r>
              <a:rPr lang="en-US" dirty="0" smtClean="0"/>
              <a:t>NEW ID</a:t>
            </a:r>
            <a:r>
              <a:rPr lang="en-US" baseline="0" dirty="0" smtClean="0"/>
              <a:t> with </a:t>
            </a:r>
            <a:r>
              <a:rPr lang="en-US" dirty="0" smtClean="0"/>
              <a:t>Darker Metallic </a:t>
            </a:r>
            <a:r>
              <a:rPr lang="en-US" baseline="0" dirty="0" smtClean="0"/>
              <a:t> </a:t>
            </a:r>
            <a:r>
              <a:rPr lang="en-US" dirty="0" smtClean="0"/>
              <a:t>color and sleeker</a:t>
            </a:r>
          </a:p>
          <a:p>
            <a:pPr marL="114294" indent="-114294">
              <a:buFont typeface="Arial" pitchFamily="34" charset="0"/>
              <a:buChar char="•"/>
              <a:defRPr/>
            </a:pPr>
            <a:r>
              <a:rPr lang="en-US" dirty="0" smtClean="0"/>
              <a:t>Up</a:t>
            </a:r>
            <a:r>
              <a:rPr lang="en-US" baseline="0" dirty="0" smtClean="0"/>
              <a:t> to 9 hours </a:t>
            </a:r>
            <a:r>
              <a:rPr lang="en-US" dirty="0" smtClean="0"/>
              <a:t>Battery Life</a:t>
            </a:r>
          </a:p>
          <a:p>
            <a:pPr marL="114294" indent="-114294">
              <a:buFont typeface="Arial" pitchFamily="34" charset="0"/>
              <a:buNone/>
              <a:defRPr/>
            </a:pPr>
            <a:endParaRPr lang="en-US" dirty="0" smtClean="0"/>
          </a:p>
          <a:p>
            <a:pPr marL="114294" indent="-114294">
              <a:buFont typeface="Arial" pitchFamily="34" charset="0"/>
              <a:buNone/>
              <a:defRPr/>
            </a:pPr>
            <a:r>
              <a:rPr lang="en-US" dirty="0" smtClean="0"/>
              <a:t>The</a:t>
            </a:r>
            <a:r>
              <a:rPr lang="en-US" baseline="0" dirty="0" smtClean="0"/>
              <a:t> HP 4440 replaces the 4430</a:t>
            </a:r>
          </a:p>
          <a:p>
            <a:pPr marL="114294" marR="0" indent="-114294"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smtClean="0"/>
              <a:t>The</a:t>
            </a:r>
            <a:r>
              <a:rPr lang="en-US" baseline="0" dirty="0" smtClean="0"/>
              <a:t> HP 4540 replaces the 4530</a:t>
            </a:r>
          </a:p>
          <a:p>
            <a:pPr marL="114294" indent="-114294">
              <a:buFont typeface="Arial" pitchFamily="34" charset="0"/>
              <a:buNone/>
              <a:defRPr/>
            </a:pPr>
            <a:endParaRPr lang="en-US" dirty="0" smtClean="0"/>
          </a:p>
          <a:p>
            <a:pPr marL="114294" indent="-114294">
              <a:buFont typeface="Arial" pitchFamily="34" charset="0"/>
              <a:buNone/>
              <a:defRPr/>
            </a:pPr>
            <a:r>
              <a:rPr lang="en-US" dirty="0" smtClean="0"/>
              <a:t>Additional features include but are not limited to…</a:t>
            </a:r>
          </a:p>
          <a:p>
            <a:pPr marL="114294" indent="-114294">
              <a:buFont typeface="Arial" pitchFamily="34" charset="0"/>
              <a:buChar char="•"/>
              <a:defRPr/>
            </a:pPr>
            <a:r>
              <a:rPr lang="en-US" baseline="0" dirty="0" smtClean="0"/>
              <a:t>Intel NEW 3</a:t>
            </a:r>
            <a:r>
              <a:rPr lang="en-US" baseline="30000" dirty="0" smtClean="0"/>
              <a:t>rd</a:t>
            </a:r>
            <a:r>
              <a:rPr lang="en-US" baseline="0" dirty="0" smtClean="0"/>
              <a:t> Generation, Core, “I” Processors</a:t>
            </a:r>
            <a:endParaRPr lang="en-US" dirty="0" smtClean="0"/>
          </a:p>
          <a:p>
            <a:endParaRPr lang="en-US" dirty="0"/>
          </a:p>
        </p:txBody>
      </p:sp>
      <p:sp>
        <p:nvSpPr>
          <p:cNvPr id="4" name="Slide Number Placeholder 3"/>
          <p:cNvSpPr>
            <a:spLocks noGrp="1"/>
          </p:cNvSpPr>
          <p:nvPr>
            <p:ph type="sldNum" sz="quarter" idx="10"/>
          </p:nvPr>
        </p:nvSpPr>
        <p:spPr/>
        <p:txBody>
          <a:bodyPr/>
          <a:lstStyle/>
          <a:p>
            <a:fld id="{966E01EF-BAC8-4197-BBD2-A875A6822555}" type="slidenum">
              <a:rPr lang="en-US" smtClean="0"/>
              <a:pPr/>
              <a:t>25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HP’s Series Notebook is known as the “HP Pro</a:t>
            </a:r>
            <a:r>
              <a:rPr lang="en-US" baseline="0" dirty="0" smtClean="0"/>
              <a:t> </a:t>
            </a:r>
            <a:r>
              <a:rPr lang="en-US" dirty="0" smtClean="0"/>
              <a:t>Series”</a:t>
            </a:r>
          </a:p>
          <a:p>
            <a:endParaRPr lang="en-US" dirty="0" smtClean="0"/>
          </a:p>
          <a:p>
            <a:pPr>
              <a:defRPr/>
            </a:pPr>
            <a:r>
              <a:rPr lang="en-US" dirty="0" smtClean="0"/>
              <a:t>Main Product in this series</a:t>
            </a:r>
            <a:r>
              <a:rPr lang="en-US" baseline="0" dirty="0" smtClean="0"/>
              <a:t> is the HP 6470b (14”) and the 6570b (15”)</a:t>
            </a:r>
            <a:endParaRPr lang="en-US" dirty="0" smtClean="0"/>
          </a:p>
          <a:p>
            <a:pPr>
              <a:defRPr/>
            </a:pPr>
            <a:r>
              <a:rPr lang="en-US" dirty="0" smtClean="0"/>
              <a:t> </a:t>
            </a:r>
          </a:p>
          <a:p>
            <a:pPr>
              <a:defRPr/>
            </a:pPr>
            <a:r>
              <a:rPr lang="en-US" dirty="0" smtClean="0"/>
              <a:t>Some of the more “User Requested” features that</a:t>
            </a:r>
            <a:r>
              <a:rPr lang="en-US" baseline="0" dirty="0" smtClean="0"/>
              <a:t> come </a:t>
            </a:r>
            <a:r>
              <a:rPr lang="en-US" dirty="0" smtClean="0"/>
              <a:t>standard include but are not limited to…</a:t>
            </a:r>
          </a:p>
          <a:p>
            <a:pPr>
              <a:defRPr/>
            </a:pPr>
            <a:endParaRPr lang="en-US" dirty="0" smtClean="0"/>
          </a:p>
          <a:p>
            <a:pPr marL="114294" indent="-114294">
              <a:buFont typeface="Arial" pitchFamily="34" charset="0"/>
              <a:buChar char="•"/>
              <a:defRPr/>
            </a:pPr>
            <a:r>
              <a:rPr lang="en-US" dirty="0" smtClean="0"/>
              <a:t>Commercial Warranty</a:t>
            </a:r>
          </a:p>
          <a:p>
            <a:pPr marL="114294" indent="-114294">
              <a:buFont typeface="Arial" pitchFamily="34" charset="0"/>
              <a:buChar char="•"/>
              <a:defRPr/>
            </a:pPr>
            <a:r>
              <a:rPr lang="en-US" dirty="0" smtClean="0"/>
              <a:t>HDMI</a:t>
            </a:r>
          </a:p>
          <a:p>
            <a:pPr marL="114294" indent="-114294">
              <a:buFont typeface="Arial" pitchFamily="34" charset="0"/>
              <a:buChar char="•"/>
              <a:defRPr/>
            </a:pPr>
            <a:r>
              <a:rPr lang="en-US" dirty="0" smtClean="0"/>
              <a:t>USB 3.0</a:t>
            </a:r>
          </a:p>
          <a:p>
            <a:pPr marL="114294" indent="-114294">
              <a:buFont typeface="Arial" pitchFamily="34" charset="0"/>
              <a:buChar char="•"/>
              <a:defRPr/>
            </a:pPr>
            <a:r>
              <a:rPr lang="en-US" dirty="0" smtClean="0"/>
              <a:t>NEW ID</a:t>
            </a:r>
            <a:r>
              <a:rPr lang="en-US" baseline="0" dirty="0" smtClean="0"/>
              <a:t> with </a:t>
            </a:r>
            <a:r>
              <a:rPr lang="en-US" dirty="0" smtClean="0"/>
              <a:t>Darker Metallic </a:t>
            </a:r>
            <a:r>
              <a:rPr lang="en-US" baseline="0" dirty="0" smtClean="0"/>
              <a:t> </a:t>
            </a:r>
            <a:r>
              <a:rPr lang="en-US" dirty="0" smtClean="0"/>
              <a:t>color and sleeker</a:t>
            </a:r>
          </a:p>
          <a:p>
            <a:pPr marL="114294" indent="-114294">
              <a:buFont typeface="Arial" pitchFamily="34" charset="0"/>
              <a:buChar char="•"/>
              <a:defRPr/>
            </a:pPr>
            <a:r>
              <a:rPr lang="en-US" dirty="0" smtClean="0"/>
              <a:t>Up</a:t>
            </a:r>
            <a:r>
              <a:rPr lang="en-US" baseline="0" dirty="0" smtClean="0"/>
              <a:t> to 9 hours </a:t>
            </a:r>
            <a:r>
              <a:rPr lang="en-US" dirty="0" smtClean="0"/>
              <a:t>Battery Life</a:t>
            </a:r>
          </a:p>
          <a:p>
            <a:pPr marL="114294" indent="-114294">
              <a:buFont typeface="Arial" pitchFamily="34" charset="0"/>
              <a:buNone/>
              <a:defRPr/>
            </a:pPr>
            <a:endParaRPr lang="en-US" dirty="0" smtClean="0"/>
          </a:p>
          <a:p>
            <a:pPr marL="114294" indent="-114294">
              <a:buFont typeface="Arial" pitchFamily="34" charset="0"/>
              <a:buNone/>
              <a:defRPr/>
            </a:pPr>
            <a:r>
              <a:rPr lang="en-US" dirty="0" smtClean="0"/>
              <a:t>The</a:t>
            </a:r>
            <a:r>
              <a:rPr lang="en-US" baseline="0" dirty="0" smtClean="0"/>
              <a:t> HP 6470b and the 6570b replaces the 6460b and the 6560b</a:t>
            </a:r>
          </a:p>
          <a:p>
            <a:pPr marL="114294" indent="-114294">
              <a:buFont typeface="Arial" pitchFamily="34" charset="0"/>
              <a:buNone/>
              <a:defRPr/>
            </a:pPr>
            <a:endParaRPr lang="en-US" dirty="0" smtClean="0"/>
          </a:p>
          <a:p>
            <a:pPr marL="114294" indent="-114294">
              <a:buFont typeface="Arial" pitchFamily="34" charset="0"/>
              <a:buNone/>
              <a:defRPr/>
            </a:pPr>
            <a:r>
              <a:rPr lang="en-US" dirty="0" smtClean="0"/>
              <a:t>Additional features include but are not limited to…</a:t>
            </a:r>
          </a:p>
          <a:p>
            <a:pPr marL="114294" indent="-114294">
              <a:buFont typeface="Arial" pitchFamily="34" charset="0"/>
              <a:buChar char="•"/>
              <a:defRPr/>
            </a:pPr>
            <a:r>
              <a:rPr lang="en-US" baseline="0" dirty="0" smtClean="0"/>
              <a:t>Intel NEW 3</a:t>
            </a:r>
            <a:r>
              <a:rPr lang="en-US" baseline="30000" dirty="0" smtClean="0"/>
              <a:t>rd</a:t>
            </a:r>
            <a:r>
              <a:rPr lang="en-US" baseline="0" dirty="0" smtClean="0"/>
              <a:t> Generation, Core, “I” Processors</a:t>
            </a:r>
          </a:p>
          <a:p>
            <a:pPr marL="114294" indent="-114294">
              <a:buFont typeface="Arial" pitchFamily="34" charset="0"/>
              <a:buChar char="•"/>
              <a:defRPr/>
            </a:pPr>
            <a:r>
              <a:rPr lang="en-US" baseline="0" dirty="0" err="1" smtClean="0"/>
              <a:t>vPro</a:t>
            </a:r>
            <a:r>
              <a:rPr lang="en-US" baseline="0" dirty="0" smtClean="0"/>
              <a:t> Technology (optional)</a:t>
            </a:r>
            <a:endParaRPr lang="en-US" dirty="0" smtClean="0"/>
          </a:p>
          <a:p>
            <a:endParaRPr lang="en-US" dirty="0"/>
          </a:p>
        </p:txBody>
      </p:sp>
      <p:sp>
        <p:nvSpPr>
          <p:cNvPr id="4" name="Slide Number Placeholder 3"/>
          <p:cNvSpPr>
            <a:spLocks noGrp="1"/>
          </p:cNvSpPr>
          <p:nvPr>
            <p:ph type="sldNum" sz="quarter" idx="10"/>
          </p:nvPr>
        </p:nvSpPr>
        <p:spPr/>
        <p:txBody>
          <a:bodyPr/>
          <a:lstStyle/>
          <a:p>
            <a:fld id="{966E01EF-BAC8-4197-BBD2-A875A6822555}" type="slidenum">
              <a:rPr lang="en-US" smtClean="0"/>
              <a:pPr/>
              <a:t>27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HP’s Top of the Line (Best) Series Notebook is known as the “HP </a:t>
            </a:r>
            <a:r>
              <a:rPr lang="en-US" dirty="0" err="1" smtClean="0"/>
              <a:t>Probook</a:t>
            </a:r>
            <a:r>
              <a:rPr lang="en-US" dirty="0" smtClean="0"/>
              <a:t> P Series”</a:t>
            </a:r>
          </a:p>
          <a:p>
            <a:endParaRPr lang="en-US" dirty="0" smtClean="0"/>
          </a:p>
          <a:p>
            <a:pPr>
              <a:defRPr/>
            </a:pPr>
            <a:r>
              <a:rPr lang="en-US" dirty="0" smtClean="0"/>
              <a:t>Main Product in this series</a:t>
            </a:r>
            <a:r>
              <a:rPr lang="en-US" baseline="0" dirty="0" smtClean="0"/>
              <a:t> is the HP 8470p (14”) and the 8570p (15”)</a:t>
            </a:r>
            <a:endParaRPr lang="en-US" dirty="0" smtClean="0"/>
          </a:p>
          <a:p>
            <a:pPr>
              <a:defRPr/>
            </a:pPr>
            <a:r>
              <a:rPr lang="en-US" dirty="0" smtClean="0"/>
              <a:t> </a:t>
            </a:r>
          </a:p>
          <a:p>
            <a:pPr>
              <a:defRPr/>
            </a:pPr>
            <a:r>
              <a:rPr lang="en-US" dirty="0" smtClean="0"/>
              <a:t>Some of the more “User Requested” features that</a:t>
            </a:r>
            <a:r>
              <a:rPr lang="en-US" baseline="0" dirty="0" smtClean="0"/>
              <a:t> come </a:t>
            </a:r>
            <a:r>
              <a:rPr lang="en-US" dirty="0" smtClean="0"/>
              <a:t>standard include but are not limited to…</a:t>
            </a:r>
          </a:p>
          <a:p>
            <a:pPr>
              <a:defRPr/>
            </a:pPr>
            <a:endParaRPr lang="en-US" dirty="0" smtClean="0"/>
          </a:p>
          <a:p>
            <a:pPr marL="114294" indent="-114294">
              <a:buFont typeface="Arial" pitchFamily="34" charset="0"/>
              <a:buChar char="•"/>
              <a:defRPr/>
            </a:pPr>
            <a:r>
              <a:rPr lang="en-US" dirty="0" smtClean="0"/>
              <a:t>Commercial Warranty</a:t>
            </a:r>
          </a:p>
          <a:p>
            <a:pPr marL="114294" indent="-114294">
              <a:buFont typeface="Arial" pitchFamily="34" charset="0"/>
              <a:buChar char="•"/>
              <a:defRPr/>
            </a:pPr>
            <a:r>
              <a:rPr lang="en-US" dirty="0" smtClean="0"/>
              <a:t>Common</a:t>
            </a:r>
            <a:r>
              <a:rPr lang="en-US" baseline="0" dirty="0" smtClean="0"/>
              <a:t> Docking</a:t>
            </a:r>
            <a:endParaRPr lang="en-US" dirty="0" smtClean="0"/>
          </a:p>
          <a:p>
            <a:pPr marL="114294" indent="-114294">
              <a:buFont typeface="Arial" pitchFamily="34" charset="0"/>
              <a:buChar char="•"/>
              <a:defRPr/>
            </a:pPr>
            <a:r>
              <a:rPr lang="en-US" dirty="0" smtClean="0"/>
              <a:t>USB 3.0</a:t>
            </a:r>
          </a:p>
          <a:p>
            <a:pPr marL="114294" indent="-114294">
              <a:buFont typeface="Arial" pitchFamily="34" charset="0"/>
              <a:buChar char="•"/>
              <a:defRPr/>
            </a:pPr>
            <a:r>
              <a:rPr lang="en-US" dirty="0" smtClean="0"/>
              <a:t>Up</a:t>
            </a:r>
            <a:r>
              <a:rPr lang="en-US" baseline="0" dirty="0" smtClean="0"/>
              <a:t> to 9 hours </a:t>
            </a:r>
            <a:r>
              <a:rPr lang="en-US" dirty="0" smtClean="0"/>
              <a:t>Battery Life</a:t>
            </a:r>
          </a:p>
          <a:p>
            <a:pPr marL="114294" indent="-114294">
              <a:buFont typeface="Arial" pitchFamily="34" charset="0"/>
              <a:buNone/>
              <a:defRPr/>
            </a:pPr>
            <a:endParaRPr lang="en-US" dirty="0" smtClean="0"/>
          </a:p>
          <a:p>
            <a:pPr marL="114294" indent="-114294">
              <a:buFont typeface="Arial" pitchFamily="34" charset="0"/>
              <a:buNone/>
              <a:defRPr/>
            </a:pPr>
            <a:r>
              <a:rPr lang="en-US" dirty="0" smtClean="0"/>
              <a:t>The</a:t>
            </a:r>
            <a:r>
              <a:rPr lang="en-US" baseline="0" dirty="0" smtClean="0"/>
              <a:t> HP 8470p and the 8570p replaces the 8460p and the 8560p </a:t>
            </a:r>
          </a:p>
          <a:p>
            <a:pPr marL="114294" marR="0" indent="-114294"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smtClean="0"/>
              <a:t>The</a:t>
            </a:r>
            <a:r>
              <a:rPr lang="en-US" baseline="0" dirty="0" smtClean="0"/>
              <a:t> HP 4540 replaces the 4530</a:t>
            </a:r>
          </a:p>
          <a:p>
            <a:pPr marL="114294" indent="-114294">
              <a:buFont typeface="Arial" pitchFamily="34" charset="0"/>
              <a:buNone/>
              <a:defRPr/>
            </a:pPr>
            <a:endParaRPr lang="en-US" dirty="0" smtClean="0"/>
          </a:p>
          <a:p>
            <a:pPr marL="114294" indent="-114294">
              <a:buFont typeface="Arial" pitchFamily="34" charset="0"/>
              <a:buNone/>
              <a:defRPr/>
            </a:pPr>
            <a:r>
              <a:rPr lang="en-US" dirty="0" smtClean="0"/>
              <a:t>Additional features include but are not limited to…</a:t>
            </a:r>
          </a:p>
          <a:p>
            <a:pPr marL="114294" indent="-114294">
              <a:buFont typeface="Arial" pitchFamily="34" charset="0"/>
              <a:buChar char="•"/>
              <a:defRPr/>
            </a:pPr>
            <a:r>
              <a:rPr lang="en-US" baseline="0" dirty="0" smtClean="0"/>
              <a:t>Intel NEW 3</a:t>
            </a:r>
            <a:r>
              <a:rPr lang="en-US" baseline="30000" dirty="0" smtClean="0"/>
              <a:t>rd</a:t>
            </a:r>
            <a:r>
              <a:rPr lang="en-US" baseline="0" dirty="0" smtClean="0"/>
              <a:t> Generation, Core, “I” Processors</a:t>
            </a:r>
          </a:p>
          <a:p>
            <a:pPr marL="114294" indent="-114294">
              <a:buFont typeface="Arial" pitchFamily="34" charset="0"/>
              <a:buChar char="•"/>
              <a:defRPr/>
            </a:pPr>
            <a:r>
              <a:rPr lang="en-US" baseline="0" dirty="0" smtClean="0"/>
              <a:t>Intel </a:t>
            </a:r>
            <a:r>
              <a:rPr lang="en-US" baseline="0" dirty="0" err="1" smtClean="0"/>
              <a:t>vPro</a:t>
            </a:r>
            <a:r>
              <a:rPr lang="en-US" baseline="0" dirty="0" smtClean="0"/>
              <a:t> (optional)</a:t>
            </a:r>
          </a:p>
          <a:p>
            <a:pPr marL="114294" indent="-114294">
              <a:buFont typeface="Arial" pitchFamily="34" charset="0"/>
              <a:buChar char="•"/>
              <a:defRPr/>
            </a:pPr>
            <a:endParaRPr lang="en-US" baseline="0" dirty="0" smtClean="0"/>
          </a:p>
          <a:p>
            <a:pPr eaLnBrk="1" hangingPunct="1">
              <a:spcBef>
                <a:spcPct val="0"/>
              </a:spcBef>
            </a:pPr>
            <a:r>
              <a:rPr lang="en-US" dirty="0" smtClean="0"/>
              <a:t>Also</a:t>
            </a:r>
            <a:r>
              <a:rPr lang="en-US" baseline="0" dirty="0" smtClean="0"/>
              <a:t> includes…</a:t>
            </a:r>
          </a:p>
          <a:p>
            <a:pPr eaLnBrk="1" hangingPunct="1">
              <a:spcBef>
                <a:spcPct val="0"/>
              </a:spcBef>
              <a:buFont typeface="Arial" pitchFamily="34" charset="0"/>
              <a:buChar char="•"/>
            </a:pPr>
            <a:r>
              <a:rPr lang="en-US" baseline="0" dirty="0" smtClean="0"/>
              <a:t> HP “Elite Support”… A FREE Concierge level support service available 7x24x365</a:t>
            </a:r>
          </a:p>
          <a:p>
            <a:pPr marL="114294" indent="-114294">
              <a:buFont typeface="Arial" pitchFamily="34" charset="0"/>
              <a:buChar char="•"/>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966E01EF-BAC8-4197-BBD2-A875A6822555}" type="slidenum">
              <a:rPr lang="en-US" smtClean="0"/>
              <a:pPr/>
              <a:t>29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FOIL k: “</a:t>
            </a:r>
            <a:r>
              <a:rPr lang="en-US" dirty="0" err="1" smtClean="0"/>
              <a:t>Ultrabook</a:t>
            </a:r>
            <a:r>
              <a:rPr lang="en-US" dirty="0" smtClean="0"/>
              <a:t> High-level Definition” (?)</a:t>
            </a:r>
          </a:p>
          <a:p>
            <a:endParaRPr lang="en-US" dirty="0" smtClean="0"/>
          </a:p>
          <a:p>
            <a:r>
              <a:rPr lang="en-US" dirty="0" smtClean="0"/>
              <a:t>Laptops based on </a:t>
            </a:r>
            <a:r>
              <a:rPr lang="en-US" dirty="0"/>
              <a:t>3rd Generation Intel® Core™ </a:t>
            </a:r>
            <a:r>
              <a:rPr lang="en-US" dirty="0" err="1"/>
              <a:t>vPro</a:t>
            </a:r>
            <a:r>
              <a:rPr lang="en-US" dirty="0"/>
              <a:t>™ Processors </a:t>
            </a:r>
            <a:r>
              <a:rPr lang="en-US" dirty="0" smtClean="0"/>
              <a:t>will bring improved power efficiency, smart visual performance, increased responsiveness and enhanced security. Faster I/O such as USB 3.0 and Thunderbolt technologies are also part of Intel’s ongoing work to drive the PC platform forward. Intel </a:t>
            </a:r>
            <a:r>
              <a:rPr lang="en-US" dirty="0" err="1" smtClean="0"/>
              <a:t>microarchitecture</a:t>
            </a:r>
            <a:r>
              <a:rPr lang="en-US" dirty="0" smtClean="0"/>
              <a:t> code name </a:t>
            </a:r>
            <a:r>
              <a:rPr lang="en-US" dirty="0" err="1" smtClean="0"/>
              <a:t>Haswell</a:t>
            </a:r>
            <a:r>
              <a:rPr lang="en-US" dirty="0" smtClean="0"/>
              <a:t> is the third phase toward accelerating the </a:t>
            </a:r>
            <a:r>
              <a:rPr lang="en-US" dirty="0" err="1" smtClean="0"/>
              <a:t>Ultrabook</a:t>
            </a:r>
            <a:r>
              <a:rPr lang="en-US" dirty="0" smtClean="0"/>
              <a:t> and reinventing the capabilities of the laptop in ultra thin and light, responsive and secure designs. With </a:t>
            </a:r>
            <a:r>
              <a:rPr lang="en-US" dirty="0" err="1" smtClean="0"/>
              <a:t>Haswell</a:t>
            </a:r>
            <a:r>
              <a:rPr lang="en-US" dirty="0" smtClean="0"/>
              <a:t>, Intel will transform the computing experience with more power efficient processors that allow a more dynamic experience in insanely sleek systems. </a:t>
            </a:r>
          </a:p>
          <a:p>
            <a:r>
              <a:rPr lang="en-US" dirty="0" smtClean="0"/>
              <a:t>These systems offer: </a:t>
            </a:r>
          </a:p>
          <a:p>
            <a:pPr>
              <a:buFont typeface="Arial" pitchFamily="34" charset="0"/>
              <a:buChar char="•"/>
            </a:pPr>
            <a:r>
              <a:rPr lang="en-US" dirty="0" smtClean="0"/>
              <a:t>Thin/light designs</a:t>
            </a:r>
          </a:p>
          <a:p>
            <a:pPr lvl="1"/>
            <a:r>
              <a:rPr lang="en-US" dirty="0" smtClean="0"/>
              <a:t>Less than 21 mm thick – some much thinner than even that.</a:t>
            </a:r>
          </a:p>
          <a:p>
            <a:pPr>
              <a:buFont typeface="Arial" pitchFamily="34" charset="0"/>
              <a:buChar char="•"/>
            </a:pPr>
            <a:r>
              <a:rPr lang="en-US" dirty="0" smtClean="0"/>
              <a:t>Ultra-fast start up </a:t>
            </a:r>
          </a:p>
          <a:p>
            <a:pPr lvl="1"/>
            <a:r>
              <a:rPr lang="en-US" dirty="0" smtClean="0"/>
              <a:t>Intel Rapid Start Technology gets your system up and running faster from even the deepest sleep, saving time and battery life.</a:t>
            </a:r>
          </a:p>
          <a:p>
            <a:pPr lvl="2"/>
            <a:r>
              <a:rPr lang="en-US" dirty="0" smtClean="0"/>
              <a:t>PC wakes up almost instantly – Quick access to your data and applications</a:t>
            </a:r>
          </a:p>
          <a:p>
            <a:pPr>
              <a:buFont typeface="Arial" pitchFamily="34" charset="0"/>
              <a:buChar char="•"/>
            </a:pPr>
            <a:r>
              <a:rPr lang="en-US" dirty="0" smtClean="0"/>
              <a:t>Extended battery life </a:t>
            </a:r>
          </a:p>
          <a:p>
            <a:pPr lvl="1"/>
            <a:r>
              <a:rPr lang="en-US" dirty="0" err="1" smtClean="0"/>
              <a:t>Ultrabooks</a:t>
            </a:r>
            <a:r>
              <a:rPr lang="en-US" dirty="0" smtClean="0"/>
              <a:t> will offer 5 hours of battery life even in the sleekest form factors with some systems delivering 8 hours or more for all-day usage.</a:t>
            </a:r>
          </a:p>
          <a:p>
            <a:pPr>
              <a:buFont typeface="Arial" pitchFamily="34" charset="0"/>
              <a:buChar char="•"/>
            </a:pPr>
            <a:r>
              <a:rPr lang="en-US" dirty="0" smtClean="0"/>
              <a:t>Security enabled </a:t>
            </a:r>
          </a:p>
          <a:p>
            <a:pPr lvl="1"/>
            <a:r>
              <a:rPr lang="en-US" dirty="0" smtClean="0"/>
              <a:t>Bios/Firmware enabled to expose hardware features for </a:t>
            </a:r>
            <a:r>
              <a:rPr lang="en-US" dirty="0" smtClean="0">
                <a:hlinkClick r:id="rId3"/>
              </a:rPr>
              <a:t>Intel Anti-Theft Technology </a:t>
            </a:r>
            <a:r>
              <a:rPr lang="en-US" dirty="0" smtClean="0"/>
              <a:t>and </a:t>
            </a:r>
            <a:r>
              <a:rPr lang="en-US" dirty="0" smtClean="0">
                <a:hlinkClick r:id="rId4"/>
              </a:rPr>
              <a:t>Intel Identity Protection Technology</a:t>
            </a:r>
            <a:endParaRPr lang="en-US" dirty="0" smtClean="0"/>
          </a:p>
          <a:p>
            <a:endParaRPr lang="en-US" dirty="0"/>
          </a:p>
        </p:txBody>
      </p:sp>
      <p:sp>
        <p:nvSpPr>
          <p:cNvPr id="4" name="Slide Number Placeholder 3"/>
          <p:cNvSpPr>
            <a:spLocks noGrp="1"/>
          </p:cNvSpPr>
          <p:nvPr>
            <p:ph type="sldNum" sz="quarter" idx="10"/>
          </p:nvPr>
        </p:nvSpPr>
        <p:spPr/>
        <p:txBody>
          <a:bodyPr/>
          <a:lstStyle/>
          <a:p>
            <a:fld id="{AF47C92F-BA3F-46B2-A81E-5C6F1BB83546}" type="slidenum">
              <a:rPr lang="en-US" smtClean="0"/>
              <a:pPr/>
              <a:t>30</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t>Here is a quick overview of HP’s 2012 Desktop Platforms,</a:t>
            </a:r>
            <a:r>
              <a:rPr lang="en-US" baseline="0" dirty="0" smtClean="0"/>
              <a:t> </a:t>
            </a:r>
            <a:r>
              <a:rPr lang="en-US" dirty="0" smtClean="0"/>
              <a:t>highlighting</a:t>
            </a:r>
            <a:r>
              <a:rPr lang="en-US" baseline="0" dirty="0" smtClean="0"/>
              <a:t> 3 themes, quite simply positioned by… WHAT INNOVATIONS, aka TECHNOLOGIES,  as in Professional Innovations </a:t>
            </a:r>
          </a:p>
          <a:p>
            <a:pPr>
              <a:defRPr/>
            </a:pPr>
            <a:r>
              <a:rPr lang="en-US" baseline="0" dirty="0" smtClean="0"/>
              <a:t>dictate a users MUST haves, nice to have or can’t have, from a technology stand point and available budget.</a:t>
            </a:r>
          </a:p>
          <a:p>
            <a:pPr>
              <a:defRPr/>
            </a:pPr>
            <a:endParaRPr lang="en-US" baseline="0" dirty="0" smtClean="0"/>
          </a:p>
          <a:p>
            <a:pPr>
              <a:defRPr/>
            </a:pPr>
            <a:r>
              <a:rPr lang="en-US" baseline="0" dirty="0" smtClean="0"/>
              <a:t>I like to cal them the Good, The Bad and the Ugly. Ugly as in good luck, it could get UGLY for this user who has to face the potential pit falls of working with the bare minimum. </a:t>
            </a:r>
          </a:p>
          <a:p>
            <a:pPr>
              <a:defRPr/>
            </a:pPr>
            <a:endParaRPr lang="en-US" baseline="0" dirty="0" smtClean="0"/>
          </a:p>
          <a:p>
            <a:pPr>
              <a:defRPr/>
            </a:pPr>
            <a:r>
              <a:rPr lang="en-US" baseline="0" dirty="0" smtClean="0"/>
              <a:t>However YOU need to refer to them, in your discussions with Customers as GOOD… BETTER… and BEST.</a:t>
            </a:r>
          </a:p>
          <a:p>
            <a:pPr>
              <a:defRPr/>
            </a:pPr>
            <a:endParaRPr lang="en-US" dirty="0" smtClean="0"/>
          </a:p>
          <a:p>
            <a:pPr>
              <a:defRPr/>
            </a:pPr>
            <a:r>
              <a:rPr lang="en-US" dirty="0" smtClean="0"/>
              <a:t>They</a:t>
            </a:r>
            <a:r>
              <a:rPr lang="en-US" baseline="0" dirty="0" smtClean="0"/>
              <a:t> are respectively… </a:t>
            </a:r>
          </a:p>
          <a:p>
            <a:pPr>
              <a:defRPr/>
            </a:pPr>
            <a:endParaRPr lang="en-US" baseline="0" dirty="0" smtClean="0"/>
          </a:p>
          <a:p>
            <a:pPr>
              <a:defRPr/>
            </a:pPr>
            <a:r>
              <a:rPr lang="en-US" baseline="0" dirty="0" smtClean="0"/>
              <a:t>The HP Compaq Pro 4300</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HP Compaq Pro 6300</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HP Compaq Pro 8300</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1474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F051588-691A-42CD-884D-20BAB8360E28}" type="slidenum">
              <a:rPr lang="en-GB">
                <a:solidFill>
                  <a:prstClr val="black"/>
                </a:solidFill>
              </a:rPr>
              <a:pPr fontAlgn="base">
                <a:spcBef>
                  <a:spcPct val="0"/>
                </a:spcBef>
                <a:spcAft>
                  <a:spcPct val="0"/>
                </a:spcAft>
                <a:defRPr/>
              </a:pPr>
              <a:t>38</a:t>
            </a:fld>
            <a:endParaRPr lang="en-GB">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p:cNvSpPr>
          <p:nvPr>
            <p:ph type="sldImg"/>
          </p:nvPr>
        </p:nvSpPr>
        <p:spPr bwMode="auto">
          <a:noFill/>
          <a:ln>
            <a:solidFill>
              <a:srgbClr val="000000"/>
            </a:solidFill>
            <a:miter lim="800000"/>
            <a:headEnd/>
            <a:tailEnd/>
          </a:ln>
        </p:spPr>
      </p:sp>
      <p:sp>
        <p:nvSpPr>
          <p:cNvPr id="149506" name="Notes Placeholder 2"/>
          <p:cNvSpPr>
            <a:spLocks noGrp="1"/>
          </p:cNvSpPr>
          <p:nvPr>
            <p:ph type="body" idx="1"/>
          </p:nvPr>
        </p:nvSpPr>
        <p:spPr bwMode="auto">
          <a:noFill/>
        </p:spPr>
        <p:txBody>
          <a:bodyPr wrap="square" numCol="1" anchor="t" anchorCtr="0" compatLnSpc="1">
            <a:prstTxWarp prst="textNoShape">
              <a:avLst/>
            </a:prstTxWarp>
          </a:bodyPr>
          <a:lstStyle/>
          <a:p>
            <a:pPr>
              <a:defRPr/>
            </a:pPr>
            <a:endParaRPr lang="en-US" dirty="0" smtClean="0"/>
          </a:p>
          <a:p>
            <a:pPr>
              <a:defRPr/>
            </a:pPr>
            <a:r>
              <a:rPr lang="en-US" dirty="0" smtClean="0"/>
              <a:t>As the we move up the product line the features build upon each other…</a:t>
            </a:r>
          </a:p>
          <a:p>
            <a:pPr>
              <a:defRPr/>
            </a:pPr>
            <a:endParaRPr lang="en-US" dirty="0" smtClean="0"/>
          </a:p>
          <a:p>
            <a:pPr>
              <a:defRPr/>
            </a:pPr>
            <a:r>
              <a:rPr lang="en-US" dirty="0" smtClean="0"/>
              <a:t>The 4300 is HP’s entry level (GOOD) Small Form Factor Desktop, which replaces the HP 4000</a:t>
            </a:r>
          </a:p>
          <a:p>
            <a:pPr>
              <a:defRPr/>
            </a:pPr>
            <a:r>
              <a:rPr lang="en-US" dirty="0" smtClean="0"/>
              <a:t> </a:t>
            </a:r>
          </a:p>
          <a:p>
            <a:pPr>
              <a:defRPr/>
            </a:pPr>
            <a:r>
              <a:rPr lang="en-US" dirty="0" smtClean="0"/>
              <a:t>Some of the more “User Requested” features that</a:t>
            </a:r>
            <a:r>
              <a:rPr lang="en-US" baseline="0" dirty="0" smtClean="0"/>
              <a:t> come </a:t>
            </a:r>
            <a:r>
              <a:rPr lang="en-US" dirty="0" smtClean="0"/>
              <a:t>standard with the 4300 include but are not limited to…</a:t>
            </a:r>
          </a:p>
          <a:p>
            <a:pPr>
              <a:defRPr/>
            </a:pPr>
            <a:endParaRPr lang="en-US" dirty="0" smtClean="0"/>
          </a:p>
          <a:p>
            <a:pPr marL="114294" indent="-114294">
              <a:buFont typeface="Arial" pitchFamily="34" charset="0"/>
              <a:buChar char="•"/>
              <a:defRPr/>
            </a:pPr>
            <a:r>
              <a:rPr lang="en-US" dirty="0" smtClean="0"/>
              <a:t>A 12 month lifecycle</a:t>
            </a:r>
          </a:p>
          <a:p>
            <a:pPr marL="114294" indent="-114294">
              <a:buFont typeface="Arial" pitchFamily="34" charset="0"/>
              <a:buChar char="•"/>
              <a:defRPr/>
            </a:pPr>
            <a:r>
              <a:rPr lang="en-US" dirty="0" smtClean="0"/>
              <a:t>A Metal, Tool Less Chassis</a:t>
            </a:r>
          </a:p>
          <a:p>
            <a:pPr marL="114294" indent="-114294">
              <a:buFont typeface="Arial" pitchFamily="34" charset="0"/>
              <a:buChar char="•"/>
              <a:defRPr/>
            </a:pPr>
            <a:r>
              <a:rPr lang="en-US" dirty="0" smtClean="0"/>
              <a:t>A 3/3/3, Parts/Labor/On-site Warranty</a:t>
            </a:r>
          </a:p>
          <a:p>
            <a:pPr marL="114294" indent="-114294">
              <a:buFont typeface="Arial" pitchFamily="34" charset="0"/>
              <a:buNone/>
              <a:defRPr/>
            </a:pPr>
            <a:endParaRPr lang="en-US" dirty="0" smtClean="0"/>
          </a:p>
          <a:p>
            <a:pPr marL="114294" indent="-114294">
              <a:buFont typeface="Arial" pitchFamily="34" charset="0"/>
              <a:buNone/>
              <a:defRPr/>
            </a:pPr>
            <a:r>
              <a:rPr lang="en-US" dirty="0" smtClean="0"/>
              <a:t>The</a:t>
            </a:r>
            <a:r>
              <a:rPr lang="en-US" baseline="0" dirty="0" smtClean="0"/>
              <a:t> 4300 has one of the greatest Technology and SPEED jumps, from old to new in this Refresh</a:t>
            </a:r>
          </a:p>
        </p:txBody>
      </p:sp>
      <p:sp>
        <p:nvSpPr>
          <p:cNvPr id="1495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A4BCA9B-B351-4084-83E9-631289240552}" type="slidenum">
              <a:rPr lang="en-GB">
                <a:solidFill>
                  <a:prstClr val="black"/>
                </a:solidFill>
              </a:rPr>
              <a:pPr fontAlgn="base">
                <a:spcBef>
                  <a:spcPct val="0"/>
                </a:spcBef>
                <a:spcAft>
                  <a:spcPct val="0"/>
                </a:spcAft>
                <a:defRPr/>
              </a:pPr>
              <a:t>39</a:t>
            </a:fld>
            <a:endParaRPr lang="en-GB">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bwMode="auto">
          <a:noFill/>
          <a:ln>
            <a:solidFill>
              <a:srgbClr val="000000"/>
            </a:solidFill>
            <a:miter lim="800000"/>
            <a:headEnd/>
            <a:tailEnd/>
          </a:ln>
        </p:spPr>
      </p:sp>
      <p:sp>
        <p:nvSpPr>
          <p:cNvPr id="151554" name="Notes Placeholder 2"/>
          <p:cNvSpPr>
            <a:spLocks noGrp="1"/>
          </p:cNvSpPr>
          <p:nvPr>
            <p:ph type="body" idx="1"/>
          </p:nvPr>
        </p:nvSpPr>
        <p:spPr bwMode="auto">
          <a:noFill/>
        </p:spPr>
        <p:txBody>
          <a:bodyPr wrap="square" numCol="1" anchor="t" anchorCtr="0" compatLnSpc="1">
            <a:prstTxWarp prst="textNoShape">
              <a:avLst/>
            </a:prstTxWarp>
          </a:bodyPr>
          <a:lstStyle/>
          <a:p>
            <a:pPr>
              <a:defRPr/>
            </a:pPr>
            <a:endParaRPr lang="en-US" dirty="0" smtClean="0"/>
          </a:p>
          <a:p>
            <a:pPr>
              <a:defRPr/>
            </a:pPr>
            <a:r>
              <a:rPr lang="en-US" dirty="0" smtClean="0"/>
              <a:t>The 6300 (BETTER) is HP’s Business WORKHORSE.</a:t>
            </a:r>
          </a:p>
          <a:p>
            <a:pPr>
              <a:defRPr/>
            </a:pPr>
            <a:endParaRPr lang="en-US" dirty="0" smtClean="0"/>
          </a:p>
          <a:p>
            <a:pPr>
              <a:defRPr/>
            </a:pPr>
            <a:r>
              <a:rPr lang="en-US" dirty="0" smtClean="0"/>
              <a:t>It includes Micro Tower and Small Form factor.</a:t>
            </a:r>
          </a:p>
          <a:p>
            <a:pPr>
              <a:defRPr/>
            </a:pPr>
            <a:r>
              <a:rPr lang="en-US" dirty="0" smtClean="0"/>
              <a:t> </a:t>
            </a:r>
          </a:p>
          <a:p>
            <a:pPr>
              <a:defRPr/>
            </a:pPr>
            <a:r>
              <a:rPr lang="en-US" dirty="0" smtClean="0"/>
              <a:t>Some of the more “User Requested” features that</a:t>
            </a:r>
            <a:r>
              <a:rPr lang="en-US" baseline="0" dirty="0" smtClean="0"/>
              <a:t> come </a:t>
            </a:r>
            <a:r>
              <a:rPr lang="en-US" dirty="0" smtClean="0"/>
              <a:t>standard with the 6300 include but are not limited to…</a:t>
            </a:r>
          </a:p>
          <a:p>
            <a:pPr>
              <a:defRPr/>
            </a:pPr>
            <a:endParaRPr lang="en-US" dirty="0" smtClean="0"/>
          </a:p>
          <a:p>
            <a:pPr marL="114294" indent="-114294">
              <a:buFont typeface="Arial" pitchFamily="34" charset="0"/>
              <a:buChar char="•"/>
              <a:defRPr/>
            </a:pPr>
            <a:r>
              <a:rPr lang="en-US" dirty="0" smtClean="0"/>
              <a:t>A 15 month lifecycle</a:t>
            </a:r>
          </a:p>
          <a:p>
            <a:pPr marL="114294" indent="-114294">
              <a:buFont typeface="Arial" pitchFamily="34" charset="0"/>
              <a:buChar char="•"/>
              <a:defRPr/>
            </a:pPr>
            <a:r>
              <a:rPr lang="en-US" dirty="0" smtClean="0"/>
              <a:t>A Metal, Tool Less Chassis</a:t>
            </a:r>
          </a:p>
          <a:p>
            <a:pPr marL="114294" indent="-114294">
              <a:buFont typeface="Arial" pitchFamily="34" charset="0"/>
              <a:buChar char="•"/>
              <a:defRPr/>
            </a:pPr>
            <a:r>
              <a:rPr lang="en-US" dirty="0" smtClean="0"/>
              <a:t>A 3/3/3, Parts/Labor/On-site Warranty</a:t>
            </a:r>
          </a:p>
          <a:p>
            <a:pPr marL="114294" indent="-114294">
              <a:buFont typeface="Arial" pitchFamily="34" charset="0"/>
              <a:buNone/>
              <a:defRPr/>
            </a:pPr>
            <a:endParaRPr lang="en-US" dirty="0" smtClean="0"/>
          </a:p>
          <a:p>
            <a:pPr marL="114294" indent="-114294">
              <a:buFont typeface="Arial" pitchFamily="34" charset="0"/>
              <a:buNone/>
              <a:defRPr/>
            </a:pPr>
            <a:r>
              <a:rPr lang="en-US" dirty="0" smtClean="0"/>
              <a:t>The</a:t>
            </a:r>
            <a:r>
              <a:rPr lang="en-US" baseline="0" dirty="0" smtClean="0"/>
              <a:t> 6300 replaces the 6200.</a:t>
            </a:r>
          </a:p>
          <a:p>
            <a:pPr marL="114294" indent="-114294">
              <a:buFont typeface="Arial" pitchFamily="34" charset="0"/>
              <a:buNone/>
              <a:defRPr/>
            </a:pPr>
            <a:endParaRPr lang="en-US" dirty="0" smtClean="0"/>
          </a:p>
          <a:p>
            <a:pPr marL="114294" indent="-114294">
              <a:buFont typeface="Arial" pitchFamily="34" charset="0"/>
              <a:buNone/>
              <a:defRPr/>
            </a:pPr>
            <a:r>
              <a:rPr lang="en-US" dirty="0" smtClean="0"/>
              <a:t>Additional features include but are not limited to…</a:t>
            </a:r>
          </a:p>
          <a:p>
            <a:pPr marL="114294" indent="-114294">
              <a:buFont typeface="Arial" pitchFamily="34" charset="0"/>
              <a:buNone/>
              <a:defRPr/>
            </a:pPr>
            <a:endParaRPr lang="en-US" dirty="0" smtClean="0"/>
          </a:p>
          <a:p>
            <a:pPr marL="114294" indent="-114294">
              <a:buFont typeface="Arial" pitchFamily="34" charset="0"/>
              <a:buChar char="•"/>
              <a:defRPr/>
            </a:pPr>
            <a:r>
              <a:rPr lang="en-US" baseline="0" dirty="0" smtClean="0"/>
              <a:t>Intel NEW 3</a:t>
            </a:r>
            <a:r>
              <a:rPr lang="en-US" baseline="30000" dirty="0" smtClean="0"/>
              <a:t>rd</a:t>
            </a:r>
            <a:r>
              <a:rPr lang="en-US" baseline="0" dirty="0" smtClean="0"/>
              <a:t> Generation, Core, “I” Processors</a:t>
            </a:r>
            <a:endParaRPr lang="en-US" dirty="0" smtClean="0"/>
          </a:p>
          <a:p>
            <a:pPr marL="114294" indent="-114294">
              <a:buFont typeface="Arial" pitchFamily="34" charset="0"/>
              <a:buChar char="•"/>
              <a:defRPr/>
            </a:pPr>
            <a:r>
              <a:rPr lang="en-US" dirty="0" smtClean="0"/>
              <a:t>Intel’s Standard Manageability… </a:t>
            </a:r>
            <a:r>
              <a:rPr lang="en-US" baseline="0" dirty="0" smtClean="0"/>
              <a:t>and TPM</a:t>
            </a:r>
            <a:endParaRPr lang="en-US" dirty="0" smtClean="0"/>
          </a:p>
          <a:p>
            <a:pPr marL="114294" indent="-114294">
              <a:buFont typeface="Arial" pitchFamily="34" charset="0"/>
              <a:buChar char="•"/>
              <a:defRPr/>
            </a:pPr>
            <a:r>
              <a:rPr lang="en-US" dirty="0" smtClean="0"/>
              <a:t>As well as Configuration flexibility</a:t>
            </a:r>
          </a:p>
          <a:p>
            <a:pPr marL="114294" indent="-114294">
              <a:buFont typeface="Arial" pitchFamily="34" charset="0"/>
              <a:buChar char="•"/>
              <a:defRPr/>
            </a:pPr>
            <a:endParaRPr lang="en-US" dirty="0" smtClean="0"/>
          </a:p>
        </p:txBody>
      </p:sp>
      <p:sp>
        <p:nvSpPr>
          <p:cNvPr id="1515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5E152CD-CA6A-4918-901B-6D4E728669F7}" type="slidenum">
              <a:rPr lang="en-GB">
                <a:solidFill>
                  <a:prstClr val="black"/>
                </a:solidFill>
              </a:rPr>
              <a:pPr fontAlgn="base">
                <a:spcBef>
                  <a:spcPct val="0"/>
                </a:spcBef>
                <a:spcAft>
                  <a:spcPct val="0"/>
                </a:spcAft>
                <a:defRPr/>
              </a:pPr>
              <a:t>40</a:t>
            </a:fld>
            <a:endParaRPr lang="en-GB">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bwMode="auto">
          <a:noFill/>
          <a:ln>
            <a:solidFill>
              <a:srgbClr val="000000"/>
            </a:solidFill>
            <a:miter lim="800000"/>
            <a:headEnd/>
            <a:tailEnd/>
          </a:ln>
        </p:spPr>
      </p:sp>
      <p:sp>
        <p:nvSpPr>
          <p:cNvPr id="153602" name="Notes Placeholder 2"/>
          <p:cNvSpPr>
            <a:spLocks noGrp="1"/>
          </p:cNvSpPr>
          <p:nvPr>
            <p:ph type="body" idx="1"/>
          </p:nvPr>
        </p:nvSpPr>
        <p:spPr bwMode="auto">
          <a:noFill/>
        </p:spPr>
        <p:txBody>
          <a:bodyPr wrap="square" numCol="1" anchor="t" anchorCtr="0" compatLnSpc="1">
            <a:prstTxWarp prst="textNoShape">
              <a:avLst/>
            </a:prstTxWarp>
          </a:bodyPr>
          <a:lstStyle/>
          <a:p>
            <a:pPr>
              <a:defRPr/>
            </a:pPr>
            <a:endParaRPr lang="en-US" dirty="0" smtClean="0"/>
          </a:p>
          <a:p>
            <a:pPr>
              <a:defRPr/>
            </a:pPr>
            <a:r>
              <a:rPr lang="en-US" dirty="0" smtClean="0"/>
              <a:t>The 8300 (BETTER) is HP’s “Elite” Desktop.</a:t>
            </a:r>
          </a:p>
          <a:p>
            <a:pPr>
              <a:defRPr/>
            </a:pPr>
            <a:endParaRPr lang="en-US" dirty="0" smtClean="0"/>
          </a:p>
          <a:p>
            <a:pPr>
              <a:defRPr/>
            </a:pPr>
            <a:r>
              <a:rPr lang="en-US" dirty="0" smtClean="0"/>
              <a:t>It includes an Ultra Slim Desktop</a:t>
            </a:r>
            <a:r>
              <a:rPr lang="en-US" baseline="0" dirty="0" smtClean="0"/>
              <a:t> form factor</a:t>
            </a:r>
            <a:r>
              <a:rPr lang="en-US" dirty="0" smtClean="0"/>
              <a:t>, Convertible Mini</a:t>
            </a:r>
            <a:r>
              <a:rPr lang="en-US" baseline="0" dirty="0" smtClean="0"/>
              <a:t> tower, </a:t>
            </a:r>
            <a:r>
              <a:rPr lang="en-US" dirty="0" smtClean="0"/>
              <a:t>and Small Form factor.</a:t>
            </a:r>
          </a:p>
          <a:p>
            <a:pPr>
              <a:defRPr/>
            </a:pPr>
            <a:r>
              <a:rPr lang="en-US" dirty="0" smtClean="0"/>
              <a:t> </a:t>
            </a:r>
          </a:p>
          <a:p>
            <a:pPr>
              <a:defRPr/>
            </a:pPr>
            <a:r>
              <a:rPr lang="en-US" dirty="0" smtClean="0"/>
              <a:t>Some of the more “User Requested” features that</a:t>
            </a:r>
            <a:r>
              <a:rPr lang="en-US" baseline="0" dirty="0" smtClean="0"/>
              <a:t> come </a:t>
            </a:r>
            <a:r>
              <a:rPr lang="en-US" dirty="0" smtClean="0"/>
              <a:t>standard with the 8300 include but are not limited to…</a:t>
            </a:r>
          </a:p>
          <a:p>
            <a:pPr>
              <a:defRPr/>
            </a:pPr>
            <a:endParaRPr lang="en-US" dirty="0" smtClean="0"/>
          </a:p>
          <a:p>
            <a:pPr marL="114294" indent="-114294">
              <a:buFont typeface="Arial" pitchFamily="34" charset="0"/>
              <a:buChar char="•"/>
              <a:defRPr/>
            </a:pPr>
            <a:r>
              <a:rPr lang="en-US" dirty="0" smtClean="0"/>
              <a:t>A 15 to 18 month lifecycle</a:t>
            </a:r>
          </a:p>
          <a:p>
            <a:pPr marL="114294" indent="-114294">
              <a:buFont typeface="Arial" pitchFamily="34" charset="0"/>
              <a:buChar char="•"/>
              <a:defRPr/>
            </a:pPr>
            <a:r>
              <a:rPr lang="en-US" dirty="0" smtClean="0"/>
              <a:t>A Metal, Tool Less Chassis</a:t>
            </a:r>
          </a:p>
          <a:p>
            <a:pPr marL="114294" indent="-114294">
              <a:buFont typeface="Arial" pitchFamily="34" charset="0"/>
              <a:buChar char="•"/>
              <a:defRPr/>
            </a:pPr>
            <a:r>
              <a:rPr lang="en-US" dirty="0" smtClean="0"/>
              <a:t>A 3/3/3, Parts/Labor/On-site Warranty</a:t>
            </a:r>
          </a:p>
          <a:p>
            <a:pPr marL="114294" indent="-114294">
              <a:buFont typeface="Arial" pitchFamily="34" charset="0"/>
              <a:buNone/>
              <a:defRPr/>
            </a:pPr>
            <a:endParaRPr lang="en-US" dirty="0" smtClean="0"/>
          </a:p>
          <a:p>
            <a:pPr marL="114294" indent="-114294">
              <a:buFont typeface="Arial" pitchFamily="34" charset="0"/>
              <a:buNone/>
              <a:defRPr/>
            </a:pPr>
            <a:r>
              <a:rPr lang="en-US" dirty="0" smtClean="0"/>
              <a:t>The</a:t>
            </a:r>
            <a:r>
              <a:rPr lang="en-US" baseline="0" dirty="0" smtClean="0"/>
              <a:t> 8300 replaces the 8200.</a:t>
            </a:r>
          </a:p>
          <a:p>
            <a:pPr marL="114294" indent="-114294">
              <a:buFont typeface="Arial" pitchFamily="34" charset="0"/>
              <a:buNone/>
              <a:defRPr/>
            </a:pPr>
            <a:endParaRPr lang="en-US" dirty="0" smtClean="0"/>
          </a:p>
          <a:p>
            <a:pPr marL="114294" indent="-114294">
              <a:buFont typeface="Arial" pitchFamily="34" charset="0"/>
              <a:buNone/>
              <a:defRPr/>
            </a:pPr>
            <a:r>
              <a:rPr lang="en-US" dirty="0" smtClean="0"/>
              <a:t>Additional features include but are not limited to…</a:t>
            </a:r>
          </a:p>
          <a:p>
            <a:pPr marL="114294" indent="-114294">
              <a:buFont typeface="Arial" pitchFamily="34" charset="0"/>
              <a:buChar char="•"/>
              <a:defRPr/>
            </a:pPr>
            <a:r>
              <a:rPr lang="en-US" baseline="0" dirty="0" smtClean="0"/>
              <a:t>Intel NEW 3</a:t>
            </a:r>
            <a:r>
              <a:rPr lang="en-US" baseline="30000" dirty="0" smtClean="0"/>
              <a:t>rd</a:t>
            </a:r>
            <a:r>
              <a:rPr lang="en-US" baseline="0" dirty="0" smtClean="0"/>
              <a:t> Generation, Core, “I” Processors</a:t>
            </a:r>
            <a:endParaRPr lang="en-US" dirty="0" smtClean="0"/>
          </a:p>
          <a:p>
            <a:pPr marL="114294" indent="-114294">
              <a:buFont typeface="Arial" pitchFamily="34" charset="0"/>
              <a:buChar char="•"/>
              <a:defRPr/>
            </a:pPr>
            <a:r>
              <a:rPr lang="en-US" dirty="0" smtClean="0"/>
              <a:t>Intel </a:t>
            </a:r>
            <a:r>
              <a:rPr lang="en-US" dirty="0" err="1" smtClean="0"/>
              <a:t>vPro</a:t>
            </a:r>
            <a:r>
              <a:rPr lang="en-US" baseline="0" dirty="0" smtClean="0"/>
              <a:t> </a:t>
            </a:r>
          </a:p>
          <a:p>
            <a:pPr marL="114294" indent="-114294">
              <a:buFont typeface="Arial" pitchFamily="34" charset="0"/>
              <a:buChar char="•"/>
              <a:defRPr/>
            </a:pPr>
            <a:r>
              <a:rPr lang="en-US" dirty="0" smtClean="0"/>
              <a:t>Intel’s Smart Response Technology</a:t>
            </a:r>
          </a:p>
          <a:p>
            <a:pPr marL="114294" indent="-114294">
              <a:buFont typeface="Arial" pitchFamily="34" charset="0"/>
              <a:buNone/>
              <a:defRPr/>
            </a:pPr>
            <a:r>
              <a:rPr lang="en-US" dirty="0" smtClean="0"/>
              <a:t>   And Protect Tools</a:t>
            </a:r>
          </a:p>
          <a:p>
            <a:pPr eaLnBrk="1" hangingPunct="1">
              <a:spcBef>
                <a:spcPct val="0"/>
              </a:spcBef>
            </a:pPr>
            <a:endParaRPr lang="en-US" dirty="0" smtClean="0"/>
          </a:p>
          <a:p>
            <a:pPr eaLnBrk="1" hangingPunct="1">
              <a:spcBef>
                <a:spcPct val="0"/>
              </a:spcBef>
            </a:pPr>
            <a:r>
              <a:rPr lang="en-US" dirty="0" smtClean="0"/>
              <a:t>Also</a:t>
            </a:r>
            <a:r>
              <a:rPr lang="en-US" baseline="0" dirty="0" smtClean="0"/>
              <a:t> includes…</a:t>
            </a:r>
          </a:p>
          <a:p>
            <a:pPr eaLnBrk="1" hangingPunct="1">
              <a:spcBef>
                <a:spcPct val="0"/>
              </a:spcBef>
              <a:buFont typeface="Arial" pitchFamily="34" charset="0"/>
              <a:buChar char="•"/>
            </a:pPr>
            <a:r>
              <a:rPr lang="en-US" baseline="0" dirty="0" smtClean="0"/>
              <a:t> HP “Elite Support”… A FREE Concierge level support service available 7x24x365</a:t>
            </a:r>
          </a:p>
          <a:p>
            <a:pPr eaLnBrk="1" hangingPunct="1">
              <a:spcBef>
                <a:spcPct val="0"/>
              </a:spcBef>
              <a:buFont typeface="Arial" pitchFamily="34" charset="0"/>
              <a:buChar char="•"/>
            </a:pPr>
            <a:r>
              <a:rPr lang="en-US" baseline="0" dirty="0" smtClean="0"/>
              <a:t> FREE ONE year unlimited Storage account to “The BOX” Cloud collaboration tool, in the Box</a:t>
            </a: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153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ABE6301-2694-4075-A27F-E4DD6DAEC96F}" type="slidenum">
              <a:rPr lang="en-GB">
                <a:solidFill>
                  <a:prstClr val="black"/>
                </a:solidFill>
              </a:rPr>
              <a:pPr fontAlgn="base">
                <a:spcBef>
                  <a:spcPct val="0"/>
                </a:spcBef>
                <a:spcAft>
                  <a:spcPct val="0"/>
                </a:spcAft>
                <a:defRPr/>
              </a:pPr>
              <a:t>41</a:t>
            </a:fld>
            <a:endParaRPr lang="en-GB">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47500" lnSpcReduction="20000"/>
          </a:bodyPr>
          <a:lstStyle/>
          <a:p>
            <a:r>
              <a:rPr lang="en-US" b="1" dirty="0">
                <a:latin typeface="Arial" pitchFamily="34" charset="0"/>
                <a:cs typeface="Arial" pitchFamily="34" charset="0"/>
              </a:rPr>
              <a:t>What’s Important to Your Customers</a:t>
            </a:r>
            <a:endParaRPr lang="en-US" dirty="0">
              <a:latin typeface="Arial" pitchFamily="34" charset="0"/>
              <a:cs typeface="Arial" pitchFamily="34" charset="0"/>
            </a:endParaRPr>
          </a:p>
          <a:p>
            <a:r>
              <a:rPr lang="en-US" dirty="0">
                <a:latin typeface="Arial" pitchFamily="34" charset="0"/>
                <a:cs typeface="Arial" pitchFamily="34" charset="0"/>
              </a:rPr>
              <a:t>Customers want to know that they are protected from theft or loss of their PCs and data.</a:t>
            </a:r>
          </a:p>
          <a:p>
            <a:r>
              <a:rPr lang="en-US" b="1" dirty="0">
                <a:latin typeface="Arial" pitchFamily="34" charset="0"/>
                <a:cs typeface="Arial" pitchFamily="34" charset="0"/>
              </a:rPr>
              <a:t> </a:t>
            </a:r>
            <a:endParaRPr lang="en-US" dirty="0">
              <a:latin typeface="Arial" pitchFamily="34" charset="0"/>
              <a:cs typeface="Arial" pitchFamily="34" charset="0"/>
            </a:endParaRPr>
          </a:p>
          <a:p>
            <a:r>
              <a:rPr lang="en-US" b="1" dirty="0">
                <a:latin typeface="Arial" pitchFamily="34" charset="0"/>
                <a:cs typeface="Arial" pitchFamily="34" charset="0"/>
              </a:rPr>
              <a:t>What You Should Know</a:t>
            </a:r>
            <a:endParaRPr lang="en-US" dirty="0">
              <a:latin typeface="Arial" pitchFamily="34" charset="0"/>
              <a:cs typeface="Arial" pitchFamily="34" charset="0"/>
            </a:endParaRPr>
          </a:p>
          <a:p>
            <a:r>
              <a:rPr lang="en-US" dirty="0">
                <a:latin typeface="Arial" pitchFamily="34" charset="0"/>
                <a:cs typeface="Arial" pitchFamily="34" charset="0"/>
              </a:rPr>
              <a:t>Today’s consumers are concerned about the risk of loss or theft of their performance laptops. Intel is helping minimize this risk with Intel</a:t>
            </a:r>
            <a:r>
              <a:rPr lang="en-US" baseline="30000" dirty="0">
                <a:latin typeface="Arial" pitchFamily="34" charset="0"/>
                <a:cs typeface="Arial" pitchFamily="34" charset="0"/>
              </a:rPr>
              <a:t>®</a:t>
            </a:r>
            <a:r>
              <a:rPr lang="en-US" dirty="0">
                <a:latin typeface="Arial" pitchFamily="34" charset="0"/>
                <a:cs typeface="Arial" pitchFamily="34" charset="0"/>
              </a:rPr>
              <a:t> Anti-Theft Technology.</a:t>
            </a:r>
            <a:r>
              <a:rPr lang="en-US" baseline="30000" dirty="0">
                <a:latin typeface="Arial" pitchFamily="34" charset="0"/>
                <a:cs typeface="Arial" pitchFamily="34" charset="0"/>
              </a:rPr>
              <a:t>6</a:t>
            </a:r>
            <a:r>
              <a:rPr lang="en-US" dirty="0">
                <a:latin typeface="Arial" pitchFamily="34" charset="0"/>
                <a:cs typeface="Arial" pitchFamily="34" charset="0"/>
              </a:rPr>
              <a:t> This smart security hardware can detect potential theft and automatically disable your customer's laptop. Once the laptop is returned, Intel</a:t>
            </a:r>
            <a:r>
              <a:rPr lang="en-US" baseline="30000" dirty="0">
                <a:latin typeface="Arial" pitchFamily="34" charset="0"/>
                <a:cs typeface="Arial" pitchFamily="34" charset="0"/>
              </a:rPr>
              <a:t>®</a:t>
            </a:r>
            <a:r>
              <a:rPr lang="en-US" dirty="0">
                <a:latin typeface="Arial" pitchFamily="34" charset="0"/>
                <a:cs typeface="Arial" pitchFamily="34" charset="0"/>
              </a:rPr>
              <a:t> Anti-Theft Technology</a:t>
            </a:r>
            <a:r>
              <a:rPr lang="en-US" baseline="30000" dirty="0">
                <a:latin typeface="Arial" pitchFamily="34" charset="0"/>
                <a:cs typeface="Arial" pitchFamily="34" charset="0"/>
              </a:rPr>
              <a:t>6</a:t>
            </a:r>
            <a:r>
              <a:rPr lang="en-US" dirty="0">
                <a:latin typeface="Arial" pitchFamily="34" charset="0"/>
                <a:cs typeface="Arial" pitchFamily="34" charset="0"/>
              </a:rPr>
              <a:t> can easily reactivate your customer's laptop without harming his or her digital content. Intel</a:t>
            </a:r>
            <a:r>
              <a:rPr lang="en-US" baseline="30000" dirty="0">
                <a:latin typeface="Arial" pitchFamily="34" charset="0"/>
                <a:cs typeface="Arial" pitchFamily="34" charset="0"/>
              </a:rPr>
              <a:t>®</a:t>
            </a:r>
            <a:r>
              <a:rPr lang="en-US" dirty="0">
                <a:latin typeface="Arial" pitchFamily="34" charset="0"/>
                <a:cs typeface="Arial" pitchFamily="34" charset="0"/>
              </a:rPr>
              <a:t> Anti-Theft Technology</a:t>
            </a:r>
            <a:r>
              <a:rPr lang="en-US" baseline="30000" dirty="0">
                <a:latin typeface="Arial" pitchFamily="34" charset="0"/>
                <a:cs typeface="Arial" pitchFamily="34" charset="0"/>
              </a:rPr>
              <a:t>6</a:t>
            </a:r>
            <a:r>
              <a:rPr lang="en-US" dirty="0">
                <a:latin typeface="Arial" pitchFamily="34" charset="0"/>
                <a:cs typeface="Arial" pitchFamily="34" charset="0"/>
              </a:rPr>
              <a:t> is available as an option on designated Intel</a:t>
            </a:r>
            <a:r>
              <a:rPr lang="en-US" baseline="30000" dirty="0">
                <a:latin typeface="Arial" pitchFamily="34" charset="0"/>
                <a:cs typeface="Arial" pitchFamily="34" charset="0"/>
              </a:rPr>
              <a:t>®</a:t>
            </a:r>
            <a:r>
              <a:rPr lang="en-US" dirty="0">
                <a:latin typeface="Arial" pitchFamily="34" charset="0"/>
                <a:cs typeface="Arial" pitchFamily="34" charset="0"/>
              </a:rPr>
              <a:t> Core™ processor-based laptops.</a:t>
            </a:r>
          </a:p>
          <a:p>
            <a:pPr>
              <a:buFont typeface="Arial" pitchFamily="34" charset="0"/>
              <a:buChar char="•"/>
            </a:pPr>
            <a:r>
              <a:rPr lang="en-US" dirty="0">
                <a:latin typeface="Arial" pitchFamily="34" charset="0"/>
                <a:cs typeface="Arial" pitchFamily="34" charset="0"/>
              </a:rPr>
              <a:t>PC can be locked even if the OS is reinstalled or the PC is disconnected from the network.</a:t>
            </a:r>
          </a:p>
          <a:p>
            <a:pPr>
              <a:buFont typeface="Arial" pitchFamily="34" charset="0"/>
              <a:buChar char="•"/>
            </a:pPr>
            <a:r>
              <a:rPr lang="en-US" dirty="0">
                <a:latin typeface="Arial" pitchFamily="34" charset="0"/>
                <a:cs typeface="Arial" pitchFamily="34" charset="0"/>
              </a:rPr>
              <a:t>Once recovered, the PC can be easily unlocked via a local password or a server-generated code.</a:t>
            </a:r>
          </a:p>
          <a:p>
            <a:pPr>
              <a:buFont typeface="Arial" pitchFamily="34" charset="0"/>
              <a:buChar char="•"/>
            </a:pPr>
            <a:r>
              <a:rPr lang="en-US" dirty="0">
                <a:latin typeface="Arial" pitchFamily="34" charset="0"/>
                <a:cs typeface="Arial" pitchFamily="34" charset="0"/>
              </a:rPr>
              <a:t>Now supporting 3G and 4G WiMAX</a:t>
            </a:r>
            <a:r>
              <a:rPr lang="en-US" baseline="30000" dirty="0">
                <a:latin typeface="Arial" pitchFamily="34" charset="0"/>
                <a:cs typeface="Arial" pitchFamily="34" charset="0"/>
              </a:rPr>
              <a:t>11</a:t>
            </a:r>
            <a:r>
              <a:rPr lang="en-US" dirty="0">
                <a:latin typeface="Arial" pitchFamily="34" charset="0"/>
                <a:cs typeface="Arial" pitchFamily="34" charset="0"/>
              </a:rPr>
              <a:t> technology connections.</a:t>
            </a:r>
          </a:p>
          <a:p>
            <a:r>
              <a:rPr lang="en-US" dirty="0">
                <a:latin typeface="Arial" pitchFamily="34" charset="0"/>
                <a:cs typeface="Arial" pitchFamily="34" charset="0"/>
              </a:rPr>
              <a:t> </a:t>
            </a:r>
          </a:p>
          <a:p>
            <a:r>
              <a:rPr lang="en-US" dirty="0">
                <a:latin typeface="Arial" pitchFamily="34" charset="0"/>
                <a:cs typeface="Arial" pitchFamily="34" charset="0"/>
              </a:rPr>
              <a:t>To benefit from Intel</a:t>
            </a:r>
            <a:r>
              <a:rPr lang="en-US" baseline="30000" dirty="0">
                <a:latin typeface="Arial" pitchFamily="34" charset="0"/>
                <a:cs typeface="Arial" pitchFamily="34" charset="0"/>
              </a:rPr>
              <a:t>®</a:t>
            </a:r>
            <a:r>
              <a:rPr lang="en-US" dirty="0">
                <a:latin typeface="Arial" pitchFamily="34" charset="0"/>
                <a:cs typeface="Arial" pitchFamily="34" charset="0"/>
              </a:rPr>
              <a:t> Identity Protection Technology (IPT),</a:t>
            </a:r>
            <a:r>
              <a:rPr lang="en-US" baseline="30000" dirty="0">
                <a:latin typeface="Arial" pitchFamily="34" charset="0"/>
                <a:cs typeface="Arial" pitchFamily="34" charset="0"/>
              </a:rPr>
              <a:t> 9</a:t>
            </a:r>
            <a:r>
              <a:rPr lang="en-US" dirty="0">
                <a:latin typeface="Arial" pitchFamily="34" charset="0"/>
                <a:cs typeface="Arial" pitchFamily="34" charset="0"/>
              </a:rPr>
              <a:t> customers will need a computer using Intel</a:t>
            </a:r>
            <a:r>
              <a:rPr lang="en-US" baseline="30000" dirty="0">
                <a:latin typeface="Arial" pitchFamily="34" charset="0"/>
                <a:cs typeface="Arial" pitchFamily="34" charset="0"/>
              </a:rPr>
              <a:t>®</a:t>
            </a:r>
            <a:r>
              <a:rPr lang="en-US" dirty="0">
                <a:latin typeface="Arial" pitchFamily="34" charset="0"/>
                <a:cs typeface="Arial" pitchFamily="34" charset="0"/>
              </a:rPr>
              <a:t> IPT web site/enterprise. This technology validates that the user is logging on from a trusted PC. In addition to a username and password, the PC will generate a unique code when the user logs on to verify the user is on the PC registered with his or her account. </a:t>
            </a:r>
          </a:p>
          <a:p>
            <a:r>
              <a:rPr lang="en-US" dirty="0">
                <a:latin typeface="Arial" pitchFamily="34" charset="0"/>
                <a:cs typeface="Arial" pitchFamily="34" charset="0"/>
              </a:rPr>
              <a:t>Intel</a:t>
            </a:r>
            <a:r>
              <a:rPr lang="en-US" baseline="30000" dirty="0">
                <a:latin typeface="Arial" pitchFamily="34" charset="0"/>
                <a:cs typeface="Arial" pitchFamily="34" charset="0"/>
              </a:rPr>
              <a:t>®</a:t>
            </a:r>
            <a:r>
              <a:rPr lang="en-US" dirty="0">
                <a:latin typeface="Arial" pitchFamily="34" charset="0"/>
                <a:cs typeface="Arial" pitchFamily="34" charset="0"/>
              </a:rPr>
              <a:t> Identity Protection Technology</a:t>
            </a:r>
            <a:r>
              <a:rPr lang="en-US" baseline="30000" dirty="0">
                <a:latin typeface="Arial" pitchFamily="34" charset="0"/>
                <a:cs typeface="Arial" pitchFamily="34" charset="0"/>
              </a:rPr>
              <a:t>9</a:t>
            </a:r>
            <a:r>
              <a:rPr lang="en-US" dirty="0">
                <a:latin typeface="Arial" pitchFamily="34" charset="0"/>
                <a:cs typeface="Arial" pitchFamily="34" charset="0"/>
              </a:rPr>
              <a:t> gives users more overall protection for accounts, such as banking, portals, </a:t>
            </a:r>
            <a:r>
              <a:rPr lang="en-US" dirty="0" err="1">
                <a:latin typeface="Arial" pitchFamily="34" charset="0"/>
                <a:cs typeface="Arial" pitchFamily="34" charset="0"/>
              </a:rPr>
              <a:t>SaaS</a:t>
            </a:r>
            <a:r>
              <a:rPr lang="en-US" dirty="0">
                <a:latin typeface="Arial" pitchFamily="34" charset="0"/>
                <a:cs typeface="Arial" pitchFamily="34" charset="0"/>
              </a:rPr>
              <a:t>, social networking, health, and others. For businesses, it also provides remote logon security for employees.</a:t>
            </a:r>
          </a:p>
          <a:p>
            <a:r>
              <a:rPr lang="en-US" b="1" dirty="0">
                <a:latin typeface="Arial" pitchFamily="34" charset="0"/>
                <a:cs typeface="Arial" pitchFamily="34" charset="0"/>
              </a:rPr>
              <a:t> </a:t>
            </a:r>
            <a:endParaRPr lang="en-US" dirty="0">
              <a:latin typeface="Arial" pitchFamily="34" charset="0"/>
              <a:cs typeface="Arial" pitchFamily="34" charset="0"/>
            </a:endParaRPr>
          </a:p>
          <a:p>
            <a:r>
              <a:rPr lang="en-US" b="1" dirty="0">
                <a:latin typeface="Arial" pitchFamily="34" charset="0"/>
                <a:cs typeface="Arial" pitchFamily="34" charset="0"/>
              </a:rPr>
              <a:t>What You Should Say</a:t>
            </a:r>
            <a:endParaRPr lang="en-US" dirty="0">
              <a:latin typeface="Arial" pitchFamily="34" charset="0"/>
              <a:cs typeface="Arial" pitchFamily="34" charset="0"/>
            </a:endParaRPr>
          </a:p>
          <a:p>
            <a:r>
              <a:rPr lang="en-US" dirty="0">
                <a:latin typeface="Arial" pitchFamily="34" charset="0"/>
                <a:cs typeface="Arial" pitchFamily="34" charset="0"/>
              </a:rPr>
              <a:t>Intel</a:t>
            </a:r>
            <a:r>
              <a:rPr lang="en-US" baseline="30000" dirty="0">
                <a:latin typeface="Arial" pitchFamily="34" charset="0"/>
                <a:cs typeface="Arial" pitchFamily="34" charset="0"/>
              </a:rPr>
              <a:t>®</a:t>
            </a:r>
            <a:r>
              <a:rPr lang="en-US" dirty="0">
                <a:latin typeface="Arial" pitchFamily="34" charset="0"/>
                <a:cs typeface="Arial" pitchFamily="34" charset="0"/>
              </a:rPr>
              <a:t> Anti-Theft Technology</a:t>
            </a:r>
            <a:r>
              <a:rPr lang="en-US" baseline="30000" dirty="0">
                <a:latin typeface="Arial" pitchFamily="34" charset="0"/>
                <a:cs typeface="Arial" pitchFamily="34" charset="0"/>
              </a:rPr>
              <a:t>6</a:t>
            </a:r>
            <a:r>
              <a:rPr lang="en-US" dirty="0">
                <a:latin typeface="Arial" pitchFamily="34" charset="0"/>
                <a:cs typeface="Arial" pitchFamily="34" charset="0"/>
              </a:rPr>
              <a:t> and Intel</a:t>
            </a:r>
            <a:r>
              <a:rPr lang="en-US" baseline="30000" dirty="0">
                <a:latin typeface="Arial" pitchFamily="34" charset="0"/>
                <a:cs typeface="Arial" pitchFamily="34" charset="0"/>
              </a:rPr>
              <a:t>®</a:t>
            </a:r>
            <a:r>
              <a:rPr lang="en-US" dirty="0">
                <a:latin typeface="Arial" pitchFamily="34" charset="0"/>
                <a:cs typeface="Arial" pitchFamily="34" charset="0"/>
              </a:rPr>
              <a:t> Identity Protection Technology</a:t>
            </a:r>
            <a:r>
              <a:rPr lang="en-US" baseline="30000" dirty="0">
                <a:latin typeface="Arial" pitchFamily="34" charset="0"/>
                <a:cs typeface="Arial" pitchFamily="34" charset="0"/>
              </a:rPr>
              <a:t>9</a:t>
            </a:r>
            <a:r>
              <a:rPr lang="en-US" dirty="0">
                <a:latin typeface="Arial" pitchFamily="34" charset="0"/>
                <a:cs typeface="Arial" pitchFamily="34" charset="0"/>
              </a:rPr>
              <a:t> help you reduce the risk of laptop theft or loss. Hardware-based capabilities improve your asset and data security and offer higher tamper-resistance. Intel</a:t>
            </a:r>
            <a:r>
              <a:rPr lang="en-US" baseline="30000" dirty="0">
                <a:latin typeface="Arial" pitchFamily="34" charset="0"/>
                <a:cs typeface="Arial" pitchFamily="34" charset="0"/>
              </a:rPr>
              <a:t>®</a:t>
            </a:r>
            <a:r>
              <a:rPr lang="en-US" dirty="0">
                <a:latin typeface="Arial" pitchFamily="34" charset="0"/>
                <a:cs typeface="Arial" pitchFamily="34" charset="0"/>
              </a:rPr>
              <a:t> Anti-Theft-enabled solutions make the PC inoperable, a deterrent for thieves. When your PC is returned to you, you can easily reactivate it without losing any data.</a:t>
            </a:r>
          </a:p>
          <a:p>
            <a:r>
              <a:rPr lang="en-US" b="1" dirty="0">
                <a:latin typeface="Arial" pitchFamily="34" charset="0"/>
                <a:cs typeface="Arial" pitchFamily="34" charset="0"/>
              </a:rPr>
              <a:t> </a:t>
            </a:r>
            <a:endParaRPr lang="en-US" dirty="0">
              <a:latin typeface="Arial" pitchFamily="34" charset="0"/>
              <a:cs typeface="Arial" pitchFamily="34" charset="0"/>
            </a:endParaRPr>
          </a:p>
          <a:p>
            <a:r>
              <a:rPr lang="en-US" b="1" dirty="0">
                <a:latin typeface="Arial" pitchFamily="34" charset="0"/>
                <a:cs typeface="Arial" pitchFamily="34" charset="0"/>
              </a:rPr>
              <a:t>Disclaimers</a:t>
            </a:r>
            <a:endParaRPr lang="en-US" dirty="0">
              <a:latin typeface="Arial" pitchFamily="34" charset="0"/>
              <a:cs typeface="Arial" pitchFamily="34" charset="0"/>
            </a:endParaRPr>
          </a:p>
          <a:p>
            <a:r>
              <a:rPr lang="en-US" sz="1100" baseline="30000" dirty="0">
                <a:latin typeface="Arial" pitchFamily="34" charset="0"/>
                <a:cs typeface="Arial" pitchFamily="34" charset="0"/>
              </a:rPr>
              <a:t>6</a:t>
            </a:r>
            <a:r>
              <a:rPr lang="en-US" sz="1100" dirty="0">
                <a:latin typeface="Arial" pitchFamily="34" charset="0"/>
                <a:cs typeface="Arial" pitchFamily="34" charset="0"/>
              </a:rPr>
              <a:t>(Anti-Theft) No system can provide absolute security under all conditions. Requires an enabled chipset, BIOS, firmware and software, and a subscription with a capable Service Provider. Consult your system manufacturer and Service Provider for availability and functionality. Intel assumes no liability for lost or stolen data and/or systems or any other damages resulting thereof. For more information, visit </a:t>
            </a:r>
            <a:r>
              <a:rPr lang="en-US" sz="1100" u="sng" dirty="0">
                <a:latin typeface="Arial" pitchFamily="34" charset="0"/>
                <a:cs typeface="Arial" pitchFamily="34" charset="0"/>
                <a:hlinkClick r:id="rId3"/>
              </a:rPr>
              <a:t>http://www.intel.com/go/anti-theft</a:t>
            </a:r>
            <a:r>
              <a:rPr lang="en-US" sz="1100" dirty="0">
                <a:latin typeface="Arial" pitchFamily="34" charset="0"/>
                <a:cs typeface="Arial" pitchFamily="34" charset="0"/>
              </a:rPr>
              <a:t>.</a:t>
            </a:r>
          </a:p>
          <a:p>
            <a:pPr defTabSz="913212">
              <a:defRPr/>
            </a:pPr>
            <a:r>
              <a:rPr lang="en-US" sz="1100" baseline="30000" dirty="0">
                <a:latin typeface="Arial" pitchFamily="34" charset="0"/>
                <a:cs typeface="Arial" pitchFamily="34" charset="0"/>
              </a:rPr>
              <a:t>9</a:t>
            </a:r>
            <a:r>
              <a:rPr lang="en-US" sz="1100" dirty="0">
                <a:latin typeface="Arial" pitchFamily="34" charset="0"/>
                <a:cs typeface="Arial" pitchFamily="34" charset="0"/>
              </a:rPr>
              <a:t>No system can provide absolute security under all conditions. Requires an Intel® Identity Protection Technology-enabled system, including a 2nd gen Intel® Core processor, enabled chipset, firmware, and software, and  participating web site. Consult your system manufacturer. Intel assumes no liability for lost or stolen data and/or systems or any resulting damages. For more information, visit </a:t>
            </a:r>
            <a:r>
              <a:rPr lang="en-US" sz="1100" u="sng" dirty="0">
                <a:latin typeface="Arial" pitchFamily="34" charset="0"/>
                <a:cs typeface="Arial" pitchFamily="34" charset="0"/>
                <a:hlinkClick r:id="rId4"/>
              </a:rPr>
              <a:t>http://ipt.intel.com</a:t>
            </a:r>
            <a:r>
              <a:rPr lang="en-US" sz="1100" dirty="0">
                <a:latin typeface="Arial" pitchFamily="34" charset="0"/>
                <a:cs typeface="Arial" pitchFamily="34" charset="0"/>
              </a:rPr>
              <a:t>.</a:t>
            </a:r>
          </a:p>
          <a:p>
            <a:r>
              <a:rPr lang="en-US" sz="1100" baseline="30000" dirty="0">
                <a:latin typeface="Arial" pitchFamily="34" charset="0"/>
                <a:cs typeface="Arial" pitchFamily="34" charset="0"/>
              </a:rPr>
              <a:t>11</a:t>
            </a:r>
            <a:r>
              <a:rPr lang="en-US" sz="1100" dirty="0">
                <a:latin typeface="Arial" pitchFamily="34" charset="0"/>
                <a:cs typeface="Arial" pitchFamily="34" charset="0"/>
              </a:rPr>
              <a:t>(</a:t>
            </a:r>
            <a:r>
              <a:rPr lang="en-US" sz="1100" dirty="0" err="1">
                <a:latin typeface="Arial" pitchFamily="34" charset="0"/>
                <a:cs typeface="Arial" pitchFamily="34" charset="0"/>
              </a:rPr>
              <a:t>WiMax</a:t>
            </a:r>
            <a:r>
              <a:rPr lang="en-US" sz="1100" dirty="0">
                <a:latin typeface="Arial" pitchFamily="34" charset="0"/>
                <a:cs typeface="Arial" pitchFamily="34" charset="0"/>
              </a:rPr>
              <a:t> Connectivity) </a:t>
            </a:r>
            <a:r>
              <a:rPr lang="en-US" sz="1100" dirty="0" err="1">
                <a:latin typeface="Arial" pitchFamily="34" charset="0"/>
                <a:cs typeface="Arial" pitchFamily="34" charset="0"/>
              </a:rPr>
              <a:t>WiMAX</a:t>
            </a:r>
            <a:r>
              <a:rPr lang="en-US" sz="1100" dirty="0">
                <a:latin typeface="Arial" pitchFamily="34" charset="0"/>
                <a:cs typeface="Arial" pitchFamily="34" charset="0"/>
              </a:rPr>
              <a:t> connectivity requires a </a:t>
            </a:r>
            <a:r>
              <a:rPr lang="en-US" sz="1100" dirty="0" err="1">
                <a:latin typeface="Arial" pitchFamily="34" charset="0"/>
                <a:cs typeface="Arial" pitchFamily="34" charset="0"/>
              </a:rPr>
              <a:t>WiMAX</a:t>
            </a:r>
            <a:r>
              <a:rPr lang="en-US" sz="1100" dirty="0">
                <a:latin typeface="Arial" pitchFamily="34" charset="0"/>
                <a:cs typeface="Arial" pitchFamily="34" charset="0"/>
              </a:rPr>
              <a:t>-enabled device and subscription to a </a:t>
            </a:r>
            <a:r>
              <a:rPr lang="en-US" sz="1100" dirty="0" err="1">
                <a:latin typeface="Arial" pitchFamily="34" charset="0"/>
                <a:cs typeface="Arial" pitchFamily="34" charset="0"/>
              </a:rPr>
              <a:t>WiMAX</a:t>
            </a:r>
            <a:r>
              <a:rPr lang="en-US" sz="1100" dirty="0">
                <a:latin typeface="Arial" pitchFamily="34" charset="0"/>
                <a:cs typeface="Arial" pitchFamily="34" charset="0"/>
              </a:rPr>
              <a:t> broadband service. </a:t>
            </a:r>
            <a:r>
              <a:rPr lang="en-US" sz="1100" dirty="0" err="1">
                <a:latin typeface="Arial" pitchFamily="34" charset="0"/>
                <a:cs typeface="Arial" pitchFamily="34" charset="0"/>
              </a:rPr>
              <a:t>WiMAX</a:t>
            </a:r>
            <a:r>
              <a:rPr lang="en-US" sz="1100" dirty="0">
                <a:latin typeface="Arial" pitchFamily="34" charset="0"/>
                <a:cs typeface="Arial" pitchFamily="34" charset="0"/>
              </a:rPr>
              <a:t> connectivity may require you to purchase additional software or hardware at extra cost. Availability of </a:t>
            </a:r>
            <a:r>
              <a:rPr lang="en-US" sz="1100" dirty="0" err="1">
                <a:latin typeface="Arial" pitchFamily="34" charset="0"/>
                <a:cs typeface="Arial" pitchFamily="34" charset="0"/>
              </a:rPr>
              <a:t>WiMAX</a:t>
            </a:r>
            <a:r>
              <a:rPr lang="en-US" sz="1100" dirty="0">
                <a:latin typeface="Arial" pitchFamily="34" charset="0"/>
                <a:cs typeface="Arial" pitchFamily="34" charset="0"/>
              </a:rPr>
              <a:t> is limited; check with your service provider for details on availability and network limitations. Actual broadband performance will depend upon your service provider and results may vary due to environment factors and other variables. See </a:t>
            </a:r>
            <a:r>
              <a:rPr lang="en-US" sz="1100" dirty="0" err="1">
                <a:latin typeface="Arial" pitchFamily="34" charset="0"/>
                <a:cs typeface="Arial" pitchFamily="34" charset="0"/>
              </a:rPr>
              <a:t>www.intel.com</a:t>
            </a:r>
            <a:r>
              <a:rPr lang="en-US" sz="1100" dirty="0">
                <a:latin typeface="Arial" pitchFamily="34" charset="0"/>
                <a:cs typeface="Arial" pitchFamily="34" charset="0"/>
              </a:rPr>
              <a:t>/go/</a:t>
            </a:r>
            <a:r>
              <a:rPr lang="en-US" sz="1100" dirty="0" err="1">
                <a:latin typeface="Arial" pitchFamily="34" charset="0"/>
                <a:cs typeface="Arial" pitchFamily="34" charset="0"/>
              </a:rPr>
              <a:t>wimax</a:t>
            </a:r>
            <a:r>
              <a:rPr lang="en-US" sz="1100" dirty="0">
                <a:latin typeface="Arial" pitchFamily="34" charset="0"/>
                <a:cs typeface="Arial" pitchFamily="34" charset="0"/>
              </a:rPr>
              <a:t> for more information.</a:t>
            </a:r>
          </a:p>
          <a:p>
            <a:endParaRPr lang="en-US" dirty="0"/>
          </a:p>
        </p:txBody>
      </p:sp>
      <p:sp>
        <p:nvSpPr>
          <p:cNvPr id="4" name="Slide Number Placeholder 3"/>
          <p:cNvSpPr>
            <a:spLocks noGrp="1"/>
          </p:cNvSpPr>
          <p:nvPr>
            <p:ph type="sldNum" sz="quarter" idx="10"/>
          </p:nvPr>
        </p:nvSpPr>
        <p:spPr/>
        <p:txBody>
          <a:bodyPr/>
          <a:lstStyle/>
          <a:p>
            <a:pPr>
              <a:defRPr/>
            </a:pPr>
            <a:fld id="{48455C00-0530-4867-BEB7-D84B93F154ED}" type="slidenum">
              <a:rPr lang="en-US" smtClean="0">
                <a:solidFill>
                  <a:prstClr val="black"/>
                </a:solidFill>
              </a:rPr>
              <a:pPr>
                <a:defRPr/>
              </a:pPr>
              <a:t>42</a:t>
            </a:fld>
            <a:endParaRPr lang="en-US" dirty="0">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9C4147-BCAB-44EC-88D7-9F9121BF961D}" type="slidenum">
              <a:rPr lang="en-US">
                <a:solidFill>
                  <a:prstClr val="black"/>
                </a:solidFill>
              </a:rPr>
              <a:pPr/>
              <a:t>5</a:t>
            </a:fld>
            <a:endParaRPr lang="en-US">
              <a:solidFill>
                <a:prstClr val="black"/>
              </a:solidFill>
            </a:endParaRPr>
          </a:p>
        </p:txBody>
      </p:sp>
      <p:sp>
        <p:nvSpPr>
          <p:cNvPr id="506882" name="Rectangle 2"/>
          <p:cNvSpPr>
            <a:spLocks noGrp="1" noRot="1" noChangeAspect="1" noChangeArrowheads="1" noTextEdit="1"/>
          </p:cNvSpPr>
          <p:nvPr>
            <p:ph type="sldImg"/>
          </p:nvPr>
        </p:nvSpPr>
        <p:spPr>
          <a:xfrm>
            <a:off x="1144588" y="685800"/>
            <a:ext cx="4570412" cy="3427413"/>
          </a:xfrm>
          <a:ln/>
        </p:spPr>
      </p:sp>
      <p:sp>
        <p:nvSpPr>
          <p:cNvPr id="506883" name="Rectangle 3"/>
          <p:cNvSpPr>
            <a:spLocks noGrp="1" noChangeArrowheads="1"/>
          </p:cNvSpPr>
          <p:nvPr>
            <p:ph type="body" idx="1"/>
          </p:nvPr>
        </p:nvSpPr>
        <p:spPr>
          <a:xfrm>
            <a:off x="915629" y="4342631"/>
            <a:ext cx="5026742" cy="4116339"/>
          </a:xfrm>
        </p:spPr>
        <p:txBody>
          <a:bodyPr/>
          <a:lstStyle/>
          <a:p>
            <a:r>
              <a:rPr lang="en-US" dirty="0" smtClean="0"/>
              <a:t>Building a strong foundation for</a:t>
            </a:r>
            <a:r>
              <a:rPr lang="en-US" baseline="0" dirty="0" smtClean="0"/>
              <a:t> enterprise innovation today and in the future. </a:t>
            </a:r>
          </a:p>
          <a:p>
            <a:r>
              <a:rPr lang="en-US" baseline="0" dirty="0" smtClean="0"/>
              <a:t>Some Examples Include (start at the right and go </a:t>
            </a:r>
            <a:r>
              <a:rPr lang="en-US" baseline="0" smtClean="0"/>
              <a:t>around clockwise):</a:t>
            </a:r>
            <a:endParaRPr lang="en-US" baseline="0" dirty="0" smtClean="0"/>
          </a:p>
          <a:p>
            <a:r>
              <a:rPr lang="en-US" baseline="0" dirty="0" smtClean="0"/>
              <a:t>Enterprise platforms:  Integrity line of servers with Itanium, </a:t>
            </a:r>
            <a:r>
              <a:rPr lang="en-US" baseline="0" dirty="0" err="1" smtClean="0"/>
              <a:t>Proliant</a:t>
            </a:r>
            <a:r>
              <a:rPr lang="en-US" baseline="0" dirty="0" smtClean="0"/>
              <a:t>/ISS servers with Xeon</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Providing customers with Innovation Centers to complete proof of concepts: ex: </a:t>
            </a:r>
            <a:r>
              <a:rPr lang="en-US" baseline="0" dirty="0" err="1" smtClean="0"/>
              <a:t>telco</a:t>
            </a:r>
            <a:r>
              <a:rPr lang="en-US" baseline="0" dirty="0" smtClean="0"/>
              <a:t> center in </a:t>
            </a:r>
            <a:r>
              <a:rPr lang="en-US" baseline="0" dirty="0" err="1" smtClean="0"/>
              <a:t>emea</a:t>
            </a:r>
            <a:r>
              <a:rPr lang="en-US" baseline="0" dirty="0" smtClean="0"/>
              <a:t>/</a:t>
            </a:r>
            <a:r>
              <a:rPr lang="en-US" baseline="0" dirty="0" err="1" smtClean="0"/>
              <a:t>france</a:t>
            </a:r>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Solutions and Software: helping the ecosystem deliver software for HP and Intel based systems, HP software work including HP management dashboard and Intel’s </a:t>
            </a:r>
            <a:r>
              <a:rPr lang="en-US" baseline="0" dirty="0" err="1" smtClean="0"/>
              <a:t>vPro</a:t>
            </a:r>
            <a:r>
              <a:rPr lang="en-US" baseline="0" dirty="0" smtClean="0"/>
              <a:t> technology.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Global Marketing and Sales: Intel Inside global campaigns for consumer and enterprise, sales collaboration supporting end users and partners to enhance their IT capabilities. </a:t>
            </a:r>
          </a:p>
          <a:p>
            <a:r>
              <a:rPr lang="en-US" baseline="0" dirty="0" smtClean="0"/>
              <a:t>Driving industry standards: both companies participate in several industry standards bodies across computing/consumer electronics, software/web, networking and </a:t>
            </a:r>
            <a:r>
              <a:rPr lang="en-US" baseline="0" dirty="0" err="1" smtClean="0"/>
              <a:t>comms</a:t>
            </a:r>
            <a:r>
              <a:rPr lang="en-US" baseline="0" dirty="0" smtClean="0"/>
              <a:t>.  Example: Linux Open Standards</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Supply Chain Excellence – combination of HP and Intel provide world class mfg and global supply chain excellence…Intel and HP together can deliver!</a:t>
            </a:r>
          </a:p>
          <a:p>
            <a:r>
              <a:rPr lang="en-US" baseline="0" dirty="0" smtClean="0"/>
              <a:t>Consumer Platform Innovation with breadth of consumer products including laptops, </a:t>
            </a:r>
            <a:r>
              <a:rPr lang="en-US" baseline="0" dirty="0" err="1" smtClean="0"/>
              <a:t>netbooks</a:t>
            </a:r>
            <a:r>
              <a:rPr lang="en-US" baseline="0" dirty="0" smtClean="0"/>
              <a:t>, desktops etc.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CHANGES as per Eduardo.</a:t>
            </a:r>
            <a:r>
              <a:rPr lang="en-US" baseline="0" dirty="0" smtClean="0"/>
              <a:t>    Accepted? Y or N</a:t>
            </a:r>
            <a:endParaRPr lang="en-US" dirty="0"/>
          </a:p>
        </p:txBody>
      </p:sp>
      <p:sp>
        <p:nvSpPr>
          <p:cNvPr id="4" name="Slide Number Placeholder 3"/>
          <p:cNvSpPr>
            <a:spLocks noGrp="1"/>
          </p:cNvSpPr>
          <p:nvPr>
            <p:ph type="sldNum" sz="quarter" idx="10"/>
          </p:nvPr>
        </p:nvSpPr>
        <p:spPr/>
        <p:txBody>
          <a:bodyPr/>
          <a:lstStyle/>
          <a:p>
            <a:fld id="{F2AF5C8C-71DC-492B-83F9-742B0E4F4EBE}" type="slidenum">
              <a:rPr lang="en-US" smtClean="0"/>
              <a:pPr/>
              <a:t>50</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CHANGES as per Eduardo.</a:t>
            </a:r>
            <a:r>
              <a:rPr lang="en-US" baseline="0" dirty="0" smtClean="0"/>
              <a:t>    Accepted? Y or N</a:t>
            </a:r>
            <a:endParaRPr lang="en-US" dirty="0"/>
          </a:p>
        </p:txBody>
      </p:sp>
      <p:sp>
        <p:nvSpPr>
          <p:cNvPr id="4" name="Slide Number Placeholder 3"/>
          <p:cNvSpPr>
            <a:spLocks noGrp="1"/>
          </p:cNvSpPr>
          <p:nvPr>
            <p:ph type="sldNum" sz="quarter" idx="10"/>
          </p:nvPr>
        </p:nvSpPr>
        <p:spPr/>
        <p:txBody>
          <a:bodyPr/>
          <a:lstStyle/>
          <a:p>
            <a:fld id="{F2AF5C8C-71DC-492B-83F9-742B0E4F4EBE}" type="slidenum">
              <a:rPr lang="en-US" smtClean="0"/>
              <a:pPr/>
              <a:t>51</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CHANGES as per Eduardo.</a:t>
            </a:r>
            <a:r>
              <a:rPr lang="en-US" baseline="0" dirty="0" smtClean="0"/>
              <a:t>    Accepted? Y or N</a:t>
            </a:r>
            <a:endParaRPr lang="en-US" dirty="0"/>
          </a:p>
        </p:txBody>
      </p:sp>
      <p:sp>
        <p:nvSpPr>
          <p:cNvPr id="4" name="Slide Number Placeholder 3"/>
          <p:cNvSpPr>
            <a:spLocks noGrp="1"/>
          </p:cNvSpPr>
          <p:nvPr>
            <p:ph type="sldNum" sz="quarter" idx="10"/>
          </p:nvPr>
        </p:nvSpPr>
        <p:spPr/>
        <p:txBody>
          <a:bodyPr/>
          <a:lstStyle/>
          <a:p>
            <a:fld id="{F2AF5C8C-71DC-492B-83F9-742B0E4F4EBE}" type="slidenum">
              <a:rPr lang="en-US" smtClean="0"/>
              <a:pPr/>
              <a:t>52</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p:spPr>
        <p:txBody>
          <a:bodyPr/>
          <a:lstStyle/>
          <a:p>
            <a:fld id="{0525E1B6-0AAF-4BA0-9D0D-B0E6878BB1D3}" type="slidenum">
              <a:rPr lang="en-US" smtClean="0">
                <a:solidFill>
                  <a:srgbClr val="000000"/>
                </a:solidFill>
                <a:cs typeface="Verdana" pitchFamily="34" charset="0"/>
              </a:rPr>
              <a:pPr/>
              <a:t>54</a:t>
            </a:fld>
            <a:endParaRPr lang="en-US" dirty="0" smtClean="0">
              <a:solidFill>
                <a:srgbClr val="000000"/>
              </a:solidFill>
              <a:cs typeface="Verdana" pitchFamily="34" charset="0"/>
            </a:endParaRPr>
          </a:p>
        </p:txBody>
      </p:sp>
      <p:sp>
        <p:nvSpPr>
          <p:cNvPr id="221186" name="Rectangle 7"/>
          <p:cNvSpPr txBox="1">
            <a:spLocks noGrp="1" noChangeArrowheads="1"/>
          </p:cNvSpPr>
          <p:nvPr/>
        </p:nvSpPr>
        <p:spPr bwMode="auto">
          <a:xfrm>
            <a:off x="3885580" y="8686490"/>
            <a:ext cx="2972421" cy="457512"/>
          </a:xfrm>
          <a:prstGeom prst="rect">
            <a:avLst/>
          </a:prstGeom>
          <a:noFill/>
          <a:ln w="9525">
            <a:noFill/>
            <a:miter lim="800000"/>
            <a:headEnd/>
            <a:tailEnd/>
          </a:ln>
        </p:spPr>
        <p:txBody>
          <a:bodyPr lIns="91769" tIns="45885" rIns="91769" bIns="45885" anchor="b"/>
          <a:lstStyle/>
          <a:p>
            <a:pPr algn="r" defTabSz="916228" eaLnBrk="0" fontAlgn="base" hangingPunct="0">
              <a:spcBef>
                <a:spcPct val="0"/>
              </a:spcBef>
              <a:spcAft>
                <a:spcPct val="0"/>
              </a:spcAft>
            </a:pPr>
            <a:fld id="{8B752988-A1F7-4A9E-886B-7D207753D6DA}" type="slidenum">
              <a:rPr lang="en-US" sz="1200">
                <a:solidFill>
                  <a:srgbClr val="000000"/>
                </a:solidFill>
                <a:latin typeface="Verdana" pitchFamily="34" charset="0"/>
                <a:cs typeface="Verdana" pitchFamily="34" charset="0"/>
              </a:rPr>
              <a:pPr algn="r" defTabSz="916228" eaLnBrk="0" fontAlgn="base" hangingPunct="0">
                <a:spcBef>
                  <a:spcPct val="0"/>
                </a:spcBef>
                <a:spcAft>
                  <a:spcPct val="0"/>
                </a:spcAft>
              </a:pPr>
              <a:t>54</a:t>
            </a:fld>
            <a:endParaRPr lang="en-US" sz="1200" dirty="0">
              <a:solidFill>
                <a:srgbClr val="000000"/>
              </a:solidFill>
              <a:latin typeface="Verdana" pitchFamily="34" charset="0"/>
              <a:cs typeface="Verdana" pitchFamily="34" charset="0"/>
            </a:endParaRPr>
          </a:p>
        </p:txBody>
      </p:sp>
      <p:sp>
        <p:nvSpPr>
          <p:cNvPr id="221187" name="Rectangle 7"/>
          <p:cNvSpPr txBox="1">
            <a:spLocks noGrp="1" noChangeArrowheads="1"/>
          </p:cNvSpPr>
          <p:nvPr/>
        </p:nvSpPr>
        <p:spPr bwMode="auto">
          <a:xfrm>
            <a:off x="3884028" y="8684926"/>
            <a:ext cx="2972421" cy="457513"/>
          </a:xfrm>
          <a:prstGeom prst="rect">
            <a:avLst/>
          </a:prstGeom>
          <a:noFill/>
          <a:ln w="9525">
            <a:noFill/>
            <a:miter lim="800000"/>
            <a:headEnd/>
            <a:tailEnd/>
          </a:ln>
        </p:spPr>
        <p:txBody>
          <a:bodyPr lIns="91749" tIns="45875" rIns="91749" bIns="45875" anchor="b"/>
          <a:lstStyle/>
          <a:p>
            <a:pPr algn="r" defTabSz="916228" fontAlgn="base">
              <a:spcBef>
                <a:spcPct val="0"/>
              </a:spcBef>
              <a:spcAft>
                <a:spcPct val="0"/>
              </a:spcAft>
            </a:pPr>
            <a:fld id="{C7718D07-0F70-441F-82C3-A0212FFD2644}" type="slidenum">
              <a:rPr lang="en-US" sz="1200">
                <a:solidFill>
                  <a:srgbClr val="000000"/>
                </a:solidFill>
                <a:latin typeface="Verdana" pitchFamily="34" charset="0"/>
                <a:cs typeface="Verdana" pitchFamily="34" charset="0"/>
              </a:rPr>
              <a:pPr algn="r" defTabSz="916228" fontAlgn="base">
                <a:spcBef>
                  <a:spcPct val="0"/>
                </a:spcBef>
                <a:spcAft>
                  <a:spcPct val="0"/>
                </a:spcAft>
              </a:pPr>
              <a:t>54</a:t>
            </a:fld>
            <a:endParaRPr lang="en-US" sz="1200" dirty="0">
              <a:solidFill>
                <a:srgbClr val="000000"/>
              </a:solidFill>
              <a:latin typeface="Verdana" pitchFamily="34" charset="0"/>
              <a:cs typeface="Verdana" pitchFamily="34" charset="0"/>
            </a:endParaRPr>
          </a:p>
        </p:txBody>
      </p:sp>
      <p:sp>
        <p:nvSpPr>
          <p:cNvPr id="221188" name="Rectangle 6"/>
          <p:cNvSpPr txBox="1">
            <a:spLocks noGrp="1" noChangeArrowheads="1"/>
          </p:cNvSpPr>
          <p:nvPr/>
        </p:nvSpPr>
        <p:spPr bwMode="auto">
          <a:xfrm>
            <a:off x="2" y="8686488"/>
            <a:ext cx="2972421" cy="455951"/>
          </a:xfrm>
          <a:prstGeom prst="rect">
            <a:avLst/>
          </a:prstGeom>
          <a:noFill/>
          <a:ln w="9525">
            <a:noFill/>
            <a:miter lim="800000"/>
            <a:headEnd/>
            <a:tailEnd/>
          </a:ln>
        </p:spPr>
        <p:txBody>
          <a:bodyPr lIns="91739" tIns="45872" rIns="91739" bIns="45872" anchor="b"/>
          <a:lstStyle/>
          <a:p>
            <a:pPr defTabSz="916228" fontAlgn="base">
              <a:spcBef>
                <a:spcPct val="0"/>
              </a:spcBef>
              <a:spcAft>
                <a:spcPct val="0"/>
              </a:spcAft>
            </a:pPr>
            <a:r>
              <a:rPr lang="en-US" sz="1300" dirty="0">
                <a:solidFill>
                  <a:srgbClr val="000000"/>
                </a:solidFill>
                <a:latin typeface="Verdana" pitchFamily="34" charset="0"/>
                <a:cs typeface="Verdana" pitchFamily="34" charset="0"/>
              </a:rPr>
              <a:t>Intel Confidential</a:t>
            </a:r>
          </a:p>
        </p:txBody>
      </p:sp>
      <p:sp>
        <p:nvSpPr>
          <p:cNvPr id="221189" name="Rectangle 7"/>
          <p:cNvSpPr txBox="1">
            <a:spLocks noGrp="1" noChangeArrowheads="1"/>
          </p:cNvSpPr>
          <p:nvPr/>
        </p:nvSpPr>
        <p:spPr bwMode="auto">
          <a:xfrm>
            <a:off x="3884028" y="8686488"/>
            <a:ext cx="2972421" cy="455951"/>
          </a:xfrm>
          <a:prstGeom prst="rect">
            <a:avLst/>
          </a:prstGeom>
          <a:noFill/>
          <a:ln w="9525">
            <a:noFill/>
            <a:miter lim="800000"/>
            <a:headEnd/>
            <a:tailEnd/>
          </a:ln>
        </p:spPr>
        <p:txBody>
          <a:bodyPr lIns="91739" tIns="45872" rIns="91739" bIns="45872" anchor="b"/>
          <a:lstStyle/>
          <a:p>
            <a:pPr algn="r" defTabSz="916228" fontAlgn="base">
              <a:spcBef>
                <a:spcPct val="0"/>
              </a:spcBef>
              <a:spcAft>
                <a:spcPct val="0"/>
              </a:spcAft>
            </a:pPr>
            <a:fld id="{567A2290-4991-4A56-B8AA-C02ADEFDD801}" type="slidenum">
              <a:rPr lang="en-US" sz="1300">
                <a:solidFill>
                  <a:srgbClr val="000000"/>
                </a:solidFill>
                <a:latin typeface="Verdana" pitchFamily="34" charset="0"/>
                <a:cs typeface="Verdana" pitchFamily="34" charset="0"/>
              </a:rPr>
              <a:pPr algn="r" defTabSz="916228" fontAlgn="base">
                <a:spcBef>
                  <a:spcPct val="0"/>
                </a:spcBef>
                <a:spcAft>
                  <a:spcPct val="0"/>
                </a:spcAft>
              </a:pPr>
              <a:t>54</a:t>
            </a:fld>
            <a:endParaRPr lang="en-US" sz="1300" dirty="0">
              <a:solidFill>
                <a:srgbClr val="000000"/>
              </a:solidFill>
              <a:latin typeface="Verdana" pitchFamily="34" charset="0"/>
              <a:cs typeface="Verdana" pitchFamily="34" charset="0"/>
            </a:endParaRPr>
          </a:p>
        </p:txBody>
      </p:sp>
      <p:sp>
        <p:nvSpPr>
          <p:cNvPr id="221190" name="Rectangle 2"/>
          <p:cNvSpPr>
            <a:spLocks noGrp="1" noRot="1" noChangeAspect="1" noChangeArrowheads="1" noTextEdit="1"/>
          </p:cNvSpPr>
          <p:nvPr>
            <p:ph type="sldImg"/>
          </p:nvPr>
        </p:nvSpPr>
        <p:spPr>
          <a:ln/>
        </p:spPr>
      </p:sp>
      <p:sp>
        <p:nvSpPr>
          <p:cNvPr id="221191" name="Rectangle 3"/>
          <p:cNvSpPr>
            <a:spLocks noGrp="1" noChangeArrowheads="1"/>
          </p:cNvSpPr>
          <p:nvPr>
            <p:ph type="body" idx="1"/>
          </p:nvPr>
        </p:nvSpPr>
        <p:spPr>
          <a:xfrm>
            <a:off x="684870" y="4342464"/>
            <a:ext cx="5488264" cy="4116050"/>
          </a:xfrm>
          <a:noFill/>
          <a:ln/>
        </p:spPr>
        <p:txBody>
          <a:bodyPr lIns="91739" tIns="45872" rIns="91739" bIns="45872"/>
          <a:lstStyle/>
          <a:p>
            <a:pPr eaLnBrk="1" hangingPunct="1"/>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p:spPr>
        <p:txBody>
          <a:bodyPr/>
          <a:lstStyle/>
          <a:p>
            <a:fld id="{0525E1B6-0AAF-4BA0-9D0D-B0E6878BB1D3}" type="slidenum">
              <a:rPr lang="en-US" smtClean="0">
                <a:solidFill>
                  <a:srgbClr val="000000"/>
                </a:solidFill>
                <a:cs typeface="Verdana" pitchFamily="34" charset="0"/>
              </a:rPr>
              <a:pPr/>
              <a:t>55</a:t>
            </a:fld>
            <a:endParaRPr lang="en-US" dirty="0" smtClean="0">
              <a:solidFill>
                <a:srgbClr val="000000"/>
              </a:solidFill>
              <a:cs typeface="Verdana" pitchFamily="34" charset="0"/>
            </a:endParaRPr>
          </a:p>
        </p:txBody>
      </p:sp>
      <p:sp>
        <p:nvSpPr>
          <p:cNvPr id="221186" name="Rectangle 7"/>
          <p:cNvSpPr txBox="1">
            <a:spLocks noGrp="1" noChangeArrowheads="1"/>
          </p:cNvSpPr>
          <p:nvPr/>
        </p:nvSpPr>
        <p:spPr bwMode="auto">
          <a:xfrm>
            <a:off x="3885580" y="8686490"/>
            <a:ext cx="2972421" cy="457512"/>
          </a:xfrm>
          <a:prstGeom prst="rect">
            <a:avLst/>
          </a:prstGeom>
          <a:noFill/>
          <a:ln w="9525">
            <a:noFill/>
            <a:miter lim="800000"/>
            <a:headEnd/>
            <a:tailEnd/>
          </a:ln>
        </p:spPr>
        <p:txBody>
          <a:bodyPr lIns="91769" tIns="45885" rIns="91769" bIns="45885" anchor="b"/>
          <a:lstStyle/>
          <a:p>
            <a:pPr algn="r" defTabSz="916228" eaLnBrk="0" fontAlgn="base" hangingPunct="0">
              <a:spcBef>
                <a:spcPct val="0"/>
              </a:spcBef>
              <a:spcAft>
                <a:spcPct val="0"/>
              </a:spcAft>
            </a:pPr>
            <a:fld id="{8B752988-A1F7-4A9E-886B-7D207753D6DA}" type="slidenum">
              <a:rPr lang="en-US" sz="1200">
                <a:solidFill>
                  <a:srgbClr val="000000"/>
                </a:solidFill>
                <a:latin typeface="Verdana" pitchFamily="34" charset="0"/>
                <a:cs typeface="Verdana" pitchFamily="34" charset="0"/>
              </a:rPr>
              <a:pPr algn="r" defTabSz="916228" eaLnBrk="0" fontAlgn="base" hangingPunct="0">
                <a:spcBef>
                  <a:spcPct val="0"/>
                </a:spcBef>
                <a:spcAft>
                  <a:spcPct val="0"/>
                </a:spcAft>
              </a:pPr>
              <a:t>55</a:t>
            </a:fld>
            <a:endParaRPr lang="en-US" sz="1200" dirty="0">
              <a:solidFill>
                <a:srgbClr val="000000"/>
              </a:solidFill>
              <a:latin typeface="Verdana" pitchFamily="34" charset="0"/>
              <a:cs typeface="Verdana" pitchFamily="34" charset="0"/>
            </a:endParaRPr>
          </a:p>
        </p:txBody>
      </p:sp>
      <p:sp>
        <p:nvSpPr>
          <p:cNvPr id="221187" name="Rectangle 7"/>
          <p:cNvSpPr txBox="1">
            <a:spLocks noGrp="1" noChangeArrowheads="1"/>
          </p:cNvSpPr>
          <p:nvPr/>
        </p:nvSpPr>
        <p:spPr bwMode="auto">
          <a:xfrm>
            <a:off x="3884028" y="8684926"/>
            <a:ext cx="2972421" cy="457513"/>
          </a:xfrm>
          <a:prstGeom prst="rect">
            <a:avLst/>
          </a:prstGeom>
          <a:noFill/>
          <a:ln w="9525">
            <a:noFill/>
            <a:miter lim="800000"/>
            <a:headEnd/>
            <a:tailEnd/>
          </a:ln>
        </p:spPr>
        <p:txBody>
          <a:bodyPr lIns="91749" tIns="45875" rIns="91749" bIns="45875" anchor="b"/>
          <a:lstStyle/>
          <a:p>
            <a:pPr algn="r" defTabSz="916228" fontAlgn="base">
              <a:spcBef>
                <a:spcPct val="0"/>
              </a:spcBef>
              <a:spcAft>
                <a:spcPct val="0"/>
              </a:spcAft>
            </a:pPr>
            <a:fld id="{C7718D07-0F70-441F-82C3-A0212FFD2644}" type="slidenum">
              <a:rPr lang="en-US" sz="1200">
                <a:solidFill>
                  <a:srgbClr val="000000"/>
                </a:solidFill>
                <a:latin typeface="Verdana" pitchFamily="34" charset="0"/>
                <a:cs typeface="Verdana" pitchFamily="34" charset="0"/>
              </a:rPr>
              <a:pPr algn="r" defTabSz="916228" fontAlgn="base">
                <a:spcBef>
                  <a:spcPct val="0"/>
                </a:spcBef>
                <a:spcAft>
                  <a:spcPct val="0"/>
                </a:spcAft>
              </a:pPr>
              <a:t>55</a:t>
            </a:fld>
            <a:endParaRPr lang="en-US" sz="1200" dirty="0">
              <a:solidFill>
                <a:srgbClr val="000000"/>
              </a:solidFill>
              <a:latin typeface="Verdana" pitchFamily="34" charset="0"/>
              <a:cs typeface="Verdana" pitchFamily="34" charset="0"/>
            </a:endParaRPr>
          </a:p>
        </p:txBody>
      </p:sp>
      <p:sp>
        <p:nvSpPr>
          <p:cNvPr id="221188" name="Rectangle 6"/>
          <p:cNvSpPr txBox="1">
            <a:spLocks noGrp="1" noChangeArrowheads="1"/>
          </p:cNvSpPr>
          <p:nvPr/>
        </p:nvSpPr>
        <p:spPr bwMode="auto">
          <a:xfrm>
            <a:off x="2" y="8686488"/>
            <a:ext cx="2972421" cy="455951"/>
          </a:xfrm>
          <a:prstGeom prst="rect">
            <a:avLst/>
          </a:prstGeom>
          <a:noFill/>
          <a:ln w="9525">
            <a:noFill/>
            <a:miter lim="800000"/>
            <a:headEnd/>
            <a:tailEnd/>
          </a:ln>
        </p:spPr>
        <p:txBody>
          <a:bodyPr lIns="91739" tIns="45872" rIns="91739" bIns="45872" anchor="b"/>
          <a:lstStyle/>
          <a:p>
            <a:pPr defTabSz="916228" fontAlgn="base">
              <a:spcBef>
                <a:spcPct val="0"/>
              </a:spcBef>
              <a:spcAft>
                <a:spcPct val="0"/>
              </a:spcAft>
            </a:pPr>
            <a:r>
              <a:rPr lang="en-US" sz="1300" dirty="0">
                <a:solidFill>
                  <a:srgbClr val="000000"/>
                </a:solidFill>
                <a:latin typeface="Verdana" pitchFamily="34" charset="0"/>
                <a:cs typeface="Verdana" pitchFamily="34" charset="0"/>
              </a:rPr>
              <a:t>Intel Confidential</a:t>
            </a:r>
          </a:p>
        </p:txBody>
      </p:sp>
      <p:sp>
        <p:nvSpPr>
          <p:cNvPr id="221189" name="Rectangle 7"/>
          <p:cNvSpPr txBox="1">
            <a:spLocks noGrp="1" noChangeArrowheads="1"/>
          </p:cNvSpPr>
          <p:nvPr/>
        </p:nvSpPr>
        <p:spPr bwMode="auto">
          <a:xfrm>
            <a:off x="3884028" y="8686488"/>
            <a:ext cx="2972421" cy="455951"/>
          </a:xfrm>
          <a:prstGeom prst="rect">
            <a:avLst/>
          </a:prstGeom>
          <a:noFill/>
          <a:ln w="9525">
            <a:noFill/>
            <a:miter lim="800000"/>
            <a:headEnd/>
            <a:tailEnd/>
          </a:ln>
        </p:spPr>
        <p:txBody>
          <a:bodyPr lIns="91739" tIns="45872" rIns="91739" bIns="45872" anchor="b"/>
          <a:lstStyle/>
          <a:p>
            <a:pPr algn="r" defTabSz="916228" fontAlgn="base">
              <a:spcBef>
                <a:spcPct val="0"/>
              </a:spcBef>
              <a:spcAft>
                <a:spcPct val="0"/>
              </a:spcAft>
            </a:pPr>
            <a:fld id="{567A2290-4991-4A56-B8AA-C02ADEFDD801}" type="slidenum">
              <a:rPr lang="en-US" sz="1300">
                <a:solidFill>
                  <a:srgbClr val="000000"/>
                </a:solidFill>
                <a:latin typeface="Verdana" pitchFamily="34" charset="0"/>
                <a:cs typeface="Verdana" pitchFamily="34" charset="0"/>
              </a:rPr>
              <a:pPr algn="r" defTabSz="916228" fontAlgn="base">
                <a:spcBef>
                  <a:spcPct val="0"/>
                </a:spcBef>
                <a:spcAft>
                  <a:spcPct val="0"/>
                </a:spcAft>
              </a:pPr>
              <a:t>55</a:t>
            </a:fld>
            <a:endParaRPr lang="en-US" sz="1300" dirty="0">
              <a:solidFill>
                <a:srgbClr val="000000"/>
              </a:solidFill>
              <a:latin typeface="Verdana" pitchFamily="34" charset="0"/>
              <a:cs typeface="Verdana" pitchFamily="34" charset="0"/>
            </a:endParaRPr>
          </a:p>
        </p:txBody>
      </p:sp>
      <p:sp>
        <p:nvSpPr>
          <p:cNvPr id="221190" name="Rectangle 2"/>
          <p:cNvSpPr>
            <a:spLocks noGrp="1" noRot="1" noChangeAspect="1" noChangeArrowheads="1" noTextEdit="1"/>
          </p:cNvSpPr>
          <p:nvPr>
            <p:ph type="sldImg"/>
          </p:nvPr>
        </p:nvSpPr>
        <p:spPr>
          <a:ln/>
        </p:spPr>
      </p:sp>
      <p:sp>
        <p:nvSpPr>
          <p:cNvPr id="221191" name="Rectangle 3"/>
          <p:cNvSpPr>
            <a:spLocks noGrp="1" noChangeArrowheads="1"/>
          </p:cNvSpPr>
          <p:nvPr>
            <p:ph type="body" idx="1"/>
          </p:nvPr>
        </p:nvSpPr>
        <p:spPr>
          <a:xfrm>
            <a:off x="684870" y="4342464"/>
            <a:ext cx="5488264" cy="4116050"/>
          </a:xfrm>
          <a:noFill/>
          <a:ln/>
        </p:spPr>
        <p:txBody>
          <a:bodyPr lIns="91739" tIns="45872" rIns="91739" bIns="45872"/>
          <a:lstStyle/>
          <a:p>
            <a:pPr eaLnBrk="1" hangingPunct="1"/>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AF5C8C-71DC-492B-83F9-742B0E4F4EBE}" type="slidenum">
              <a:rPr lang="en-US" smtClean="0"/>
              <a:pPr/>
              <a:t>59</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85C7AB48-F7A9-40B3-B041-A48A959D53B4}" type="slidenum">
              <a:rPr lang="en-US" smtClean="0">
                <a:solidFill>
                  <a:prstClr val="black"/>
                </a:solidFill>
              </a:rPr>
              <a:pPr>
                <a:defRPr/>
              </a:pPr>
              <a:t>60</a:t>
            </a:fld>
            <a:endParaRPr lang="en-US" dirty="0">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A7DDDD8-3570-48C7-A239-6D4FF74AC43D}" type="slidenum">
              <a:rPr lang="en-US" smtClean="0">
                <a:solidFill>
                  <a:prstClr val="black"/>
                </a:solidFill>
              </a:rPr>
              <a:pPr>
                <a:defRPr/>
              </a:pPr>
              <a:t>61</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3256"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Intel is one of very few semiconductor companies that is a complete system with process development, product development, design, mask making, and manufacturing working together “under one roof,” </a:t>
            </a:r>
            <a:r>
              <a:rPr lang="en-US" sz="1200" kern="1200" baseline="0" dirty="0" smtClean="0">
                <a:solidFill>
                  <a:schemeClr val="tx1"/>
                </a:solidFill>
                <a:effectLst/>
                <a:latin typeface="+mn-lt"/>
                <a:ea typeface="+mn-ea"/>
                <a:cs typeface="+mn-cs"/>
              </a:rPr>
              <a:t>w</a:t>
            </a:r>
            <a:r>
              <a:rPr lang="en-US" sz="1200" kern="1200" dirty="0" smtClean="0">
                <a:solidFill>
                  <a:schemeClr val="tx1"/>
                </a:solidFill>
                <a:effectLst/>
                <a:latin typeface="+mn-lt"/>
                <a:ea typeface="+mn-ea"/>
                <a:cs typeface="+mn-cs"/>
              </a:rPr>
              <a:t>e call</a:t>
            </a:r>
            <a:r>
              <a:rPr lang="en-US" sz="1200" kern="1200" baseline="0" dirty="0" smtClean="0">
                <a:solidFill>
                  <a:schemeClr val="tx1"/>
                </a:solidFill>
                <a:effectLst/>
                <a:latin typeface="+mn-lt"/>
                <a:ea typeface="+mn-ea"/>
                <a:cs typeface="+mn-cs"/>
              </a:rPr>
              <a:t> this the Integrated Device Manufacturer (IDM) model. </a:t>
            </a:r>
          </a:p>
          <a:p>
            <a:pPr marL="171450" marR="0" indent="-171450" algn="l" defTabSz="913256" rtl="0" eaLnBrk="1" fontAlgn="auto" latinLnBrk="0" hangingPunct="1">
              <a:lnSpc>
                <a:spcPct val="100000"/>
              </a:lnSpc>
              <a:spcBef>
                <a:spcPts val="0"/>
              </a:spcBef>
              <a:spcAft>
                <a:spcPts val="0"/>
              </a:spcAft>
              <a:buClrTx/>
              <a:buSzTx/>
              <a:buFont typeface="Arial"/>
              <a:buChar char="•"/>
              <a:tabLst/>
              <a:defRPr/>
            </a:pPr>
            <a:r>
              <a:rPr lang="en-US" dirty="0" smtClean="0">
                <a:effectLst/>
              </a:rPr>
              <a:t>We develop our own process technology, we have our own manufacturing </a:t>
            </a:r>
            <a:r>
              <a:rPr lang="en-US" dirty="0" err="1" smtClean="0">
                <a:effectLst/>
              </a:rPr>
              <a:t>fabs</a:t>
            </a:r>
            <a:r>
              <a:rPr lang="en-US" dirty="0" smtClean="0">
                <a:effectLst/>
              </a:rPr>
              <a:t>, design our own chips, develop our own package technology, and develop some of our own software. </a:t>
            </a:r>
            <a:r>
              <a:rPr lang="en-US" sz="1200" kern="1200" dirty="0" smtClean="0">
                <a:solidFill>
                  <a:schemeClr val="tx1"/>
                </a:solidFill>
                <a:effectLst/>
                <a:latin typeface="+mn-lt"/>
                <a:ea typeface="+mn-ea"/>
                <a:cs typeface="+mn-cs"/>
              </a:rPr>
              <a:t>This allows us to co-optimize, e.g. we can develop our process and packaging to meet the exact needs of our products, and our products can be designed to take maximum benefit of our manufacturing technology.   </a:t>
            </a:r>
            <a:r>
              <a:rPr lang="en-US" dirty="0" smtClean="0">
                <a:effectLst/>
              </a:rPr>
              <a:t>So, the more of those key interrelated technology components that we control the better off we are.</a:t>
            </a:r>
          </a:p>
          <a:p>
            <a:pPr marL="171450" marR="0" indent="-171450" algn="l" defTabSz="913256" rtl="0" eaLnBrk="1" fontAlgn="auto" latinLnBrk="0" hangingPunct="1">
              <a:lnSpc>
                <a:spcPct val="100000"/>
              </a:lnSpc>
              <a:spcBef>
                <a:spcPts val="0"/>
              </a:spcBef>
              <a:spcAft>
                <a:spcPts val="0"/>
              </a:spcAft>
              <a:buClrTx/>
              <a:buSzTx/>
              <a:buFont typeface="Arial"/>
              <a:buChar char="•"/>
              <a:tabLst/>
              <a:defRPr/>
            </a:pPr>
            <a:r>
              <a:rPr lang="en-US" dirty="0" smtClean="0">
                <a:effectLst/>
              </a:rPr>
              <a:t>Leading-edge products and technologies really need the advantage that an integrated device manufacturer company can bring.</a:t>
            </a:r>
          </a:p>
        </p:txBody>
      </p:sp>
      <p:sp>
        <p:nvSpPr>
          <p:cNvPr id="4" name="Slide Number Placeholder 3"/>
          <p:cNvSpPr>
            <a:spLocks noGrp="1"/>
          </p:cNvSpPr>
          <p:nvPr>
            <p:ph type="sldNum" sz="quarter" idx="10"/>
          </p:nvPr>
        </p:nvSpPr>
        <p:spPr/>
        <p:txBody>
          <a:bodyPr/>
          <a:lstStyle/>
          <a:p>
            <a:fld id="{B04945C7-2962-46C2-9402-6515EC24E98E}"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825491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85C7AB48-F7A9-40B3-B041-A48A959D53B4}" type="slidenum">
              <a:rPr lang="en-US" smtClean="0">
                <a:solidFill>
                  <a:prstClr val="black"/>
                </a:solidFill>
              </a:rPr>
              <a:pPr>
                <a:defRPr/>
              </a:pPr>
              <a:t>62</a:t>
            </a:fld>
            <a:endParaRPr lang="en-US" dirty="0">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txBox="1">
            <a:spLocks noGrp="1" noChangeArrowheads="1"/>
          </p:cNvSpPr>
          <p:nvPr/>
        </p:nvSpPr>
        <p:spPr bwMode="auto">
          <a:xfrm>
            <a:off x="3884613" y="8684926"/>
            <a:ext cx="2971800" cy="457513"/>
          </a:xfrm>
          <a:prstGeom prst="rect">
            <a:avLst/>
          </a:prstGeom>
          <a:noFill/>
          <a:ln w="9525">
            <a:noFill/>
            <a:miter lim="800000"/>
            <a:headEnd/>
            <a:tailEnd/>
          </a:ln>
        </p:spPr>
        <p:txBody>
          <a:bodyPr lIns="93171" tIns="46586" rIns="93171" bIns="46586" anchor="b"/>
          <a:lstStyle/>
          <a:p>
            <a:pPr algn="r" fontAlgn="base">
              <a:spcBef>
                <a:spcPct val="0"/>
              </a:spcBef>
              <a:spcAft>
                <a:spcPct val="0"/>
              </a:spcAft>
            </a:pPr>
            <a:fld id="{243E3C40-CE50-4B2E-83C5-D7CD1F4A3A3A}" type="slidenum">
              <a:rPr lang="zh-CN" altLang="en-US" sz="1200">
                <a:solidFill>
                  <a:prstClr val="black"/>
                </a:solidFill>
                <a:latin typeface="Arial" pitchFamily="34" charset="0"/>
                <a:cs typeface="Arial" pitchFamily="34" charset="0"/>
              </a:rPr>
              <a:pPr algn="r" fontAlgn="base">
                <a:spcBef>
                  <a:spcPct val="0"/>
                </a:spcBef>
                <a:spcAft>
                  <a:spcPct val="0"/>
                </a:spcAft>
              </a:pPr>
              <a:t>63</a:t>
            </a:fld>
            <a:endParaRPr lang="en-US" altLang="zh-CN" sz="1200" dirty="0">
              <a:solidFill>
                <a:prstClr val="black"/>
              </a:solidFill>
              <a:latin typeface="Arial" pitchFamily="34" charset="0"/>
              <a:cs typeface="Arial" pitchFamily="34" charset="0"/>
            </a:endParaRPr>
          </a:p>
        </p:txBody>
      </p:sp>
      <p:sp>
        <p:nvSpPr>
          <p:cNvPr id="75779" name="Rectangle 2"/>
          <p:cNvSpPr>
            <a:spLocks noGrp="1" noRot="1" noChangeAspect="1" noChangeArrowheads="1" noTextEdit="1"/>
          </p:cNvSpPr>
          <p:nvPr>
            <p:ph type="sldImg"/>
          </p:nvPr>
        </p:nvSpPr>
        <p:spPr bwMode="auto">
          <a:xfrm>
            <a:off x="1143000" y="685800"/>
            <a:ext cx="4573588" cy="3430588"/>
          </a:xfrm>
          <a:noFill/>
          <a:ln>
            <a:solidFill>
              <a:srgbClr val="000000"/>
            </a:solidFill>
            <a:miter lim="800000"/>
            <a:headEnd/>
            <a:tailEnd/>
          </a:ln>
        </p:spPr>
      </p:sp>
      <p:sp>
        <p:nvSpPr>
          <p:cNvPr id="75780" name="Rectangle 3"/>
          <p:cNvSpPr>
            <a:spLocks noGrp="1" noChangeArrowheads="1"/>
          </p:cNvSpPr>
          <p:nvPr>
            <p:ph type="body" idx="1"/>
          </p:nvPr>
        </p:nvSpPr>
        <p:spPr bwMode="auto">
          <a:xfrm>
            <a:off x="914400" y="4344025"/>
            <a:ext cx="5029200" cy="4114488"/>
          </a:xfrm>
          <a:noFill/>
        </p:spPr>
        <p:txBody>
          <a:bodyPr wrap="square" lIns="93171" tIns="46586" rIns="93171" bIns="46586" numCol="1" anchor="t" anchorCtr="0" compatLnSpc="1">
            <a:prstTxWarp prst="textNoShape">
              <a:avLst/>
            </a:prstTxWarp>
          </a:bodyPr>
          <a:lstStyle/>
          <a:p>
            <a:pPr eaLnBrk="1" hangingPunct="1"/>
            <a:r>
              <a:rPr lang="en-US" altLang="ja-JP" b="0" dirty="0" smtClean="0"/>
              <a:t>This slide helps</a:t>
            </a:r>
            <a:r>
              <a:rPr lang="en-US" altLang="ja-JP" b="0" baseline="0" dirty="0" smtClean="0"/>
              <a:t> explain the components of </a:t>
            </a:r>
            <a:r>
              <a:rPr lang="en-US" altLang="ja-JP" b="0" baseline="0" dirty="0" err="1" smtClean="0"/>
              <a:t>vPro</a:t>
            </a:r>
            <a:r>
              <a:rPr lang="en-US" altLang="ja-JP" b="0" baseline="0" dirty="0" smtClean="0"/>
              <a:t> visually on the left, with key features and benefits listed in bullets. </a:t>
            </a:r>
            <a:endParaRPr lang="en-US" altLang="ja-JP" b="0" dirty="0" smtClean="0"/>
          </a:p>
          <a:p>
            <a:pPr eaLnBrk="1" hangingPunct="1"/>
            <a:endParaRPr lang="en-US" altLang="ja-JP" b="1" dirty="0" smtClean="0"/>
          </a:p>
          <a:p>
            <a:pPr eaLnBrk="1" hangingPunct="1"/>
            <a:r>
              <a:rPr lang="en-US" altLang="ja-JP" b="1" dirty="0" smtClean="0"/>
              <a:t>Enhanced security</a:t>
            </a:r>
          </a:p>
          <a:p>
            <a:pPr marL="742909" lvl="1" indent="-285734"/>
            <a:r>
              <a:rPr lang="en-US" altLang="ja-JP" dirty="0" smtClean="0"/>
              <a:t>Help protect data and PC asset with hardware-based platform and data disable on theft detection</a:t>
            </a:r>
          </a:p>
          <a:p>
            <a:pPr marL="742909" lvl="1" indent="-285734"/>
            <a:r>
              <a:rPr lang="en-US" altLang="ja-JP" dirty="0" smtClean="0"/>
              <a:t>Make encrypted PCs fully manageable even OOB</a:t>
            </a:r>
          </a:p>
          <a:p>
            <a:pPr eaLnBrk="1" hangingPunct="1"/>
            <a:r>
              <a:rPr lang="en-US" altLang="ja-JP" b="1" dirty="0" smtClean="0"/>
              <a:t>Expanded management capabilities</a:t>
            </a:r>
          </a:p>
          <a:p>
            <a:pPr marL="742909" lvl="1" indent="-285734"/>
            <a:r>
              <a:rPr lang="en-US" altLang="ja-JP" dirty="0" smtClean="0"/>
              <a:t>Manage client PCs “</a:t>
            </a:r>
            <a:r>
              <a:rPr lang="en-US" altLang="ja-JP" dirty="0" smtClean="0">
                <a:solidFill>
                  <a:schemeClr val="accent1"/>
                </a:solidFill>
              </a:rPr>
              <a:t>as if you were there”</a:t>
            </a:r>
            <a:r>
              <a:rPr lang="en-US" altLang="ja-JP" dirty="0" smtClean="0"/>
              <a:t> with embedded remote control of KVM</a:t>
            </a:r>
          </a:p>
          <a:p>
            <a:pPr marL="742909" lvl="1" indent="-285734"/>
            <a:r>
              <a:rPr lang="en-US" altLang="ja-JP" dirty="0" smtClean="0"/>
              <a:t>Save power and keep up with compliance by scheduling PCs to wake from off to run local tasks according to policy</a:t>
            </a:r>
          </a:p>
          <a:p>
            <a:pPr eaLnBrk="1" hangingPunct="1"/>
            <a:r>
              <a:rPr lang="en-US" altLang="ja-JP" b="1" dirty="0" smtClean="0"/>
              <a:t>Energy-efficient performance</a:t>
            </a:r>
          </a:p>
          <a:p>
            <a:pPr marL="742909" lvl="1" indent="-285734"/>
            <a:r>
              <a:rPr lang="en-US" dirty="0" smtClean="0"/>
              <a:t>Enjoy smarter performance that adapts to computing needs while optimizing power consumption</a:t>
            </a:r>
            <a:endParaRPr lang="en-US" altLang="ja-JP" b="1"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Slides</a:t>
            </a:r>
            <a:r>
              <a:rPr lang="en-US" baseline="0" dirty="0" smtClean="0"/>
              <a:t> 20-22 Wi-Fi Just Entered Not simplified</a:t>
            </a:r>
          </a:p>
          <a:p>
            <a:endParaRPr lang="en-US" dirty="0"/>
          </a:p>
        </p:txBody>
      </p:sp>
      <p:sp>
        <p:nvSpPr>
          <p:cNvPr id="4" name="Slide Number Placeholder 3"/>
          <p:cNvSpPr>
            <a:spLocks noGrp="1"/>
          </p:cNvSpPr>
          <p:nvPr>
            <p:ph type="sldNum" sz="quarter" idx="10"/>
          </p:nvPr>
        </p:nvSpPr>
        <p:spPr/>
        <p:txBody>
          <a:bodyPr/>
          <a:lstStyle/>
          <a:p>
            <a:fld id="{B1D41364-15E5-4D19-9F44-7E52E8E6B660}" type="slidenum">
              <a:rPr lang="en-US" smtClean="0"/>
              <a:pPr/>
              <a:t>64</a:t>
            </a:fld>
            <a:endParaRPr lang="en-US"/>
          </a:p>
        </p:txBody>
      </p:sp>
    </p:spTree>
    <p:extLst>
      <p:ext uri="{BB962C8B-B14F-4D97-AF65-F5344CB8AC3E}">
        <p14:creationId xmlns:p14="http://schemas.microsoft.com/office/powerpoint/2010/main" val="42359532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25000" lnSpcReduction="20000"/>
          </a:bodyPr>
          <a:lstStyle/>
          <a:p>
            <a:pPr>
              <a:spcAft>
                <a:spcPts val="1057"/>
              </a:spcAft>
            </a:pPr>
            <a:r>
              <a:rPr lang="en-US" b="1" dirty="0">
                <a:latin typeface="Arial" pitchFamily="34" charset="0"/>
                <a:ea typeface="Cambria"/>
                <a:cs typeface="Arial" pitchFamily="34" charset="0"/>
              </a:rPr>
              <a:t>What’s Important to Your Customers</a:t>
            </a:r>
            <a:endParaRPr lang="en-US" dirty="0">
              <a:latin typeface="Arial" pitchFamily="34" charset="0"/>
              <a:ea typeface="Cambria"/>
              <a:cs typeface="Arial" pitchFamily="34" charset="0"/>
            </a:endParaRPr>
          </a:p>
          <a:p>
            <a:pPr>
              <a:spcAft>
                <a:spcPts val="1057"/>
              </a:spcAft>
            </a:pPr>
            <a:r>
              <a:rPr lang="en-US" dirty="0">
                <a:latin typeface="Arial" pitchFamily="34" charset="0"/>
                <a:ea typeface="Cambria"/>
                <a:cs typeface="Arial" pitchFamily="34" charset="0"/>
              </a:rPr>
              <a:t>Customers want their PCs to perform smoothly no matter what they’re doing, especially when they’re using intensive applications. Customers expect more performance and more possibilities. </a:t>
            </a:r>
            <a:endParaRPr lang="en-US" dirty="0" smtClean="0">
              <a:latin typeface="Arial" pitchFamily="34" charset="0"/>
              <a:ea typeface="Cambria"/>
              <a:cs typeface="Arial" pitchFamily="34" charset="0"/>
            </a:endParaRPr>
          </a:p>
          <a:p>
            <a:pPr>
              <a:spcAft>
                <a:spcPts val="1057"/>
              </a:spcAft>
            </a:pPr>
            <a:r>
              <a:rPr lang="en-US" dirty="0" smtClean="0">
                <a:latin typeface="Arial" pitchFamily="34" charset="0"/>
                <a:ea typeface="Cambria"/>
                <a:cs typeface="Arial" pitchFamily="34" charset="0"/>
              </a:rPr>
              <a:t>FOIL:</a:t>
            </a:r>
            <a:r>
              <a:rPr lang="en-US" baseline="0" dirty="0" smtClean="0">
                <a:latin typeface="Arial" pitchFamily="34" charset="0"/>
                <a:ea typeface="Cambria"/>
                <a:cs typeface="Arial" pitchFamily="34" charset="0"/>
              </a:rPr>
              <a:t> ix</a:t>
            </a:r>
            <a:endParaRPr lang="en-US" dirty="0">
              <a:latin typeface="Arial" pitchFamily="34" charset="0"/>
              <a:ea typeface="Cambria"/>
              <a:cs typeface="Arial" pitchFamily="34" charset="0"/>
            </a:endParaRPr>
          </a:p>
          <a:p>
            <a:pPr>
              <a:spcAft>
                <a:spcPts val="1057"/>
              </a:spcAft>
            </a:pPr>
            <a:r>
              <a:rPr lang="en-US" dirty="0">
                <a:latin typeface="Arial" pitchFamily="34" charset="0"/>
                <a:ea typeface="Cambria"/>
                <a:cs typeface="Arial" pitchFamily="34" charset="0"/>
              </a:rPr>
              <a:t> </a:t>
            </a:r>
          </a:p>
          <a:p>
            <a:pPr>
              <a:spcAft>
                <a:spcPts val="1057"/>
              </a:spcAft>
            </a:pPr>
            <a:r>
              <a:rPr lang="en-US" b="1" dirty="0">
                <a:latin typeface="Arial" pitchFamily="34" charset="0"/>
                <a:ea typeface="Cambria"/>
                <a:cs typeface="Arial" pitchFamily="34" charset="0"/>
              </a:rPr>
              <a:t>What You Should Know</a:t>
            </a:r>
            <a:endParaRPr lang="en-US" dirty="0">
              <a:latin typeface="Arial" pitchFamily="34" charset="0"/>
              <a:ea typeface="Cambria"/>
              <a:cs typeface="Arial" pitchFamily="34" charset="0"/>
            </a:endParaRPr>
          </a:p>
          <a:p>
            <a:pPr>
              <a:spcAft>
                <a:spcPts val="1057"/>
              </a:spcAft>
            </a:pPr>
            <a:r>
              <a:rPr lang="en-US" dirty="0">
                <a:latin typeface="Arial" pitchFamily="34" charset="0"/>
                <a:ea typeface="Cambria"/>
                <a:cs typeface="Arial" pitchFamily="34" charset="0"/>
              </a:rPr>
              <a:t>Intel</a:t>
            </a:r>
            <a:r>
              <a:rPr lang="en-US" baseline="30000" dirty="0">
                <a:latin typeface="Arial" pitchFamily="34" charset="0"/>
                <a:ea typeface="Cambria"/>
                <a:cs typeface="Arial" pitchFamily="34" charset="0"/>
              </a:rPr>
              <a:t>®</a:t>
            </a:r>
            <a:r>
              <a:rPr lang="en-US" dirty="0">
                <a:latin typeface="Arial" pitchFamily="34" charset="0"/>
                <a:ea typeface="Cambria"/>
                <a:cs typeface="Arial" pitchFamily="34" charset="0"/>
              </a:rPr>
              <a:t> Turbo Boost Technology 2.0</a:t>
            </a:r>
            <a:r>
              <a:rPr lang="en-US" baseline="30000" dirty="0">
                <a:latin typeface="Arial" pitchFamily="34" charset="0"/>
                <a:ea typeface="Cambria"/>
                <a:cs typeface="Arial" pitchFamily="34" charset="0"/>
              </a:rPr>
              <a:t>1</a:t>
            </a:r>
            <a:r>
              <a:rPr lang="en-US" dirty="0">
                <a:latin typeface="Arial" pitchFamily="34" charset="0"/>
                <a:ea typeface="Cambria"/>
                <a:cs typeface="Arial" pitchFamily="34" charset="0"/>
              </a:rPr>
              <a:t>—built in when customers buy a new Intel</a:t>
            </a:r>
            <a:r>
              <a:rPr lang="en-US" baseline="30000" dirty="0">
                <a:latin typeface="Arial" pitchFamily="34" charset="0"/>
                <a:ea typeface="Cambria"/>
                <a:cs typeface="Arial" pitchFamily="34" charset="0"/>
              </a:rPr>
              <a:t>®</a:t>
            </a:r>
            <a:r>
              <a:rPr lang="en-US" dirty="0">
                <a:latin typeface="Arial" pitchFamily="34" charset="0"/>
                <a:ea typeface="Cambria"/>
                <a:cs typeface="Arial" pitchFamily="34" charset="0"/>
              </a:rPr>
              <a:t> Core™ processor—lets customers do everything they already love, more quickly, by automatically increasing the PC’s speed. Some customers may ask about the difference between the original Intel</a:t>
            </a:r>
            <a:r>
              <a:rPr lang="en-US" baseline="30000" dirty="0">
                <a:latin typeface="Arial" pitchFamily="34" charset="0"/>
                <a:ea typeface="Cambria"/>
                <a:cs typeface="Arial" pitchFamily="34" charset="0"/>
              </a:rPr>
              <a:t>®</a:t>
            </a:r>
            <a:r>
              <a:rPr lang="en-US" dirty="0">
                <a:latin typeface="Arial" pitchFamily="34" charset="0"/>
                <a:ea typeface="Cambria"/>
                <a:cs typeface="Arial" pitchFamily="34" charset="0"/>
              </a:rPr>
              <a:t> Turbo Boost Technology and Intel</a:t>
            </a:r>
            <a:r>
              <a:rPr lang="en-US" baseline="30000" dirty="0">
                <a:latin typeface="Arial" pitchFamily="34" charset="0"/>
                <a:ea typeface="Cambria"/>
                <a:cs typeface="Arial" pitchFamily="34" charset="0"/>
              </a:rPr>
              <a:t>®</a:t>
            </a:r>
            <a:r>
              <a:rPr lang="en-US" dirty="0">
                <a:latin typeface="Arial" pitchFamily="34" charset="0"/>
                <a:ea typeface="Cambria"/>
                <a:cs typeface="Arial" pitchFamily="34" charset="0"/>
              </a:rPr>
              <a:t> Turbo Boost Technology 2.0.</a:t>
            </a:r>
            <a:r>
              <a:rPr lang="en-US" baseline="30000" dirty="0">
                <a:latin typeface="Arial" pitchFamily="34" charset="0"/>
                <a:ea typeface="Cambria"/>
                <a:cs typeface="Arial" pitchFamily="34" charset="0"/>
              </a:rPr>
              <a:t>1</a:t>
            </a:r>
            <a:r>
              <a:rPr lang="en-US" dirty="0">
                <a:latin typeface="Arial" pitchFamily="34" charset="0"/>
                <a:ea typeface="Cambria"/>
                <a:cs typeface="Arial" pitchFamily="34" charset="0"/>
              </a:rPr>
              <a:t> The main difference is that previous-generation Intel</a:t>
            </a:r>
            <a:r>
              <a:rPr lang="en-US" baseline="30000" dirty="0">
                <a:latin typeface="Arial" pitchFamily="34" charset="0"/>
                <a:ea typeface="Cambria"/>
                <a:cs typeface="Arial" pitchFamily="34" charset="0"/>
              </a:rPr>
              <a:t>®</a:t>
            </a:r>
            <a:r>
              <a:rPr lang="en-US" dirty="0">
                <a:latin typeface="Arial" pitchFamily="34" charset="0"/>
                <a:ea typeface="Cambria"/>
                <a:cs typeface="Arial" pitchFamily="34" charset="0"/>
              </a:rPr>
              <a:t> Turbo Boost Technology speed is constrained by a set thermal output of the processor. Intel</a:t>
            </a:r>
            <a:r>
              <a:rPr lang="en-US" baseline="30000" dirty="0">
                <a:latin typeface="Arial" pitchFamily="34" charset="0"/>
                <a:ea typeface="Cambria"/>
                <a:cs typeface="Arial" pitchFamily="34" charset="0"/>
              </a:rPr>
              <a:t>®</a:t>
            </a:r>
            <a:r>
              <a:rPr lang="en-US" dirty="0">
                <a:latin typeface="Arial" pitchFamily="34" charset="0"/>
                <a:ea typeface="Cambria"/>
                <a:cs typeface="Arial" pitchFamily="34" charset="0"/>
              </a:rPr>
              <a:t> Turbo Boost Technology 2.0</a:t>
            </a:r>
            <a:r>
              <a:rPr lang="en-US" baseline="30000" dirty="0">
                <a:latin typeface="Arial" pitchFamily="34" charset="0"/>
                <a:ea typeface="Cambria"/>
                <a:cs typeface="Arial" pitchFamily="34" charset="0"/>
              </a:rPr>
              <a:t>1</a:t>
            </a:r>
            <a:r>
              <a:rPr lang="en-US" dirty="0">
                <a:latin typeface="Arial" pitchFamily="34" charset="0"/>
                <a:ea typeface="Cambria"/>
                <a:cs typeface="Arial" pitchFamily="34" charset="0"/>
              </a:rPr>
              <a:t> is based on a thermal average over time. What does this mean? Intel</a:t>
            </a:r>
            <a:r>
              <a:rPr lang="en-US" baseline="30000" dirty="0">
                <a:latin typeface="Arial" pitchFamily="34" charset="0"/>
                <a:ea typeface="Cambria"/>
                <a:cs typeface="Arial" pitchFamily="34" charset="0"/>
              </a:rPr>
              <a:t>®</a:t>
            </a:r>
            <a:r>
              <a:rPr lang="en-US" dirty="0">
                <a:latin typeface="Arial" pitchFamily="34" charset="0"/>
                <a:ea typeface="Cambria"/>
                <a:cs typeface="Arial" pitchFamily="34" charset="0"/>
              </a:rPr>
              <a:t> Turbo Boost Technology 2.0</a:t>
            </a:r>
            <a:r>
              <a:rPr lang="en-US" baseline="30000" dirty="0">
                <a:latin typeface="Arial" pitchFamily="34" charset="0"/>
                <a:ea typeface="Cambria"/>
                <a:cs typeface="Arial" pitchFamily="34" charset="0"/>
              </a:rPr>
              <a:t>1</a:t>
            </a:r>
            <a:r>
              <a:rPr lang="en-US" dirty="0">
                <a:latin typeface="Arial" pitchFamily="34" charset="0"/>
                <a:ea typeface="Cambria"/>
                <a:cs typeface="Arial" pitchFamily="34" charset="0"/>
              </a:rPr>
              <a:t> delivers an even greater burst of processor speed automatically when your PC needs extra performance.</a:t>
            </a:r>
          </a:p>
          <a:p>
            <a:pPr>
              <a:spcAft>
                <a:spcPts val="1057"/>
              </a:spcAft>
            </a:pPr>
            <a:r>
              <a:rPr lang="en-US" dirty="0">
                <a:latin typeface="Arial" pitchFamily="34" charset="0"/>
                <a:ea typeface="Cambria"/>
                <a:cs typeface="Arial" pitchFamily="34" charset="0"/>
              </a:rPr>
              <a:t> </a:t>
            </a:r>
          </a:p>
          <a:p>
            <a:pPr>
              <a:spcAft>
                <a:spcPts val="1057"/>
              </a:spcAft>
            </a:pPr>
            <a:r>
              <a:rPr lang="en-US" b="1" dirty="0">
                <a:latin typeface="Arial" pitchFamily="34" charset="0"/>
                <a:ea typeface="Cambria"/>
                <a:cs typeface="Arial" pitchFamily="34" charset="0"/>
              </a:rPr>
              <a:t>Intel</a:t>
            </a:r>
            <a:r>
              <a:rPr lang="en-US" b="1" baseline="30000" dirty="0">
                <a:latin typeface="Arial" pitchFamily="34" charset="0"/>
                <a:ea typeface="Cambria"/>
                <a:cs typeface="Arial" pitchFamily="34" charset="0"/>
              </a:rPr>
              <a:t>®</a:t>
            </a:r>
            <a:r>
              <a:rPr lang="en-US" b="1" dirty="0">
                <a:latin typeface="Arial" pitchFamily="34" charset="0"/>
                <a:ea typeface="Cambria"/>
                <a:cs typeface="Arial" pitchFamily="34" charset="0"/>
              </a:rPr>
              <a:t> Turbo Boost Technology 2.0</a:t>
            </a:r>
            <a:r>
              <a:rPr lang="en-US" b="1" baseline="30000" dirty="0">
                <a:latin typeface="Arial" pitchFamily="34" charset="0"/>
                <a:ea typeface="Cambria"/>
                <a:cs typeface="Arial" pitchFamily="34" charset="0"/>
              </a:rPr>
              <a:t>1</a:t>
            </a:r>
            <a:r>
              <a:rPr lang="en-US" b="1" dirty="0">
                <a:latin typeface="Arial" pitchFamily="34" charset="0"/>
                <a:ea typeface="Cambria"/>
                <a:cs typeface="Arial" pitchFamily="34" charset="0"/>
              </a:rPr>
              <a:t> is:</a:t>
            </a:r>
            <a:endParaRPr lang="en-US" dirty="0">
              <a:latin typeface="Arial" pitchFamily="34" charset="0"/>
              <a:ea typeface="Cambria"/>
              <a:cs typeface="Arial" pitchFamily="34" charset="0"/>
            </a:endParaRPr>
          </a:p>
          <a:p>
            <a:pPr>
              <a:spcAft>
                <a:spcPts val="1057"/>
              </a:spcAft>
              <a:buFont typeface="Arial" pitchFamily="34" charset="0"/>
              <a:buChar char="•"/>
            </a:pPr>
            <a:r>
              <a:rPr lang="en-US" dirty="0">
                <a:latin typeface="Arial" pitchFamily="34" charset="0"/>
                <a:ea typeface="Cambria"/>
                <a:cs typeface="Arial" pitchFamily="34" charset="0"/>
              </a:rPr>
              <a:t>Efficient: It adapts by varying turbo frequency to conserve energy, depending on the type of instructions.</a:t>
            </a:r>
          </a:p>
          <a:p>
            <a:pPr>
              <a:spcAft>
                <a:spcPts val="1057"/>
              </a:spcAft>
              <a:buFont typeface="Arial" pitchFamily="34" charset="0"/>
              <a:buChar char="•"/>
            </a:pPr>
            <a:r>
              <a:rPr lang="en-US" dirty="0">
                <a:latin typeface="Arial" pitchFamily="34" charset="0"/>
                <a:ea typeface="Cambria"/>
                <a:cs typeface="Arial" pitchFamily="34" charset="0"/>
              </a:rPr>
              <a:t>Dynamic: It boosts the processor speed to achieve performance gains for high-intensity dynamic workloads.</a:t>
            </a:r>
          </a:p>
          <a:p>
            <a:pPr>
              <a:spcAft>
                <a:spcPts val="1057"/>
              </a:spcAft>
              <a:buFont typeface="Arial" pitchFamily="34" charset="0"/>
              <a:buChar char="•"/>
            </a:pPr>
            <a:r>
              <a:rPr lang="en-US" dirty="0">
                <a:latin typeface="Arial" pitchFamily="34" charset="0"/>
                <a:ea typeface="Cambria"/>
                <a:cs typeface="Arial" pitchFamily="34" charset="0"/>
              </a:rPr>
              <a:t>Intelligent: Its power-averaging algorithm manages power and thermal headroom to optimize performance.</a:t>
            </a:r>
          </a:p>
          <a:p>
            <a:pPr>
              <a:spcAft>
                <a:spcPts val="1057"/>
              </a:spcAft>
            </a:pPr>
            <a:r>
              <a:rPr lang="en-US" dirty="0">
                <a:latin typeface="Arial" pitchFamily="34" charset="0"/>
                <a:ea typeface="Cambria"/>
                <a:cs typeface="Arial" pitchFamily="34" charset="0"/>
              </a:rPr>
              <a:t> </a:t>
            </a:r>
          </a:p>
          <a:p>
            <a:pPr>
              <a:spcAft>
                <a:spcPts val="1057"/>
              </a:spcAft>
            </a:pPr>
            <a:r>
              <a:rPr lang="en-US" u="sng" dirty="0">
                <a:latin typeface="Arial" pitchFamily="34" charset="0"/>
                <a:ea typeface="Cambria"/>
                <a:cs typeface="Arial" pitchFamily="34" charset="0"/>
              </a:rPr>
              <a:t>What is the difference between previous-generation Intel</a:t>
            </a:r>
            <a:r>
              <a:rPr lang="en-US" u="sng" baseline="30000" dirty="0">
                <a:latin typeface="Arial" pitchFamily="34" charset="0"/>
                <a:ea typeface="Cambria"/>
                <a:cs typeface="Arial" pitchFamily="34" charset="0"/>
              </a:rPr>
              <a:t>®</a:t>
            </a:r>
            <a:r>
              <a:rPr lang="en-US" u="sng" dirty="0">
                <a:latin typeface="Arial" pitchFamily="34" charset="0"/>
                <a:ea typeface="Cambria"/>
                <a:cs typeface="Arial" pitchFamily="34" charset="0"/>
              </a:rPr>
              <a:t> Turbo Boost Technology and Intel</a:t>
            </a:r>
            <a:r>
              <a:rPr lang="en-US" u="sng" baseline="30000" dirty="0">
                <a:latin typeface="Arial" pitchFamily="34" charset="0"/>
                <a:ea typeface="Cambria"/>
                <a:cs typeface="Arial" pitchFamily="34" charset="0"/>
              </a:rPr>
              <a:t>®</a:t>
            </a:r>
            <a:r>
              <a:rPr lang="en-US" u="sng" dirty="0">
                <a:latin typeface="Arial" pitchFamily="34" charset="0"/>
                <a:ea typeface="Cambria"/>
                <a:cs typeface="Arial" pitchFamily="34" charset="0"/>
              </a:rPr>
              <a:t> Turbo Boost Technology 2.0</a:t>
            </a:r>
            <a:r>
              <a:rPr lang="en-US" baseline="30000" dirty="0">
                <a:latin typeface="Arial" pitchFamily="34" charset="0"/>
                <a:ea typeface="Cambria"/>
                <a:cs typeface="Arial" pitchFamily="34" charset="0"/>
              </a:rPr>
              <a:t>1</a:t>
            </a:r>
            <a:r>
              <a:rPr lang="en-US" u="sng" dirty="0">
                <a:latin typeface="Arial" pitchFamily="34" charset="0"/>
                <a:ea typeface="Cambria"/>
                <a:cs typeface="Arial" pitchFamily="34" charset="0"/>
              </a:rPr>
              <a:t>?</a:t>
            </a:r>
            <a:endParaRPr lang="en-US" dirty="0">
              <a:latin typeface="Arial" pitchFamily="34" charset="0"/>
              <a:ea typeface="Cambria"/>
              <a:cs typeface="Arial" pitchFamily="34" charset="0"/>
            </a:endParaRPr>
          </a:p>
          <a:p>
            <a:pPr>
              <a:spcAft>
                <a:spcPts val="1057"/>
              </a:spcAft>
            </a:pPr>
            <a:r>
              <a:rPr lang="en-US" dirty="0">
                <a:latin typeface="Arial" pitchFamily="34" charset="0"/>
                <a:ea typeface="Cambria"/>
                <a:cs typeface="Arial" pitchFamily="34" charset="0"/>
              </a:rPr>
              <a:t> </a:t>
            </a:r>
          </a:p>
          <a:p>
            <a:pPr>
              <a:spcAft>
                <a:spcPts val="1057"/>
              </a:spcAft>
            </a:pPr>
            <a:r>
              <a:rPr lang="en-US" dirty="0">
                <a:latin typeface="Arial" pitchFamily="34" charset="0"/>
                <a:ea typeface="Cambria"/>
                <a:cs typeface="Arial" pitchFamily="34" charset="0"/>
              </a:rPr>
              <a:t>The original Intel</a:t>
            </a:r>
            <a:r>
              <a:rPr lang="en-US" baseline="30000" dirty="0">
                <a:latin typeface="Arial" pitchFamily="34" charset="0"/>
                <a:ea typeface="Cambria"/>
                <a:cs typeface="Arial" pitchFamily="34" charset="0"/>
              </a:rPr>
              <a:t>®</a:t>
            </a:r>
            <a:r>
              <a:rPr lang="en-US" dirty="0">
                <a:latin typeface="Arial" pitchFamily="34" charset="0"/>
                <a:ea typeface="Cambria"/>
                <a:cs typeface="Arial" pitchFamily="34" charset="0"/>
              </a:rPr>
              <a:t> Turbo Boost Technology adjusted the clock speed of each core to accommodate the demand. A lightly multithreaded application might use two out of four cores, for example. Because the other two cores didn't need to be powered, Intel</a:t>
            </a:r>
            <a:r>
              <a:rPr lang="en-US" baseline="30000" dirty="0">
                <a:latin typeface="Arial" pitchFamily="34" charset="0"/>
                <a:ea typeface="Cambria"/>
                <a:cs typeface="Arial" pitchFamily="34" charset="0"/>
              </a:rPr>
              <a:t>®</a:t>
            </a:r>
            <a:r>
              <a:rPr lang="en-US" dirty="0">
                <a:latin typeface="Arial" pitchFamily="34" charset="0"/>
                <a:ea typeface="Cambria"/>
                <a:cs typeface="Arial" pitchFamily="34" charset="0"/>
              </a:rPr>
              <a:t> Turbo Boost Technology would send power (up to the max overall thermal design power [TDP] for the processor) to the active cores to increase their speed, based on the power consumption of the overall chip. </a:t>
            </a:r>
          </a:p>
          <a:p>
            <a:pPr>
              <a:spcAft>
                <a:spcPts val="1057"/>
              </a:spcAft>
            </a:pPr>
            <a:r>
              <a:rPr lang="en-US" dirty="0">
                <a:latin typeface="Arial" pitchFamily="34" charset="0"/>
                <a:ea typeface="Cambria"/>
                <a:cs typeface="Arial" pitchFamily="34" charset="0"/>
              </a:rPr>
              <a:t> </a:t>
            </a:r>
          </a:p>
          <a:p>
            <a:pPr>
              <a:spcAft>
                <a:spcPts val="1057"/>
              </a:spcAft>
            </a:pPr>
            <a:r>
              <a:rPr lang="en-US" dirty="0">
                <a:latin typeface="Arial" pitchFamily="34" charset="0"/>
                <a:ea typeface="Cambria"/>
                <a:cs typeface="Arial" pitchFamily="34" charset="0"/>
              </a:rPr>
              <a:t>Now with Intel</a:t>
            </a:r>
            <a:r>
              <a:rPr lang="en-US" baseline="30000" dirty="0">
                <a:latin typeface="Arial" pitchFamily="34" charset="0"/>
                <a:ea typeface="Cambria"/>
                <a:cs typeface="Arial" pitchFamily="34" charset="0"/>
              </a:rPr>
              <a:t>®</a:t>
            </a:r>
            <a:r>
              <a:rPr lang="en-US" dirty="0">
                <a:latin typeface="Arial" pitchFamily="34" charset="0"/>
                <a:ea typeface="Cambria"/>
                <a:cs typeface="Arial" pitchFamily="34" charset="0"/>
              </a:rPr>
              <a:t> Turbo Boost Technology 2.0,</a:t>
            </a:r>
            <a:r>
              <a:rPr lang="en-US" baseline="30000" dirty="0">
                <a:latin typeface="Arial" pitchFamily="34" charset="0"/>
                <a:ea typeface="Cambria"/>
                <a:cs typeface="Arial" pitchFamily="34" charset="0"/>
              </a:rPr>
              <a:t>1</a:t>
            </a:r>
            <a:r>
              <a:rPr lang="en-US" dirty="0">
                <a:latin typeface="Arial" pitchFamily="34" charset="0"/>
                <a:ea typeface="Cambria"/>
                <a:cs typeface="Arial" pitchFamily="34" charset="0"/>
              </a:rPr>
              <a:t> the main difference is that instead of having a hard cap on thermal output, it's based on an average over time. It works because it gives more power to those cores. Before the PC runs anything, all the cores are idle. Upon opening an application, the active cores are able to draw much more power to increase their clock-speed because the cores started from an idle state. </a:t>
            </a:r>
          </a:p>
          <a:p>
            <a:pPr>
              <a:spcAft>
                <a:spcPts val="1057"/>
              </a:spcAft>
            </a:pPr>
            <a:r>
              <a:rPr lang="en-US" dirty="0">
                <a:latin typeface="Arial" pitchFamily="34" charset="0"/>
                <a:ea typeface="Cambria"/>
                <a:cs typeface="Arial" pitchFamily="34" charset="0"/>
              </a:rPr>
              <a:t> </a:t>
            </a:r>
          </a:p>
          <a:p>
            <a:pPr>
              <a:spcAft>
                <a:spcPts val="1057"/>
              </a:spcAft>
            </a:pPr>
            <a:r>
              <a:rPr lang="en-US" dirty="0">
                <a:latin typeface="Arial" pitchFamily="34" charset="0"/>
                <a:ea typeface="Cambria"/>
                <a:cs typeface="Arial" pitchFamily="34" charset="0"/>
              </a:rPr>
              <a:t>Intel</a:t>
            </a:r>
            <a:r>
              <a:rPr lang="en-US" baseline="30000" dirty="0">
                <a:latin typeface="Arial" pitchFamily="34" charset="0"/>
                <a:ea typeface="Cambria"/>
                <a:cs typeface="Arial" pitchFamily="34" charset="0"/>
              </a:rPr>
              <a:t>®</a:t>
            </a:r>
            <a:r>
              <a:rPr lang="en-US" dirty="0">
                <a:latin typeface="Arial" pitchFamily="34" charset="0"/>
                <a:ea typeface="Cambria"/>
                <a:cs typeface="Arial" pitchFamily="34" charset="0"/>
              </a:rPr>
              <a:t> Turbo Boost Technology 2.0</a:t>
            </a:r>
            <a:r>
              <a:rPr lang="en-US" baseline="30000" dirty="0">
                <a:latin typeface="Arial" pitchFamily="34" charset="0"/>
                <a:ea typeface="Cambria"/>
                <a:cs typeface="Arial" pitchFamily="34" charset="0"/>
              </a:rPr>
              <a:t>1</a:t>
            </a:r>
            <a:r>
              <a:rPr lang="en-US" dirty="0">
                <a:latin typeface="Arial" pitchFamily="34" charset="0"/>
                <a:ea typeface="Cambria"/>
                <a:cs typeface="Arial" pitchFamily="34" charset="0"/>
              </a:rPr>
              <a:t> also shares this increase of speed with the graphics housed on the processor, allowing for extra performance with the PC’s visuals.</a:t>
            </a:r>
          </a:p>
          <a:p>
            <a:pPr>
              <a:spcAft>
                <a:spcPts val="1057"/>
              </a:spcAft>
            </a:pPr>
            <a:r>
              <a:rPr lang="en-US" dirty="0">
                <a:latin typeface="Arial" pitchFamily="34" charset="0"/>
                <a:ea typeface="Cambria"/>
                <a:cs typeface="Arial" pitchFamily="34" charset="0"/>
              </a:rPr>
              <a:t> </a:t>
            </a:r>
          </a:p>
          <a:p>
            <a:pPr>
              <a:spcAft>
                <a:spcPts val="1057"/>
              </a:spcAft>
            </a:pPr>
            <a:r>
              <a:rPr lang="en-US" dirty="0">
                <a:latin typeface="Arial" pitchFamily="34" charset="0"/>
                <a:ea typeface="Cambria"/>
                <a:cs typeface="Arial" pitchFamily="34" charset="0"/>
              </a:rPr>
              <a:t>It includes:</a:t>
            </a:r>
          </a:p>
          <a:p>
            <a:pPr>
              <a:spcAft>
                <a:spcPts val="1057"/>
              </a:spcAft>
              <a:buFont typeface="Arial" pitchFamily="34" charset="0"/>
              <a:buChar char="•"/>
            </a:pPr>
            <a:r>
              <a:rPr lang="en-US" dirty="0">
                <a:latin typeface="Arial" pitchFamily="34" charset="0"/>
                <a:ea typeface="Cambria"/>
                <a:cs typeface="Arial" pitchFamily="34" charset="0"/>
              </a:rPr>
              <a:t>Monolithic die with integrated graphics</a:t>
            </a:r>
          </a:p>
          <a:p>
            <a:pPr>
              <a:spcAft>
                <a:spcPts val="1057"/>
              </a:spcAft>
              <a:buFont typeface="Arial" pitchFamily="34" charset="0"/>
              <a:buChar char="•"/>
            </a:pPr>
            <a:r>
              <a:rPr lang="en-US" dirty="0">
                <a:latin typeface="Arial" pitchFamily="34" charset="0"/>
                <a:ea typeface="Cambria"/>
                <a:cs typeface="Arial" pitchFamily="34" charset="0"/>
              </a:rPr>
              <a:t>Hardware-controlled power sharing between CPU and graphics</a:t>
            </a:r>
          </a:p>
          <a:p>
            <a:pPr>
              <a:spcAft>
                <a:spcPts val="1057"/>
              </a:spcAft>
              <a:buFont typeface="Arial" pitchFamily="34" charset="0"/>
              <a:buChar char="•"/>
            </a:pPr>
            <a:r>
              <a:rPr lang="en-US" dirty="0">
                <a:latin typeface="Arial" pitchFamily="34" charset="0"/>
                <a:ea typeface="Cambria"/>
                <a:cs typeface="Arial" pitchFamily="34" charset="0"/>
              </a:rPr>
              <a:t>Built-in power averaging algorithm that manages power and thermal headroom to maximize performance</a:t>
            </a:r>
          </a:p>
          <a:p>
            <a:pPr>
              <a:spcAft>
                <a:spcPts val="1057"/>
              </a:spcAft>
              <a:buFont typeface="Arial" pitchFamily="34" charset="0"/>
              <a:buChar char="•"/>
            </a:pPr>
            <a:r>
              <a:rPr lang="en-US" dirty="0">
                <a:latin typeface="Arial" pitchFamily="34" charset="0"/>
                <a:ea typeface="Cambria"/>
                <a:cs typeface="Arial" pitchFamily="34" charset="0"/>
              </a:rPr>
              <a:t>Power that exceeds TDP for</a:t>
            </a:r>
            <a:r>
              <a:rPr lang="en-US" b="1" dirty="0">
                <a:latin typeface="Arial" pitchFamily="34" charset="0"/>
                <a:ea typeface="Cambria"/>
                <a:cs typeface="Arial" pitchFamily="34" charset="0"/>
              </a:rPr>
              <a:t> </a:t>
            </a:r>
            <a:r>
              <a:rPr lang="en-US" dirty="0">
                <a:latin typeface="Arial" pitchFamily="34" charset="0"/>
                <a:ea typeface="Cambria"/>
                <a:cs typeface="Arial" pitchFamily="34" charset="0"/>
              </a:rPr>
              <a:t>short durations, resulting in improved turbo residency</a:t>
            </a:r>
          </a:p>
          <a:p>
            <a:pPr>
              <a:spcAft>
                <a:spcPts val="1057"/>
              </a:spcAft>
              <a:buFont typeface="Arial" pitchFamily="34" charset="0"/>
              <a:buChar char="•"/>
            </a:pPr>
            <a:r>
              <a:rPr lang="en-US" dirty="0">
                <a:latin typeface="Arial" pitchFamily="34" charset="0"/>
                <a:ea typeface="Cambria"/>
                <a:cs typeface="Arial" pitchFamily="34" charset="0"/>
              </a:rPr>
              <a:t>More control over PECI 3.0</a:t>
            </a:r>
          </a:p>
          <a:p>
            <a:pPr>
              <a:spcAft>
                <a:spcPts val="1057"/>
              </a:spcAft>
            </a:pPr>
            <a:r>
              <a:rPr lang="en-US" dirty="0">
                <a:latin typeface="Arial" pitchFamily="34" charset="0"/>
                <a:ea typeface="Cambria"/>
                <a:cs typeface="Arial" pitchFamily="34" charset="0"/>
              </a:rPr>
              <a:t> </a:t>
            </a:r>
          </a:p>
          <a:p>
            <a:pPr>
              <a:spcAft>
                <a:spcPts val="1057"/>
              </a:spcAft>
            </a:pPr>
            <a:r>
              <a:rPr lang="en-US" b="1" dirty="0">
                <a:latin typeface="Arial" pitchFamily="34" charset="0"/>
                <a:ea typeface="Cambria"/>
                <a:cs typeface="Arial" pitchFamily="34" charset="0"/>
              </a:rPr>
              <a:t>What You Should Say</a:t>
            </a:r>
            <a:endParaRPr lang="en-US" dirty="0">
              <a:latin typeface="Arial" pitchFamily="34" charset="0"/>
              <a:ea typeface="Cambria"/>
              <a:cs typeface="Arial" pitchFamily="34" charset="0"/>
            </a:endParaRPr>
          </a:p>
          <a:p>
            <a:pPr>
              <a:spcAft>
                <a:spcPts val="1057"/>
              </a:spcAft>
            </a:pPr>
            <a:r>
              <a:rPr lang="en-US" dirty="0">
                <a:latin typeface="Arial" pitchFamily="34" charset="0"/>
                <a:ea typeface="Cambria"/>
                <a:cs typeface="Arial" pitchFamily="34" charset="0"/>
              </a:rPr>
              <a:t>A new PC gives you performance you can see and feel. Intel's next generation of adaptive performance is more intelligent, energy efficient, and dynamic than ever before. It delivers that automatic speed increase your PC needs for demanding tasks but with the volume turned up—that’s what Intel</a:t>
            </a:r>
            <a:r>
              <a:rPr lang="en-US" baseline="30000" dirty="0">
                <a:latin typeface="Arial" pitchFamily="34" charset="0"/>
                <a:ea typeface="Cambria"/>
                <a:cs typeface="Arial" pitchFamily="34" charset="0"/>
              </a:rPr>
              <a:t>®</a:t>
            </a:r>
            <a:r>
              <a:rPr lang="en-US" dirty="0">
                <a:latin typeface="Arial" pitchFamily="34" charset="0"/>
                <a:ea typeface="Cambria"/>
                <a:cs typeface="Arial" pitchFamily="34" charset="0"/>
              </a:rPr>
              <a:t> Turbo Boost Technology 2.0</a:t>
            </a:r>
            <a:r>
              <a:rPr lang="en-US" baseline="30000" dirty="0">
                <a:latin typeface="Arial" pitchFamily="34" charset="0"/>
                <a:ea typeface="Cambria"/>
                <a:cs typeface="Arial" pitchFamily="34" charset="0"/>
              </a:rPr>
              <a:t>1</a:t>
            </a:r>
            <a:r>
              <a:rPr lang="en-US" dirty="0">
                <a:latin typeface="Arial" pitchFamily="34" charset="0"/>
                <a:ea typeface="Cambria"/>
                <a:cs typeface="Arial" pitchFamily="34" charset="0"/>
              </a:rPr>
              <a:t> is all about. It's only available with 2nd generation Intel</a:t>
            </a:r>
            <a:r>
              <a:rPr lang="en-US" baseline="30000" dirty="0">
                <a:latin typeface="Arial" pitchFamily="34" charset="0"/>
                <a:ea typeface="Cambria"/>
                <a:cs typeface="Arial" pitchFamily="34" charset="0"/>
              </a:rPr>
              <a:t>®</a:t>
            </a:r>
            <a:r>
              <a:rPr lang="en-US" dirty="0">
                <a:latin typeface="Arial" pitchFamily="34" charset="0"/>
                <a:ea typeface="Cambria"/>
                <a:cs typeface="Arial" pitchFamily="34" charset="0"/>
              </a:rPr>
              <a:t> Core™ i5 [and Intel</a:t>
            </a:r>
            <a:r>
              <a:rPr lang="en-US" baseline="30000" dirty="0">
                <a:latin typeface="Arial" pitchFamily="34" charset="0"/>
                <a:ea typeface="Cambria"/>
                <a:cs typeface="Arial" pitchFamily="34" charset="0"/>
              </a:rPr>
              <a:t>® </a:t>
            </a:r>
            <a:r>
              <a:rPr lang="en-US" dirty="0">
                <a:latin typeface="Arial" pitchFamily="34" charset="0"/>
                <a:ea typeface="Cambria"/>
                <a:cs typeface="Arial" pitchFamily="34" charset="0"/>
              </a:rPr>
              <a:t>Core™ i7] processors. </a:t>
            </a:r>
          </a:p>
          <a:p>
            <a:pPr>
              <a:spcAft>
                <a:spcPts val="1057"/>
              </a:spcAft>
            </a:pPr>
            <a:r>
              <a:rPr lang="en-US" dirty="0">
                <a:latin typeface="Arial" pitchFamily="34" charset="0"/>
                <a:ea typeface="Cambria"/>
                <a:cs typeface="Arial" pitchFamily="34" charset="0"/>
              </a:rPr>
              <a:t> </a:t>
            </a:r>
          </a:p>
          <a:p>
            <a:pPr>
              <a:spcAft>
                <a:spcPts val="1057"/>
              </a:spcAft>
              <a:buFont typeface="Arial" pitchFamily="34" charset="0"/>
              <a:buChar char="•"/>
            </a:pPr>
            <a:r>
              <a:rPr lang="en-US" dirty="0">
                <a:latin typeface="Arial" pitchFamily="34" charset="0"/>
                <a:ea typeface="Cambria"/>
                <a:cs typeface="Arial" pitchFamily="34" charset="0"/>
              </a:rPr>
              <a:t>You’ll get an even greater burst of speed automatically—whenever your PC needs the extra performance—with Intel</a:t>
            </a:r>
            <a:r>
              <a:rPr lang="en-US" baseline="30000" dirty="0">
                <a:latin typeface="Arial" pitchFamily="34" charset="0"/>
                <a:ea typeface="Cambria"/>
                <a:cs typeface="Arial" pitchFamily="34" charset="0"/>
              </a:rPr>
              <a:t>®</a:t>
            </a:r>
            <a:r>
              <a:rPr lang="en-US" dirty="0">
                <a:latin typeface="Arial" pitchFamily="34" charset="0"/>
                <a:ea typeface="Cambria"/>
                <a:cs typeface="Arial" pitchFamily="34" charset="0"/>
              </a:rPr>
              <a:t> Turbo Boost Technology 2.0.</a:t>
            </a:r>
            <a:r>
              <a:rPr lang="en-US" baseline="30000" dirty="0">
                <a:latin typeface="Arial" pitchFamily="34" charset="0"/>
                <a:ea typeface="Cambria"/>
                <a:cs typeface="Arial" pitchFamily="34" charset="0"/>
              </a:rPr>
              <a:t>1</a:t>
            </a:r>
            <a:endParaRPr lang="en-US" dirty="0">
              <a:latin typeface="Arial" pitchFamily="34" charset="0"/>
              <a:ea typeface="Cambria"/>
              <a:cs typeface="Arial" pitchFamily="34" charset="0"/>
            </a:endParaRPr>
          </a:p>
          <a:p>
            <a:pPr>
              <a:spcAft>
                <a:spcPts val="1057"/>
              </a:spcAft>
              <a:buFont typeface="Arial" pitchFamily="34" charset="0"/>
              <a:buChar char="•"/>
            </a:pPr>
            <a:r>
              <a:rPr lang="en-US" dirty="0">
                <a:latin typeface="Arial" pitchFamily="34" charset="0"/>
                <a:ea typeface="Cambria"/>
                <a:cs typeface="Arial" pitchFamily="34" charset="0"/>
              </a:rPr>
              <a:t>You’ll get more responsive multitasking made possible by Intel</a:t>
            </a:r>
            <a:r>
              <a:rPr lang="en-US" baseline="30000" dirty="0">
                <a:latin typeface="Arial" pitchFamily="34" charset="0"/>
                <a:ea typeface="Cambria"/>
                <a:cs typeface="Arial" pitchFamily="34" charset="0"/>
              </a:rPr>
              <a:t>®</a:t>
            </a:r>
            <a:r>
              <a:rPr lang="en-US" dirty="0">
                <a:latin typeface="Arial" pitchFamily="34" charset="0"/>
                <a:ea typeface="Cambria"/>
                <a:cs typeface="Arial" pitchFamily="34" charset="0"/>
              </a:rPr>
              <a:t> Hyper-Threading Technology,</a:t>
            </a:r>
            <a:r>
              <a:rPr lang="en-US" baseline="30000" dirty="0">
                <a:latin typeface="Arial" pitchFamily="34" charset="0"/>
                <a:ea typeface="Cambria"/>
                <a:cs typeface="Arial" pitchFamily="34" charset="0"/>
              </a:rPr>
              <a:t>2</a:t>
            </a:r>
            <a:r>
              <a:rPr lang="en-US" dirty="0">
                <a:latin typeface="Arial" pitchFamily="34" charset="0"/>
                <a:ea typeface="Cambria"/>
                <a:cs typeface="Arial" pitchFamily="34" charset="0"/>
              </a:rPr>
              <a:t> which lets the Intel</a:t>
            </a:r>
            <a:r>
              <a:rPr lang="en-US" baseline="30000" dirty="0">
                <a:latin typeface="Arial" pitchFamily="34" charset="0"/>
                <a:ea typeface="Cambria"/>
                <a:cs typeface="Arial" pitchFamily="34" charset="0"/>
              </a:rPr>
              <a:t>®</a:t>
            </a:r>
            <a:r>
              <a:rPr lang="en-US" dirty="0">
                <a:latin typeface="Arial" pitchFamily="34" charset="0"/>
                <a:ea typeface="Cambria"/>
                <a:cs typeface="Arial" pitchFamily="34" charset="0"/>
              </a:rPr>
              <a:t> Core™ processor work on two tasks at the same time.</a:t>
            </a:r>
          </a:p>
          <a:p>
            <a:pPr>
              <a:spcAft>
                <a:spcPts val="1057"/>
              </a:spcAft>
              <a:buFont typeface="Arial" pitchFamily="34" charset="0"/>
              <a:buChar char="•"/>
            </a:pPr>
            <a:r>
              <a:rPr lang="en-US" dirty="0">
                <a:latin typeface="Arial" pitchFamily="34" charset="0"/>
                <a:ea typeface="Cambria"/>
                <a:cs typeface="Arial" pitchFamily="34" charset="0"/>
              </a:rPr>
              <a:t>PCs based on 2nd generation Intel</a:t>
            </a:r>
            <a:r>
              <a:rPr lang="en-US" baseline="30000" dirty="0">
                <a:latin typeface="Arial" pitchFamily="34" charset="0"/>
                <a:ea typeface="Cambria"/>
                <a:cs typeface="Arial" pitchFamily="34" charset="0"/>
              </a:rPr>
              <a:t>®</a:t>
            </a:r>
            <a:r>
              <a:rPr lang="en-US" dirty="0">
                <a:latin typeface="Arial" pitchFamily="34" charset="0"/>
                <a:ea typeface="Cambria"/>
                <a:cs typeface="Arial" pitchFamily="34" charset="0"/>
              </a:rPr>
              <a:t> Core™ processors give you a higher level of performance than those featuring previous generation Intel</a:t>
            </a:r>
            <a:r>
              <a:rPr lang="en-US" baseline="30000" dirty="0">
                <a:latin typeface="Arial" pitchFamily="34" charset="0"/>
                <a:ea typeface="Cambria"/>
                <a:cs typeface="Arial" pitchFamily="34" charset="0"/>
              </a:rPr>
              <a:t>®</a:t>
            </a:r>
            <a:r>
              <a:rPr lang="en-US" dirty="0">
                <a:latin typeface="Arial" pitchFamily="34" charset="0"/>
                <a:ea typeface="Cambria"/>
                <a:cs typeface="Arial" pitchFamily="34" charset="0"/>
              </a:rPr>
              <a:t> Core™ processors.</a:t>
            </a:r>
          </a:p>
          <a:p>
            <a:pPr>
              <a:spcAft>
                <a:spcPts val="1057"/>
              </a:spcAft>
            </a:pPr>
            <a:r>
              <a:rPr lang="en-US" dirty="0">
                <a:latin typeface="Arial" pitchFamily="34" charset="0"/>
                <a:ea typeface="Cambria"/>
                <a:cs typeface="Arial" pitchFamily="34" charset="0"/>
              </a:rPr>
              <a:t> </a:t>
            </a:r>
          </a:p>
          <a:p>
            <a:pPr>
              <a:spcAft>
                <a:spcPts val="1057"/>
              </a:spcAft>
            </a:pPr>
            <a:r>
              <a:rPr lang="en-US" dirty="0">
                <a:latin typeface="Arial" pitchFamily="34" charset="0"/>
                <a:ea typeface="Cambria"/>
                <a:cs typeface="Arial" pitchFamily="34" charset="0"/>
              </a:rPr>
              <a:t>Using a computer with Intel</a:t>
            </a:r>
            <a:r>
              <a:rPr lang="en-US" baseline="30000" dirty="0">
                <a:latin typeface="Arial" pitchFamily="34" charset="0"/>
                <a:ea typeface="Cambria"/>
                <a:cs typeface="Arial" pitchFamily="34" charset="0"/>
              </a:rPr>
              <a:t>®</a:t>
            </a:r>
            <a:r>
              <a:rPr lang="en-US" dirty="0">
                <a:latin typeface="Arial" pitchFamily="34" charset="0"/>
                <a:ea typeface="Cambria"/>
                <a:cs typeface="Arial" pitchFamily="34" charset="0"/>
              </a:rPr>
              <a:t> Turbo Boost Technology 2.0</a:t>
            </a:r>
            <a:r>
              <a:rPr lang="en-US" baseline="30000" dirty="0">
                <a:latin typeface="Arial" pitchFamily="34" charset="0"/>
                <a:ea typeface="Cambria"/>
                <a:cs typeface="Arial" pitchFamily="34" charset="0"/>
              </a:rPr>
              <a:t>1</a:t>
            </a:r>
            <a:r>
              <a:rPr lang="en-US" dirty="0">
                <a:latin typeface="Arial" pitchFamily="34" charset="0"/>
                <a:ea typeface="Cambria"/>
                <a:cs typeface="Arial" pitchFamily="34" charset="0"/>
              </a:rPr>
              <a:t> is like using a smart blender that can kick it up a notch for those especially tough things to blend; it automatically gives you performance on demand.</a:t>
            </a:r>
          </a:p>
          <a:p>
            <a:pPr>
              <a:spcAft>
                <a:spcPts val="1057"/>
              </a:spcAft>
            </a:pPr>
            <a:r>
              <a:rPr lang="en-US" dirty="0">
                <a:latin typeface="Arial" pitchFamily="34" charset="0"/>
                <a:ea typeface="Cambria"/>
                <a:cs typeface="Arial" pitchFamily="34" charset="0"/>
              </a:rPr>
              <a:t> </a:t>
            </a:r>
          </a:p>
          <a:p>
            <a:pPr>
              <a:spcAft>
                <a:spcPts val="1057"/>
              </a:spcAft>
            </a:pPr>
            <a:r>
              <a:rPr lang="en-US" b="1" dirty="0">
                <a:latin typeface="Arial" pitchFamily="34" charset="0"/>
                <a:ea typeface="Cambria"/>
                <a:cs typeface="Arial" pitchFamily="34" charset="0"/>
              </a:rPr>
              <a:t>Disclaimers</a:t>
            </a:r>
            <a:endParaRPr lang="en-US" dirty="0">
              <a:latin typeface="Arial" pitchFamily="34" charset="0"/>
              <a:ea typeface="Cambria"/>
              <a:cs typeface="Arial" pitchFamily="34" charset="0"/>
            </a:endParaRPr>
          </a:p>
          <a:p>
            <a:r>
              <a:rPr lang="en-US" sz="1100" baseline="30000" dirty="0">
                <a:latin typeface="Arial" pitchFamily="34" charset="0"/>
                <a:cs typeface="Arial" pitchFamily="34" charset="0"/>
              </a:rPr>
              <a:t>1</a:t>
            </a:r>
            <a:r>
              <a:rPr lang="en-US" sz="1100" dirty="0">
                <a:latin typeface="Arial" pitchFamily="34" charset="0"/>
                <a:cs typeface="Arial" pitchFamily="34" charset="0"/>
              </a:rPr>
              <a:t>(TURBO) Requires a system with Intel</a:t>
            </a:r>
            <a:r>
              <a:rPr lang="en-US" sz="1100" baseline="30000" dirty="0">
                <a:latin typeface="Arial" pitchFamily="34" charset="0"/>
                <a:cs typeface="Arial" pitchFamily="34" charset="0"/>
              </a:rPr>
              <a:t>®</a:t>
            </a:r>
            <a:r>
              <a:rPr lang="en-US" sz="1100" dirty="0">
                <a:latin typeface="Arial" pitchFamily="34" charset="0"/>
                <a:cs typeface="Arial" pitchFamily="34" charset="0"/>
              </a:rPr>
              <a:t> Turbo Boost Technology capability. Intel Turbo Boost Technology 2.0 is the next generation of Intel Turbo Boost Technology and is available only on 2nd generation Intel</a:t>
            </a:r>
            <a:r>
              <a:rPr lang="en-US" sz="1100" baseline="30000" dirty="0">
                <a:latin typeface="Arial" pitchFamily="34" charset="0"/>
                <a:cs typeface="Arial" pitchFamily="34" charset="0"/>
              </a:rPr>
              <a:t>®</a:t>
            </a:r>
            <a:r>
              <a:rPr lang="en-US" sz="1100" dirty="0">
                <a:latin typeface="Arial" pitchFamily="34" charset="0"/>
                <a:cs typeface="Arial" pitchFamily="34" charset="0"/>
              </a:rPr>
              <a:t> Core™ i5 and Core™ i7 processors. Consult your PC manufacturer. Performance varies depending on hardware, software, and system configuration. For more information, visit </a:t>
            </a:r>
            <a:r>
              <a:rPr lang="en-US" sz="1100" u="sng" dirty="0">
                <a:latin typeface="Arial" pitchFamily="34" charset="0"/>
                <a:cs typeface="Arial" pitchFamily="34" charset="0"/>
                <a:hlinkClick r:id="rId3"/>
              </a:rPr>
              <a:t>http://www.intel.com/technology/turboboost</a:t>
            </a:r>
            <a:r>
              <a:rPr lang="en-US" sz="1100" dirty="0">
                <a:latin typeface="Arial" pitchFamily="34" charset="0"/>
                <a:cs typeface="Arial" pitchFamily="34" charset="0"/>
              </a:rPr>
              <a:t>.</a:t>
            </a:r>
          </a:p>
          <a:p>
            <a:r>
              <a:rPr lang="en-US" sz="1100" baseline="30000" dirty="0">
                <a:latin typeface="Arial" pitchFamily="34" charset="0"/>
                <a:cs typeface="Arial" pitchFamily="34" charset="0"/>
              </a:rPr>
              <a:t>2</a:t>
            </a:r>
            <a:r>
              <a:rPr lang="en-US" sz="1100" dirty="0">
                <a:latin typeface="Arial" pitchFamily="34" charset="0"/>
                <a:cs typeface="Arial" pitchFamily="34" charset="0"/>
              </a:rPr>
              <a:t>(HT) Available on select Intel</a:t>
            </a:r>
            <a:r>
              <a:rPr lang="en-US" sz="1100" baseline="30000" dirty="0">
                <a:latin typeface="Arial" pitchFamily="34" charset="0"/>
                <a:cs typeface="Arial" pitchFamily="34" charset="0"/>
              </a:rPr>
              <a:t>®</a:t>
            </a:r>
            <a:r>
              <a:rPr lang="en-US" sz="1100" dirty="0">
                <a:latin typeface="Arial" pitchFamily="34" charset="0"/>
                <a:cs typeface="Arial" pitchFamily="34" charset="0"/>
              </a:rPr>
              <a:t> Core™ processors. Requires an Intel</a:t>
            </a:r>
            <a:r>
              <a:rPr lang="en-US" sz="1100" baseline="30000" dirty="0">
                <a:latin typeface="Arial" pitchFamily="34" charset="0"/>
                <a:cs typeface="Arial" pitchFamily="34" charset="0"/>
              </a:rPr>
              <a:t>®</a:t>
            </a:r>
            <a:r>
              <a:rPr lang="en-US" sz="1100" dirty="0">
                <a:latin typeface="Arial" pitchFamily="34" charset="0"/>
                <a:cs typeface="Arial" pitchFamily="34" charset="0"/>
              </a:rPr>
              <a:t> HT Technology-enabled system. Consult your PC manufacturer. Performance will vary depending on the specific hardware and software used. For more information including details on which processors support HT Technology, visit </a:t>
            </a:r>
            <a:r>
              <a:rPr lang="en-US" sz="1100" u="sng" dirty="0">
                <a:latin typeface="Arial" pitchFamily="34" charset="0"/>
                <a:cs typeface="Arial" pitchFamily="34" charset="0"/>
                <a:hlinkClick r:id="rId4"/>
              </a:rPr>
              <a:t>http://www.intel.com/info/hyperthreading</a:t>
            </a:r>
            <a:r>
              <a:rPr lang="en-US" sz="1100" dirty="0">
                <a:latin typeface="Arial" pitchFamily="34" charset="0"/>
                <a:cs typeface="Arial" pitchFamily="34" charset="0"/>
              </a:rPr>
              <a:t>.</a:t>
            </a:r>
          </a:p>
        </p:txBody>
      </p:sp>
      <p:sp>
        <p:nvSpPr>
          <p:cNvPr id="4" name="Slide Number Placeholder 3"/>
          <p:cNvSpPr>
            <a:spLocks noGrp="1"/>
          </p:cNvSpPr>
          <p:nvPr>
            <p:ph type="sldNum" sz="quarter" idx="10"/>
          </p:nvPr>
        </p:nvSpPr>
        <p:spPr/>
        <p:txBody>
          <a:bodyPr/>
          <a:lstStyle/>
          <a:p>
            <a:fld id="{B1D41364-15E5-4D19-9F44-7E52E8E6B660}" type="slidenum">
              <a:rPr lang="en-US" smtClean="0"/>
              <a:pPr/>
              <a:t>65</a:t>
            </a:fld>
            <a:endParaRPr lang="en-US"/>
          </a:p>
        </p:txBody>
      </p:sp>
    </p:spTree>
    <p:extLst>
      <p:ext uri="{BB962C8B-B14F-4D97-AF65-F5344CB8AC3E}">
        <p14:creationId xmlns:p14="http://schemas.microsoft.com/office/powerpoint/2010/main" val="25673586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70000" lnSpcReduction="20000"/>
          </a:bodyPr>
          <a:lstStyle/>
          <a:p>
            <a:r>
              <a:rPr lang="en-US" b="1" dirty="0">
                <a:latin typeface="Arial" pitchFamily="34" charset="0"/>
                <a:cs typeface="Arial" pitchFamily="34" charset="0"/>
              </a:rPr>
              <a:t>What’s Important to Your Customers</a:t>
            </a:r>
            <a:endParaRPr lang="en-US" dirty="0">
              <a:latin typeface="Arial" pitchFamily="34" charset="0"/>
              <a:cs typeface="Arial" pitchFamily="34" charset="0"/>
            </a:endParaRPr>
          </a:p>
          <a:p>
            <a:r>
              <a:rPr lang="en-US" dirty="0">
                <a:latin typeface="Arial" pitchFamily="34" charset="0"/>
                <a:cs typeface="Arial" pitchFamily="34" charset="0"/>
              </a:rPr>
              <a:t>Customers want to do more tasks at once, with less waiting. </a:t>
            </a:r>
          </a:p>
          <a:p>
            <a:r>
              <a:rPr lang="en-US" dirty="0">
                <a:latin typeface="Arial" pitchFamily="34" charset="0"/>
                <a:cs typeface="Arial" pitchFamily="34" charset="0"/>
              </a:rPr>
              <a:t> </a:t>
            </a:r>
          </a:p>
          <a:p>
            <a:r>
              <a:rPr lang="en-US" b="1" dirty="0">
                <a:latin typeface="Arial" pitchFamily="34" charset="0"/>
                <a:cs typeface="Arial" pitchFamily="34" charset="0"/>
              </a:rPr>
              <a:t>What You Should Know</a:t>
            </a:r>
            <a:endParaRPr lang="en-US" dirty="0">
              <a:latin typeface="Arial" pitchFamily="34" charset="0"/>
              <a:cs typeface="Arial" pitchFamily="34" charset="0"/>
            </a:endParaRPr>
          </a:p>
          <a:p>
            <a:r>
              <a:rPr lang="en-US" dirty="0">
                <a:latin typeface="Arial" pitchFamily="34" charset="0"/>
                <a:cs typeface="Arial" pitchFamily="34" charset="0"/>
              </a:rPr>
              <a:t>When customers buy a new PC with Intel Inside</a:t>
            </a:r>
            <a:r>
              <a:rPr lang="en-US" baseline="30000" dirty="0">
                <a:latin typeface="Arial" pitchFamily="34" charset="0"/>
                <a:cs typeface="Arial" pitchFamily="34" charset="0"/>
              </a:rPr>
              <a:t>®</a:t>
            </a:r>
            <a:r>
              <a:rPr lang="en-US" dirty="0">
                <a:latin typeface="Arial" pitchFamily="34" charset="0"/>
                <a:cs typeface="Arial" pitchFamily="34" charset="0"/>
              </a:rPr>
              <a:t>, they get a world of possibilities to help them do what they love, faster. With 4-way [8-way] multi-task processing made possible by Intel</a:t>
            </a:r>
            <a:r>
              <a:rPr lang="en-US" baseline="30000" dirty="0">
                <a:latin typeface="Arial" pitchFamily="34" charset="0"/>
                <a:cs typeface="Arial" pitchFamily="34" charset="0"/>
              </a:rPr>
              <a:t>®</a:t>
            </a:r>
            <a:r>
              <a:rPr lang="en-US" dirty="0">
                <a:latin typeface="Arial" pitchFamily="34" charset="0"/>
                <a:cs typeface="Arial" pitchFamily="34" charset="0"/>
              </a:rPr>
              <a:t> Hyper-Threading Technology,</a:t>
            </a:r>
            <a:r>
              <a:rPr lang="en-US" baseline="30000" dirty="0">
                <a:latin typeface="Arial" pitchFamily="34" charset="0"/>
                <a:cs typeface="Arial" pitchFamily="34" charset="0"/>
              </a:rPr>
              <a:t>2</a:t>
            </a:r>
            <a:r>
              <a:rPr lang="en-US" dirty="0">
                <a:latin typeface="Arial" pitchFamily="34" charset="0"/>
                <a:cs typeface="Arial" pitchFamily="34" charset="0"/>
              </a:rPr>
              <a:t> each core of your customer's processor can work on two tasks simultaneously. The PC is more responsive and hesitates less, which means your customers can spend more time doing and less time waiting—that hourglass and frustration will become things of the past! Recommend that your customers start smart multitasking today with the 2nd generation Intel</a:t>
            </a:r>
            <a:r>
              <a:rPr lang="en-US" baseline="30000" dirty="0">
                <a:latin typeface="Arial" pitchFamily="34" charset="0"/>
                <a:cs typeface="Arial" pitchFamily="34" charset="0"/>
              </a:rPr>
              <a:t>®</a:t>
            </a:r>
            <a:r>
              <a:rPr lang="en-US" dirty="0">
                <a:latin typeface="Arial" pitchFamily="34" charset="0"/>
                <a:cs typeface="Arial" pitchFamily="34" charset="0"/>
              </a:rPr>
              <a:t> Core™ processor family in their next PC.</a:t>
            </a:r>
          </a:p>
          <a:p>
            <a:r>
              <a:rPr lang="en-US" dirty="0">
                <a:latin typeface="Arial" pitchFamily="34" charset="0"/>
                <a:cs typeface="Arial" pitchFamily="34" charset="0"/>
              </a:rPr>
              <a:t> </a:t>
            </a:r>
          </a:p>
          <a:p>
            <a:r>
              <a:rPr lang="en-US" dirty="0">
                <a:latin typeface="Arial" pitchFamily="34" charset="0"/>
                <a:cs typeface="Arial" pitchFamily="34" charset="0"/>
              </a:rPr>
              <a:t>Intel</a:t>
            </a:r>
            <a:r>
              <a:rPr lang="en-US" baseline="30000" dirty="0">
                <a:latin typeface="Arial" pitchFamily="34" charset="0"/>
                <a:cs typeface="Arial" pitchFamily="34" charset="0"/>
              </a:rPr>
              <a:t>®</a:t>
            </a:r>
            <a:r>
              <a:rPr lang="en-US" dirty="0">
                <a:latin typeface="Arial" pitchFamily="34" charset="0"/>
                <a:cs typeface="Arial" pitchFamily="34" charset="0"/>
              </a:rPr>
              <a:t> Hyper-Threading Technology</a:t>
            </a:r>
            <a:r>
              <a:rPr lang="en-US" baseline="30000" dirty="0">
                <a:latin typeface="Arial" pitchFamily="34" charset="0"/>
                <a:cs typeface="Arial" pitchFamily="34" charset="0"/>
              </a:rPr>
              <a:t>2</a:t>
            </a:r>
            <a:r>
              <a:rPr lang="en-US" dirty="0">
                <a:latin typeface="Arial" pitchFamily="34" charset="0"/>
                <a:cs typeface="Arial" pitchFamily="34" charset="0"/>
              </a:rPr>
              <a:t> provides better performance for multithreaded applications. With it, the processor can execute tasks faster, resulting in smart multitasking. It can help with tasks such as:</a:t>
            </a:r>
          </a:p>
          <a:p>
            <a:pPr>
              <a:buFont typeface="Arial" pitchFamily="34" charset="0"/>
              <a:buChar char="•"/>
            </a:pPr>
            <a:r>
              <a:rPr lang="en-US" dirty="0">
                <a:latin typeface="Arial" pitchFamily="34" charset="0"/>
                <a:cs typeface="Arial" pitchFamily="34" charset="0"/>
              </a:rPr>
              <a:t>Creating, editing, or encoding graphically intensive files while running background applications—such as virus protection software—without compromising performance</a:t>
            </a:r>
          </a:p>
          <a:p>
            <a:pPr>
              <a:buFont typeface="Arial" pitchFamily="34" charset="0"/>
              <a:buChar char="•"/>
            </a:pPr>
            <a:r>
              <a:rPr lang="en-US" dirty="0">
                <a:latin typeface="Arial" pitchFamily="34" charset="0"/>
                <a:cs typeface="Arial" pitchFamily="34" charset="0"/>
              </a:rPr>
              <a:t>Working with a faster response time and less waiting</a:t>
            </a:r>
          </a:p>
          <a:p>
            <a:r>
              <a:rPr lang="en-US" dirty="0">
                <a:latin typeface="Arial" pitchFamily="34" charset="0"/>
                <a:cs typeface="Arial" pitchFamily="34" charset="0"/>
              </a:rPr>
              <a:t> </a:t>
            </a:r>
          </a:p>
          <a:p>
            <a:r>
              <a:rPr lang="en-US" u="sng" dirty="0">
                <a:latin typeface="Arial" pitchFamily="34" charset="0"/>
                <a:cs typeface="Arial" pitchFamily="34" charset="0"/>
              </a:rPr>
              <a:t>How does Intel</a:t>
            </a:r>
            <a:r>
              <a:rPr lang="en-US" u="sng" baseline="30000" dirty="0">
                <a:latin typeface="Arial" pitchFamily="34" charset="0"/>
                <a:cs typeface="Arial" pitchFamily="34" charset="0"/>
              </a:rPr>
              <a:t>®</a:t>
            </a:r>
            <a:r>
              <a:rPr lang="en-US" u="sng" dirty="0">
                <a:latin typeface="Arial" pitchFamily="34" charset="0"/>
                <a:cs typeface="Arial" pitchFamily="34" charset="0"/>
              </a:rPr>
              <a:t> Hyper-Threading Technology</a:t>
            </a:r>
            <a:r>
              <a:rPr lang="en-US" baseline="30000" dirty="0">
                <a:latin typeface="Arial" pitchFamily="34" charset="0"/>
                <a:cs typeface="Arial" pitchFamily="34" charset="0"/>
              </a:rPr>
              <a:t>2</a:t>
            </a:r>
            <a:r>
              <a:rPr lang="en-US" u="sng" dirty="0">
                <a:latin typeface="Arial" pitchFamily="34" charset="0"/>
                <a:cs typeface="Arial" pitchFamily="34" charset="0"/>
              </a:rPr>
              <a:t> do this? (technical)</a:t>
            </a:r>
            <a:endParaRPr lang="en-US" dirty="0">
              <a:latin typeface="Arial" pitchFamily="34" charset="0"/>
              <a:cs typeface="Arial" pitchFamily="34" charset="0"/>
            </a:endParaRPr>
          </a:p>
          <a:p>
            <a:r>
              <a:rPr lang="en-US" dirty="0">
                <a:latin typeface="Arial" pitchFamily="34" charset="0"/>
                <a:cs typeface="Arial" pitchFamily="34" charset="0"/>
              </a:rPr>
              <a:t>Typically, standard cores without Intel</a:t>
            </a:r>
            <a:r>
              <a:rPr lang="en-US" baseline="30000" dirty="0">
                <a:latin typeface="Arial" pitchFamily="34" charset="0"/>
                <a:cs typeface="Arial" pitchFamily="34" charset="0"/>
              </a:rPr>
              <a:t>®</a:t>
            </a:r>
            <a:r>
              <a:rPr lang="en-US" dirty="0">
                <a:latin typeface="Arial" pitchFamily="34" charset="0"/>
                <a:cs typeface="Arial" pitchFamily="34" charset="0"/>
              </a:rPr>
              <a:t> Hyper-Threading Technology</a:t>
            </a:r>
            <a:r>
              <a:rPr lang="en-US" baseline="30000" dirty="0">
                <a:latin typeface="Arial" pitchFamily="34" charset="0"/>
                <a:cs typeface="Arial" pitchFamily="34" charset="0"/>
              </a:rPr>
              <a:t>2</a:t>
            </a:r>
            <a:r>
              <a:rPr lang="en-US" dirty="0">
                <a:latin typeface="Arial" pitchFamily="34" charset="0"/>
                <a:cs typeface="Arial" pitchFamily="34" charset="0"/>
              </a:rPr>
              <a:t> are only able to process a single thread at a time. However, a core may not be fully utilized because it may be waiting for further instructions from another core or a stalled process. Intel</a:t>
            </a:r>
            <a:r>
              <a:rPr lang="en-US" baseline="30000" dirty="0">
                <a:latin typeface="Arial" pitchFamily="34" charset="0"/>
                <a:cs typeface="Arial" pitchFamily="34" charset="0"/>
              </a:rPr>
              <a:t>®</a:t>
            </a:r>
            <a:r>
              <a:rPr lang="en-US" dirty="0">
                <a:latin typeface="Arial" pitchFamily="34" charset="0"/>
                <a:cs typeface="Arial" pitchFamily="34" charset="0"/>
              </a:rPr>
              <a:t> Hyper-Threading Technology</a:t>
            </a:r>
            <a:r>
              <a:rPr lang="en-US" baseline="30000" dirty="0">
                <a:latin typeface="Arial" pitchFamily="34" charset="0"/>
                <a:cs typeface="Arial" pitchFamily="34" charset="0"/>
              </a:rPr>
              <a:t>2</a:t>
            </a:r>
            <a:r>
              <a:rPr lang="en-US" dirty="0">
                <a:latin typeface="Arial" pitchFamily="34" charset="0"/>
                <a:cs typeface="Arial" pitchFamily="34" charset="0"/>
              </a:rPr>
              <a:t> allows each core to appear as two “logical” processors so that when the execution resources for that core are not being utilized, it can execute another thread.</a:t>
            </a:r>
          </a:p>
          <a:p>
            <a:r>
              <a:rPr lang="en-US" dirty="0">
                <a:latin typeface="Arial" pitchFamily="34" charset="0"/>
                <a:cs typeface="Arial" pitchFamily="34" charset="0"/>
              </a:rPr>
              <a:t> </a:t>
            </a:r>
          </a:p>
          <a:p>
            <a:r>
              <a:rPr lang="en-US" dirty="0">
                <a:latin typeface="Arial" pitchFamily="34" charset="0"/>
                <a:cs typeface="Arial" pitchFamily="34" charset="0"/>
              </a:rPr>
              <a:t>Intel</a:t>
            </a:r>
            <a:r>
              <a:rPr lang="en-US" baseline="30000" dirty="0">
                <a:latin typeface="Arial" pitchFamily="34" charset="0"/>
                <a:cs typeface="Arial" pitchFamily="34" charset="0"/>
              </a:rPr>
              <a:t>®</a:t>
            </a:r>
            <a:r>
              <a:rPr lang="en-US" dirty="0">
                <a:latin typeface="Arial" pitchFamily="34" charset="0"/>
                <a:cs typeface="Arial" pitchFamily="34" charset="0"/>
              </a:rPr>
              <a:t> Hyper-Threading Technology</a:t>
            </a:r>
            <a:r>
              <a:rPr lang="en-US" baseline="30000" dirty="0">
                <a:latin typeface="Arial" pitchFamily="34" charset="0"/>
                <a:cs typeface="Arial" pitchFamily="34" charset="0"/>
              </a:rPr>
              <a:t>2</a:t>
            </a:r>
            <a:r>
              <a:rPr lang="en-US" dirty="0">
                <a:latin typeface="Arial" pitchFamily="34" charset="0"/>
                <a:cs typeface="Arial" pitchFamily="34" charset="0"/>
              </a:rPr>
              <a:t> enables each processor core to run two tasks at the same time. With two thread engines per core, it enables 4-way processing in dual-core systems and 8-way processing in quad-core systems. </a:t>
            </a:r>
          </a:p>
          <a:p>
            <a:r>
              <a:rPr lang="en-US" dirty="0">
                <a:latin typeface="Arial" pitchFamily="34" charset="0"/>
                <a:cs typeface="Arial" pitchFamily="34" charset="0"/>
              </a:rPr>
              <a:t> </a:t>
            </a:r>
          </a:p>
          <a:p>
            <a:r>
              <a:rPr lang="en-US" b="1" dirty="0">
                <a:latin typeface="Arial" pitchFamily="34" charset="0"/>
                <a:cs typeface="Arial" pitchFamily="34" charset="0"/>
              </a:rPr>
              <a:t>What You Should Say</a:t>
            </a:r>
            <a:endParaRPr lang="en-US" dirty="0">
              <a:latin typeface="Arial" pitchFamily="34" charset="0"/>
              <a:cs typeface="Arial" pitchFamily="34" charset="0"/>
            </a:endParaRPr>
          </a:p>
          <a:p>
            <a:r>
              <a:rPr lang="en-US" dirty="0">
                <a:latin typeface="Arial" pitchFamily="34" charset="0"/>
                <a:cs typeface="Arial" pitchFamily="34" charset="0"/>
              </a:rPr>
              <a:t>When each core of your processor can work on two tasks at the same time, you get more responsive multitasking. Now that’s smart. It's like having a double oven to bake with instead of one. You can process more things in the same amount of time. This gives you exceptional performance and the ability to do more with less wait time. Your PC will run smoother and faster, and with more responsiveness with 4-way and 8-way multi-task processing made possible by Intel</a:t>
            </a:r>
            <a:r>
              <a:rPr lang="en-US" baseline="30000" dirty="0">
                <a:latin typeface="Arial" pitchFamily="34" charset="0"/>
                <a:cs typeface="Arial" pitchFamily="34" charset="0"/>
              </a:rPr>
              <a:t>®</a:t>
            </a:r>
            <a:r>
              <a:rPr lang="en-US" dirty="0">
                <a:latin typeface="Arial" pitchFamily="34" charset="0"/>
                <a:cs typeface="Arial" pitchFamily="34" charset="0"/>
              </a:rPr>
              <a:t> Hyper-Threading Technology.</a:t>
            </a:r>
            <a:r>
              <a:rPr lang="en-US" baseline="30000" dirty="0">
                <a:latin typeface="Arial" pitchFamily="34" charset="0"/>
                <a:cs typeface="Arial" pitchFamily="34" charset="0"/>
              </a:rPr>
              <a:t>2</a:t>
            </a:r>
            <a:endParaRPr lang="en-US" dirty="0">
              <a:latin typeface="Arial" pitchFamily="34" charset="0"/>
              <a:cs typeface="Arial" pitchFamily="34" charset="0"/>
            </a:endParaRPr>
          </a:p>
          <a:p>
            <a:r>
              <a:rPr lang="en-US" dirty="0">
                <a:latin typeface="Arial" pitchFamily="34" charset="0"/>
                <a:cs typeface="Arial" pitchFamily="34" charset="0"/>
              </a:rPr>
              <a:t> </a:t>
            </a:r>
          </a:p>
          <a:p>
            <a:r>
              <a:rPr lang="en-US" b="1" dirty="0">
                <a:latin typeface="Arial" pitchFamily="34" charset="0"/>
                <a:cs typeface="Arial" pitchFamily="34" charset="0"/>
              </a:rPr>
              <a:t>Disclaimers</a:t>
            </a:r>
            <a:endParaRPr lang="en-US" dirty="0">
              <a:latin typeface="Arial" pitchFamily="34" charset="0"/>
              <a:cs typeface="Arial" pitchFamily="34" charset="0"/>
            </a:endParaRPr>
          </a:p>
          <a:p>
            <a:r>
              <a:rPr lang="en-US" sz="1100" baseline="30000" dirty="0">
                <a:latin typeface="Arial" pitchFamily="34" charset="0"/>
                <a:cs typeface="Arial" pitchFamily="34" charset="0"/>
              </a:rPr>
              <a:t>2</a:t>
            </a:r>
            <a:r>
              <a:rPr lang="en-US" sz="1100" dirty="0">
                <a:latin typeface="Arial" pitchFamily="34" charset="0"/>
                <a:cs typeface="Arial" pitchFamily="34" charset="0"/>
              </a:rPr>
              <a:t>(HT) Available on select Intel</a:t>
            </a:r>
            <a:r>
              <a:rPr lang="en-US" sz="1100" baseline="30000" dirty="0">
                <a:latin typeface="Arial" pitchFamily="34" charset="0"/>
                <a:cs typeface="Arial" pitchFamily="34" charset="0"/>
              </a:rPr>
              <a:t>®</a:t>
            </a:r>
            <a:r>
              <a:rPr lang="en-US" sz="1100" dirty="0">
                <a:latin typeface="Arial" pitchFamily="34" charset="0"/>
                <a:cs typeface="Arial" pitchFamily="34" charset="0"/>
              </a:rPr>
              <a:t> Core™ processors. Requires an Intel</a:t>
            </a:r>
            <a:r>
              <a:rPr lang="en-US" sz="1100" baseline="30000" dirty="0">
                <a:latin typeface="Arial" pitchFamily="34" charset="0"/>
                <a:cs typeface="Arial" pitchFamily="34" charset="0"/>
              </a:rPr>
              <a:t>®</a:t>
            </a:r>
            <a:r>
              <a:rPr lang="en-US" sz="1100" dirty="0">
                <a:latin typeface="Arial" pitchFamily="34" charset="0"/>
                <a:cs typeface="Arial" pitchFamily="34" charset="0"/>
              </a:rPr>
              <a:t> HT Technology-enabled system. Consult your PC manufacturer. Performance will vary depending on the specific hardware and software used. For more information including details on which processors support HT Technology, visit </a:t>
            </a:r>
            <a:r>
              <a:rPr lang="en-US" sz="1100" u="sng" dirty="0">
                <a:latin typeface="Arial" pitchFamily="34" charset="0"/>
                <a:cs typeface="Arial" pitchFamily="34" charset="0"/>
                <a:hlinkClick r:id="rId3"/>
              </a:rPr>
              <a:t>http://www.intel.com/info/hyperthreading</a:t>
            </a:r>
            <a:r>
              <a:rPr lang="en-US" sz="1100" dirty="0">
                <a:latin typeface="Arial" pitchFamily="34" charset="0"/>
                <a:cs typeface="Arial" pitchFamily="34" charset="0"/>
              </a:rPr>
              <a:t>.</a:t>
            </a:r>
          </a:p>
          <a:p>
            <a:endParaRPr lang="en-US" dirty="0"/>
          </a:p>
        </p:txBody>
      </p:sp>
      <p:sp>
        <p:nvSpPr>
          <p:cNvPr id="4" name="Slide Number Placeholder 3"/>
          <p:cNvSpPr>
            <a:spLocks noGrp="1"/>
          </p:cNvSpPr>
          <p:nvPr>
            <p:ph type="sldNum" sz="quarter" idx="10"/>
          </p:nvPr>
        </p:nvSpPr>
        <p:spPr/>
        <p:txBody>
          <a:bodyPr/>
          <a:lstStyle/>
          <a:p>
            <a:fld id="{B1D41364-15E5-4D19-9F44-7E52E8E6B660}" type="slidenum">
              <a:rPr lang="en-US" smtClean="0"/>
              <a:pPr/>
              <a:t>66</a:t>
            </a:fld>
            <a:endParaRPr lang="en-US"/>
          </a:p>
        </p:txBody>
      </p:sp>
    </p:spTree>
    <p:extLst>
      <p:ext uri="{BB962C8B-B14F-4D97-AF65-F5344CB8AC3E}">
        <p14:creationId xmlns:p14="http://schemas.microsoft.com/office/powerpoint/2010/main" val="21814252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25000" lnSpcReduction="20000"/>
          </a:bodyPr>
          <a:lstStyle/>
          <a:p>
            <a:pPr marL="0" marR="0" indent="0" algn="l" defTabSz="626929" rtl="0" eaLnBrk="1" fontAlgn="auto" latinLnBrk="0" hangingPunct="1">
              <a:lnSpc>
                <a:spcPct val="100000"/>
              </a:lnSpc>
              <a:spcBef>
                <a:spcPts val="0"/>
              </a:spcBef>
              <a:spcAft>
                <a:spcPts val="0"/>
              </a:spcAft>
              <a:buClrTx/>
              <a:buSzTx/>
              <a:buFontTx/>
              <a:buNone/>
              <a:tabLst/>
              <a:defRPr/>
            </a:pPr>
            <a:r>
              <a:rPr lang="en-US" baseline="0" dirty="0" smtClean="0"/>
              <a:t>Just Entered Not simplified</a:t>
            </a:r>
          </a:p>
          <a:p>
            <a:endParaRPr lang="en-US" dirty="0" smtClean="0">
              <a:solidFill>
                <a:prstClr val="black"/>
              </a:solidFill>
              <a:latin typeface="Calibri"/>
              <a:ea typeface="+mn-ea"/>
              <a:cs typeface="Arial" pitchFamily="34" charset="0"/>
            </a:endParaRPr>
          </a:p>
          <a:p>
            <a:endParaRPr lang="en-US" dirty="0" smtClean="0">
              <a:solidFill>
                <a:prstClr val="black"/>
              </a:solidFill>
              <a:latin typeface="Calibri"/>
              <a:ea typeface="+mn-ea"/>
              <a:cs typeface="Arial" pitchFamily="34" charset="0"/>
            </a:endParaRPr>
          </a:p>
          <a:p>
            <a:r>
              <a:rPr lang="en-US" dirty="0" smtClean="0">
                <a:solidFill>
                  <a:prstClr val="black"/>
                </a:solidFill>
                <a:latin typeface="Calibri"/>
                <a:ea typeface="+mn-ea"/>
                <a:cs typeface="Arial" pitchFamily="34" charset="0"/>
              </a:rPr>
              <a:t>IVB is the first platform with enough graphics performance to be a serious choice for general purpose graphics work (excluding 4+1 and 6+0 SKU’s).</a:t>
            </a:r>
          </a:p>
          <a:p>
            <a:r>
              <a:rPr lang="en-US" dirty="0" smtClean="0">
                <a:solidFill>
                  <a:prstClr val="black"/>
                </a:solidFill>
                <a:latin typeface="Calibri"/>
                <a:ea typeface="+mn-ea"/>
                <a:cs typeface="Arial" pitchFamily="34" charset="0"/>
              </a:rPr>
              <a:t>2+2 (mainstream) parts show the best promise.</a:t>
            </a:r>
          </a:p>
          <a:p>
            <a:endParaRPr lang="en-US" dirty="0" smtClean="0">
              <a:solidFill>
                <a:prstClr val="black"/>
              </a:solidFill>
              <a:latin typeface="Calibri"/>
              <a:ea typeface="+mn-ea"/>
              <a:cs typeface="Arial" pitchFamily="34" charset="0"/>
            </a:endParaRPr>
          </a:p>
          <a:p>
            <a:pPr defTabSz="914361">
              <a:defRPr/>
            </a:pPr>
            <a:r>
              <a:rPr lang="en-US" dirty="0" smtClean="0">
                <a:solidFill>
                  <a:prstClr val="black"/>
                </a:solidFill>
                <a:latin typeface="Calibri"/>
                <a:ea typeface="+mn-ea"/>
                <a:cs typeface="Arial" pitchFamily="34" charset="0"/>
              </a:rPr>
              <a:t>IVB provides </a:t>
            </a:r>
            <a:r>
              <a:rPr lang="en-US" dirty="0" err="1" smtClean="0">
                <a:solidFill>
                  <a:prstClr val="black"/>
                </a:solidFill>
                <a:latin typeface="Calibri"/>
                <a:ea typeface="+mn-ea"/>
                <a:cs typeface="Arial" pitchFamily="34" charset="0"/>
              </a:rPr>
              <a:t>DirectCompute</a:t>
            </a:r>
            <a:r>
              <a:rPr lang="en-US" dirty="0" smtClean="0">
                <a:solidFill>
                  <a:prstClr val="black"/>
                </a:solidFill>
                <a:latin typeface="Calibri"/>
                <a:ea typeface="+mn-ea"/>
                <a:cs typeface="Arial" pitchFamily="34" charset="0"/>
              </a:rPr>
              <a:t> support through CS5.0</a:t>
            </a:r>
          </a:p>
          <a:p>
            <a:pPr defTabSz="914361">
              <a:defRPr/>
            </a:pPr>
            <a:endParaRPr lang="en-US" dirty="0" smtClean="0"/>
          </a:p>
          <a:p>
            <a:pPr defTabSz="914361">
              <a:defRPr/>
            </a:pPr>
            <a:r>
              <a:rPr lang="en-US" dirty="0" err="1" smtClean="0"/>
              <a:t>Open</a:t>
            </a:r>
            <a:r>
              <a:rPr lang="en-US" baseline="0" dirty="0" err="1" smtClean="0"/>
              <a:t>CL</a:t>
            </a:r>
            <a:r>
              <a:rPr lang="en-US" baseline="0" dirty="0" smtClean="0"/>
              <a:t> 1.1 – With IVB, OCL begins taking advantage of GT EUs.</a:t>
            </a:r>
            <a:endParaRPr lang="en-US" dirty="0" smtClean="0"/>
          </a:p>
          <a:p>
            <a:endParaRPr lang="en-US" dirty="0" smtClean="0">
              <a:solidFill>
                <a:prstClr val="black"/>
              </a:solidFill>
              <a:latin typeface="Calibri"/>
              <a:ea typeface="+mn-ea"/>
              <a:cs typeface="Arial" pitchFamily="34" charset="0"/>
            </a:endParaRPr>
          </a:p>
          <a:p>
            <a:pPr eaLnBrk="1" hangingPunct="1">
              <a:spcBef>
                <a:spcPct val="0"/>
              </a:spcBef>
              <a:buFontTx/>
              <a:buNone/>
            </a:pPr>
            <a:r>
              <a:rPr lang="en-US" sz="1100" dirty="0"/>
              <a:t>On the graphics side we now support 3 simultaneous displays – this is primarily a mobile feature that allows you to have 3 monitors connected at the same time.  So now you can have for example an email window, work window and a “social networking” application on 3 different monitors at the same time.  An example of the monitor types supported is: 1 </a:t>
            </a:r>
            <a:r>
              <a:rPr lang="en-US" sz="1100" dirty="0" err="1"/>
              <a:t>eDP</a:t>
            </a:r>
            <a:r>
              <a:rPr lang="en-US" sz="1100" dirty="0"/>
              <a:t> + 2 DP (VGA + DVI).</a:t>
            </a:r>
          </a:p>
          <a:p>
            <a:pPr eaLnBrk="1" hangingPunct="1">
              <a:spcBef>
                <a:spcPct val="0"/>
              </a:spcBef>
              <a:buFontTx/>
              <a:buNone/>
            </a:pPr>
            <a:endParaRPr lang="en-US" sz="1100" dirty="0"/>
          </a:p>
          <a:p>
            <a:pPr eaLnBrk="1" hangingPunct="1">
              <a:spcBef>
                <a:spcPct val="0"/>
              </a:spcBef>
              <a:buFontTx/>
              <a:buNone/>
            </a:pPr>
            <a:r>
              <a:rPr lang="en-US" sz="1100" dirty="0"/>
              <a:t>3 pipes in the CPU; increase to 3 </a:t>
            </a:r>
            <a:r>
              <a:rPr lang="en-US" sz="1100" dirty="0" err="1"/>
              <a:t>transcoders</a:t>
            </a:r>
            <a:r>
              <a:rPr lang="en-US" sz="1100" dirty="0"/>
              <a:t> in the PCH</a:t>
            </a:r>
          </a:p>
          <a:p>
            <a:pPr eaLnBrk="1" hangingPunct="1">
              <a:spcBef>
                <a:spcPct val="0"/>
              </a:spcBef>
              <a:buFontTx/>
              <a:buNone/>
            </a:pPr>
            <a:r>
              <a:rPr lang="en-US" sz="1100" dirty="0"/>
              <a:t>2 of the 3 ports must be either DP or </a:t>
            </a:r>
            <a:r>
              <a:rPr lang="en-US" sz="1100" dirty="0" err="1"/>
              <a:t>eDP</a:t>
            </a:r>
            <a:r>
              <a:rPr lang="en-US" sz="1100" dirty="0"/>
              <a:t> </a:t>
            </a:r>
          </a:p>
          <a:p>
            <a:pPr marL="0" lvl="1" defTabSz="886198">
              <a:defRPr/>
            </a:pPr>
            <a:endParaRPr lang="en-US" sz="1100" dirty="0"/>
          </a:p>
          <a:p>
            <a:pPr marL="0" lvl="1" defTabSz="886198">
              <a:defRPr/>
            </a:pPr>
            <a:r>
              <a:rPr lang="en-US" sz="1100" dirty="0"/>
              <a:t>3D enhancements to now support DX11 and OpenGL3.1 for 3D support and better gaming; 3D images have more detail and supports more DX11 games</a:t>
            </a:r>
          </a:p>
          <a:p>
            <a:pPr marL="0" lvl="1" defTabSz="886198">
              <a:defRPr/>
            </a:pPr>
            <a:r>
              <a:rPr lang="en-US" sz="1100" dirty="0"/>
              <a:t>GT2 SKUs have increased the number of Execution Units from 12 to 16 for even better 3D performance. </a:t>
            </a:r>
          </a:p>
          <a:p>
            <a:endParaRPr lang="en-US" sz="1100" dirty="0"/>
          </a:p>
          <a:p>
            <a:r>
              <a:rPr lang="en-US" sz="1100" dirty="0"/>
              <a:t>Full HW accelerated encoding/decoding for transcoding for MPEG2 to provide power savings and speed of this; example: transcoding a video from my camcorder and transferring it into MPEG2 format; the transcoding speed is significantly increased; in </a:t>
            </a:r>
            <a:r>
              <a:rPr lang="en-US" sz="1100" dirty="0" err="1"/>
              <a:t>Sandybridge</a:t>
            </a:r>
            <a:r>
              <a:rPr lang="en-US" sz="1100" dirty="0"/>
              <a:t>, transcoding required help from the CPU; in </a:t>
            </a:r>
            <a:r>
              <a:rPr lang="en-US" sz="1100" dirty="0" err="1"/>
              <a:t>Ivybridge</a:t>
            </a:r>
            <a:r>
              <a:rPr lang="en-US" sz="1100" dirty="0"/>
              <a:t>, all of the transcoding load is handled by the GPU</a:t>
            </a:r>
          </a:p>
          <a:p>
            <a:endParaRPr lang="en-US" sz="1100" dirty="0"/>
          </a:p>
          <a:p>
            <a:r>
              <a:rPr lang="en-US" sz="1100" dirty="0"/>
              <a:t>For video processing, let’s assume you were taking a video with your camcorder and then playing it on your laptop; by checking the image stabilizer in the CUI, when you play back the video on your machine, the video images will stabilize when playing back</a:t>
            </a:r>
          </a:p>
          <a:p>
            <a:endParaRPr lang="en-US" sz="1100" dirty="0"/>
          </a:p>
          <a:p>
            <a:pPr eaLnBrk="1" hangingPunct="1">
              <a:spcBef>
                <a:spcPct val="0"/>
              </a:spcBef>
              <a:buFontTx/>
              <a:buNone/>
            </a:pPr>
            <a:r>
              <a:rPr lang="en-US" sz="1100" dirty="0"/>
              <a:t>NOTES:</a:t>
            </a:r>
          </a:p>
          <a:p>
            <a:pPr lvl="0" eaLnBrk="1" hangingPunct="1">
              <a:spcBef>
                <a:spcPct val="0"/>
              </a:spcBef>
              <a:buFontTx/>
              <a:buChar char="-"/>
            </a:pPr>
            <a:r>
              <a:rPr lang="en-US" sz="1100" dirty="0"/>
              <a:t>OpenGL = Open Graphics Library: standard spec defining a cross-language, cross-platform API for writing applications that produce 2D and 3D computer graphics</a:t>
            </a:r>
          </a:p>
          <a:p>
            <a:pPr lvl="1" eaLnBrk="1" hangingPunct="1">
              <a:spcBef>
                <a:spcPct val="0"/>
              </a:spcBef>
              <a:buFontTx/>
              <a:buChar char="-"/>
            </a:pPr>
            <a:r>
              <a:rPr lang="en-US" sz="1100" dirty="0"/>
              <a:t>Developed by SGI</a:t>
            </a:r>
          </a:p>
          <a:p>
            <a:pPr lvl="1" eaLnBrk="1" hangingPunct="1">
              <a:spcBef>
                <a:spcPct val="0"/>
              </a:spcBef>
              <a:buFontTx/>
              <a:buChar char="-"/>
            </a:pPr>
            <a:r>
              <a:rPr lang="en-US" sz="1100" dirty="0"/>
              <a:t>3.0 rev is being introduced in SNB timeframe and carrying over to IVB. Iron Lake supported OpenGL 2.1</a:t>
            </a:r>
          </a:p>
          <a:p>
            <a:r>
              <a:rPr lang="en-US" sz="1100" dirty="0"/>
              <a:t>CPT has yet to commit to being upgraded to support 3 display pipes</a:t>
            </a:r>
          </a:p>
          <a:p>
            <a:endParaRPr lang="en-US" dirty="0" smtClean="0">
              <a:solidFill>
                <a:prstClr val="black"/>
              </a:solidFill>
              <a:latin typeface="Calibri"/>
              <a:ea typeface="+mn-ea"/>
              <a:cs typeface="Arial" pitchFamily="34" charset="0"/>
            </a:endParaRPr>
          </a:p>
          <a:p>
            <a:endParaRPr lang="en-US" dirty="0" smtClean="0">
              <a:solidFill>
                <a:prstClr val="black"/>
              </a:solidFill>
              <a:latin typeface="Calibri"/>
              <a:ea typeface="+mn-ea"/>
              <a:cs typeface="Arial" pitchFamily="34" charset="0"/>
            </a:endParaRPr>
          </a:p>
          <a:p>
            <a:r>
              <a:rPr lang="en-US" dirty="0" smtClean="0">
                <a:solidFill>
                  <a:prstClr val="black"/>
                </a:solidFill>
                <a:latin typeface="Calibri"/>
                <a:ea typeface="+mn-ea"/>
                <a:cs typeface="Arial" pitchFamily="34" charset="0"/>
              </a:rPr>
              <a:t>Is anything from below still relevant?</a:t>
            </a:r>
          </a:p>
          <a:p>
            <a:endParaRPr lang="en-US" dirty="0" smtClean="0">
              <a:solidFill>
                <a:prstClr val="black"/>
              </a:solidFill>
              <a:latin typeface="Calibri"/>
              <a:ea typeface="+mn-ea"/>
              <a:cs typeface="Arial" pitchFamily="34" charset="0"/>
            </a:endParaRPr>
          </a:p>
          <a:p>
            <a:pPr eaLnBrk="1" hangingPunct="1">
              <a:lnSpc>
                <a:spcPct val="80000"/>
              </a:lnSpc>
            </a:pPr>
            <a:r>
              <a:rPr lang="en-US" dirty="0" smtClean="0"/>
              <a:t>Core i3/i5 3D (3D Mark 06) performance was approximately 2X from GM45.  SNB 3D (3D Mark 06) performance is expected to be ~1.7X Core i3/i5.</a:t>
            </a:r>
          </a:p>
          <a:p>
            <a:pPr eaLnBrk="1" hangingPunct="1">
              <a:lnSpc>
                <a:spcPct val="80000"/>
              </a:lnSpc>
            </a:pPr>
            <a:endParaRPr lang="en-US" dirty="0" smtClean="0"/>
          </a:p>
          <a:p>
            <a:pPr>
              <a:lnSpc>
                <a:spcPct val="105000"/>
              </a:lnSpc>
              <a:spcBef>
                <a:spcPct val="0"/>
              </a:spcBef>
              <a:defRPr/>
            </a:pPr>
            <a:r>
              <a:rPr lang="en-US" dirty="0" smtClean="0"/>
              <a:t>Key Clarkdale / Arrandale messages</a:t>
            </a:r>
          </a:p>
          <a:p>
            <a:pPr>
              <a:lnSpc>
                <a:spcPct val="75000"/>
              </a:lnSpc>
              <a:defRPr/>
            </a:pPr>
            <a:r>
              <a:rPr lang="en-US" b="1" u="sng" dirty="0" smtClean="0">
                <a:solidFill>
                  <a:schemeClr val="bg2"/>
                </a:solidFill>
              </a:rPr>
              <a:t>Graphics Integration</a:t>
            </a:r>
            <a:r>
              <a:rPr lang="en-US" b="1" dirty="0" smtClean="0">
                <a:solidFill>
                  <a:schemeClr val="bg2"/>
                </a:solidFill>
              </a:rPr>
              <a:t>:</a:t>
            </a:r>
            <a:r>
              <a:rPr lang="en-US" dirty="0" smtClean="0">
                <a:solidFill>
                  <a:schemeClr val="bg2"/>
                </a:solidFill>
              </a:rPr>
              <a:t> enables enhanced graphics performance and capabilities while reducing platform power and footprint to enable smaller form factors</a:t>
            </a:r>
          </a:p>
          <a:p>
            <a:pPr>
              <a:lnSpc>
                <a:spcPct val="75000"/>
              </a:lnSpc>
              <a:defRPr/>
            </a:pPr>
            <a:endParaRPr lang="en-US" b="1" dirty="0" smtClean="0">
              <a:solidFill>
                <a:schemeClr val="bg2"/>
              </a:solidFill>
            </a:endParaRPr>
          </a:p>
          <a:p>
            <a:pPr>
              <a:lnSpc>
                <a:spcPct val="75000"/>
              </a:lnSpc>
              <a:defRPr/>
            </a:pPr>
            <a:r>
              <a:rPr lang="en-US" b="1" u="sng" dirty="0" smtClean="0">
                <a:solidFill>
                  <a:schemeClr val="bg2"/>
                </a:solidFill>
              </a:rPr>
              <a:t>Full Windows* 7 Experience</a:t>
            </a:r>
            <a:r>
              <a:rPr lang="en-US" b="1" dirty="0" smtClean="0">
                <a:solidFill>
                  <a:schemeClr val="bg2"/>
                </a:solidFill>
              </a:rPr>
              <a:t>:</a:t>
            </a:r>
            <a:r>
              <a:rPr lang="en-US" b="1" dirty="0" smtClean="0">
                <a:solidFill>
                  <a:srgbClr val="FFCC00"/>
                </a:solidFill>
              </a:rPr>
              <a:t> </a:t>
            </a:r>
            <a:r>
              <a:rPr lang="en-US" dirty="0" smtClean="0"/>
              <a:t>Optimized and ready to deliver a stable, high quality Windows* 7 experience</a:t>
            </a:r>
            <a:endParaRPr lang="en-US" b="1" dirty="0" smtClean="0">
              <a:solidFill>
                <a:srgbClr val="FFCC00"/>
              </a:solidFill>
            </a:endParaRPr>
          </a:p>
          <a:p>
            <a:pPr>
              <a:lnSpc>
                <a:spcPct val="75000"/>
              </a:lnSpc>
              <a:defRPr/>
            </a:pPr>
            <a:endParaRPr lang="en-US" b="1" dirty="0" smtClean="0"/>
          </a:p>
          <a:p>
            <a:pPr>
              <a:lnSpc>
                <a:spcPct val="75000"/>
              </a:lnSpc>
              <a:defRPr/>
            </a:pPr>
            <a:r>
              <a:rPr lang="en-US" b="1" u="sng" dirty="0" smtClean="0"/>
              <a:t>Optimized HD Playback</a:t>
            </a:r>
            <a:r>
              <a:rPr lang="en-US" b="1" dirty="0" smtClean="0"/>
              <a:t>: </a:t>
            </a:r>
            <a:r>
              <a:rPr lang="en-US" dirty="0" smtClean="0"/>
              <a:t>Dual video decode enables smooth </a:t>
            </a:r>
            <a:r>
              <a:rPr lang="en-US" dirty="0" err="1" smtClean="0"/>
              <a:t>Blu</a:t>
            </a:r>
            <a:r>
              <a:rPr lang="en-US" dirty="0" smtClean="0"/>
              <a:t>-ray* and high definition playback for picture-in-picture</a:t>
            </a:r>
            <a:endParaRPr lang="en-US" b="1" dirty="0" smtClean="0"/>
          </a:p>
          <a:p>
            <a:pPr>
              <a:lnSpc>
                <a:spcPct val="75000"/>
              </a:lnSpc>
              <a:defRPr/>
            </a:pPr>
            <a:endParaRPr lang="en-US" b="1" dirty="0" smtClean="0"/>
          </a:p>
          <a:p>
            <a:pPr>
              <a:lnSpc>
                <a:spcPct val="75000"/>
              </a:lnSpc>
              <a:defRPr/>
            </a:pPr>
            <a:r>
              <a:rPr lang="en-US" b="1" u="sng" dirty="0" smtClean="0"/>
              <a:t>Excellent Video Quality</a:t>
            </a:r>
            <a:r>
              <a:rPr lang="en-US" b="1" dirty="0" smtClean="0"/>
              <a:t>: </a:t>
            </a:r>
            <a:r>
              <a:rPr lang="en-US" dirty="0" smtClean="0"/>
              <a:t>Support for Deep Color and </a:t>
            </a:r>
            <a:r>
              <a:rPr lang="en-US" dirty="0" err="1" smtClean="0"/>
              <a:t>x.v.Color</a:t>
            </a:r>
            <a:r>
              <a:rPr lang="en-US" dirty="0" smtClean="0"/>
              <a:t>*  (a new standard in representing colors on displays) enable new levels of color fidelity for a crystal clear picture full of clarity</a:t>
            </a:r>
          </a:p>
          <a:p>
            <a:pPr>
              <a:lnSpc>
                <a:spcPct val="75000"/>
              </a:lnSpc>
              <a:defRPr/>
            </a:pPr>
            <a:endParaRPr lang="en-US" b="1" dirty="0" smtClean="0"/>
          </a:p>
          <a:p>
            <a:pPr>
              <a:lnSpc>
                <a:spcPct val="75000"/>
              </a:lnSpc>
              <a:defRPr/>
            </a:pPr>
            <a:r>
              <a:rPr lang="en-US" b="1" u="sng" dirty="0" smtClean="0"/>
              <a:t>Superior Audio Quality</a:t>
            </a:r>
            <a:r>
              <a:rPr lang="en-US" dirty="0" smtClean="0"/>
              <a:t>: Clarkdale graphics deliver support for Dolby* True HD &amp; DTS*-HD MA enabling Intel’s ultimate HTPC or media server </a:t>
            </a:r>
          </a:p>
          <a:p>
            <a:pPr>
              <a:lnSpc>
                <a:spcPct val="75000"/>
              </a:lnSpc>
              <a:defRPr/>
            </a:pPr>
            <a:endParaRPr lang="en-US" b="1" dirty="0" smtClean="0">
              <a:solidFill>
                <a:schemeClr val="bg2"/>
              </a:solidFill>
            </a:endParaRPr>
          </a:p>
          <a:p>
            <a:pPr>
              <a:lnSpc>
                <a:spcPct val="75000"/>
              </a:lnSpc>
              <a:defRPr/>
            </a:pPr>
            <a:r>
              <a:rPr lang="en-US" b="1" u="sng" dirty="0" smtClean="0">
                <a:solidFill>
                  <a:schemeClr val="bg2"/>
                </a:solidFill>
              </a:rPr>
              <a:t>Improved Game Compatibility</a:t>
            </a:r>
            <a:r>
              <a:rPr lang="en-US" b="1" dirty="0" smtClean="0">
                <a:solidFill>
                  <a:schemeClr val="bg2"/>
                </a:solidFill>
              </a:rPr>
              <a:t>: </a:t>
            </a:r>
            <a:r>
              <a:rPr lang="en-US" dirty="0" smtClean="0">
                <a:solidFill>
                  <a:schemeClr val="bg2"/>
                </a:solidFill>
              </a:rPr>
              <a:t>Clarkdale plays the most  popular 3D games</a:t>
            </a:r>
            <a:endParaRPr lang="en-US" dirty="0" smtClean="0"/>
          </a:p>
          <a:p>
            <a:pPr>
              <a:lnSpc>
                <a:spcPct val="105000"/>
              </a:lnSpc>
              <a:spcBef>
                <a:spcPct val="0"/>
              </a:spcBef>
              <a:defRPr/>
            </a:pPr>
            <a:endParaRPr lang="en-US" dirty="0" smtClean="0"/>
          </a:p>
          <a:p>
            <a:pPr>
              <a:lnSpc>
                <a:spcPct val="105000"/>
              </a:lnSpc>
              <a:spcBef>
                <a:spcPct val="0"/>
              </a:spcBef>
              <a:defRPr/>
            </a:pPr>
            <a:r>
              <a:rPr lang="en-US" dirty="0" smtClean="0"/>
              <a:t>Sandy bridge provides next gen </a:t>
            </a:r>
            <a:r>
              <a:rPr lang="en-US" baseline="0" dirty="0" smtClean="0"/>
              <a:t>Intel® HD Graphics now on die (providing tighter integration, better performance, better power efficiency) as well as new features such as HD video encode. Notebooks will have ‘GT2’ </a:t>
            </a:r>
            <a:r>
              <a:rPr lang="en-US" baseline="0" dirty="0" err="1" smtClean="0"/>
              <a:t>skus</a:t>
            </a:r>
            <a:r>
              <a:rPr lang="en-US" baseline="0" dirty="0" smtClean="0"/>
              <a:t> with double </a:t>
            </a:r>
            <a:r>
              <a:rPr lang="en-US" baseline="0" dirty="0" err="1" smtClean="0"/>
              <a:t>gfx</a:t>
            </a:r>
            <a:r>
              <a:rPr lang="en-US" baseline="0" dirty="0" smtClean="0"/>
              <a:t> execution units for added performance</a:t>
            </a:r>
          </a:p>
          <a:p>
            <a:pPr eaLnBrk="1" hangingPunct="1">
              <a:lnSpc>
                <a:spcPct val="80000"/>
              </a:lnSpc>
            </a:pPr>
            <a:endParaRPr lang="en-US" dirty="0" smtClean="0"/>
          </a:p>
          <a:p>
            <a:pPr eaLnBrk="1" hangingPunct="1">
              <a:lnSpc>
                <a:spcPct val="80000"/>
              </a:lnSpc>
            </a:pPr>
            <a:r>
              <a:rPr lang="en-US" b="1" u="sng" dirty="0" smtClean="0"/>
              <a:t>Terminology:</a:t>
            </a:r>
          </a:p>
          <a:p>
            <a:pPr eaLnBrk="1" hangingPunct="1">
              <a:lnSpc>
                <a:spcPct val="80000"/>
              </a:lnSpc>
            </a:pPr>
            <a:r>
              <a:rPr lang="en-US" b="1" dirty="0" smtClean="0"/>
              <a:t>EU: Execution units: </a:t>
            </a:r>
            <a:r>
              <a:rPr lang="en-US" dirty="0" smtClean="0"/>
              <a:t>Programmable engine to process 3d workloads. Graphics engine will distribute the workload among the different threads. EU increasing at the hardware level. </a:t>
            </a:r>
          </a:p>
          <a:p>
            <a:pPr eaLnBrk="1" hangingPunct="1">
              <a:lnSpc>
                <a:spcPct val="80000"/>
              </a:lnSpc>
            </a:pPr>
            <a:r>
              <a:rPr lang="en-US" b="1" dirty="0" smtClean="0"/>
              <a:t>Gigaflops:</a:t>
            </a:r>
            <a:r>
              <a:rPr lang="en-US" dirty="0" smtClean="0"/>
              <a:t>  Clock Frequency, 10</a:t>
            </a:r>
            <a:r>
              <a:rPr lang="en-US" baseline="30000" dirty="0" smtClean="0"/>
              <a:t>9 </a:t>
            </a:r>
            <a:r>
              <a:rPr lang="en-US" dirty="0" smtClean="0"/>
              <a:t> Floating point operations per second</a:t>
            </a:r>
          </a:p>
          <a:p>
            <a:pPr eaLnBrk="1" hangingPunct="1">
              <a:lnSpc>
                <a:spcPct val="80000"/>
              </a:lnSpc>
            </a:pPr>
            <a:r>
              <a:rPr lang="en-US" b="1" dirty="0" smtClean="0"/>
              <a:t>OGL:</a:t>
            </a:r>
            <a:r>
              <a:rPr lang="en-US" dirty="0" smtClean="0"/>
              <a:t> Open GL</a:t>
            </a:r>
            <a:br>
              <a:rPr lang="en-US" dirty="0" smtClean="0"/>
            </a:br>
            <a:r>
              <a:rPr lang="en-US" b="1" dirty="0" smtClean="0"/>
              <a:t>SM:</a:t>
            </a:r>
            <a:r>
              <a:rPr lang="en-US" dirty="0" smtClean="0"/>
              <a:t> </a:t>
            </a:r>
            <a:r>
              <a:rPr lang="en-US" dirty="0" err="1" smtClean="0"/>
              <a:t>Shader</a:t>
            </a:r>
            <a:r>
              <a:rPr lang="en-US" dirty="0" smtClean="0"/>
              <a:t> Model</a:t>
            </a:r>
          </a:p>
          <a:p>
            <a:pPr eaLnBrk="1" hangingPunct="1">
              <a:lnSpc>
                <a:spcPct val="80000"/>
              </a:lnSpc>
            </a:pPr>
            <a:r>
              <a:rPr lang="en-US" b="1" dirty="0" smtClean="0"/>
              <a:t>Intel® Render Graphics Standby:</a:t>
            </a:r>
            <a:r>
              <a:rPr lang="en-US" dirty="0" smtClean="0"/>
              <a:t>  Allows you to put the GMCH  ( Graphics Memory Controller Hub) in a low power state when there is no graphics workload.</a:t>
            </a:r>
          </a:p>
          <a:p>
            <a:pPr eaLnBrk="1" hangingPunct="1">
              <a:lnSpc>
                <a:spcPct val="80000"/>
              </a:lnSpc>
            </a:pPr>
            <a:r>
              <a:rPr lang="en-US" b="1" dirty="0" smtClean="0"/>
              <a:t>DPST: Intel® Display Power Savings Technology:</a:t>
            </a:r>
            <a:r>
              <a:rPr lang="en-US" dirty="0" smtClean="0"/>
              <a:t> Reduces the backlight of the display with no visible impact to the brightness and quality of the picture.     </a:t>
            </a:r>
          </a:p>
          <a:p>
            <a:pPr eaLnBrk="1" hangingPunct="1">
              <a:lnSpc>
                <a:spcPct val="80000"/>
              </a:lnSpc>
            </a:pPr>
            <a:r>
              <a:rPr lang="en-US" b="1" dirty="0" smtClean="0"/>
              <a:t>Turbo Boost Technology:</a:t>
            </a:r>
            <a:r>
              <a:rPr lang="en-US" dirty="0" smtClean="0"/>
              <a:t>  Dynamically boosts execution frequency to accommodate differing workloads (up to available TDP), improving power efficiency and speeding execution.</a:t>
            </a:r>
          </a:p>
          <a:p>
            <a:pPr eaLnBrk="1" hangingPunct="1">
              <a:lnSpc>
                <a:spcPct val="80000"/>
              </a:lnSpc>
            </a:pPr>
            <a:r>
              <a:rPr lang="en-US" b="1" dirty="0" smtClean="0"/>
              <a:t>Switchable Graphics:</a:t>
            </a:r>
            <a:r>
              <a:rPr lang="en-US" dirty="0" smtClean="0"/>
              <a:t> The ability to switch between Integrated and Discrete graphics.  Intel’s implementation supports both ATI and Nvidia discrete graphics cards.</a:t>
            </a:r>
          </a:p>
          <a:p>
            <a:pPr eaLnBrk="1" hangingPunct="1">
              <a:lnSpc>
                <a:spcPct val="80000"/>
              </a:lnSpc>
            </a:pPr>
            <a:r>
              <a:rPr lang="en-US" b="1" dirty="0" smtClean="0"/>
              <a:t>HQV: Hollywood Quality Video.  </a:t>
            </a:r>
            <a:r>
              <a:rPr lang="en-US" dirty="0" smtClean="0"/>
              <a:t>This is a benchmark to measure video quality</a:t>
            </a:r>
          </a:p>
          <a:p>
            <a:pPr eaLnBrk="1" hangingPunct="1">
              <a:lnSpc>
                <a:spcPct val="80000"/>
              </a:lnSpc>
            </a:pPr>
            <a:r>
              <a:rPr lang="en-US" b="1" dirty="0" smtClean="0"/>
              <a:t>PAVP: Protected Audio Video Path.</a:t>
            </a:r>
            <a:r>
              <a:rPr lang="en-US" dirty="0" smtClean="0"/>
              <a:t> Need protected path to ensure content is secure for premium content.</a:t>
            </a:r>
          </a:p>
          <a:p>
            <a:pPr eaLnBrk="1" hangingPunct="1">
              <a:lnSpc>
                <a:spcPct val="80000"/>
              </a:lnSpc>
            </a:pPr>
            <a:r>
              <a:rPr lang="en-US" b="1" dirty="0" smtClean="0"/>
              <a:t>HD-HQV: High def Hollywood Quality Video</a:t>
            </a:r>
          </a:p>
          <a:p>
            <a:pPr defTabSz="914361">
              <a:lnSpc>
                <a:spcPct val="80000"/>
              </a:lnSpc>
              <a:defRPr/>
            </a:pPr>
            <a:r>
              <a:rPr lang="en-US" b="1" dirty="0" err="1" smtClean="0">
                <a:latin typeface="Arial" pitchFamily="34" charset="0"/>
                <a:ea typeface="+mn-ea"/>
                <a:cs typeface="Arial" pitchFamily="34" charset="0"/>
              </a:rPr>
              <a:t>xvYCC</a:t>
            </a:r>
            <a:r>
              <a:rPr lang="en-US" b="1" dirty="0" smtClean="0">
                <a:latin typeface="Arial" pitchFamily="34" charset="0"/>
                <a:ea typeface="+mn-ea"/>
                <a:cs typeface="Arial" pitchFamily="34" charset="0"/>
              </a:rPr>
              <a:t> (</a:t>
            </a:r>
            <a:r>
              <a:rPr lang="en-US" b="1" dirty="0" err="1" smtClean="0">
                <a:latin typeface="Arial" pitchFamily="34" charset="0"/>
                <a:ea typeface="+mn-ea"/>
                <a:cs typeface="Arial" pitchFamily="34" charset="0"/>
              </a:rPr>
              <a:t>x.v.Color</a:t>
            </a:r>
            <a:r>
              <a:rPr lang="en-US" b="1" baseline="30000" dirty="0" smtClean="0">
                <a:latin typeface="Arial" pitchFamily="34" charset="0"/>
                <a:ea typeface="+mn-ea"/>
                <a:cs typeface="Arial" pitchFamily="34" charset="0"/>
              </a:rPr>
              <a:t> TM</a:t>
            </a:r>
            <a:r>
              <a:rPr lang="en-US" b="1" dirty="0" smtClean="0">
                <a:latin typeface="Arial" pitchFamily="34" charset="0"/>
                <a:ea typeface="+mn-ea"/>
                <a:cs typeface="Arial" pitchFamily="34" charset="0"/>
              </a:rPr>
              <a:t>)</a:t>
            </a:r>
            <a:r>
              <a:rPr lang="en-US" dirty="0" smtClean="0"/>
              <a:t>: </a:t>
            </a:r>
            <a:r>
              <a:rPr lang="en-US" dirty="0" err="1" smtClean="0">
                <a:latin typeface="Arial" pitchFamily="34" charset="0"/>
                <a:ea typeface="+mn-ea"/>
                <a:cs typeface="Arial" pitchFamily="34" charset="0"/>
              </a:rPr>
              <a:t>xvYCC</a:t>
            </a:r>
            <a:r>
              <a:rPr lang="en-US" dirty="0" smtClean="0">
                <a:latin typeface="Arial" pitchFamily="34" charset="0"/>
                <a:ea typeface="+mn-ea"/>
                <a:cs typeface="Arial" pitchFamily="34" charset="0"/>
              </a:rPr>
              <a:t> is a new international digital video color space standard  which extends the gamut beyond the R/G/B primaries specified in those standards. </a:t>
            </a:r>
            <a:r>
              <a:rPr lang="en-US" dirty="0" smtClean="0"/>
              <a:t>Extended gamut YCC is a color space that can be used in the video electronics of TV sets to support 1.8 times as many colors as the </a:t>
            </a:r>
            <a:r>
              <a:rPr lang="en-US" dirty="0" err="1" smtClean="0"/>
              <a:t>sRGB</a:t>
            </a:r>
            <a:r>
              <a:rPr lang="en-US" dirty="0" smtClean="0"/>
              <a:t> color space. </a:t>
            </a:r>
            <a:r>
              <a:rPr lang="en-US" dirty="0" err="1" smtClean="0"/>
              <a:t>xvYCC</a:t>
            </a:r>
            <a:r>
              <a:rPr lang="en-US" dirty="0" smtClean="0"/>
              <a:t> uses the full range of values ( 0 to 255 in an 8-bit space) to represent colors. </a:t>
            </a:r>
            <a:r>
              <a:rPr lang="en-US" sz="2400" dirty="0">
                <a:latin typeface="Arial" pitchFamily="34" charset="0"/>
                <a:cs typeface="Arial" pitchFamily="34" charset="0"/>
              </a:rPr>
              <a:t>The wider ranges of digital values allow representation of </a:t>
            </a:r>
            <a:r>
              <a:rPr lang="en-US" sz="2400" i="1" dirty="0">
                <a:latin typeface="Arial" pitchFamily="34" charset="0"/>
                <a:cs typeface="Arial" pitchFamily="34" charset="0"/>
              </a:rPr>
              <a:t>deeper greens</a:t>
            </a:r>
            <a:r>
              <a:rPr lang="en-US" sz="2400" dirty="0">
                <a:latin typeface="Arial" pitchFamily="34" charset="0"/>
                <a:cs typeface="Arial" pitchFamily="34" charset="0"/>
              </a:rPr>
              <a:t>, </a:t>
            </a:r>
            <a:r>
              <a:rPr lang="en-US" sz="2400" i="1" dirty="0">
                <a:latin typeface="Arial" pitchFamily="34" charset="0"/>
                <a:cs typeface="Arial" pitchFamily="34" charset="0"/>
              </a:rPr>
              <a:t>deeper reds</a:t>
            </a:r>
            <a:r>
              <a:rPr lang="en-US" sz="2400" dirty="0">
                <a:latin typeface="Arial" pitchFamily="34" charset="0"/>
                <a:cs typeface="Arial" pitchFamily="34" charset="0"/>
              </a:rPr>
              <a:t>, and </a:t>
            </a:r>
            <a:r>
              <a:rPr lang="en-US" sz="2400" i="1" dirty="0">
                <a:latin typeface="Arial" pitchFamily="34" charset="0"/>
                <a:cs typeface="Arial" pitchFamily="34" charset="0"/>
              </a:rPr>
              <a:t>deeper blues</a:t>
            </a:r>
            <a:r>
              <a:rPr lang="en-US" sz="2400" dirty="0">
                <a:latin typeface="Arial" pitchFamily="34" charset="0"/>
                <a:cs typeface="Arial" pitchFamily="34" charset="0"/>
              </a:rPr>
              <a:t>.  See more at: http://www.abccables.com/info-xvycc-and-deep-color.html</a:t>
            </a:r>
          </a:p>
          <a:p>
            <a:pPr eaLnBrk="1" hangingPunct="1">
              <a:lnSpc>
                <a:spcPct val="80000"/>
              </a:lnSpc>
            </a:pPr>
            <a:r>
              <a:rPr lang="en-US" b="1" dirty="0" smtClean="0"/>
              <a:t>12bpc (deep color):</a:t>
            </a:r>
            <a:r>
              <a:rPr lang="en-US" dirty="0" smtClean="0"/>
              <a:t>  Bits per channel. In 12-bit direct color, there are 4 bits ( 16 possible levels) for each of the R,G, and B components, enabling 4,096 different colors. </a:t>
            </a:r>
            <a:r>
              <a:rPr lang="en-US" sz="2400" dirty="0">
                <a:latin typeface="Arial" pitchFamily="34" charset="0"/>
                <a:cs typeface="Arial" pitchFamily="34" charset="0"/>
              </a:rPr>
              <a:t>HDMI 1.3 supports 30-bit, 36-bit and 48-bit (RGB or </a:t>
            </a:r>
            <a:r>
              <a:rPr lang="en-US" sz="2400" dirty="0" err="1">
                <a:latin typeface="Arial" pitchFamily="34" charset="0"/>
                <a:cs typeface="Arial" pitchFamily="34" charset="0"/>
              </a:rPr>
              <a:t>YCbCr</a:t>
            </a:r>
            <a:r>
              <a:rPr lang="en-US" sz="2400" dirty="0">
                <a:latin typeface="Arial" pitchFamily="34" charset="0"/>
                <a:cs typeface="Arial" pitchFamily="34" charset="0"/>
              </a:rPr>
              <a:t>) color depths, up from the 24-bit depths in previous versions of the HDMI specification. Allows HDTVs and other displays go from millions of colors to billions of colors</a:t>
            </a:r>
          </a:p>
          <a:p>
            <a:pPr rtl="0" eaLnBrk="0" fontAlgn="base" latinLnBrk="0" hangingPunct="0"/>
            <a:r>
              <a:rPr lang="en-US" sz="2400" dirty="0">
                <a:latin typeface="Arial" pitchFamily="34" charset="0"/>
                <a:cs typeface="Arial" pitchFamily="34" charset="0"/>
              </a:rPr>
              <a:t>	• Eliminates on-screen color banding, for smooth tonal transitions and subtle</a:t>
            </a:r>
          </a:p>
          <a:p>
            <a:pPr rtl="0" eaLnBrk="0" fontAlgn="base" latinLnBrk="0" hangingPunct="0"/>
            <a:r>
              <a:rPr lang="en-US" sz="2400" dirty="0">
                <a:latin typeface="Arial" pitchFamily="34" charset="0"/>
                <a:cs typeface="Arial" pitchFamily="34" charset="0"/>
              </a:rPr>
              <a:t>	gradations between colors</a:t>
            </a:r>
          </a:p>
          <a:p>
            <a:pPr rtl="0" eaLnBrk="0" fontAlgn="base" latinLnBrk="0" hangingPunct="0"/>
            <a:r>
              <a:rPr lang="en-US" sz="2400" dirty="0">
                <a:latin typeface="Arial" pitchFamily="34" charset="0"/>
                <a:cs typeface="Arial" pitchFamily="34" charset="0"/>
              </a:rPr>
              <a:t>	• Enables increased contrast ratio</a:t>
            </a:r>
          </a:p>
          <a:p>
            <a:pPr rtl="0" eaLnBrk="0" fontAlgn="base" latinLnBrk="0" hangingPunct="0"/>
            <a:r>
              <a:rPr lang="en-US" sz="2400" dirty="0">
                <a:latin typeface="Arial" pitchFamily="34" charset="0"/>
                <a:cs typeface="Arial" pitchFamily="34" charset="0"/>
              </a:rPr>
              <a:t>	http://www.hdmi.org/pdf/HDMI_Insert_FINAL_8-30-06.pdf</a:t>
            </a:r>
          </a:p>
          <a:p>
            <a:pPr eaLnBrk="1" hangingPunct="1">
              <a:lnSpc>
                <a:spcPct val="80000"/>
              </a:lnSpc>
            </a:pPr>
            <a:r>
              <a:rPr lang="en-US" b="1" dirty="0" smtClean="0"/>
              <a:t>PAVP 1.5 and 2.0:</a:t>
            </a:r>
            <a:r>
              <a:rPr lang="en-US" dirty="0" smtClean="0"/>
              <a:t> Provide additional security.</a:t>
            </a:r>
          </a:p>
          <a:p>
            <a:pPr eaLnBrk="1" hangingPunct="1">
              <a:lnSpc>
                <a:spcPct val="80000"/>
              </a:lnSpc>
            </a:pPr>
            <a:r>
              <a:rPr lang="en-US" b="1" dirty="0" err="1" smtClean="0"/>
              <a:t>iAACS</a:t>
            </a:r>
            <a:r>
              <a:rPr lang="en-US" b="1" dirty="0" smtClean="0"/>
              <a:t>: Integrated AACS: Advanced Access Content System</a:t>
            </a:r>
            <a:r>
              <a:rPr lang="en-US" dirty="0" smtClean="0"/>
              <a:t>: Standard for content distribution and digital rights management</a:t>
            </a:r>
          </a:p>
          <a:p>
            <a:pPr eaLnBrk="1" hangingPunct="1">
              <a:lnSpc>
                <a:spcPct val="80000"/>
              </a:lnSpc>
            </a:pPr>
            <a:r>
              <a:rPr lang="en-US" b="1" dirty="0" smtClean="0"/>
              <a:t>DX: Microsoft DirectX:</a:t>
            </a:r>
            <a:r>
              <a:rPr lang="en-US" dirty="0" smtClean="0"/>
              <a:t>  Collection of APIs for handing tasks related to multimedia, especially game programming and video, on MS platforms.</a:t>
            </a:r>
          </a:p>
          <a:p>
            <a:pPr rtl="0" eaLnBrk="0" fontAlgn="base" latinLnBrk="0" hangingPunct="0"/>
            <a:r>
              <a:rPr lang="en-US" sz="2400" b="1" dirty="0">
                <a:latin typeface="Arial" pitchFamily="34" charset="0"/>
                <a:cs typeface="Arial" pitchFamily="34" charset="0"/>
              </a:rPr>
              <a:t>Dual Video Decode: </a:t>
            </a:r>
            <a:r>
              <a:rPr lang="en-US" sz="2400" dirty="0">
                <a:latin typeface="Arial" pitchFamily="34" charset="0"/>
                <a:cs typeface="Arial" pitchFamily="34" charset="0"/>
              </a:rPr>
              <a:t>Enables HW accelerated decode for two streams (i.e. PIP content) including </a:t>
            </a:r>
            <a:r>
              <a:rPr lang="en-US" sz="2400" dirty="0" err="1">
                <a:latin typeface="Arial" pitchFamily="34" charset="0"/>
                <a:cs typeface="Arial" pitchFamily="34" charset="0"/>
              </a:rPr>
              <a:t>Blu</a:t>
            </a:r>
            <a:r>
              <a:rPr lang="en-US" sz="2400" dirty="0">
                <a:latin typeface="Arial" pitchFamily="34" charset="0"/>
                <a:cs typeface="Arial" pitchFamily="34" charset="0"/>
              </a:rPr>
              <a:t>-ray.  Supports smooth playback &amp; lower processor utilization enabling greater multi-tasking. </a:t>
            </a:r>
          </a:p>
          <a:p>
            <a:pPr rtl="0" eaLnBrk="0" fontAlgn="base" latinLnBrk="0" hangingPunct="0"/>
            <a:r>
              <a:rPr lang="en-US" sz="2400" b="1" dirty="0">
                <a:latin typeface="Arial" pitchFamily="34" charset="0"/>
                <a:cs typeface="Arial" pitchFamily="34" charset="0"/>
              </a:rPr>
              <a:t>Hi-z: </a:t>
            </a:r>
            <a:r>
              <a:rPr lang="en-US" sz="2400" dirty="0">
                <a:latin typeface="Arial" pitchFamily="34" charset="0"/>
                <a:cs typeface="Arial" pitchFamily="34" charset="0"/>
              </a:rPr>
              <a:t>Enables faster rejection of occluded pixels. Pixels falling outside of the screen are not processed- saving computations and delivering more efficient processing throughput.  Reduces memory bandwidth and thus number of pixels drawn. Net result is an increase in performance of games.</a:t>
            </a:r>
          </a:p>
          <a:p>
            <a:pPr rtl="0" eaLnBrk="0" fontAlgn="base" latinLnBrk="0" hangingPunct="0"/>
            <a:r>
              <a:rPr lang="en-US" sz="2400" b="1" dirty="0">
                <a:latin typeface="Arial" pitchFamily="34" charset="0"/>
                <a:cs typeface="Arial" pitchFamily="34" charset="0"/>
              </a:rPr>
              <a:t>Dolby </a:t>
            </a:r>
            <a:r>
              <a:rPr lang="en-US" sz="2400" b="1" dirty="0" err="1">
                <a:latin typeface="Arial" pitchFamily="34" charset="0"/>
                <a:cs typeface="Arial" pitchFamily="34" charset="0"/>
              </a:rPr>
              <a:t>TrueHD</a:t>
            </a:r>
            <a:r>
              <a:rPr lang="en-US" sz="2400" b="1" dirty="0">
                <a:latin typeface="Arial" pitchFamily="34" charset="0"/>
                <a:cs typeface="Arial" pitchFamily="34" charset="0"/>
              </a:rPr>
              <a:t>: </a:t>
            </a:r>
            <a:r>
              <a:rPr lang="en-US" sz="2400" dirty="0">
                <a:latin typeface="Arial" pitchFamily="34" charset="0"/>
                <a:cs typeface="Arial" pitchFamily="34" charset="0"/>
              </a:rPr>
              <a:t>Dolby </a:t>
            </a:r>
            <a:r>
              <a:rPr lang="en-US" sz="2400" dirty="0" err="1">
                <a:latin typeface="Arial" pitchFamily="34" charset="0"/>
                <a:cs typeface="Arial" pitchFamily="34" charset="0"/>
              </a:rPr>
              <a:t>TrueHD</a:t>
            </a:r>
            <a:r>
              <a:rPr lang="en-US" sz="2400" dirty="0">
                <a:latin typeface="Arial" pitchFamily="34" charset="0"/>
                <a:cs typeface="Arial" pitchFamily="34" charset="0"/>
              </a:rPr>
              <a:t> delivers spacious, highly realistic sound effects (100 percent lossless audio), and dynamic range that allows viewers at home to experience every detail of the original recording for a deeply involving listening experience. Dolby </a:t>
            </a:r>
            <a:r>
              <a:rPr lang="en-US" sz="2400" dirty="0" err="1">
                <a:latin typeface="Arial" pitchFamily="34" charset="0"/>
                <a:cs typeface="Arial" pitchFamily="34" charset="0"/>
              </a:rPr>
              <a:t>TrueHD</a:t>
            </a:r>
            <a:r>
              <a:rPr lang="en-US" sz="2400" dirty="0">
                <a:latin typeface="Arial" pitchFamily="34" charset="0"/>
                <a:cs typeface="Arial" pitchFamily="34" charset="0"/>
              </a:rPr>
              <a:t> can support up to 14 channels of surround sound; as currently implemented in high-definition discs (is utilized by the </a:t>
            </a:r>
            <a:r>
              <a:rPr lang="en-US" sz="2400" dirty="0" err="1">
                <a:latin typeface="Arial" pitchFamily="34" charset="0"/>
                <a:cs typeface="Arial" pitchFamily="34" charset="0"/>
              </a:rPr>
              <a:t>Blu</a:t>
            </a:r>
            <a:r>
              <a:rPr lang="en-US" sz="2400" dirty="0">
                <a:latin typeface="Arial" pitchFamily="34" charset="0"/>
                <a:cs typeface="Arial" pitchFamily="34" charset="0"/>
              </a:rPr>
              <a:t>-ray Disc format), it supports up to eight channels of pristine audio playback (currently delivers up to 7.1 channels of surround sound in today’s formats and is expandable for the future). Dolby </a:t>
            </a:r>
            <a:r>
              <a:rPr lang="en-US" sz="2400" dirty="0" err="1">
                <a:latin typeface="Arial" pitchFamily="34" charset="0"/>
                <a:cs typeface="Arial" pitchFamily="34" charset="0"/>
              </a:rPr>
              <a:t>TrueHD</a:t>
            </a:r>
            <a:r>
              <a:rPr lang="en-US" sz="2400" dirty="0">
                <a:latin typeface="Arial" pitchFamily="34" charset="0"/>
                <a:cs typeface="Arial" pitchFamily="34" charset="0"/>
              </a:rPr>
              <a:t> </a:t>
            </a:r>
            <a:r>
              <a:rPr lang="en-US" sz="2400" dirty="0" err="1">
                <a:latin typeface="Arial" pitchFamily="34" charset="0"/>
                <a:cs typeface="Arial" pitchFamily="34" charset="0"/>
              </a:rPr>
              <a:t>bitstreams</a:t>
            </a:r>
            <a:r>
              <a:rPr lang="en-US" sz="2400" dirty="0">
                <a:latin typeface="Arial" pitchFamily="34" charset="0"/>
                <a:cs typeface="Arial" pitchFamily="34" charset="0"/>
              </a:rPr>
              <a:t> are supported by HDMI™ 1.3, a single-cable digital connection to high-definition home theater systems and HDTV displays.</a:t>
            </a:r>
          </a:p>
          <a:p>
            <a:r>
              <a:rPr lang="en-US" b="1" dirty="0" err="1" smtClean="0"/>
              <a:t>WiDi</a:t>
            </a:r>
            <a:r>
              <a:rPr lang="en-US" b="1" dirty="0" smtClean="0"/>
              <a:t>: </a:t>
            </a:r>
            <a:r>
              <a:rPr lang="en-US" b="0" dirty="0" smtClean="0"/>
              <a:t>Not an industry</a:t>
            </a:r>
            <a:r>
              <a:rPr lang="en-US" b="0" baseline="0" dirty="0" smtClean="0"/>
              <a:t> term.  </a:t>
            </a:r>
            <a:r>
              <a:rPr lang="en-US" dirty="0" smtClean="0"/>
              <a:t>Stands for “Intel® Wireless Display”. </a:t>
            </a:r>
            <a:endParaRPr lang="en-US" sz="2400" dirty="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650A5608-C215-4C9A-AE6F-DE01106057AD}" type="slidenum">
              <a:rPr lang="en-US" smtClean="0">
                <a:solidFill>
                  <a:prstClr val="black"/>
                </a:solidFill>
              </a:rPr>
              <a:pPr>
                <a:defRPr/>
              </a:pPr>
              <a:t>67</a:t>
            </a:fld>
            <a:endParaRPr lang="en-US">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897033" rtl="0" eaLnBrk="1" fontAlgn="auto" latinLnBrk="0" hangingPunct="1">
              <a:lnSpc>
                <a:spcPct val="100000"/>
              </a:lnSpc>
              <a:spcBef>
                <a:spcPts val="0"/>
              </a:spcBef>
              <a:spcAft>
                <a:spcPts val="0"/>
              </a:spcAft>
              <a:buClrTx/>
              <a:buSzTx/>
              <a:buFontTx/>
              <a:buNone/>
              <a:tabLst/>
              <a:defRPr/>
            </a:pPr>
            <a:r>
              <a:rPr lang="en-US" b="0" dirty="0" smtClean="0">
                <a:latin typeface="Arial" pitchFamily="34" charset="0"/>
                <a:ea typeface="Cambria"/>
                <a:cs typeface="Arial" pitchFamily="34" charset="0"/>
              </a:rPr>
              <a:t>EN 061312</a:t>
            </a:r>
            <a:r>
              <a:rPr lang="en-US" b="0" baseline="0" dirty="0" smtClean="0">
                <a:latin typeface="Arial" pitchFamily="34" charset="0"/>
                <a:ea typeface="Cambria"/>
                <a:cs typeface="Arial" pitchFamily="34" charset="0"/>
              </a:rPr>
              <a:t> Changed </a:t>
            </a:r>
            <a:r>
              <a:rPr lang="en-US" baseline="0" dirty="0" smtClean="0"/>
              <a:t>Intel® </a:t>
            </a:r>
            <a:r>
              <a:rPr lang="en-US" baseline="0" dirty="0" err="1" smtClean="0"/>
              <a:t>WiDi</a:t>
            </a:r>
            <a:r>
              <a:rPr lang="en-US" baseline="0" dirty="0" smtClean="0"/>
              <a:t> for Business to Intel® Wireless Display 3.5 For Business</a:t>
            </a:r>
            <a:endParaRPr lang="en-US" dirty="0" smtClean="0">
              <a:ea typeface="Times New Roman"/>
            </a:endParaRPr>
          </a:p>
          <a:p>
            <a:pPr defTabSz="897033">
              <a:defRPr/>
            </a:pPr>
            <a:endParaRPr lang="en-US" dirty="0" smtClean="0">
              <a:ea typeface="Times New Roman"/>
            </a:endParaRPr>
          </a:p>
          <a:p>
            <a:pPr defTabSz="897033">
              <a:defRPr/>
            </a:pPr>
            <a:r>
              <a:rPr lang="en-US" dirty="0" smtClean="0">
                <a:ea typeface="Times New Roman"/>
              </a:rPr>
              <a:t>Intel</a:t>
            </a:r>
            <a:r>
              <a:rPr lang="en-US" dirty="0">
                <a:ea typeface="Times New Roman"/>
              </a:rPr>
              <a:t>® </a:t>
            </a:r>
            <a:r>
              <a:rPr lang="en-US" dirty="0" err="1">
                <a:ea typeface="Times New Roman"/>
              </a:rPr>
              <a:t>WiDi</a:t>
            </a:r>
            <a:r>
              <a:rPr lang="en-US" dirty="0">
                <a:ea typeface="Times New Roman"/>
              </a:rPr>
              <a:t> allows end-users to seamlessly hand-off presentation screen from on presenter to the next.  For IT managers, </a:t>
            </a:r>
            <a:r>
              <a:rPr lang="en-US" dirty="0" err="1">
                <a:ea typeface="Times New Roman"/>
              </a:rPr>
              <a:t>WiDi</a:t>
            </a:r>
            <a:r>
              <a:rPr lang="en-US" dirty="0">
                <a:ea typeface="Times New Roman"/>
              </a:rPr>
              <a:t> allows for quick enable/disable of laptop network bridging between WPAN and WLAN as well as adjustable bandwidth and PIN entry method.</a:t>
            </a:r>
          </a:p>
        </p:txBody>
      </p:sp>
      <p:sp>
        <p:nvSpPr>
          <p:cNvPr id="4" name="Slide Number Placeholder 3"/>
          <p:cNvSpPr>
            <a:spLocks noGrp="1"/>
          </p:cNvSpPr>
          <p:nvPr>
            <p:ph type="sldNum" sz="quarter" idx="10"/>
          </p:nvPr>
        </p:nvSpPr>
        <p:spPr/>
        <p:txBody>
          <a:bodyPr/>
          <a:lstStyle/>
          <a:p>
            <a:fld id="{AF47C92F-BA3F-46B2-A81E-5C6F1BB83546}" type="slidenum">
              <a:rPr lang="en-US" smtClean="0">
                <a:solidFill>
                  <a:prstClr val="black"/>
                </a:solidFill>
              </a:rPr>
              <a:pPr/>
              <a:t>68</a:t>
            </a:fld>
            <a:endParaRPr lang="en-US">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400" b="1" dirty="0" smtClean="0">
                <a:solidFill>
                  <a:srgbClr val="000000"/>
                </a:solidFill>
              </a:rPr>
              <a:t>SIPP provides: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b="1" dirty="0" smtClean="0">
                <a:solidFill>
                  <a:srgbClr val="000000"/>
                </a:solidFill>
              </a:rPr>
              <a:t>Aligns and stabilizes key Intel platform components </a:t>
            </a:r>
            <a:r>
              <a:rPr lang="en-US" sz="1200" dirty="0" smtClean="0">
                <a:solidFill>
                  <a:srgbClr val="000000"/>
                </a:solidFill>
              </a:rPr>
              <a:t>to enable a more predictable annual transition from one generation of technology to the next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b="1" dirty="0" smtClean="0">
                <a:solidFill>
                  <a:srgbClr val="000000"/>
                </a:solidFill>
              </a:rPr>
              <a:t>Enhances software stability </a:t>
            </a:r>
            <a:r>
              <a:rPr lang="en-US" sz="1200" dirty="0" smtClean="0">
                <a:solidFill>
                  <a:srgbClr val="000000"/>
                </a:solidFill>
              </a:rPr>
              <a:t>by ensuring no changes to key platform components or drivers for at least 15 months from introduction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As IT managers deploy end-user systems in the enterprise, unexpected changes to a previously qualified platform can force hardware </a:t>
            </a:r>
            <a:r>
              <a:rPr lang="en-US" sz="1200" dirty="0" err="1" smtClean="0"/>
              <a:t>requalifications</a:t>
            </a:r>
            <a:r>
              <a:rPr lang="en-US" sz="1200" dirty="0" smtClean="0"/>
              <a:t> and software image revisions. This adds complexity in the client environment and increases hardware support and image management costs.</a:t>
            </a:r>
          </a:p>
          <a:p>
            <a:endParaRPr lang="en-US" b="1" dirty="0" smtClean="0"/>
          </a:p>
          <a:p>
            <a:r>
              <a:rPr lang="en-US" b="1" dirty="0" smtClean="0"/>
              <a:t>Intel® SIPP benefits</a:t>
            </a:r>
          </a:p>
          <a:p>
            <a:pPr lvl="1"/>
            <a:r>
              <a:rPr lang="en-US" sz="1200" b="1" dirty="0" smtClean="0"/>
              <a:t>Reduces total cost of ownership (TCO).</a:t>
            </a:r>
            <a:r>
              <a:rPr lang="en-US" sz="1200" dirty="0" smtClean="0"/>
              <a:t> By making select Intel desktop and notebook platforms available for at least 15 months, Intel SIPP enables IT organizations to minimize the number of platform configurations within their installed bases and reduce TCO. </a:t>
            </a:r>
          </a:p>
          <a:p>
            <a:pPr lvl="1"/>
            <a:r>
              <a:rPr lang="en-US" sz="1200" b="1" dirty="0" smtClean="0"/>
              <a:t>Increases IT responsiveness.</a:t>
            </a:r>
            <a:r>
              <a:rPr lang="en-US" sz="1200" dirty="0" smtClean="0"/>
              <a:t> Given fewer hardware-based variables to contend with, IT departments can spend less time validating and deploying software applications and security patches—and focus more on delivering responsive, efficient and effective service to enterprise users. </a:t>
            </a:r>
          </a:p>
          <a:p>
            <a:pPr lvl="1"/>
            <a:r>
              <a:rPr lang="en-US" sz="1200" b="1" dirty="0" smtClean="0"/>
              <a:t>Improves deployment success.</a:t>
            </a:r>
            <a:r>
              <a:rPr lang="en-US" sz="1200" dirty="0" smtClean="0"/>
              <a:t> With fewer hardware configurations in the PC fleet, IT departments can decrease the potential for software-based failures during deployment. </a:t>
            </a:r>
          </a:p>
          <a:p>
            <a:endParaRPr lang="en-US" b="1" dirty="0" smtClean="0"/>
          </a:p>
          <a:p>
            <a:r>
              <a:rPr lang="en-US" b="1" dirty="0" smtClean="0"/>
              <a:t>Streamlining PC hardware can yield significant benefits</a:t>
            </a:r>
          </a:p>
          <a:p>
            <a:pPr lvl="1"/>
            <a:r>
              <a:rPr lang="en-US" sz="1200" dirty="0" smtClean="0"/>
              <a:t>A PC environment with limited configuration diversity and controlled deployments provides an optimum balance among deployment, support, decommissioning, and hardware acquisition costs. Realize the benefits of a simplified hardware environment by:</a:t>
            </a:r>
          </a:p>
          <a:p>
            <a:pPr lvl="1"/>
            <a:r>
              <a:rPr lang="en-US" sz="1200" dirty="0" smtClean="0"/>
              <a:t>Reducing the number of PC vendors. </a:t>
            </a:r>
          </a:p>
          <a:p>
            <a:pPr lvl="1"/>
            <a:r>
              <a:rPr lang="en-US" sz="1200" dirty="0" smtClean="0"/>
              <a:t>Minimizing the number of PC configurations deployed each year. </a:t>
            </a:r>
          </a:p>
          <a:p>
            <a:pPr lvl="1"/>
            <a:r>
              <a:rPr lang="en-US" sz="1200" dirty="0" smtClean="0"/>
              <a:t>Adopting a proactive PC refresh policy. </a:t>
            </a:r>
          </a:p>
          <a:p>
            <a:pPr lvl="1"/>
            <a:r>
              <a:rPr lang="en-US" sz="1200" dirty="0" smtClean="0"/>
              <a:t>Aligning PC acquisition and deployment plans with vendor product roadmaps and Intel SIPP transition guidance for business desktop PCs and business notebook PCs. </a:t>
            </a:r>
          </a:p>
          <a:p>
            <a:pPr lvl="1"/>
            <a:endParaRPr lang="en-US" sz="1200" dirty="0" smtClean="0"/>
          </a:p>
          <a:p>
            <a:pPr>
              <a:lnSpc>
                <a:spcPct val="150000"/>
              </a:lnSpc>
            </a:pPr>
            <a:r>
              <a:rPr lang="en-US" b="1" u="sng" dirty="0" smtClean="0"/>
              <a:t>What SIPP does not include: </a:t>
            </a:r>
          </a:p>
          <a:p>
            <a:pPr>
              <a:lnSpc>
                <a:spcPct val="150000"/>
              </a:lnSpc>
            </a:pPr>
            <a:r>
              <a:rPr lang="en-US" b="1" dirty="0" smtClean="0"/>
              <a:t>BIOS &amp; Firmware</a:t>
            </a:r>
            <a:r>
              <a:rPr lang="en-US" dirty="0" smtClean="0"/>
              <a:t> </a:t>
            </a:r>
          </a:p>
          <a:p>
            <a:pPr lvl="1">
              <a:lnSpc>
                <a:spcPct val="150000"/>
              </a:lnSpc>
            </a:pPr>
            <a:r>
              <a:rPr lang="en-US" dirty="0" smtClean="0"/>
              <a:t>Each BIOS is OEM independent</a:t>
            </a:r>
          </a:p>
          <a:p>
            <a:pPr>
              <a:lnSpc>
                <a:spcPct val="150000"/>
              </a:lnSpc>
            </a:pPr>
            <a:r>
              <a:rPr lang="en-US" b="1" dirty="0" smtClean="0"/>
              <a:t>Linux</a:t>
            </a:r>
            <a:r>
              <a:rPr lang="en-US" dirty="0" smtClean="0"/>
              <a:t> </a:t>
            </a:r>
          </a:p>
          <a:p>
            <a:pPr lvl="1">
              <a:lnSpc>
                <a:spcPct val="150000"/>
              </a:lnSpc>
            </a:pPr>
            <a:r>
              <a:rPr lang="en-US" dirty="0" smtClean="0"/>
              <a:t>Open Source drivers</a:t>
            </a:r>
          </a:p>
          <a:p>
            <a:pPr>
              <a:lnSpc>
                <a:spcPct val="150000"/>
              </a:lnSpc>
            </a:pPr>
            <a:r>
              <a:rPr lang="en-US" dirty="0" smtClean="0"/>
              <a:t>Channel’s </a:t>
            </a:r>
            <a:r>
              <a:rPr lang="en-US" b="1" dirty="0" smtClean="0"/>
              <a:t>Extended Life Cycle Plan</a:t>
            </a:r>
          </a:p>
          <a:p>
            <a:pPr lvl="1">
              <a:lnSpc>
                <a:spcPct val="150000"/>
              </a:lnSpc>
            </a:pPr>
            <a:r>
              <a:rPr lang="en-US" dirty="0" smtClean="0"/>
              <a:t>SIPP &amp; XLP program goals and objectives are different</a:t>
            </a:r>
          </a:p>
          <a:p>
            <a:pPr>
              <a:lnSpc>
                <a:spcPct val="150000"/>
              </a:lnSpc>
            </a:pPr>
            <a:r>
              <a:rPr lang="en-US" b="1" dirty="0" smtClean="0"/>
              <a:t>DVC</a:t>
            </a:r>
            <a:r>
              <a:rPr lang="en-US" dirty="0" smtClean="0"/>
              <a:t> </a:t>
            </a:r>
          </a:p>
          <a:p>
            <a:pPr lvl="1">
              <a:lnSpc>
                <a:spcPct val="150000"/>
              </a:lnSpc>
            </a:pPr>
            <a:r>
              <a:rPr lang="en-US" dirty="0" smtClean="0"/>
              <a:t>Each solution is VMV independent</a:t>
            </a:r>
          </a:p>
          <a:p>
            <a:pPr lvl="1">
              <a:lnSpc>
                <a:spcPct val="150000"/>
              </a:lnSpc>
            </a:pPr>
            <a:r>
              <a:rPr lang="en-US" dirty="0" smtClean="0"/>
              <a:t>Uses open source </a:t>
            </a:r>
            <a:r>
              <a:rPr lang="en-US" dirty="0" err="1" smtClean="0"/>
              <a:t>linux</a:t>
            </a:r>
            <a:r>
              <a:rPr lang="en-US" dirty="0" smtClean="0"/>
              <a:t> drivers</a:t>
            </a:r>
          </a:p>
          <a:p>
            <a:endParaRPr lang="en-US" dirty="0" smtClean="0"/>
          </a:p>
          <a:p>
            <a:endParaRPr lang="en-US" dirty="0" smtClean="0"/>
          </a:p>
          <a:p>
            <a:endParaRPr lang="en-US" b="1" dirty="0" smtClean="0"/>
          </a:p>
          <a:p>
            <a:endParaRPr lang="en-US" dirty="0"/>
          </a:p>
        </p:txBody>
      </p:sp>
      <p:sp>
        <p:nvSpPr>
          <p:cNvPr id="4" name="Slide Number Placeholder 3"/>
          <p:cNvSpPr>
            <a:spLocks noGrp="1"/>
          </p:cNvSpPr>
          <p:nvPr>
            <p:ph type="sldNum" sz="quarter" idx="10"/>
          </p:nvPr>
        </p:nvSpPr>
        <p:spPr/>
        <p:txBody>
          <a:bodyPr/>
          <a:lstStyle/>
          <a:p>
            <a:pPr>
              <a:defRPr/>
            </a:pPr>
            <a:fld id="{291656DC-8B94-44F2-B1A6-EA196A6AD7C3}" type="slidenum">
              <a:rPr lang="en-US" smtClean="0">
                <a:solidFill>
                  <a:prstClr val="black"/>
                </a:solidFill>
              </a:rPr>
              <a:pPr>
                <a:defRPr/>
              </a:pPr>
              <a:t>69</a:t>
            </a:fld>
            <a:endParaRPr lang="en-US">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EN</a:t>
            </a:r>
            <a:r>
              <a:rPr lang="en-US" baseline="0" dirty="0" smtClean="0"/>
              <a:t> </a:t>
            </a:r>
            <a:r>
              <a:rPr lang="en-US" dirty="0" smtClean="0"/>
              <a:t>061312</a:t>
            </a:r>
            <a:r>
              <a:rPr lang="en-US" baseline="0" dirty="0" smtClean="0"/>
              <a:t> Changed 2012 Intel® Desktop SIPP to 2012 Intel® Stable Image Platform Program (Intel® SIPP)</a:t>
            </a:r>
          </a:p>
          <a:p>
            <a:endParaRPr lang="en-US" dirty="0"/>
          </a:p>
        </p:txBody>
      </p:sp>
      <p:sp>
        <p:nvSpPr>
          <p:cNvPr id="4" name="Slide Number Placeholder 3"/>
          <p:cNvSpPr>
            <a:spLocks noGrp="1"/>
          </p:cNvSpPr>
          <p:nvPr>
            <p:ph type="sldNum" sz="quarter" idx="10"/>
          </p:nvPr>
        </p:nvSpPr>
        <p:spPr/>
        <p:txBody>
          <a:bodyPr/>
          <a:lstStyle/>
          <a:p>
            <a:fld id="{B1D41364-15E5-4D19-9F44-7E52E8E6B660}"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30048908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D41364-15E5-4D19-9F44-7E52E8E6B660}" type="slidenum">
              <a:rPr lang="en-US" smtClean="0"/>
              <a:pPr/>
              <a:t>71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lstStyle/>
          <a:p>
            <a:r>
              <a:rPr lang="en-US" sz="3100" dirty="0" smtClean="0">
                <a:solidFill>
                  <a:schemeClr val="tx1">
                    <a:lumMod val="50000"/>
                    <a:lumOff val="50000"/>
                  </a:schemeClr>
                </a:solidFill>
              </a:rPr>
              <a:t>Intel is</a:t>
            </a:r>
            <a:r>
              <a:rPr lang="en-US" sz="3100" baseline="0" dirty="0" smtClean="0">
                <a:solidFill>
                  <a:schemeClr val="tx1">
                    <a:lumMod val="50000"/>
                    <a:lumOff val="50000"/>
                  </a:schemeClr>
                </a:solidFill>
              </a:rPr>
              <a:t> leading the industry in silicon process technology</a:t>
            </a:r>
          </a:p>
          <a:p>
            <a:pPr marL="457200" indent="-457200">
              <a:buFont typeface="Arial"/>
              <a:buChar char="•"/>
            </a:pPr>
            <a:r>
              <a:rPr lang="en-US" sz="3100" baseline="0" dirty="0" smtClean="0">
                <a:solidFill>
                  <a:schemeClr val="tx1">
                    <a:lumMod val="50000"/>
                    <a:lumOff val="50000"/>
                  </a:schemeClr>
                </a:solidFill>
              </a:rPr>
              <a:t>Setting the pace for Moore’s Law- first to begin shipping products using 32nm technology and first to ship products using 22nm technology</a:t>
            </a:r>
          </a:p>
          <a:p>
            <a:pPr marL="457200" indent="-457200">
              <a:buFont typeface="Arial"/>
              <a:buChar char="•"/>
            </a:pPr>
            <a:r>
              <a:rPr lang="en-US" sz="3100" baseline="0" dirty="0" smtClean="0">
                <a:solidFill>
                  <a:schemeClr val="tx1">
                    <a:lumMod val="50000"/>
                    <a:lumOff val="50000"/>
                  </a:schemeClr>
                </a:solidFill>
              </a:rPr>
              <a:t>Developed the best transistor technology, with higher performance at lower energy</a:t>
            </a:r>
          </a:p>
          <a:p>
            <a:pPr marL="457200" indent="-457200">
              <a:buFont typeface="Arial"/>
              <a:buChar char="•"/>
            </a:pPr>
            <a:r>
              <a:rPr lang="en-US" sz="3100" baseline="0" dirty="0" smtClean="0">
                <a:solidFill>
                  <a:schemeClr val="tx1">
                    <a:lumMod val="50000"/>
                    <a:lumOff val="50000"/>
                  </a:schemeClr>
                </a:solidFill>
              </a:rPr>
              <a:t>These characteristics greatly improve from one generation to the next: 10X lower leakage current at the same performance point</a:t>
            </a:r>
          </a:p>
          <a:p>
            <a:r>
              <a:rPr lang="en-US" sz="3100" dirty="0" smtClean="0"/>
              <a:t>Cutting edge </a:t>
            </a:r>
            <a:r>
              <a:rPr lang="en-US" sz="3100" baseline="0" dirty="0" smtClean="0"/>
              <a:t>process technology has enabled Intel to reach a </a:t>
            </a:r>
            <a:r>
              <a:rPr lang="en-US" sz="3100" dirty="0" smtClean="0"/>
              <a:t>large dynamic range of devices that span high performance PCs and servers to</a:t>
            </a:r>
            <a:r>
              <a:rPr lang="en-US" sz="3100" baseline="0" dirty="0" smtClean="0"/>
              <a:t> low powered smartphones</a:t>
            </a:r>
            <a:endParaRPr lang="en-US" sz="3100" dirty="0" smtClean="0"/>
          </a:p>
          <a:p>
            <a:r>
              <a:rPr lang="en-US" sz="3100" dirty="0" smtClean="0"/>
              <a:t>Intel’s lead continues with</a:t>
            </a:r>
            <a:r>
              <a:rPr lang="en-US" sz="3100" baseline="0" dirty="0" smtClean="0"/>
              <a:t> </a:t>
            </a:r>
            <a:r>
              <a:rPr lang="en-US" sz="3100" dirty="0" smtClean="0"/>
              <a:t>22nm, which</a:t>
            </a:r>
            <a:r>
              <a:rPr lang="en-US" sz="3100" dirty="0" smtClean="0">
                <a:solidFill>
                  <a:srgbClr val="00CC00"/>
                </a:solidFill>
              </a:rPr>
              <a:t> </a:t>
            </a:r>
            <a:r>
              <a:rPr lang="en-US" sz="3100" dirty="0" smtClean="0"/>
              <a:t>extends the boundary of energy efficient performance using revolutionary 3D Tri-Gate transistors</a:t>
            </a:r>
          </a:p>
          <a:p>
            <a:endParaRPr lang="en-US" sz="3100" dirty="0" smtClean="0">
              <a:solidFill>
                <a:schemeClr val="tx1">
                  <a:lumMod val="50000"/>
                  <a:lumOff val="50000"/>
                </a:schemeClr>
              </a:solidFill>
            </a:endParaRPr>
          </a:p>
        </p:txBody>
      </p:sp>
      <p:sp>
        <p:nvSpPr>
          <p:cNvPr id="4" name="Slide Number Placeholder 3"/>
          <p:cNvSpPr>
            <a:spLocks noGrp="1"/>
          </p:cNvSpPr>
          <p:nvPr>
            <p:ph type="sldNum" sz="quarter" idx="10"/>
          </p:nvPr>
        </p:nvSpPr>
        <p:spPr/>
        <p:txBody>
          <a:bodyPr/>
          <a:lstStyle/>
          <a:p>
            <a:pPr>
              <a:defRPr/>
            </a:pPr>
            <a:fld id="{52570747-02DC-4031-A3CB-F8BE9D9C9B40}"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4738236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AF5C8C-71DC-492B-83F9-742B0E4F4EBE}" type="slidenum">
              <a:rPr lang="en-US" smtClean="0">
                <a:solidFill>
                  <a:prstClr val="black"/>
                </a:solidFill>
              </a:rPr>
              <a:pPr/>
              <a:t>72</a:t>
            </a:fld>
            <a:endParaRPr lang="en-US" dirty="0">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txBox="1">
            <a:spLocks noGrp="1" noChangeArrowheads="1"/>
          </p:cNvSpPr>
          <p:nvPr/>
        </p:nvSpPr>
        <p:spPr bwMode="auto">
          <a:xfrm>
            <a:off x="3886201" y="8686800"/>
            <a:ext cx="2971800" cy="457200"/>
          </a:xfrm>
          <a:prstGeom prst="rect">
            <a:avLst/>
          </a:prstGeom>
          <a:noFill/>
          <a:ln w="9525">
            <a:noFill/>
            <a:miter lim="800000"/>
            <a:headEnd/>
            <a:tailEnd/>
          </a:ln>
        </p:spPr>
        <p:txBody>
          <a:bodyPr lIns="92298" tIns="46149" rIns="92298" bIns="46149" anchor="b"/>
          <a:lstStyle/>
          <a:p>
            <a:pPr defTabSz="922287" fontAlgn="base">
              <a:spcBef>
                <a:spcPct val="0"/>
              </a:spcBef>
              <a:spcAft>
                <a:spcPct val="0"/>
              </a:spcAft>
            </a:pPr>
            <a:fld id="{552AF85E-A978-4110-8F34-2EF57A6BF383}" type="slidenum">
              <a:rPr lang="ja-JP" altLang="en-US" sz="1100">
                <a:solidFill>
                  <a:prstClr val="black"/>
                </a:solidFill>
                <a:latin typeface="Arial" charset="0"/>
                <a:cs typeface="Arial" charset="0"/>
              </a:rPr>
              <a:pPr defTabSz="922287" fontAlgn="base">
                <a:spcBef>
                  <a:spcPct val="0"/>
                </a:spcBef>
                <a:spcAft>
                  <a:spcPct val="0"/>
                </a:spcAft>
              </a:pPr>
              <a:t>73</a:t>
            </a:fld>
            <a:endParaRPr lang="en-US" altLang="ja-JP" sz="1100" dirty="0">
              <a:solidFill>
                <a:prstClr val="black"/>
              </a:solidFill>
              <a:latin typeface="Arial" charset="0"/>
              <a:cs typeface="Arial" charset="0"/>
            </a:endParaRPr>
          </a:p>
        </p:txBody>
      </p:sp>
      <p:sp>
        <p:nvSpPr>
          <p:cNvPr id="120834" name="Rectangle 2"/>
          <p:cNvSpPr>
            <a:spLocks noGrp="1" noRot="1" noChangeAspect="1" noTextEdit="1"/>
          </p:cNvSpPr>
          <p:nvPr>
            <p:ph type="sldImg"/>
          </p:nvPr>
        </p:nvSpPr>
        <p:spPr>
          <a:xfrm>
            <a:off x="1144588" y="687388"/>
            <a:ext cx="4572000" cy="3429000"/>
          </a:xfrm>
          <a:ln/>
        </p:spPr>
      </p:sp>
      <p:sp>
        <p:nvSpPr>
          <p:cNvPr id="120835" name="Rectangle 3"/>
          <p:cNvSpPr>
            <a:spLocks noGrp="1"/>
          </p:cNvSpPr>
          <p:nvPr>
            <p:ph type="body" idx="1"/>
          </p:nvPr>
        </p:nvSpPr>
        <p:spPr>
          <a:xfrm>
            <a:off x="685800" y="4343402"/>
            <a:ext cx="5486400" cy="4113213"/>
          </a:xfrm>
          <a:noFill/>
          <a:ln/>
        </p:spPr>
        <p:txBody>
          <a:bodyPr lIns="92297" tIns="46149" rIns="92297" bIns="46149"/>
          <a:lstStyle/>
          <a:p>
            <a:pPr eaLnBrk="1" hangingPunct="1">
              <a:spcBef>
                <a:spcPct val="0"/>
              </a:spcBef>
            </a:pPr>
            <a:endParaRPr lang="zh-CN" altLang="en-US" dirty="0" smtClean="0">
              <a:latin typeface="Verdana"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Slide:</a:t>
            </a:r>
            <a:r>
              <a:rPr lang="en-US" b="1" dirty="0" smtClean="0"/>
              <a:t> Intel</a:t>
            </a:r>
            <a:r>
              <a:rPr lang="en-US" b="1" baseline="30000" dirty="0" smtClean="0"/>
              <a:t>®</a:t>
            </a:r>
            <a:r>
              <a:rPr lang="en-US" b="1" dirty="0" smtClean="0"/>
              <a:t> TXT: How it Works</a:t>
            </a:r>
            <a:endParaRPr lang="en-US" dirty="0" smtClean="0"/>
          </a:p>
          <a:p>
            <a:r>
              <a:rPr lang="en-US" dirty="0" smtClean="0"/>
              <a:t>This slide shows us the positive and negative cases of TXT use.</a:t>
            </a:r>
          </a:p>
          <a:p>
            <a:r>
              <a:rPr lang="en-US" dirty="0" smtClean="0"/>
              <a:t>The first model shows the high levels steps that show the TXT enable system evaluating the launch components from the early BIOS and system firmware to the hypervisor. In this case, the assumption is that the measurements (hashes) of the components match the expected “known good” configurations and the launch is allowed</a:t>
            </a:r>
          </a:p>
          <a:p>
            <a:r>
              <a:rPr lang="en-US" dirty="0" smtClean="0"/>
              <a:t>In the second case, the assumptions and results are different. As before, the early BIOS and system firmware are measured in the first step. But here, the assumption is that the hypervisor code has been modified (in this case someone has installed a rootkit hypervisor such as the “Blue Pill”). In this case, the TXT system would hash the code but since it has been modified it would </a:t>
            </a:r>
            <a:r>
              <a:rPr lang="en-US" i="1" dirty="0" smtClean="0"/>
              <a:t>not match</a:t>
            </a:r>
            <a:r>
              <a:rPr lang="en-US" dirty="0" smtClean="0"/>
              <a:t> the “known good” configuration and the TXT launch policy would be to abort the launch in such instances.</a:t>
            </a:r>
          </a:p>
          <a:p>
            <a:r>
              <a:rPr lang="en-US" dirty="0" smtClean="0"/>
              <a:t>In each case, we see how TXT has allowed greater control over the launch configuration.</a:t>
            </a:r>
          </a:p>
        </p:txBody>
      </p:sp>
      <p:sp>
        <p:nvSpPr>
          <p:cNvPr id="4" name="Slide Number Placeholder 3"/>
          <p:cNvSpPr>
            <a:spLocks noGrp="1"/>
          </p:cNvSpPr>
          <p:nvPr>
            <p:ph type="sldNum" sz="quarter" idx="10"/>
          </p:nvPr>
        </p:nvSpPr>
        <p:spPr/>
        <p:txBody>
          <a:bodyPr/>
          <a:lstStyle/>
          <a:p>
            <a:pPr>
              <a:defRPr/>
            </a:pPr>
            <a:fld id="{CC2A9584-07C8-46FB-9D1E-AD3840D2E489}" type="slidenum">
              <a:rPr lang="zh-CN" altLang="en-US" smtClean="0">
                <a:solidFill>
                  <a:prstClr val="black"/>
                </a:solidFill>
              </a:rPr>
              <a:pPr>
                <a:defRPr/>
              </a:pPr>
              <a:t>74</a:t>
            </a:fld>
            <a:endParaRPr lang="en-US" altLang="zh-CN">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bwMode="auto">
          <a:noFill/>
          <a:ln>
            <a:solidFill>
              <a:srgbClr val="000000"/>
            </a:solidFill>
            <a:miter lim="800000"/>
            <a:headEnd/>
            <a:tailEnd/>
          </a:ln>
        </p:spPr>
      </p:sp>
      <p:sp>
        <p:nvSpPr>
          <p:cNvPr id="86018" name="Notes Placeholder 2"/>
          <p:cNvSpPr>
            <a:spLocks noGrp="1"/>
          </p:cNvSpPr>
          <p:nvPr>
            <p:ph type="body" idx="1"/>
          </p:nvPr>
        </p:nvSpPr>
        <p:spPr bwMode="auto">
          <a:noFill/>
        </p:spPr>
        <p:txBody>
          <a:bodyPr wrap="square" numCol="1" anchor="t" anchorCtr="0" compatLnSpc="1">
            <a:prstTxWarp prst="textNoShape">
              <a:avLst/>
            </a:prstTxWarp>
          </a:bodyPr>
          <a:lstStyle/>
          <a:p>
            <a:pPr>
              <a:buFont typeface="Arial" pitchFamily="34" charset="0"/>
              <a:buChar char="•"/>
            </a:pPr>
            <a:r>
              <a:rPr lang="en-US" dirty="0" smtClean="0"/>
              <a:t>Right </a:t>
            </a:r>
            <a:r>
              <a:rPr lang="en-US" dirty="0"/>
              <a:t>to left in terms of complexity.</a:t>
            </a:r>
          </a:p>
          <a:p>
            <a:pPr>
              <a:buFont typeface="Arial" pitchFamily="34" charset="0"/>
              <a:buChar char="•"/>
            </a:pPr>
            <a:endParaRPr lang="en-US" dirty="0"/>
          </a:p>
          <a:p>
            <a:pPr eaLnBrk="1" hangingPunct="1">
              <a:spcBef>
                <a:spcPct val="0"/>
              </a:spcBef>
            </a:pPr>
            <a:endParaRPr lang="en-US" dirty="0" smtClean="0"/>
          </a:p>
        </p:txBody>
      </p:sp>
      <p:sp>
        <p:nvSpPr>
          <p:cNvPr id="901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rtl="0" fontAlgn="base">
              <a:spcBef>
                <a:spcPct val="0"/>
              </a:spcBef>
              <a:spcAft>
                <a:spcPct val="0"/>
              </a:spcAft>
              <a:defRPr/>
            </a:pPr>
            <a:fld id="{1C7EA0F9-06F8-4C0E-92D2-CE673C767A57}" type="slidenum">
              <a:rPr lang="en-US">
                <a:solidFill>
                  <a:prstClr val="black"/>
                </a:solidFill>
                <a:latin typeface="Verdana" pitchFamily="34" charset="0"/>
                <a:cs typeface="Arial" charset="0"/>
              </a:rPr>
              <a:pPr algn="r" rtl="0" fontAlgn="base">
                <a:spcBef>
                  <a:spcPct val="0"/>
                </a:spcBef>
                <a:spcAft>
                  <a:spcPct val="0"/>
                </a:spcAft>
                <a:defRPr/>
              </a:pPr>
              <a:t>75</a:t>
            </a:fld>
            <a:endParaRPr lang="en-US" dirty="0">
              <a:solidFill>
                <a:prstClr val="black"/>
              </a:solidFill>
              <a:latin typeface="Verdana" pitchFamily="34" charset="0"/>
              <a:cs typeface="Arial" charset="0"/>
            </a:endParaRPr>
          </a:p>
        </p:txBody>
      </p:sp>
      <p:sp>
        <p:nvSpPr>
          <p:cNvPr id="5" name="Footer Placeholder 4"/>
          <p:cNvSpPr>
            <a:spLocks noGrp="1"/>
          </p:cNvSpPr>
          <p:nvPr>
            <p:ph type="ftr" sz="quarter" idx="10"/>
          </p:nvPr>
        </p:nvSpPr>
        <p:spPr/>
        <p:txBody>
          <a:bodyPr/>
          <a:lstStyle/>
          <a:p>
            <a:r>
              <a:rPr lang="en-US" smtClean="0"/>
              <a:t>Internal Only - Do Not Distribute</a:t>
            </a:r>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86018"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pPr marL="0" marR="0" indent="0" algn="l" defTabSz="897033" rtl="0" eaLnBrk="1" fontAlgn="auto" latinLnBrk="0" hangingPunct="1">
              <a:lnSpc>
                <a:spcPct val="100000"/>
              </a:lnSpc>
              <a:spcBef>
                <a:spcPts val="0"/>
              </a:spcBef>
              <a:spcAft>
                <a:spcPts val="0"/>
              </a:spcAft>
              <a:buClrTx/>
              <a:buSzTx/>
              <a:buFontTx/>
              <a:buNone/>
              <a:tabLst/>
              <a:defRPr/>
            </a:pPr>
            <a:r>
              <a:rPr lang="en-GB" sz="800" dirty="0" smtClean="0"/>
              <a:t>FOIL xv:</a:t>
            </a:r>
            <a:r>
              <a:rPr lang="en-GB" sz="800" baseline="0" dirty="0" smtClean="0"/>
              <a:t> “Intel Virtualization Technology for Directed I/O (Intel VT-d) (?)</a:t>
            </a:r>
          </a:p>
          <a:p>
            <a:pPr defTabSz="897033">
              <a:defRPr/>
            </a:pPr>
            <a:endParaRPr lang="en-US" sz="700" dirty="0" smtClean="0"/>
          </a:p>
          <a:p>
            <a:pPr defTabSz="897033">
              <a:defRPr/>
            </a:pPr>
            <a:r>
              <a:rPr lang="en-US" sz="700" dirty="0" smtClean="0"/>
              <a:t>There </a:t>
            </a:r>
            <a:r>
              <a:rPr lang="en-US" sz="700" dirty="0"/>
              <a:t>are many desktop virtualization solutions and approaches with Intel </a:t>
            </a:r>
            <a:r>
              <a:rPr lang="en-US" sz="700" dirty="0" err="1"/>
              <a:t>vPro</a:t>
            </a:r>
            <a:r>
              <a:rPr lang="en-US" sz="700" dirty="0"/>
              <a:t>-based desktops and laptops being the most flexible and cost effective choice for ALL desktop virtualization solutions. </a:t>
            </a:r>
            <a:endParaRPr lang="en-US" sz="800" dirty="0"/>
          </a:p>
        </p:txBody>
      </p:sp>
      <p:sp>
        <p:nvSpPr>
          <p:cNvPr id="901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C7EA0F9-06F8-4C0E-92D2-CE673C767A57}" type="slidenum">
              <a:rPr lang="en-US">
                <a:solidFill>
                  <a:prstClr val="black"/>
                </a:solidFill>
              </a:rPr>
              <a:pPr>
                <a:defRPr/>
              </a:pPr>
              <a:t>76</a:t>
            </a:fld>
            <a:endParaRPr lang="en-US">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Intel® OS Guard is the next</a:t>
            </a:r>
            <a:r>
              <a:rPr lang="en-US" baseline="0" dirty="0" smtClean="0"/>
              <a:t> generation of Execute Disable Bit (XD).  It helps protects attackers from tricking the OS in executing attack code from application memory and enhances protection for OS from apps.</a:t>
            </a:r>
          </a:p>
        </p:txBody>
      </p:sp>
      <p:sp>
        <p:nvSpPr>
          <p:cNvPr id="4" name="Slide Number Placeholder 3"/>
          <p:cNvSpPr>
            <a:spLocks noGrp="1"/>
          </p:cNvSpPr>
          <p:nvPr>
            <p:ph type="sldNum" sz="quarter" idx="10"/>
          </p:nvPr>
        </p:nvSpPr>
        <p:spPr/>
        <p:txBody>
          <a:bodyPr/>
          <a:lstStyle/>
          <a:p>
            <a:fld id="{AF47C92F-BA3F-46B2-A81E-5C6F1BB83546}" type="slidenum">
              <a:rPr lang="en-US" smtClean="0">
                <a:solidFill>
                  <a:prstClr val="black"/>
                </a:solidFill>
              </a:rPr>
              <a:pPr/>
              <a:t>77</a:t>
            </a:fld>
            <a:endParaRPr lang="en-US">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1143000" y="685800"/>
            <a:ext cx="4572000" cy="3429000"/>
          </a:xfrm>
          <a:ln/>
        </p:spPr>
      </p:sp>
      <p:sp>
        <p:nvSpPr>
          <p:cNvPr id="52227" name="Notes Placeholder 2"/>
          <p:cNvSpPr>
            <a:spLocks noGrp="1"/>
          </p:cNvSpPr>
          <p:nvPr>
            <p:ph type="body" idx="1"/>
          </p:nvPr>
        </p:nvSpPr>
        <p:spPr>
          <a:noFill/>
          <a:ln/>
        </p:spPr>
        <p:txBody>
          <a:bodyPr/>
          <a:lstStyle/>
          <a:p>
            <a:pPr defTabSz="897033">
              <a:defRPr/>
            </a:pPr>
            <a:r>
              <a:rPr lang="en-US" sz="800" dirty="0">
                <a:solidFill>
                  <a:schemeClr val="bg1"/>
                </a:solidFill>
              </a:rPr>
              <a:t>Intel Identity Protection Technology with public key infrastructure is a 2</a:t>
            </a:r>
            <a:r>
              <a:rPr lang="en-US" sz="800" baseline="30000" dirty="0">
                <a:solidFill>
                  <a:schemeClr val="bg1"/>
                </a:solidFill>
              </a:rPr>
              <a:t>nd</a:t>
            </a:r>
            <a:r>
              <a:rPr lang="en-US" sz="800" dirty="0">
                <a:solidFill>
                  <a:schemeClr val="bg1"/>
                </a:solidFill>
              </a:rPr>
              <a:t> factor of authentication embedded into the client PC that allows businesses to take advantage of built-in PKI capabilities, saving them money on managing discreet smartcards – ease of use of software solutions with hardware level security.</a:t>
            </a:r>
            <a:endParaRPr lang="en-US" dirty="0" smtClean="0"/>
          </a:p>
        </p:txBody>
      </p:sp>
      <p:sp>
        <p:nvSpPr>
          <p:cNvPr id="52228" name="Slide Number Placeholder 3"/>
          <p:cNvSpPr>
            <a:spLocks noGrp="1"/>
          </p:cNvSpPr>
          <p:nvPr>
            <p:ph type="sldNum" sz="quarter" idx="5"/>
          </p:nvPr>
        </p:nvSpPr>
        <p:spPr>
          <a:noFill/>
        </p:spPr>
        <p:txBody>
          <a:bodyPr/>
          <a:lstStyle/>
          <a:p>
            <a:pPr>
              <a:buClr>
                <a:prstClr val="black"/>
              </a:buClr>
            </a:pPr>
            <a:fld id="{21961C2D-9FEE-4AB6-A274-B48923E8F7A5}" type="slidenum">
              <a:rPr lang="en-US">
                <a:solidFill>
                  <a:prstClr val="black"/>
                </a:solidFill>
              </a:rPr>
              <a:pPr>
                <a:buClr>
                  <a:prstClr val="black"/>
                </a:buClr>
              </a:pPr>
              <a:t>78</a:t>
            </a:fld>
            <a:endParaRPr lang="en-US">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1143000" y="685800"/>
            <a:ext cx="4572000" cy="3429000"/>
          </a:xfrm>
          <a:ln/>
        </p:spPr>
      </p:sp>
      <p:sp>
        <p:nvSpPr>
          <p:cNvPr id="52227" name="Notes Placeholder 2"/>
          <p:cNvSpPr>
            <a:spLocks noGrp="1"/>
          </p:cNvSpPr>
          <p:nvPr>
            <p:ph type="body" idx="1"/>
          </p:nvPr>
        </p:nvSpPr>
        <p:spPr>
          <a:noFill/>
          <a:ln/>
        </p:spPr>
        <p:txBody>
          <a:bodyPr>
            <a:normAutofit lnSpcReduction="10000"/>
          </a:bodyPr>
          <a:lstStyle/>
          <a:p>
            <a:pPr defTabSz="914350">
              <a:defRPr/>
            </a:pPr>
            <a:r>
              <a:rPr lang="en-US" dirty="0" smtClean="0"/>
              <a:t>Identity thieves are becoming more advanced in their hacking techniques and identity theft continues to be a growing global concern for businesses. Secure, but simple-to-use solutions are required as hackers devise new methods for obtaining usernames and passwords. </a:t>
            </a:r>
          </a:p>
          <a:p>
            <a:pPr defTabSz="914350">
              <a:defRPr/>
            </a:pPr>
            <a:endParaRPr lang="en-US" dirty="0" smtClean="0"/>
          </a:p>
          <a:p>
            <a:pPr defTabSz="914350">
              <a:defRPr/>
            </a:pPr>
            <a:r>
              <a:rPr lang="en-US" dirty="0" smtClean="0"/>
              <a:t>To help combat this, beginning in In 2011, we introduced Intel Identity protection technology which provides hardware based two factor authentication capacities. In 2011, we delivered based on One Time Password (OTP). In 2012, we will add to additional with a capability we refer to as PEAT. PEAT provides a hardware-based, tamper-resistant embedded PKI capability. We’re able to do this by encrypting the keys in hardware using the embedded management engine. This means that private keys are never exposed in the clear as is the case in software-only solutions. </a:t>
            </a:r>
            <a:r>
              <a:rPr lang="en-US" dirty="0" smtClean="0">
                <a:solidFill>
                  <a:prstClr val="white"/>
                </a:solidFill>
                <a:latin typeface="Neo Sans Intel"/>
              </a:rPr>
              <a:t>Enabled with secure I/O.</a:t>
            </a:r>
          </a:p>
          <a:p>
            <a:pPr defTabSz="914350">
              <a:defRPr/>
            </a:pPr>
            <a:endParaRPr lang="en-US" dirty="0" smtClean="0"/>
          </a:p>
          <a:p>
            <a:pPr defTabSz="914350">
              <a:defRPr/>
            </a:pPr>
            <a:r>
              <a:rPr lang="en-US" dirty="0" smtClean="0"/>
              <a:t>Value proposition for IT</a:t>
            </a:r>
          </a:p>
          <a:p>
            <a:pPr lvl="1">
              <a:buFont typeface="Wingdings" pitchFamily="2" charset="2"/>
              <a:buChar char="§"/>
            </a:pPr>
            <a:r>
              <a:rPr lang="en-US" b="1" dirty="0" smtClean="0"/>
              <a:t>Simplicity – </a:t>
            </a:r>
            <a:r>
              <a:rPr lang="en-US" dirty="0" smtClean="0"/>
              <a:t>by embedding this capability into the PC, we eliminate the need to manage physical Smart Cards, helping to reduce costs for Business</a:t>
            </a:r>
          </a:p>
          <a:p>
            <a:pPr marL="457175" lvl="1" defTabSz="914350">
              <a:buFont typeface="Wingdings" pitchFamily="2" charset="2"/>
              <a:buChar char="§"/>
              <a:defRPr/>
            </a:pPr>
            <a:r>
              <a:rPr lang="en-US" b="1" dirty="0" smtClean="0"/>
              <a:t>Ease of Use </a:t>
            </a:r>
            <a:r>
              <a:rPr lang="en-US" dirty="0" smtClean="0"/>
              <a:t>PEAT enables a</a:t>
            </a:r>
            <a:r>
              <a:rPr lang="en-US" b="1" dirty="0" smtClean="0"/>
              <a:t> </a:t>
            </a:r>
            <a:r>
              <a:rPr lang="en-US" dirty="0" smtClean="0"/>
              <a:t>seamless user experience no need for token. It integrates directly with existing middleware/infrastructure via exposure of standard interfaces, like Microsoft’s CryptoAPI. Zero-touch provisioning for Security ISVs and Businesses</a:t>
            </a:r>
          </a:p>
          <a:p>
            <a:pPr lvl="1">
              <a:buFont typeface="Wingdings" pitchFamily="2" charset="2"/>
              <a:buChar char="§"/>
            </a:pPr>
            <a:r>
              <a:rPr lang="en-US" b="1" dirty="0" smtClean="0"/>
              <a:t>Security –</a:t>
            </a:r>
            <a:r>
              <a:rPr lang="en-US" dirty="0" smtClean="0"/>
              <a:t> An as mentioned, the fact that this solution is hardware based means that private keys are never exposed in the clear as is the case in software-only solutions</a:t>
            </a:r>
          </a:p>
        </p:txBody>
      </p:sp>
      <p:sp>
        <p:nvSpPr>
          <p:cNvPr id="52228" name="Slide Number Placeholder 3"/>
          <p:cNvSpPr>
            <a:spLocks noGrp="1"/>
          </p:cNvSpPr>
          <p:nvPr>
            <p:ph type="sldNum" sz="quarter" idx="5"/>
          </p:nvPr>
        </p:nvSpPr>
        <p:spPr>
          <a:noFill/>
        </p:spPr>
        <p:txBody>
          <a:bodyPr/>
          <a:lstStyle/>
          <a:p>
            <a:pPr>
              <a:buClr>
                <a:prstClr val="black"/>
              </a:buClr>
            </a:pPr>
            <a:fld id="{21961C2D-9FEE-4AB6-A274-B48923E8F7A5}" type="slidenum">
              <a:rPr lang="en-US">
                <a:solidFill>
                  <a:prstClr val="black"/>
                </a:solidFill>
              </a:rPr>
              <a:pPr>
                <a:buClr>
                  <a:prstClr val="black"/>
                </a:buClr>
              </a:pPr>
              <a:t>79</a:t>
            </a:fld>
            <a:endParaRPr lang="en-US">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1143000" y="685800"/>
            <a:ext cx="4572000" cy="3429000"/>
          </a:xfrm>
          <a:ln/>
        </p:spPr>
      </p:sp>
      <p:sp>
        <p:nvSpPr>
          <p:cNvPr id="52227" name="Notes Placeholder 2"/>
          <p:cNvSpPr>
            <a:spLocks noGrp="1"/>
          </p:cNvSpPr>
          <p:nvPr>
            <p:ph type="body" idx="1"/>
          </p:nvPr>
        </p:nvSpPr>
        <p:spPr>
          <a:noFill/>
          <a:ln/>
        </p:spPr>
        <p:txBody>
          <a:bodyPr/>
          <a:lstStyle/>
          <a:p>
            <a:pPr marL="0" marR="0" indent="0" algn="l" defTabSz="897033"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FOIL vi (1 of 2)</a:t>
            </a:r>
            <a:r>
              <a:rPr lang="en-US" sz="1200" baseline="0" dirty="0" smtClean="0">
                <a:solidFill>
                  <a:schemeClr val="bg1"/>
                </a:solidFill>
              </a:rPr>
              <a:t> (?)</a:t>
            </a:r>
          </a:p>
          <a:p>
            <a:pPr defTabSz="897033">
              <a:defRPr/>
            </a:pPr>
            <a:endParaRPr lang="en-US" dirty="0" smtClean="0">
              <a:solidFill>
                <a:schemeClr val="bg1"/>
              </a:solidFill>
            </a:endParaRPr>
          </a:p>
          <a:p>
            <a:pPr defTabSz="897033">
              <a:defRPr/>
            </a:pPr>
            <a:r>
              <a:rPr lang="en-US" dirty="0" smtClean="0">
                <a:solidFill>
                  <a:schemeClr val="bg1"/>
                </a:solidFill>
              </a:rPr>
              <a:t>Intel </a:t>
            </a:r>
            <a:r>
              <a:rPr lang="en-US" dirty="0">
                <a:solidFill>
                  <a:schemeClr val="bg1"/>
                </a:solidFill>
              </a:rPr>
              <a:t>Identity Protection Technology with one time password is a 2</a:t>
            </a:r>
            <a:r>
              <a:rPr lang="en-US" baseline="30000" dirty="0">
                <a:solidFill>
                  <a:schemeClr val="bg1"/>
                </a:solidFill>
              </a:rPr>
              <a:t>nd</a:t>
            </a:r>
            <a:r>
              <a:rPr lang="en-US" dirty="0">
                <a:solidFill>
                  <a:schemeClr val="bg1"/>
                </a:solidFill>
              </a:rPr>
              <a:t> factor </a:t>
            </a:r>
            <a:br>
              <a:rPr lang="en-US" dirty="0">
                <a:solidFill>
                  <a:schemeClr val="bg1"/>
                </a:solidFill>
              </a:rPr>
            </a:br>
            <a:r>
              <a:rPr lang="en-US" dirty="0">
                <a:solidFill>
                  <a:schemeClr val="bg1"/>
                </a:solidFill>
              </a:rPr>
              <a:t>of authentication one time password token embedded into the client PC that allows Web-sites or business networks to validate that a </a:t>
            </a:r>
            <a:r>
              <a:rPr lang="en-US" u="sng" dirty="0">
                <a:solidFill>
                  <a:schemeClr val="bg1"/>
                </a:solidFill>
              </a:rPr>
              <a:t>legitimate user</a:t>
            </a:r>
            <a:r>
              <a:rPr lang="en-US" dirty="0">
                <a:solidFill>
                  <a:schemeClr val="bg1"/>
                </a:solidFill>
              </a:rPr>
              <a:t> </a:t>
            </a:r>
            <a:br>
              <a:rPr lang="en-US" dirty="0">
                <a:solidFill>
                  <a:schemeClr val="bg1"/>
                </a:solidFill>
              </a:rPr>
            </a:br>
            <a:r>
              <a:rPr lang="en-US" dirty="0">
                <a:solidFill>
                  <a:schemeClr val="bg1"/>
                </a:solidFill>
              </a:rPr>
              <a:t>(not malware) is logging in from a </a:t>
            </a:r>
            <a:r>
              <a:rPr lang="en-US" u="sng" dirty="0">
                <a:solidFill>
                  <a:schemeClr val="bg1"/>
                </a:solidFill>
              </a:rPr>
              <a:t>trusted PC</a:t>
            </a:r>
            <a:r>
              <a:rPr lang="en-US" dirty="0">
                <a:solidFill>
                  <a:schemeClr val="bg1"/>
                </a:solidFill>
              </a:rPr>
              <a:t>.</a:t>
            </a:r>
          </a:p>
        </p:txBody>
      </p:sp>
      <p:sp>
        <p:nvSpPr>
          <p:cNvPr id="52228" name="Slide Number Placeholder 3"/>
          <p:cNvSpPr>
            <a:spLocks noGrp="1"/>
          </p:cNvSpPr>
          <p:nvPr>
            <p:ph type="sldNum" sz="quarter" idx="5"/>
          </p:nvPr>
        </p:nvSpPr>
        <p:spPr>
          <a:noFill/>
        </p:spPr>
        <p:txBody>
          <a:bodyPr/>
          <a:lstStyle/>
          <a:p>
            <a:pPr>
              <a:buClr>
                <a:prstClr val="black"/>
              </a:buClr>
            </a:pPr>
            <a:fld id="{21961C2D-9FEE-4AB6-A274-B48923E8F7A5}" type="slidenum">
              <a:rPr lang="en-US">
                <a:solidFill>
                  <a:prstClr val="black"/>
                </a:solidFill>
              </a:rPr>
              <a:pPr>
                <a:buClr>
                  <a:prstClr val="black"/>
                </a:buClr>
              </a:pPr>
              <a:t>80</a:t>
            </a:fld>
            <a:endParaRPr lang="en-US">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defTabSz="881470">
              <a:defRPr/>
            </a:pPr>
            <a:r>
              <a:rPr lang="en-US" dirty="0" smtClean="0">
                <a:latin typeface="Verdana" pitchFamily="34" charset="0"/>
                <a:cs typeface="Arial" pitchFamily="34" charset="0"/>
              </a:rPr>
              <a:t>The random number generation capability introduced on IVB will provide a solution to another important security building block (generation of entropy for keying material). This will be available to software via the new instruction RDRAND. We expect a wide range of security related code (apps, OS kernels, browsers) to be able to take advantage of this capability for getting more secure entropy that follows a standard </a:t>
            </a:r>
            <a:endParaRPr lang="en-US" dirty="0" smtClean="0"/>
          </a:p>
          <a:p>
            <a:endParaRPr lang="en-US" dirty="0" smtClean="0"/>
          </a:p>
          <a:p>
            <a:r>
              <a:rPr lang="en-US" dirty="0" smtClean="0"/>
              <a:t>Any internet secure transaction/connection requires security keys or certificates for authentication. These keys/certificates need to be genuine and original and extremely difficult to hack</a:t>
            </a:r>
          </a:p>
          <a:p>
            <a:r>
              <a:rPr lang="en-US" dirty="0" smtClean="0"/>
              <a:t>Weak random number generators can be predicted -&gt; if the method of key/certification generation can be predicted, the rest of the product/service can be hacked! </a:t>
            </a:r>
          </a:p>
          <a:p>
            <a:r>
              <a:rPr lang="en-US" dirty="0" smtClean="0"/>
              <a:t>Support planned for major OSs such as Linux, Windows 8, etc.</a:t>
            </a:r>
          </a:p>
          <a:p>
            <a:endParaRPr lang="en-US" dirty="0" smtClean="0"/>
          </a:p>
          <a:p>
            <a:pPr marL="225422" lvl="1" indent="-225422">
              <a:lnSpc>
                <a:spcPct val="95000"/>
              </a:lnSpc>
              <a:buClr>
                <a:srgbClr val="FFFFFF"/>
              </a:buClr>
              <a:buFontTx/>
              <a:buChar char="–"/>
              <a:defRPr/>
            </a:pPr>
            <a:r>
              <a:rPr lang="en-US" u="sng" kern="0" dirty="0" smtClean="0">
                <a:solidFill>
                  <a:srgbClr val="000000"/>
                </a:solidFill>
                <a:latin typeface="Calibri" pitchFamily="34" charset="0"/>
                <a:cs typeface="Calibri" pitchFamily="34" charset="0"/>
              </a:rPr>
              <a:t>High quality entropy</a:t>
            </a:r>
            <a:r>
              <a:rPr lang="en-US" kern="0" dirty="0" smtClean="0">
                <a:solidFill>
                  <a:srgbClr val="000000"/>
                </a:solidFill>
                <a:latin typeface="Calibri" pitchFamily="34" charset="0"/>
                <a:cs typeface="Calibri" pitchFamily="34" charset="0"/>
              </a:rPr>
              <a:t> - “Standards” compliant (NIST SP 800-90) and NIST FIPS 140-2/3 Level 2 certified</a:t>
            </a:r>
          </a:p>
          <a:p>
            <a:pPr marL="225422" lvl="1" indent="-225422">
              <a:lnSpc>
                <a:spcPct val="95000"/>
              </a:lnSpc>
              <a:buClr>
                <a:srgbClr val="FFFFFF"/>
              </a:buClr>
              <a:buFontTx/>
              <a:buChar char="–"/>
              <a:defRPr/>
            </a:pPr>
            <a:r>
              <a:rPr lang="en-US" u="sng" kern="0" dirty="0" smtClean="0">
                <a:solidFill>
                  <a:srgbClr val="000000"/>
                </a:solidFill>
                <a:latin typeface="Calibri" pitchFamily="34" charset="0"/>
                <a:cs typeface="Calibri" pitchFamily="34" charset="0"/>
              </a:rPr>
              <a:t>Fast</a:t>
            </a:r>
            <a:r>
              <a:rPr lang="en-US" kern="0" dirty="0" smtClean="0">
                <a:solidFill>
                  <a:srgbClr val="000000"/>
                </a:solidFill>
                <a:latin typeface="Calibri" pitchFamily="34" charset="0"/>
                <a:cs typeface="Calibri" pitchFamily="34" charset="0"/>
              </a:rPr>
              <a:t> – Faster than any other entropy source today</a:t>
            </a:r>
          </a:p>
          <a:p>
            <a:pPr marL="225422" lvl="1" indent="-225422">
              <a:lnSpc>
                <a:spcPct val="95000"/>
              </a:lnSpc>
              <a:buClr>
                <a:srgbClr val="FFFFFF"/>
              </a:buClr>
              <a:buFontTx/>
              <a:buChar char="–"/>
              <a:defRPr/>
            </a:pPr>
            <a:r>
              <a:rPr lang="en-US" u="sng" kern="0" dirty="0" smtClean="0">
                <a:solidFill>
                  <a:srgbClr val="000000"/>
                </a:solidFill>
                <a:latin typeface="Calibri" pitchFamily="34" charset="0"/>
                <a:cs typeface="Calibri" pitchFamily="34" charset="0"/>
              </a:rPr>
              <a:t>Closed system</a:t>
            </a:r>
            <a:r>
              <a:rPr lang="en-US" kern="0" dirty="0" smtClean="0">
                <a:solidFill>
                  <a:srgbClr val="000000"/>
                </a:solidFill>
                <a:latin typeface="Calibri" pitchFamily="34" charset="0"/>
                <a:cs typeface="Calibri" pitchFamily="34" charset="0"/>
              </a:rPr>
              <a:t> – state of system never seen, never in memory, never “stored anywhere” and thus can never be hacked</a:t>
            </a:r>
          </a:p>
          <a:p>
            <a:pPr marL="225422" lvl="1" indent="-225422">
              <a:lnSpc>
                <a:spcPct val="95000"/>
              </a:lnSpc>
              <a:buClr>
                <a:srgbClr val="FFFFFF"/>
              </a:buClr>
              <a:buFontTx/>
              <a:buChar char="–"/>
              <a:defRPr/>
            </a:pPr>
            <a:r>
              <a:rPr lang="en-US" u="sng" kern="0" dirty="0" smtClean="0">
                <a:solidFill>
                  <a:srgbClr val="000000"/>
                </a:solidFill>
                <a:latin typeface="Calibri" pitchFamily="34" charset="0"/>
                <a:cs typeface="Calibri" pitchFamily="34" charset="0"/>
              </a:rPr>
              <a:t>Easy access</a:t>
            </a:r>
            <a:r>
              <a:rPr lang="en-US" kern="0" dirty="0" smtClean="0">
                <a:solidFill>
                  <a:srgbClr val="000000"/>
                </a:solidFill>
                <a:latin typeface="Calibri" pitchFamily="34" charset="0"/>
                <a:cs typeface="Calibri" pitchFamily="34" charset="0"/>
              </a:rPr>
              <a:t> – any software can access it through </a:t>
            </a:r>
            <a:r>
              <a:rPr lang="en-US" kern="0" dirty="0" err="1" smtClean="0">
                <a:solidFill>
                  <a:srgbClr val="000000"/>
                </a:solidFill>
                <a:latin typeface="Calibri" pitchFamily="34" charset="0"/>
                <a:cs typeface="Calibri" pitchFamily="34" charset="0"/>
              </a:rPr>
              <a:t>RdRand</a:t>
            </a:r>
            <a:r>
              <a:rPr lang="en-US" kern="0" dirty="0" smtClean="0">
                <a:solidFill>
                  <a:srgbClr val="000000"/>
                </a:solidFill>
                <a:latin typeface="Calibri" pitchFamily="34" charset="0"/>
                <a:cs typeface="Calibri" pitchFamily="34" charset="0"/>
              </a:rPr>
              <a:t> processor instruction</a:t>
            </a:r>
          </a:p>
          <a:p>
            <a:pPr marL="225422" lvl="1" indent="-225422">
              <a:lnSpc>
                <a:spcPct val="95000"/>
              </a:lnSpc>
              <a:buClr>
                <a:srgbClr val="FFFFFF"/>
              </a:buClr>
              <a:buFontTx/>
              <a:buChar char="–"/>
              <a:defRPr/>
            </a:pPr>
            <a:r>
              <a:rPr lang="en-US" u="sng" kern="0" dirty="0" smtClean="0">
                <a:solidFill>
                  <a:srgbClr val="000000"/>
                </a:solidFill>
                <a:latin typeface="Calibri" pitchFamily="34" charset="0"/>
                <a:cs typeface="Calibri" pitchFamily="34" charset="0"/>
              </a:rPr>
              <a:t>Earlier access</a:t>
            </a:r>
            <a:r>
              <a:rPr lang="en-US" kern="0" dirty="0" smtClean="0">
                <a:solidFill>
                  <a:srgbClr val="000000"/>
                </a:solidFill>
                <a:latin typeface="Calibri" pitchFamily="34" charset="0"/>
                <a:cs typeface="Calibri" pitchFamily="34" charset="0"/>
              </a:rPr>
              <a:t> – Earlier access to RNG in boot even before an OS is booted</a:t>
            </a:r>
          </a:p>
          <a:p>
            <a:pPr marL="225422" lvl="1" indent="-225422">
              <a:lnSpc>
                <a:spcPct val="95000"/>
              </a:lnSpc>
              <a:buClr>
                <a:srgbClr val="FFFFFF"/>
              </a:buClr>
              <a:buFontTx/>
              <a:buChar char="–"/>
              <a:defRPr/>
            </a:pPr>
            <a:endParaRPr lang="en-US" kern="0" dirty="0" smtClean="0">
              <a:solidFill>
                <a:srgbClr val="000000"/>
              </a:solidFill>
              <a:latin typeface="Calibri" pitchFamily="34" charset="0"/>
              <a:cs typeface="Calibri" pitchFamily="34" charset="0"/>
            </a:endParaRPr>
          </a:p>
        </p:txBody>
      </p:sp>
      <p:sp>
        <p:nvSpPr>
          <p:cNvPr id="4" name="Slide Number Placeholder 3"/>
          <p:cNvSpPr>
            <a:spLocks noGrp="1"/>
          </p:cNvSpPr>
          <p:nvPr>
            <p:ph type="sldNum" sz="quarter" idx="10"/>
          </p:nvPr>
        </p:nvSpPr>
        <p:spPr/>
        <p:txBody>
          <a:bodyPr/>
          <a:lstStyle/>
          <a:p>
            <a:pPr>
              <a:defRPr/>
            </a:pPr>
            <a:fld id="{99F07BFD-2C6B-4914-B755-8D2818C4D2A3}" type="slidenum">
              <a:rPr lang="en-US" smtClean="0">
                <a:solidFill>
                  <a:prstClr val="black"/>
                </a:solidFill>
              </a:rPr>
              <a:pPr>
                <a:defRPr/>
              </a:pPr>
              <a:t>81</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p:cNvSpPr>
          <p:nvPr>
            <p:ph type="sldImg"/>
          </p:nvPr>
        </p:nvSpPr>
        <p:spPr bwMode="auto">
          <a:noFill/>
          <a:ln>
            <a:solidFill>
              <a:srgbClr val="000000"/>
            </a:solidFill>
            <a:miter lim="800000"/>
            <a:headEnd/>
            <a:tailEnd/>
          </a:ln>
        </p:spPr>
      </p:sp>
      <p:sp>
        <p:nvSpPr>
          <p:cNvPr id="121858" name="Notes Placeholder 2"/>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Why HP?</a:t>
            </a:r>
          </a:p>
          <a:p>
            <a:pPr lvl="1"/>
            <a:r>
              <a:rPr lang="en-US" sz="1200" b="1" kern="1200" dirty="0" smtClean="0">
                <a:solidFill>
                  <a:schemeClr val="tx1"/>
                </a:solidFill>
                <a:effectLst/>
                <a:latin typeface="+mn-lt"/>
                <a:ea typeface="+mn-ea"/>
                <a:cs typeface="+mn-cs"/>
              </a:rPr>
              <a:t>Turning Research Into Reality:</a:t>
            </a:r>
            <a:r>
              <a:rPr lang="en-US" sz="1200" kern="1200" dirty="0" smtClean="0">
                <a:solidFill>
                  <a:schemeClr val="tx1"/>
                </a:solidFill>
                <a:effectLst/>
                <a:latin typeface="+mn-lt"/>
                <a:ea typeface="+mn-ea"/>
                <a:cs typeface="+mn-cs"/>
              </a:rPr>
              <a:t> With over 70 years of experience in technology, HP is still committed to solving some of the world’s toughest problems through its commitment to continuous research and development.</a:t>
            </a:r>
          </a:p>
          <a:p>
            <a:pPr lvl="1"/>
            <a:r>
              <a:rPr lang="en-US" sz="1200" b="1" kern="1200" dirty="0" smtClean="0">
                <a:solidFill>
                  <a:schemeClr val="tx1"/>
                </a:solidFill>
                <a:effectLst/>
                <a:latin typeface="+mn-lt"/>
                <a:ea typeface="+mn-ea"/>
                <a:cs typeface="+mn-cs"/>
              </a:rPr>
              <a:t>Delivering Experiences That Transform How We Live, Feel, and Connect:</a:t>
            </a:r>
            <a:r>
              <a:rPr lang="en-US" sz="1200" kern="1200" dirty="0" smtClean="0">
                <a:solidFill>
                  <a:schemeClr val="tx1"/>
                </a:solidFill>
                <a:effectLst/>
                <a:latin typeface="+mn-lt"/>
                <a:ea typeface="+mn-ea"/>
                <a:cs typeface="+mn-cs"/>
              </a:rPr>
              <a:t> While we’re focused on designing powerful, reliable products that enable us to access the information we need, we’re also determined to deliver quality experiences that change how people lead their lives—at home, at work, and on the go.</a:t>
            </a:r>
          </a:p>
          <a:p>
            <a:r>
              <a:rPr lang="en-US" sz="1200" b="1" kern="1200" dirty="0" smtClean="0">
                <a:solidFill>
                  <a:schemeClr val="tx1"/>
                </a:solidFill>
                <a:effectLst/>
                <a:latin typeface="+mn-lt"/>
                <a:ea typeface="+mn-ea"/>
                <a:cs typeface="+mn-cs"/>
              </a:rPr>
              <a:t>Helping People, Businesses, and Governments Take Advantage of a Brand New World:</a:t>
            </a:r>
            <a:r>
              <a:rPr lang="en-US" sz="1200" kern="1200" dirty="0" smtClean="0">
                <a:solidFill>
                  <a:schemeClr val="tx1"/>
                </a:solidFill>
                <a:effectLst/>
                <a:latin typeface="+mn-lt"/>
                <a:ea typeface="+mn-ea"/>
                <a:cs typeface="+mn-cs"/>
              </a:rPr>
              <a:t> IT has evolved from a tool for productivity into the tool essential for communication and collaboration—and is fast becoming integral to the fabric of our society. At HP, we’re proud to be on the cutting edge of this shift. Our products, solutions, and services are instrumental in bridging the physical world we know with the digital, information-rich world we want to embrace. HP’s role is simple, but essential. We’re converting raw data into tangible value for more people than ever before</a:t>
            </a:r>
            <a:endParaRPr lang="en-US" dirty="0" smtClean="0"/>
          </a:p>
          <a:p>
            <a:pPr eaLnBrk="1" hangingPunct="1">
              <a:spcBef>
                <a:spcPct val="0"/>
              </a:spcBef>
            </a:pPr>
            <a:r>
              <a:rPr lang="en-US" dirty="0" smtClean="0"/>
              <a:t>HPPI (Professional Innovations) are</a:t>
            </a:r>
            <a:r>
              <a:rPr lang="en-US" baseline="0" dirty="0" smtClean="0"/>
              <a:t> divided into or c</a:t>
            </a:r>
            <a:r>
              <a:rPr lang="en-US" dirty="0" smtClean="0"/>
              <a:t>entered around 4 specific, </a:t>
            </a:r>
            <a:r>
              <a:rPr lang="en-US" u="sng" dirty="0" smtClean="0"/>
              <a:t>problem solving </a:t>
            </a:r>
            <a:r>
              <a:rPr lang="en-US" dirty="0" smtClean="0"/>
              <a:t>themes...</a:t>
            </a:r>
            <a:r>
              <a:rPr lang="en-US" baseline="0" dirty="0" smtClean="0"/>
              <a:t> </a:t>
            </a:r>
          </a:p>
          <a:p>
            <a:pPr eaLnBrk="1" hangingPunct="1">
              <a:spcBef>
                <a:spcPct val="0"/>
              </a:spcBef>
            </a:pPr>
            <a:endParaRPr lang="en-US" baseline="0" dirty="0" smtClean="0"/>
          </a:p>
          <a:p>
            <a:pPr eaLnBrk="1" hangingPunct="1">
              <a:spcBef>
                <a:spcPct val="0"/>
              </a:spcBef>
            </a:pPr>
            <a:r>
              <a:rPr lang="en-US" baseline="0" dirty="0" smtClean="0"/>
              <a:t>Themes that correspond to specific areas of computing that are extremely IMPORTANT to end users, especially IT Managers who TODAY, more than ever are under EXTREME pressures and scrutiny to deliver products, solutions and capabilities to their users with very limited budgets and resources.</a:t>
            </a:r>
          </a:p>
          <a:p>
            <a:pPr eaLnBrk="1" hangingPunct="1">
              <a:spcBef>
                <a:spcPct val="0"/>
              </a:spcBef>
            </a:pPr>
            <a:endParaRPr lang="en-US" baseline="0" dirty="0" smtClean="0"/>
          </a:p>
          <a:p>
            <a:pPr eaLnBrk="1" hangingPunct="1">
              <a:spcBef>
                <a:spcPct val="0"/>
              </a:spcBef>
            </a:pPr>
            <a:r>
              <a:rPr lang="en-US" baseline="0" dirty="0" smtClean="0"/>
              <a:t>These 4 themes include…</a:t>
            </a:r>
          </a:p>
          <a:p>
            <a:pPr eaLnBrk="1" hangingPunct="1">
              <a:spcBef>
                <a:spcPct val="0"/>
              </a:spcBef>
            </a:pPr>
            <a:endParaRPr lang="en-US" dirty="0" smtClean="0"/>
          </a:p>
          <a:p>
            <a:pPr eaLnBrk="1" hangingPunct="1">
              <a:spcBef>
                <a:spcPct val="0"/>
              </a:spcBef>
              <a:buFont typeface="Arial" pitchFamily="34" charset="0"/>
              <a:buChar char="•"/>
            </a:pPr>
            <a:r>
              <a:rPr lang="en-US" dirty="0" smtClean="0"/>
              <a:t> Security</a:t>
            </a:r>
          </a:p>
          <a:p>
            <a:pPr eaLnBrk="1" hangingPunct="1">
              <a:spcBef>
                <a:spcPct val="0"/>
              </a:spcBef>
              <a:buFont typeface="Arial" pitchFamily="34" charset="0"/>
              <a:buChar char="•"/>
            </a:pPr>
            <a:r>
              <a:rPr lang="en-US" dirty="0" smtClean="0"/>
              <a:t> Efficiency</a:t>
            </a:r>
          </a:p>
          <a:p>
            <a:pPr eaLnBrk="1" hangingPunct="1">
              <a:spcBef>
                <a:spcPct val="0"/>
              </a:spcBef>
              <a:buFont typeface="Arial" pitchFamily="34" charset="0"/>
              <a:buChar char="•"/>
            </a:pPr>
            <a:r>
              <a:rPr lang="en-US" dirty="0" smtClean="0"/>
              <a:t> Reliability  and</a:t>
            </a:r>
          </a:p>
          <a:p>
            <a:pPr eaLnBrk="1" hangingPunct="1">
              <a:spcBef>
                <a:spcPct val="0"/>
              </a:spcBef>
              <a:buFont typeface="Arial" pitchFamily="34" charset="0"/>
              <a:buChar char="•"/>
            </a:pPr>
            <a:r>
              <a:rPr lang="en-US" dirty="0" smtClean="0"/>
              <a:t> Connective-</a:t>
            </a:r>
            <a:r>
              <a:rPr lang="en-US" dirty="0" err="1" smtClean="0"/>
              <a:t>ness</a:t>
            </a:r>
            <a:endParaRPr lang="en-US" dirty="0" smtClean="0"/>
          </a:p>
          <a:p>
            <a:pPr eaLnBrk="1" hangingPunct="1">
              <a:spcBef>
                <a:spcPct val="0"/>
              </a:spcBef>
              <a:buFont typeface="Arial" pitchFamily="34" charset="0"/>
              <a:buChar char="•"/>
            </a:pPr>
            <a:endParaRPr lang="en-US" dirty="0" smtClean="0"/>
          </a:p>
          <a:p>
            <a:pPr eaLnBrk="1" hangingPunct="1">
              <a:spcBef>
                <a:spcPct val="0"/>
              </a:spcBef>
              <a:buFont typeface="Arial" pitchFamily="34" charset="0"/>
              <a:buNone/>
            </a:pPr>
            <a:r>
              <a:rPr lang="en-US" dirty="0" smtClean="0"/>
              <a:t>For the sake time available today I will only drill down to one of these four themes.</a:t>
            </a:r>
          </a:p>
          <a:p>
            <a:pPr eaLnBrk="1" hangingPunct="1">
              <a:spcBef>
                <a:spcPct val="0"/>
              </a:spcBef>
              <a:buFont typeface="Arial" pitchFamily="34" charset="0"/>
              <a:buNone/>
            </a:pPr>
            <a:endParaRPr lang="en-US" dirty="0" smtClean="0"/>
          </a:p>
          <a:p>
            <a:pPr eaLnBrk="1" hangingPunct="1">
              <a:spcBef>
                <a:spcPct val="0"/>
              </a:spcBef>
              <a:buFont typeface="Arial" pitchFamily="34" charset="0"/>
              <a:buNone/>
            </a:pPr>
            <a:r>
              <a:rPr lang="en-US" dirty="0" smtClean="0"/>
              <a:t>However I strongly encourage each of you to drill down further into each of these themes</a:t>
            </a:r>
            <a:r>
              <a:rPr lang="en-US" baseline="0" dirty="0" smtClean="0"/>
              <a:t> </a:t>
            </a:r>
            <a:r>
              <a:rPr lang="en-US" dirty="0" smtClean="0"/>
              <a:t>and better understand EACH of them</a:t>
            </a:r>
            <a:r>
              <a:rPr lang="en-US" baseline="0" dirty="0" smtClean="0"/>
              <a:t> and how they relate to</a:t>
            </a:r>
            <a:r>
              <a:rPr lang="en-US" dirty="0" smtClean="0"/>
              <a:t> primary… critical</a:t>
            </a:r>
            <a:r>
              <a:rPr lang="en-US" baseline="0" dirty="0" smtClean="0"/>
              <a:t> areas of computing.</a:t>
            </a:r>
          </a:p>
          <a:p>
            <a:pPr eaLnBrk="1" hangingPunct="1">
              <a:spcBef>
                <a:spcPct val="0"/>
              </a:spcBef>
              <a:buFont typeface="Arial" pitchFamily="34" charset="0"/>
              <a:buNone/>
            </a:pPr>
            <a:endParaRPr lang="en-US" baseline="0" dirty="0" smtClean="0"/>
          </a:p>
          <a:p>
            <a:pPr eaLnBrk="1" hangingPunct="1">
              <a:spcBef>
                <a:spcPct val="0"/>
              </a:spcBef>
              <a:buFont typeface="Arial" pitchFamily="34" charset="0"/>
              <a:buNone/>
            </a:pPr>
            <a:r>
              <a:rPr lang="en-US" baseline="0" dirty="0" smtClean="0"/>
              <a:t>HP Blue Carpet can help you drill down and better understand these features easily, quickly and efficiently and when you do so you will even receive financial COMPENSATION, in the form of a SPIF for doing so. </a:t>
            </a:r>
          </a:p>
          <a:p>
            <a:pPr eaLnBrk="1" hangingPunct="1">
              <a:spcBef>
                <a:spcPct val="0"/>
              </a:spcBef>
              <a:buFont typeface="Arial" pitchFamily="34" charset="0"/>
              <a:buNone/>
            </a:pPr>
            <a:endParaRPr lang="en-US" baseline="0" dirty="0" smtClean="0"/>
          </a:p>
          <a:p>
            <a:pPr eaLnBrk="1" hangingPunct="1">
              <a:spcBef>
                <a:spcPct val="0"/>
              </a:spcBef>
              <a:buFont typeface="Arial" pitchFamily="34" charset="0"/>
              <a:buNone/>
            </a:pPr>
            <a:r>
              <a:rPr lang="en-US" baseline="0" dirty="0" smtClean="0"/>
              <a:t>As the old saying goes… knowledge is Power… in the case of Blue Carpet… knowledge = CASH!</a:t>
            </a:r>
          </a:p>
          <a:p>
            <a:pPr eaLnBrk="1" hangingPunct="1">
              <a:spcBef>
                <a:spcPct val="0"/>
              </a:spcBef>
              <a:buFont typeface="Arial" pitchFamily="34" charset="0"/>
              <a:buNone/>
            </a:pPr>
            <a:r>
              <a:rPr lang="en-US" baseline="0" dirty="0" smtClean="0"/>
              <a:t>We’ll talk about Blue Carpet more in just a moment.</a:t>
            </a:r>
            <a:endParaRPr lang="en-US" dirty="0" smtClean="0"/>
          </a:p>
          <a:p>
            <a:pPr eaLnBrk="1" hangingPunct="1">
              <a:spcBef>
                <a:spcPct val="0"/>
              </a:spcBef>
              <a:buFont typeface="Arial" pitchFamily="34" charset="0"/>
              <a:buNone/>
            </a:pPr>
            <a:endParaRPr lang="en-US" dirty="0" smtClean="0"/>
          </a:p>
          <a:p>
            <a:pPr eaLnBrk="1" hangingPunct="1">
              <a:spcBef>
                <a:spcPct val="0"/>
              </a:spcBef>
              <a:buFont typeface="Arial" pitchFamily="34" charset="0"/>
              <a:buNone/>
            </a:pPr>
            <a:r>
              <a:rPr lang="en-US" dirty="0" smtClean="0"/>
              <a:t>Lets talk briefly about SECURITY as it relates to HP professional Innovation… </a:t>
            </a:r>
          </a:p>
          <a:p>
            <a:pPr eaLnBrk="1" hangingPunct="1">
              <a:spcBef>
                <a:spcPct val="0"/>
              </a:spcBef>
              <a:buFont typeface="Arial" pitchFamily="34" charset="0"/>
              <a:buNone/>
            </a:pPr>
            <a:endParaRPr lang="en-US" dirty="0" smtClean="0"/>
          </a:p>
          <a:p>
            <a:pPr eaLnBrk="1" hangingPunct="1">
              <a:spcBef>
                <a:spcPct val="0"/>
              </a:spcBef>
              <a:buFont typeface="Arial" pitchFamily="34" charset="0"/>
              <a:buNone/>
            </a:pPr>
            <a:r>
              <a:rPr lang="en-US" dirty="0" smtClean="0"/>
              <a:t>Security is divided into 3 sub sections which include…</a:t>
            </a:r>
          </a:p>
          <a:p>
            <a:pPr eaLnBrk="1" hangingPunct="1">
              <a:spcBef>
                <a:spcPct val="0"/>
              </a:spcBef>
              <a:buFont typeface="Arial" pitchFamily="34" charset="0"/>
              <a:buNone/>
            </a:pPr>
            <a:endParaRPr lang="en-US" dirty="0" smtClean="0"/>
          </a:p>
          <a:p>
            <a:pPr eaLnBrk="1" hangingPunct="1">
              <a:spcBef>
                <a:spcPct val="0"/>
              </a:spcBef>
              <a:buFont typeface="Arial" pitchFamily="34" charset="0"/>
              <a:buChar char="•"/>
            </a:pPr>
            <a:r>
              <a:rPr lang="en-US" dirty="0" smtClean="0"/>
              <a:t> Data Protection </a:t>
            </a:r>
          </a:p>
          <a:p>
            <a:pPr eaLnBrk="1" hangingPunct="1">
              <a:spcBef>
                <a:spcPct val="0"/>
              </a:spcBef>
              <a:buFont typeface="Arial" pitchFamily="34" charset="0"/>
              <a:buChar char="•"/>
            </a:pPr>
            <a:r>
              <a:rPr lang="en-US" dirty="0" smtClean="0"/>
              <a:t> Device Protection</a:t>
            </a:r>
          </a:p>
          <a:p>
            <a:pPr eaLnBrk="1" hangingPunct="1">
              <a:spcBef>
                <a:spcPct val="0"/>
              </a:spcBef>
              <a:buFont typeface="Arial" pitchFamily="34" charset="0"/>
              <a:buChar char="•"/>
            </a:pPr>
            <a:r>
              <a:rPr lang="en-US" dirty="0" smtClean="0"/>
              <a:t> Identity Protection</a:t>
            </a:r>
          </a:p>
          <a:p>
            <a:pPr eaLnBrk="1" hangingPunct="1">
              <a:spcBef>
                <a:spcPct val="0"/>
              </a:spcBef>
              <a:buFont typeface="Arial" pitchFamily="34" charset="0"/>
              <a:buChar char="•"/>
            </a:pPr>
            <a:endParaRPr lang="en-US" dirty="0" smtClean="0"/>
          </a:p>
          <a:p>
            <a:pPr eaLnBrk="1" hangingPunct="1">
              <a:spcBef>
                <a:spcPct val="0"/>
              </a:spcBef>
              <a:buFont typeface="Arial" pitchFamily="34" charset="0"/>
              <a:buNone/>
            </a:pPr>
            <a:r>
              <a:rPr lang="en-US" dirty="0" smtClean="0"/>
              <a:t>These capabilities offer Channel Partners a great “lead in” to, as they say “have</a:t>
            </a:r>
            <a:r>
              <a:rPr lang="en-US" baseline="0" dirty="0" smtClean="0"/>
              <a:t> a conversation” or</a:t>
            </a:r>
            <a:r>
              <a:rPr lang="en-US" dirty="0" smtClean="0"/>
              <a:t> discussion</a:t>
            </a:r>
            <a:r>
              <a:rPr lang="en-US" baseline="0" dirty="0" smtClean="0"/>
              <a:t> with an end user customer identifying their personal, professional, business related struggles versus a discussion around speeds and feeds that happens AFTER the introductory discussion around solving a Customers “Pain”.</a:t>
            </a:r>
          </a:p>
          <a:p>
            <a:pPr eaLnBrk="1" hangingPunct="1">
              <a:spcBef>
                <a:spcPct val="0"/>
              </a:spcBef>
              <a:buFont typeface="Arial" pitchFamily="34" charset="0"/>
              <a:buNone/>
            </a:pPr>
            <a:endParaRPr lang="en-US" baseline="0" dirty="0" smtClean="0"/>
          </a:p>
          <a:p>
            <a:pPr eaLnBrk="1" hangingPunct="1">
              <a:spcBef>
                <a:spcPct val="0"/>
              </a:spcBef>
              <a:buFont typeface="Arial" pitchFamily="34" charset="0"/>
              <a:buNone/>
            </a:pPr>
            <a:r>
              <a:rPr lang="en-US" baseline="0" dirty="0" smtClean="0"/>
              <a:t>Any technology discussion should begin with ways to solve a Customers issues and how to do to efficiently, economically and effectively.</a:t>
            </a:r>
          </a:p>
          <a:p>
            <a:pPr eaLnBrk="1" hangingPunct="1">
              <a:spcBef>
                <a:spcPct val="0"/>
              </a:spcBef>
              <a:buFont typeface="Arial" pitchFamily="34" charset="0"/>
              <a:buNone/>
            </a:pPr>
            <a:endParaRPr lang="en-US" baseline="0" dirty="0" smtClean="0"/>
          </a:p>
          <a:p>
            <a:pPr eaLnBrk="1" hangingPunct="1">
              <a:spcBef>
                <a:spcPct val="0"/>
              </a:spcBef>
              <a:buFont typeface="Arial" pitchFamily="34" charset="0"/>
              <a:buNone/>
            </a:pPr>
            <a:r>
              <a:rPr lang="en-US" baseline="0" dirty="0" smtClean="0"/>
              <a:t>This can, and often does establish YOU as the Customers “Partner” and a resource that earns you the distinct title of “Trusted Advisor”.</a:t>
            </a:r>
            <a:endParaRPr lang="en-US" dirty="0" smtClean="0"/>
          </a:p>
          <a:p>
            <a:pPr eaLnBrk="1" hangingPunct="1">
              <a:spcBef>
                <a:spcPct val="0"/>
              </a:spcBef>
              <a:buFont typeface="Arial" pitchFamily="34" charset="0"/>
              <a:buNone/>
            </a:pPr>
            <a:endParaRPr lang="en-US" dirty="0" smtClean="0"/>
          </a:p>
          <a:p>
            <a:pPr eaLnBrk="1" hangingPunct="1">
              <a:spcBef>
                <a:spcPct val="0"/>
              </a:spcBef>
              <a:buFont typeface="Arial" pitchFamily="34" charset="0"/>
              <a:buChar char="•"/>
            </a:pPr>
            <a:r>
              <a:rPr lang="en-US" dirty="0" smtClean="0"/>
              <a:t> Data Protection… Is</a:t>
            </a:r>
            <a:r>
              <a:rPr lang="en-US" baseline="0" dirty="0" smtClean="0"/>
              <a:t> a</a:t>
            </a:r>
            <a:r>
              <a:rPr lang="en-US" dirty="0" smtClean="0"/>
              <a:t>chieved</a:t>
            </a:r>
            <a:r>
              <a:rPr lang="en-US" baseline="0" dirty="0" smtClean="0"/>
              <a:t> </a:t>
            </a:r>
            <a:r>
              <a:rPr lang="en-US" dirty="0" smtClean="0"/>
              <a:t>by implementing Drive Encryption… Secure Erase… and common    </a:t>
            </a:r>
          </a:p>
          <a:p>
            <a:pPr eaLnBrk="1" hangingPunct="1">
              <a:spcBef>
                <a:spcPct val="0"/>
              </a:spcBef>
              <a:buFont typeface="Arial" pitchFamily="34" charset="0"/>
              <a:buNone/>
            </a:pPr>
            <a:r>
              <a:rPr lang="en-US" baseline="0" dirty="0" smtClean="0"/>
              <a:t>    </a:t>
            </a:r>
            <a:r>
              <a:rPr lang="en-US" dirty="0" smtClean="0"/>
              <a:t>criteria TPM or Trusted Platform “Module”.</a:t>
            </a:r>
          </a:p>
          <a:p>
            <a:pPr eaLnBrk="1" hangingPunct="1">
              <a:spcBef>
                <a:spcPct val="0"/>
              </a:spcBef>
              <a:buFont typeface="Arial" pitchFamily="34" charset="0"/>
              <a:buNone/>
            </a:pPr>
            <a:endParaRPr lang="en-US" dirty="0" smtClean="0"/>
          </a:p>
          <a:p>
            <a:pPr eaLnBrk="1" hangingPunct="1">
              <a:spcBef>
                <a:spcPct val="0"/>
              </a:spcBef>
              <a:buFont typeface="Arial" pitchFamily="34" charset="0"/>
              <a:buChar char="•"/>
            </a:pPr>
            <a:r>
              <a:rPr lang="en-US" dirty="0" smtClean="0"/>
              <a:t> Device Protection… includes… Bios Protection, Pre-Boot Security and Device Access Manager</a:t>
            </a:r>
          </a:p>
          <a:p>
            <a:pPr eaLnBrk="1" hangingPunct="1">
              <a:spcBef>
                <a:spcPct val="0"/>
              </a:spcBef>
              <a:buFont typeface="Arial" pitchFamily="34" charset="0"/>
              <a:buChar char="•"/>
            </a:pPr>
            <a:endParaRPr lang="en-US" dirty="0" smtClean="0"/>
          </a:p>
          <a:p>
            <a:pPr eaLnBrk="1" hangingPunct="1">
              <a:spcBef>
                <a:spcPct val="0"/>
              </a:spcBef>
              <a:buFont typeface="Arial" pitchFamily="34" charset="0"/>
              <a:buChar char="•"/>
            </a:pPr>
            <a:r>
              <a:rPr lang="en-US" dirty="0" smtClean="0"/>
              <a:t> Identity Protection… features… Credential Manager, Password Manager and Privacy Manager</a:t>
            </a:r>
          </a:p>
          <a:p>
            <a:pPr eaLnBrk="1" hangingPunct="1">
              <a:spcBef>
                <a:spcPct val="0"/>
              </a:spcBef>
              <a:buFont typeface="Arial" pitchFamily="34" charset="0"/>
              <a:buChar char="•"/>
            </a:pPr>
            <a:endParaRPr lang="en-US" dirty="0" smtClean="0"/>
          </a:p>
          <a:p>
            <a:pPr marL="0" marR="0" indent="0" algn="l" defTabSz="914400" rtl="0" eaLnBrk="1" fontAlgn="auto" latinLnBrk="0" hangingPunct="1">
              <a:lnSpc>
                <a:spcPct val="100000"/>
              </a:lnSpc>
              <a:spcBef>
                <a:spcPct val="0"/>
              </a:spcBef>
              <a:spcAft>
                <a:spcPts val="0"/>
              </a:spcAft>
              <a:buClrTx/>
              <a:buSzTx/>
              <a:buFont typeface="Arial" pitchFamily="34" charset="0"/>
              <a:buNone/>
              <a:tabLst/>
              <a:defRPr/>
            </a:pPr>
            <a:r>
              <a:rPr lang="en-US" dirty="0" smtClean="0"/>
              <a:t>HP</a:t>
            </a:r>
            <a:r>
              <a:rPr lang="en-US" baseline="0" dirty="0" smtClean="0"/>
              <a:t> Professional Innovation truly set HP apart from our competition and when positioned to a Customer, BEFORE discussions around price and availability will move YOU away from being associated with or perceived as just another, typical technology challenged “Salesman”… with at best nothing more than “the cheapest price”.</a:t>
            </a:r>
          </a:p>
          <a:p>
            <a:pPr marL="0" marR="0" indent="0" algn="l" defTabSz="914400" rtl="0" eaLnBrk="1" fontAlgn="auto" latinLnBrk="0" hangingPunct="1">
              <a:lnSpc>
                <a:spcPct val="100000"/>
              </a:lnSpc>
              <a:spcBef>
                <a:spcPct val="0"/>
              </a:spcBef>
              <a:spcAft>
                <a:spcPts val="0"/>
              </a:spcAft>
              <a:buClrTx/>
              <a:buSzTx/>
              <a:buFont typeface="Arial" pitchFamily="34" charset="0"/>
              <a:buNone/>
              <a:tabLst/>
              <a:defRPr/>
            </a:pPr>
            <a:endParaRPr lang="en-US" baseline="0" dirty="0" smtClean="0"/>
          </a:p>
          <a:p>
            <a:pPr eaLnBrk="1" hangingPunct="1">
              <a:spcBef>
                <a:spcPct val="0"/>
              </a:spcBef>
              <a:buFont typeface="Arial" pitchFamily="34" charset="0"/>
              <a:buNone/>
            </a:pPr>
            <a:r>
              <a:rPr lang="en-US" dirty="0" smtClean="0"/>
              <a:t>Sell</a:t>
            </a:r>
            <a:r>
              <a:rPr lang="en-US" baseline="0" dirty="0" smtClean="0"/>
              <a:t> YOUR value FIRST… </a:t>
            </a:r>
          </a:p>
          <a:p>
            <a:pPr eaLnBrk="1" hangingPunct="1">
              <a:spcBef>
                <a:spcPct val="0"/>
              </a:spcBef>
              <a:buFont typeface="Arial" pitchFamily="34" charset="0"/>
              <a:buNone/>
            </a:pPr>
            <a:r>
              <a:rPr lang="en-US" baseline="0" dirty="0" smtClean="0"/>
              <a:t>TECHNOLOGY, and how it will solve a Customers “pain points” second. </a:t>
            </a:r>
          </a:p>
          <a:p>
            <a:pPr eaLnBrk="1" hangingPunct="1">
              <a:spcBef>
                <a:spcPct val="0"/>
              </a:spcBef>
              <a:buFont typeface="Arial" pitchFamily="34" charset="0"/>
              <a:buNone/>
            </a:pPr>
            <a:r>
              <a:rPr lang="en-US" baseline="0" dirty="0" smtClean="0"/>
              <a:t>Lastly, and only then… talk Product and Price.</a:t>
            </a:r>
            <a:endParaRPr lang="en-US" dirty="0" smtClean="0"/>
          </a:p>
          <a:p>
            <a:pPr eaLnBrk="1" hangingPunct="1">
              <a:spcBef>
                <a:spcPct val="0"/>
              </a:spcBef>
              <a:buFont typeface="Arial" pitchFamily="34" charset="0"/>
              <a:buChar char="•"/>
            </a:pPr>
            <a:endParaRPr lang="en-US" dirty="0" smtClean="0"/>
          </a:p>
          <a:p>
            <a:pPr eaLnBrk="1" hangingPunct="1">
              <a:spcBef>
                <a:spcPct val="0"/>
              </a:spcBef>
              <a:buFont typeface="Arial" pitchFamily="34" charset="0"/>
              <a:buNone/>
            </a:pPr>
            <a:endParaRPr lang="en-US" dirty="0" smtClean="0"/>
          </a:p>
          <a:p>
            <a:pPr eaLnBrk="1" hangingPunct="1">
              <a:spcBef>
                <a:spcPct val="0"/>
              </a:spcBef>
              <a:buFont typeface="Arial" pitchFamily="34" charset="0"/>
              <a:buChar char="•"/>
            </a:pPr>
            <a:endParaRPr lang="en-US" dirty="0" smtClean="0"/>
          </a:p>
          <a:p>
            <a:pPr eaLnBrk="1" hangingPunct="1">
              <a:spcBef>
                <a:spcPct val="0"/>
              </a:spcBef>
              <a:buFont typeface="Arial" pitchFamily="34" charset="0"/>
              <a:buNone/>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1218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0AB394F-79B1-4148-8F93-F35FA0F6D804}" type="slidenum">
              <a:rPr lang="en-GB">
                <a:solidFill>
                  <a:prstClr val="black"/>
                </a:solidFill>
              </a:rPr>
              <a:pPr fontAlgn="base">
                <a:spcBef>
                  <a:spcPct val="0"/>
                </a:spcBef>
                <a:spcAft>
                  <a:spcPct val="0"/>
                </a:spcAft>
                <a:defRPr/>
              </a:pPr>
              <a:t>8</a:t>
            </a:fld>
            <a:endParaRPr lang="en-GB">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211971"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r>
              <a:rPr lang="en-US" dirty="0" smtClean="0"/>
              <a:t>2</a:t>
            </a:r>
            <a:r>
              <a:rPr lang="en-US" baseline="30000" dirty="0" smtClean="0"/>
              <a:t>nd</a:t>
            </a:r>
            <a:r>
              <a:rPr lang="en-US" dirty="0" smtClean="0"/>
              <a:t> FOIL for v.</a:t>
            </a:r>
            <a:r>
              <a:rPr lang="en-US" baseline="0" dirty="0" smtClean="0"/>
              <a:t> (?)</a:t>
            </a:r>
          </a:p>
          <a:p>
            <a:endParaRPr lang="en-US" dirty="0" smtClean="0"/>
          </a:p>
          <a:p>
            <a:r>
              <a:rPr lang="en-US" dirty="0" smtClean="0"/>
              <a:t>Intel AT allows you to disable the PC at the hardware level in the event of loss or theft.</a:t>
            </a:r>
          </a:p>
          <a:p>
            <a:r>
              <a:rPr lang="en-US" dirty="0" smtClean="0"/>
              <a:t>Activated via your choice of security software vendors (ISVs) or service providers, hardware-based Intel AT for notebooks provides local, tamper-resistant defense that works like a poison pill that disables the computer and access to its data even if the operating system (OS) is reimaged, a new hard drive is installed, or the PC is disconnected from the network. Over time, this capability may assist as a preventive theft deterrent.</a:t>
            </a:r>
          </a:p>
          <a:p>
            <a:pPr defTabSz="897033">
              <a:defRPr/>
            </a:pPr>
            <a:endParaRPr lang="en-US" dirty="0"/>
          </a:p>
          <a:p>
            <a:r>
              <a:rPr lang="en-US" dirty="0" smtClean="0"/>
              <a:t>Additional</a:t>
            </a:r>
            <a:r>
              <a:rPr lang="en-US" baseline="0" dirty="0" smtClean="0"/>
              <a:t> notes:</a:t>
            </a:r>
          </a:p>
          <a:p>
            <a:r>
              <a:rPr lang="en-US" dirty="0" smtClean="0"/>
              <a:t>Intel</a:t>
            </a:r>
            <a:r>
              <a:rPr lang="en-US" baseline="0" dirty="0" smtClean="0"/>
              <a:t> ME (Manageability Engine)</a:t>
            </a:r>
          </a:p>
          <a:p>
            <a:r>
              <a:rPr lang="en-US" baseline="0" dirty="0" smtClean="0"/>
              <a:t>ICLS (Intel Capability Licensing Service)</a:t>
            </a:r>
          </a:p>
          <a:p>
            <a:r>
              <a:rPr lang="en-US" baseline="0" dirty="0" smtClean="0"/>
              <a:t>MBP (Intel ME to BIOS Payload) </a:t>
            </a:r>
            <a:endParaRPr lang="en-US" dirty="0" smtClean="0"/>
          </a:p>
          <a:p>
            <a:endParaRPr lang="en-US" dirty="0" smtClean="0"/>
          </a:p>
          <a:p>
            <a:pPr eaLnBrk="1" hangingPunct="1"/>
            <a:endParaRPr lang="zh-CN" altLang="en-US" dirty="0" smtClean="0">
              <a:latin typeface="Verdana" pitchFamily="34" charset="0"/>
            </a:endParaRPr>
          </a:p>
        </p:txBody>
      </p:sp>
      <p:sp>
        <p:nvSpPr>
          <p:cNvPr id="211972" name="Slide Number Placeholder 3"/>
          <p:cNvSpPr txBox="1">
            <a:spLocks noGrp="1"/>
          </p:cNvSpPr>
          <p:nvPr/>
        </p:nvSpPr>
        <p:spPr bwMode="auto">
          <a:xfrm>
            <a:off x="3886201" y="8686800"/>
            <a:ext cx="2971800" cy="457200"/>
          </a:xfrm>
          <a:prstGeom prst="rect">
            <a:avLst/>
          </a:prstGeom>
          <a:noFill/>
          <a:ln w="9525">
            <a:noFill/>
            <a:miter lim="800000"/>
            <a:headEnd/>
            <a:tailEnd/>
          </a:ln>
        </p:spPr>
        <p:txBody>
          <a:bodyPr lIns="92304" tIns="46152" rIns="92304" bIns="46152" anchor="b"/>
          <a:lstStyle/>
          <a:p>
            <a:pPr defTabSz="922287"/>
            <a:fld id="{68634BE5-33EF-4A76-B438-E34335F406CD}" type="slidenum">
              <a:rPr lang="zh-CN" altLang="en-US" sz="1200">
                <a:solidFill>
                  <a:srgbClr val="000000"/>
                </a:solidFill>
                <a:ea typeface="MS PGothic" pitchFamily="34" charset="-128"/>
              </a:rPr>
              <a:pPr defTabSz="922287"/>
              <a:t>82</a:t>
            </a:fld>
            <a:endParaRPr lang="en-US" altLang="zh-CN" sz="1200" dirty="0">
              <a:solidFill>
                <a:srgbClr val="000000"/>
              </a:solidFill>
              <a:ea typeface="MS PGothic"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txBox="1">
            <a:spLocks noGrp="1" noChangeArrowheads="1"/>
          </p:cNvSpPr>
          <p:nvPr/>
        </p:nvSpPr>
        <p:spPr bwMode="auto">
          <a:xfrm>
            <a:off x="3886201" y="8686800"/>
            <a:ext cx="2971800" cy="457200"/>
          </a:xfrm>
          <a:prstGeom prst="rect">
            <a:avLst/>
          </a:prstGeom>
          <a:noFill/>
          <a:ln w="9525">
            <a:noFill/>
            <a:miter lim="800000"/>
            <a:headEnd/>
            <a:tailEnd/>
          </a:ln>
        </p:spPr>
        <p:txBody>
          <a:bodyPr lIns="92298" tIns="46149" rIns="92298" bIns="46149" anchor="b"/>
          <a:lstStyle/>
          <a:p>
            <a:pPr defTabSz="922287" fontAlgn="base">
              <a:spcBef>
                <a:spcPct val="0"/>
              </a:spcBef>
              <a:spcAft>
                <a:spcPct val="0"/>
              </a:spcAft>
            </a:pPr>
            <a:fld id="{552AF85E-A978-4110-8F34-2EF57A6BF383}" type="slidenum">
              <a:rPr lang="ja-JP" altLang="en-US" sz="1100">
                <a:solidFill>
                  <a:prstClr val="black"/>
                </a:solidFill>
                <a:latin typeface="Arial" charset="0"/>
                <a:cs typeface="Arial" charset="0"/>
              </a:rPr>
              <a:pPr defTabSz="922287" fontAlgn="base">
                <a:spcBef>
                  <a:spcPct val="0"/>
                </a:spcBef>
                <a:spcAft>
                  <a:spcPct val="0"/>
                </a:spcAft>
              </a:pPr>
              <a:t>83</a:t>
            </a:fld>
            <a:endParaRPr lang="en-US" altLang="ja-JP" sz="1100" dirty="0">
              <a:solidFill>
                <a:prstClr val="black"/>
              </a:solidFill>
              <a:latin typeface="Arial" charset="0"/>
              <a:cs typeface="Arial" charset="0"/>
            </a:endParaRPr>
          </a:p>
        </p:txBody>
      </p:sp>
      <p:sp>
        <p:nvSpPr>
          <p:cNvPr id="120834" name="Rectangle 2"/>
          <p:cNvSpPr>
            <a:spLocks noGrp="1" noRot="1" noChangeAspect="1" noTextEdit="1"/>
          </p:cNvSpPr>
          <p:nvPr>
            <p:ph type="sldImg"/>
          </p:nvPr>
        </p:nvSpPr>
        <p:spPr>
          <a:xfrm>
            <a:off x="1144588" y="687388"/>
            <a:ext cx="4572000" cy="3429000"/>
          </a:xfrm>
          <a:ln/>
        </p:spPr>
      </p:sp>
      <p:sp>
        <p:nvSpPr>
          <p:cNvPr id="120835" name="Rectangle 3"/>
          <p:cNvSpPr>
            <a:spLocks noGrp="1"/>
          </p:cNvSpPr>
          <p:nvPr>
            <p:ph type="body" idx="1"/>
          </p:nvPr>
        </p:nvSpPr>
        <p:spPr>
          <a:xfrm>
            <a:off x="685800" y="4343402"/>
            <a:ext cx="5486400" cy="4113213"/>
          </a:xfrm>
          <a:noFill/>
          <a:ln/>
        </p:spPr>
        <p:txBody>
          <a:bodyPr lIns="92297" tIns="46149" rIns="92297" bIns="46149"/>
          <a:lstStyle/>
          <a:p>
            <a:pPr eaLnBrk="1" hangingPunct="1">
              <a:spcBef>
                <a:spcPct val="0"/>
              </a:spcBef>
            </a:pPr>
            <a:endParaRPr lang="zh-CN" altLang="en-US" dirty="0" smtClean="0">
              <a:latin typeface="Verdana"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This slides reviews in details the new features of SCS 8.0 including</a:t>
            </a:r>
            <a:r>
              <a:rPr lang="en-US" baseline="0" dirty="0" smtClean="0"/>
              <a:t> i</a:t>
            </a:r>
            <a:r>
              <a:rPr lang="en-US" dirty="0" smtClean="0"/>
              <a:t>mproved</a:t>
            </a:r>
            <a:r>
              <a:rPr lang="en-US" baseline="0" dirty="0" smtClean="0"/>
              <a:t> system discovery: </a:t>
            </a:r>
          </a:p>
          <a:p>
            <a:endParaRPr lang="en-US" dirty="0">
              <a:latin typeface="Arial" pitchFamily="34" charset="0"/>
            </a:endParaRPr>
          </a:p>
          <a:p>
            <a:r>
              <a:rPr lang="en-US" dirty="0">
                <a:latin typeface="Arial" pitchFamily="34" charset="0"/>
              </a:rPr>
              <a:t>More than 50 new pieces of data are retrieved. Some of this data is retrieved via the WS-Management interface. To support this, new parameters were added to the CLI.</a:t>
            </a:r>
          </a:p>
          <a:p>
            <a:r>
              <a:rPr lang="en-US" dirty="0">
                <a:latin typeface="Arial" pitchFamily="34" charset="0"/>
              </a:rPr>
              <a:t>•The data is now stored in the XML file and the Registry in a </a:t>
            </a:r>
            <a:r>
              <a:rPr lang="en-US" dirty="0" smtClean="0">
                <a:latin typeface="Arial" pitchFamily="34" charset="0"/>
              </a:rPr>
              <a:t>hierarchy </a:t>
            </a:r>
            <a:r>
              <a:rPr lang="en-US" dirty="0">
                <a:latin typeface="Arial" pitchFamily="34" charset="0"/>
              </a:rPr>
              <a:t>format that makes it easier to find related data.</a:t>
            </a:r>
          </a:p>
          <a:p>
            <a:r>
              <a:rPr lang="en-US" dirty="0">
                <a:latin typeface="Arial" pitchFamily="34" charset="0"/>
              </a:rPr>
              <a:t>•The location of the data in the registry was changed.</a:t>
            </a:r>
          </a:p>
          <a:p>
            <a:r>
              <a:rPr lang="en-US" dirty="0">
                <a:latin typeface="Arial" pitchFamily="34" charset="0"/>
              </a:rPr>
              <a:t>•A new parameter was added (/</a:t>
            </a:r>
            <a:r>
              <a:rPr lang="en-US" dirty="0" err="1">
                <a:latin typeface="Arial" pitchFamily="34" charset="0"/>
              </a:rPr>
              <a:t>ReportToRCS</a:t>
            </a:r>
            <a:r>
              <a:rPr lang="en-US" dirty="0">
                <a:latin typeface="Arial" pitchFamily="34" charset="0"/>
              </a:rPr>
              <a:t>) that you can use to send the collected data to the database. </a:t>
            </a:r>
            <a:endParaRPr lang="en-US" dirty="0" smtClean="0">
              <a:latin typeface="Arial" pitchFamily="34" charset="0"/>
            </a:endParaRPr>
          </a:p>
          <a:p>
            <a:endParaRPr lang="en-US" dirty="0" smtClean="0">
              <a:latin typeface="Arial" pitchFamily="34" charset="0"/>
            </a:endParaRPr>
          </a:p>
          <a:p>
            <a:r>
              <a:rPr lang="en-US" dirty="0" smtClean="0">
                <a:latin typeface="Arial" pitchFamily="34" charset="0"/>
              </a:rPr>
              <a:t>For</a:t>
            </a:r>
            <a:r>
              <a:rPr lang="en-US" baseline="0" dirty="0" smtClean="0">
                <a:latin typeface="Arial" pitchFamily="34" charset="0"/>
              </a:rPr>
              <a:t> more information visit: http://www.intel.com/content/www/us/en/software/setup-configuration-software.html</a:t>
            </a:r>
          </a:p>
          <a:p>
            <a:endParaRPr lang="en-US" baseline="0" dirty="0" smtClean="0">
              <a:latin typeface="Arial" pitchFamily="34" charset="0"/>
            </a:endParaRPr>
          </a:p>
        </p:txBody>
      </p:sp>
      <p:sp>
        <p:nvSpPr>
          <p:cNvPr id="4" name="Slide Number Placeholder 3"/>
          <p:cNvSpPr>
            <a:spLocks noGrp="1"/>
          </p:cNvSpPr>
          <p:nvPr>
            <p:ph type="sldNum" sz="quarter" idx="10"/>
          </p:nvPr>
        </p:nvSpPr>
        <p:spPr/>
        <p:txBody>
          <a:bodyPr/>
          <a:lstStyle/>
          <a:p>
            <a:fld id="{8D814872-1C39-4C38-8B00-AA9C2600DE40}" type="slidenum">
              <a:rPr lang="en-US" smtClean="0">
                <a:solidFill>
                  <a:prstClr val="black"/>
                </a:solidFill>
              </a:rPr>
              <a:pPr/>
              <a:t>84</a:t>
            </a:fld>
            <a:endParaRPr lang="en-US" dirty="0">
              <a:solidFill>
                <a:prstClr val="black"/>
              </a:solidFill>
            </a:endParaRPr>
          </a:p>
        </p:txBody>
      </p:sp>
    </p:spTree>
    <p:extLst>
      <p:ext uri="{BB962C8B-B14F-4D97-AF65-F5344CB8AC3E}">
        <p14:creationId xmlns:p14="http://schemas.microsoft.com/office/powerpoint/2010/main" val="20064127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defTabSz="881509">
              <a:defRPr/>
            </a:pPr>
            <a:r>
              <a:rPr lang="en-US" kern="0" dirty="0" err="1" smtClean="0">
                <a:solidFill>
                  <a:srgbClr val="FFFFFF"/>
                </a:solidFill>
                <a:latin typeface="Verdana"/>
                <a:ea typeface="ＭＳ Ｐゴシック" pitchFamily="34" charset="-128"/>
                <a:cs typeface="ＭＳ Ｐゴシック" charset="-128"/>
              </a:rPr>
              <a:t>PowerShell</a:t>
            </a:r>
            <a:r>
              <a:rPr lang="en-US" kern="0" baseline="0" dirty="0" smtClean="0">
                <a:solidFill>
                  <a:srgbClr val="FFFFFF"/>
                </a:solidFill>
                <a:latin typeface="Verdana"/>
                <a:ea typeface="ＭＳ Ｐゴシック" pitchFamily="34" charset="-128"/>
                <a:cs typeface="ＭＳ Ｐゴシック" charset="-128"/>
              </a:rPr>
              <a:t> enables IT pros to create their own management solutions without having to use a third party solution</a:t>
            </a:r>
            <a:endParaRPr lang="en-US" kern="0" dirty="0" smtClean="0">
              <a:solidFill>
                <a:srgbClr val="FFFFFF"/>
              </a:solidFill>
              <a:latin typeface="Verdana"/>
              <a:ea typeface="ＭＳ Ｐゴシック" pitchFamily="34" charset="-128"/>
              <a:cs typeface="ＭＳ Ｐゴシック" charset="-128"/>
            </a:endParaRPr>
          </a:p>
          <a:p>
            <a:pPr defTabSz="881509">
              <a:defRPr/>
            </a:pPr>
            <a:endParaRPr lang="en-US" kern="0" dirty="0" smtClean="0">
              <a:solidFill>
                <a:srgbClr val="FFFFFF"/>
              </a:solidFill>
              <a:latin typeface="Verdana"/>
              <a:ea typeface="ＭＳ Ｐゴシック" pitchFamily="34" charset="-128"/>
              <a:cs typeface="ＭＳ Ｐゴシック" charset="-128"/>
            </a:endParaRPr>
          </a:p>
          <a:p>
            <a:pPr defTabSz="881509">
              <a:defRPr/>
            </a:pPr>
            <a:r>
              <a:rPr lang="en-US" kern="0" dirty="0" smtClean="0">
                <a:solidFill>
                  <a:srgbClr val="FFFFFF"/>
                </a:solidFill>
                <a:latin typeface="Verdana"/>
                <a:ea typeface="ＭＳ Ｐゴシック" pitchFamily="34" charset="-128"/>
                <a:cs typeface="ＭＳ Ｐゴシック" charset="-128"/>
              </a:rPr>
              <a:t>Key benefits include:</a:t>
            </a:r>
          </a:p>
          <a:p>
            <a:pPr marL="275472" indent="-275472" defTabSz="881509">
              <a:buFont typeface="Arial" pitchFamily="34" charset="0"/>
              <a:buChar char="•"/>
              <a:defRPr/>
            </a:pPr>
            <a:r>
              <a:rPr lang="en-US" kern="0" dirty="0" smtClean="0">
                <a:solidFill>
                  <a:srgbClr val="FFFFFF"/>
                </a:solidFill>
                <a:latin typeface="Verdana"/>
                <a:ea typeface="ＭＳ Ｐゴシック" pitchFamily="34" charset="-128"/>
                <a:cs typeface="ＭＳ Ｐゴシック" charset="-128"/>
              </a:rPr>
              <a:t>Take advantage of AMT capabilities that is not supported by your Management Console (ex: Alarm Clock)</a:t>
            </a:r>
          </a:p>
          <a:p>
            <a:pPr marL="275472" indent="-275472" defTabSz="881509">
              <a:buFont typeface="Arial" pitchFamily="34" charset="0"/>
              <a:buChar char="•"/>
              <a:defRPr/>
            </a:pPr>
            <a:r>
              <a:rPr lang="en-US" kern="0" dirty="0" smtClean="0">
                <a:solidFill>
                  <a:srgbClr val="FFFFFF"/>
                </a:solidFill>
                <a:latin typeface="Verdana"/>
                <a:ea typeface="ＭＳ Ｐゴシック" pitchFamily="34" charset="-128"/>
                <a:cs typeface="ＭＳ Ｐゴシック" charset="-128"/>
              </a:rPr>
              <a:t>Automation of </a:t>
            </a:r>
            <a:r>
              <a:rPr lang="en-US" kern="0" dirty="0" err="1" smtClean="0">
                <a:solidFill>
                  <a:srgbClr val="FFFFFF"/>
                </a:solidFill>
                <a:latin typeface="Verdana"/>
                <a:ea typeface="ＭＳ Ｐゴシック" pitchFamily="34" charset="-128"/>
                <a:cs typeface="ＭＳ Ｐゴシック" charset="-128"/>
              </a:rPr>
              <a:t>vPro</a:t>
            </a:r>
            <a:r>
              <a:rPr lang="en-US" kern="0" dirty="0" smtClean="0">
                <a:solidFill>
                  <a:srgbClr val="FFFFFF"/>
                </a:solidFill>
                <a:latin typeface="Verdana"/>
                <a:ea typeface="ＭＳ Ｐゴシック" pitchFamily="34" charset="-128"/>
                <a:cs typeface="ＭＳ Ｐゴシック" charset="-128"/>
              </a:rPr>
              <a:t> capabilities </a:t>
            </a:r>
          </a:p>
          <a:p>
            <a:pPr marL="275472" indent="-275472" defTabSz="881509">
              <a:buFont typeface="Arial" pitchFamily="34" charset="0"/>
              <a:buChar char="•"/>
              <a:defRPr/>
            </a:pPr>
            <a:r>
              <a:rPr lang="en-US" kern="0" dirty="0" smtClean="0">
                <a:solidFill>
                  <a:srgbClr val="FFFFFF"/>
                </a:solidFill>
                <a:latin typeface="Verdana"/>
                <a:ea typeface="ＭＳ Ｐゴシック" pitchFamily="34" charset="-128"/>
                <a:cs typeface="ＭＳ Ｐゴシック" charset="-128"/>
              </a:rPr>
              <a:t>Integrate PS into existing tools and workflows in your environment</a:t>
            </a:r>
            <a:endParaRPr lang="en-US" dirty="0"/>
          </a:p>
        </p:txBody>
      </p:sp>
      <p:sp>
        <p:nvSpPr>
          <p:cNvPr id="4" name="Slide Number Placeholder 3"/>
          <p:cNvSpPr>
            <a:spLocks noGrp="1"/>
          </p:cNvSpPr>
          <p:nvPr>
            <p:ph type="sldNum" sz="quarter" idx="10"/>
          </p:nvPr>
        </p:nvSpPr>
        <p:spPr/>
        <p:txBody>
          <a:bodyPr/>
          <a:lstStyle/>
          <a:p>
            <a:pPr>
              <a:defRPr/>
            </a:pPr>
            <a:fld id="{6018686B-940C-46D5-BC3A-DA553D518458}" type="slidenum">
              <a:rPr lang="en-US">
                <a:solidFill>
                  <a:prstClr val="black"/>
                </a:solidFill>
              </a:rPr>
              <a:pPr>
                <a:defRPr/>
              </a:pPr>
              <a:t>85</a:t>
            </a:fld>
            <a:endParaRPr lang="en-US" dirty="0">
              <a:solidFill>
                <a:prstClr val="black"/>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xfrm>
            <a:off x="1143000" y="685800"/>
            <a:ext cx="4572000" cy="3429000"/>
          </a:xfrm>
          <a:ln/>
        </p:spPr>
      </p:sp>
      <p:sp>
        <p:nvSpPr>
          <p:cNvPr id="3" name="Notes Placeholder 2"/>
          <p:cNvSpPr>
            <a:spLocks noGrp="1"/>
          </p:cNvSpPr>
          <p:nvPr>
            <p:ph type="body" idx="1"/>
          </p:nvPr>
        </p:nvSpPr>
        <p:spPr/>
        <p:txBody>
          <a:bodyPr>
            <a:normAutofit/>
          </a:bodyPr>
          <a:lstStyle/>
          <a:p>
            <a:pPr defTabSz="897252" eaLnBrk="0" fontAlgn="base" hangingPunct="0">
              <a:spcBef>
                <a:spcPct val="30000"/>
              </a:spcBef>
              <a:spcAft>
                <a:spcPct val="0"/>
              </a:spcAft>
              <a:defRPr/>
            </a:pPr>
            <a:r>
              <a:rPr lang="en-US" dirty="0"/>
              <a:t>KVM is really an acronym that stands for Keyboard-Video-Mouse. It’s a generic term for allowing one computer to see what is on the screen of another computer and to be able to interact (via keyboard and mouse) as though someone were sitting at that computer. </a:t>
            </a:r>
          </a:p>
          <a:p>
            <a:pPr defTabSz="897252" eaLnBrk="0" fontAlgn="base" hangingPunct="0">
              <a:spcBef>
                <a:spcPct val="30000"/>
              </a:spcBef>
              <a:spcAft>
                <a:spcPct val="0"/>
              </a:spcAft>
              <a:defRPr/>
            </a:pPr>
            <a:endParaRPr lang="en-US" dirty="0"/>
          </a:p>
          <a:p>
            <a:pPr defTabSz="897252" eaLnBrk="0" fontAlgn="base" hangingPunct="0">
              <a:spcBef>
                <a:spcPct val="30000"/>
              </a:spcBef>
              <a:spcAft>
                <a:spcPct val="0"/>
              </a:spcAft>
              <a:defRPr/>
            </a:pPr>
            <a:r>
              <a:rPr lang="en-US" dirty="0"/>
              <a:t>New KVM features for 2012 include</a:t>
            </a:r>
          </a:p>
          <a:p>
            <a:pPr defTabSz="897252" eaLnBrk="0" fontAlgn="base" hangingPunct="0">
              <a:spcBef>
                <a:spcPct val="30000"/>
              </a:spcBef>
              <a:spcAft>
                <a:spcPct val="0"/>
              </a:spcAft>
              <a:buFont typeface="Arial" pitchFamily="34" charset="0"/>
              <a:buChar char="•"/>
              <a:defRPr/>
            </a:pPr>
            <a:r>
              <a:rPr lang="en-US" sz="1000" dirty="0"/>
              <a:t>Switch between two graphical modes – Landscape mode and portrait mode</a:t>
            </a:r>
          </a:p>
          <a:p>
            <a:pPr defTabSz="897252" eaLnBrk="0" fontAlgn="base" hangingPunct="0">
              <a:spcBef>
                <a:spcPct val="30000"/>
              </a:spcBef>
              <a:spcAft>
                <a:spcPct val="0"/>
              </a:spcAft>
              <a:buFont typeface="Arial" pitchFamily="34" charset="0"/>
              <a:buChar char="•"/>
              <a:defRPr/>
            </a:pPr>
            <a:r>
              <a:rPr lang="en-US" sz="1000" dirty="0"/>
              <a:t>First platform to support 3 display configurations</a:t>
            </a:r>
          </a:p>
          <a:p>
            <a:pPr defTabSz="897252" eaLnBrk="0" fontAlgn="base" hangingPunct="0">
              <a:spcBef>
                <a:spcPct val="30000"/>
              </a:spcBef>
              <a:spcAft>
                <a:spcPct val="0"/>
              </a:spcAft>
              <a:buFont typeface="Arial" pitchFamily="34" charset="0"/>
              <a:buChar char="•"/>
              <a:defRPr/>
            </a:pPr>
            <a:r>
              <a:rPr lang="en-US" sz="1000" dirty="0"/>
              <a:t>Enhanced mouse navigation</a:t>
            </a:r>
          </a:p>
          <a:p>
            <a:pPr defTabSz="897252" eaLnBrk="0" fontAlgn="base" hangingPunct="0">
              <a:spcBef>
                <a:spcPct val="30000"/>
              </a:spcBef>
              <a:spcAft>
                <a:spcPct val="0"/>
              </a:spcAft>
              <a:buFont typeface="Arial" pitchFamily="34" charset="0"/>
              <a:buChar char="•"/>
              <a:defRPr/>
            </a:pPr>
            <a:r>
              <a:rPr lang="en-US" sz="1000" dirty="0"/>
              <a:t>Additional Language Support – Now supporting 27 languages</a:t>
            </a:r>
          </a:p>
          <a:p>
            <a:pPr defTabSz="897252" eaLnBrk="0" fontAlgn="base" hangingPunct="0">
              <a:spcBef>
                <a:spcPct val="30000"/>
              </a:spcBef>
              <a:spcAft>
                <a:spcPct val="0"/>
              </a:spcAft>
              <a:buFont typeface="Arial" pitchFamily="34" charset="0"/>
              <a:buChar char="•"/>
              <a:defRPr/>
            </a:pPr>
            <a:endParaRPr lang="en-US" sz="1000" dirty="0"/>
          </a:p>
          <a:p>
            <a:pPr defTabSz="897252" eaLnBrk="0" fontAlgn="base" hangingPunct="0">
              <a:spcBef>
                <a:spcPct val="30000"/>
              </a:spcBef>
              <a:spcAft>
                <a:spcPct val="0"/>
              </a:spcAft>
              <a:buFont typeface="Arial" pitchFamily="34" charset="0"/>
              <a:buChar char="•"/>
              <a:defRPr/>
            </a:pPr>
            <a:r>
              <a:rPr lang="en-US" sz="1000" dirty="0"/>
              <a:t>And higher resolution support up to 1920x1200 at 16 </a:t>
            </a:r>
            <a:r>
              <a:rPr lang="en-US" sz="1000" dirty="0" err="1"/>
              <a:t>bpp</a:t>
            </a:r>
            <a:r>
              <a:rPr lang="en-US" sz="1000" dirty="0"/>
              <a:t>.</a:t>
            </a:r>
          </a:p>
        </p:txBody>
      </p:sp>
      <p:sp>
        <p:nvSpPr>
          <p:cNvPr id="15364" name="Slide Number Placeholder 3"/>
          <p:cNvSpPr>
            <a:spLocks noGrp="1"/>
          </p:cNvSpPr>
          <p:nvPr>
            <p:ph type="sldNum" sz="quarter" idx="5"/>
          </p:nvPr>
        </p:nvSpPr>
        <p:spPr>
          <a:noFill/>
        </p:spPr>
        <p:txBody>
          <a:bodyPr/>
          <a:lstStyle/>
          <a:p>
            <a:fld id="{C02679F0-0333-4E02-B78D-356C4C1CE59C}" type="slidenum">
              <a:rPr lang="en-US" smtClean="0">
                <a:solidFill>
                  <a:prstClr val="black"/>
                </a:solidFill>
              </a:rPr>
              <a:pPr/>
              <a:t>86</a:t>
            </a:fld>
            <a:endParaRPr lang="en-US" dirty="0" smtClean="0">
              <a:solidFill>
                <a:prstClr val="black"/>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AF5C8C-71DC-492B-83F9-742B0E4F4EBE}" type="slidenum">
              <a:rPr lang="en-US" smtClean="0"/>
              <a:pPr/>
              <a:t>87</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AF5C8C-71DC-492B-83F9-742B0E4F4EBE}" type="slidenum">
              <a:rPr lang="en-US" smtClean="0"/>
              <a:pPr/>
              <a:t>91</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p:cNvSpPr>
          <p:nvPr>
            <p:ph type="sldImg"/>
          </p:nvPr>
        </p:nvSpPr>
        <p:spPr bwMode="auto">
          <a:noFill/>
          <a:ln>
            <a:solidFill>
              <a:srgbClr val="000000"/>
            </a:solidFill>
            <a:miter lim="800000"/>
            <a:headEnd/>
            <a:tailEnd/>
          </a:ln>
        </p:spPr>
      </p:sp>
      <p:sp>
        <p:nvSpPr>
          <p:cNvPr id="1218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HPPI (Professional Innovations) are</a:t>
            </a:r>
            <a:r>
              <a:rPr lang="en-US" baseline="0" dirty="0" smtClean="0"/>
              <a:t> divided into or c</a:t>
            </a:r>
            <a:r>
              <a:rPr lang="en-US" dirty="0" smtClean="0"/>
              <a:t>entered around 4 specific, </a:t>
            </a:r>
            <a:r>
              <a:rPr lang="en-US" u="sng" dirty="0" smtClean="0"/>
              <a:t>problem solving </a:t>
            </a:r>
            <a:r>
              <a:rPr lang="en-US" dirty="0" smtClean="0"/>
              <a:t>themes...</a:t>
            </a:r>
            <a:r>
              <a:rPr lang="en-US" baseline="0" dirty="0" smtClean="0"/>
              <a:t> </a:t>
            </a:r>
          </a:p>
          <a:p>
            <a:pPr eaLnBrk="1" hangingPunct="1">
              <a:spcBef>
                <a:spcPct val="0"/>
              </a:spcBef>
            </a:pPr>
            <a:endParaRPr lang="en-US" baseline="0" dirty="0" smtClean="0"/>
          </a:p>
          <a:p>
            <a:pPr eaLnBrk="1" hangingPunct="1">
              <a:spcBef>
                <a:spcPct val="0"/>
              </a:spcBef>
            </a:pPr>
            <a:r>
              <a:rPr lang="en-US" baseline="0" dirty="0" smtClean="0"/>
              <a:t>Themes that correspond to specific areas of computing that are extremely IMPORTANT to end users, especially IT Managers who TODAY, more than ever are under EXTREME pressures and scrutiny to deliver products, solutions and capabilities to their users with very limited budgets and resources.</a:t>
            </a:r>
          </a:p>
          <a:p>
            <a:pPr eaLnBrk="1" hangingPunct="1">
              <a:spcBef>
                <a:spcPct val="0"/>
              </a:spcBef>
            </a:pPr>
            <a:endParaRPr lang="en-US" baseline="0" dirty="0" smtClean="0"/>
          </a:p>
          <a:p>
            <a:pPr eaLnBrk="1" hangingPunct="1">
              <a:spcBef>
                <a:spcPct val="0"/>
              </a:spcBef>
            </a:pPr>
            <a:r>
              <a:rPr lang="en-US" baseline="0" dirty="0" smtClean="0"/>
              <a:t>These 4 themes include…</a:t>
            </a:r>
          </a:p>
          <a:p>
            <a:pPr eaLnBrk="1" hangingPunct="1">
              <a:spcBef>
                <a:spcPct val="0"/>
              </a:spcBef>
            </a:pPr>
            <a:endParaRPr lang="en-US" dirty="0" smtClean="0"/>
          </a:p>
          <a:p>
            <a:pPr eaLnBrk="1" hangingPunct="1">
              <a:spcBef>
                <a:spcPct val="0"/>
              </a:spcBef>
              <a:buFont typeface="Arial" pitchFamily="34" charset="0"/>
              <a:buChar char="•"/>
            </a:pPr>
            <a:r>
              <a:rPr lang="en-US" dirty="0" smtClean="0"/>
              <a:t> Security</a:t>
            </a:r>
          </a:p>
          <a:p>
            <a:pPr eaLnBrk="1" hangingPunct="1">
              <a:spcBef>
                <a:spcPct val="0"/>
              </a:spcBef>
              <a:buFont typeface="Arial" pitchFamily="34" charset="0"/>
              <a:buChar char="•"/>
            </a:pPr>
            <a:r>
              <a:rPr lang="en-US" dirty="0" smtClean="0"/>
              <a:t> Efficiency</a:t>
            </a:r>
          </a:p>
          <a:p>
            <a:pPr eaLnBrk="1" hangingPunct="1">
              <a:spcBef>
                <a:spcPct val="0"/>
              </a:spcBef>
              <a:buFont typeface="Arial" pitchFamily="34" charset="0"/>
              <a:buChar char="•"/>
            </a:pPr>
            <a:r>
              <a:rPr lang="en-US" dirty="0" smtClean="0"/>
              <a:t> Reliability  and</a:t>
            </a:r>
          </a:p>
          <a:p>
            <a:pPr eaLnBrk="1" hangingPunct="1">
              <a:spcBef>
                <a:spcPct val="0"/>
              </a:spcBef>
              <a:buFont typeface="Arial" pitchFamily="34" charset="0"/>
              <a:buChar char="•"/>
            </a:pPr>
            <a:r>
              <a:rPr lang="en-US" dirty="0" smtClean="0"/>
              <a:t> Connective-</a:t>
            </a:r>
            <a:r>
              <a:rPr lang="en-US" dirty="0" err="1" smtClean="0"/>
              <a:t>ness</a:t>
            </a:r>
            <a:endParaRPr lang="en-US" dirty="0" smtClean="0"/>
          </a:p>
          <a:p>
            <a:pPr eaLnBrk="1" hangingPunct="1">
              <a:spcBef>
                <a:spcPct val="0"/>
              </a:spcBef>
              <a:buFont typeface="Arial" pitchFamily="34" charset="0"/>
              <a:buChar char="•"/>
            </a:pPr>
            <a:endParaRPr lang="en-US" dirty="0" smtClean="0"/>
          </a:p>
          <a:p>
            <a:pPr eaLnBrk="1" hangingPunct="1">
              <a:spcBef>
                <a:spcPct val="0"/>
              </a:spcBef>
              <a:buFont typeface="Arial" pitchFamily="34" charset="0"/>
              <a:buNone/>
            </a:pPr>
            <a:r>
              <a:rPr lang="en-US" dirty="0" smtClean="0"/>
              <a:t>For the sake time available today I will only drill down to one of these four themes.</a:t>
            </a:r>
          </a:p>
          <a:p>
            <a:pPr eaLnBrk="1" hangingPunct="1">
              <a:spcBef>
                <a:spcPct val="0"/>
              </a:spcBef>
              <a:buFont typeface="Arial" pitchFamily="34" charset="0"/>
              <a:buNone/>
            </a:pPr>
            <a:endParaRPr lang="en-US" dirty="0" smtClean="0"/>
          </a:p>
          <a:p>
            <a:pPr eaLnBrk="1" hangingPunct="1">
              <a:spcBef>
                <a:spcPct val="0"/>
              </a:spcBef>
              <a:buFont typeface="Arial" pitchFamily="34" charset="0"/>
              <a:buNone/>
            </a:pPr>
            <a:r>
              <a:rPr lang="en-US" dirty="0" smtClean="0"/>
              <a:t>However I strongly encourage each of you to drill down further into each of these themes</a:t>
            </a:r>
            <a:r>
              <a:rPr lang="en-US" baseline="0" dirty="0" smtClean="0"/>
              <a:t> </a:t>
            </a:r>
            <a:r>
              <a:rPr lang="en-US" dirty="0" smtClean="0"/>
              <a:t>and better understand EACH of them</a:t>
            </a:r>
            <a:r>
              <a:rPr lang="en-US" baseline="0" dirty="0" smtClean="0"/>
              <a:t> and how they relate to</a:t>
            </a:r>
            <a:r>
              <a:rPr lang="en-US" dirty="0" smtClean="0"/>
              <a:t> primary… critical</a:t>
            </a:r>
            <a:r>
              <a:rPr lang="en-US" baseline="0" dirty="0" smtClean="0"/>
              <a:t> areas of computing.</a:t>
            </a:r>
          </a:p>
          <a:p>
            <a:pPr eaLnBrk="1" hangingPunct="1">
              <a:spcBef>
                <a:spcPct val="0"/>
              </a:spcBef>
              <a:buFont typeface="Arial" pitchFamily="34" charset="0"/>
              <a:buNone/>
            </a:pPr>
            <a:endParaRPr lang="en-US" baseline="0" dirty="0" smtClean="0"/>
          </a:p>
          <a:p>
            <a:pPr eaLnBrk="1" hangingPunct="1">
              <a:spcBef>
                <a:spcPct val="0"/>
              </a:spcBef>
              <a:buFont typeface="Arial" pitchFamily="34" charset="0"/>
              <a:buNone/>
            </a:pPr>
            <a:r>
              <a:rPr lang="en-US" baseline="0" dirty="0" smtClean="0"/>
              <a:t>HP Blue Carpet can help you drill down and better understand these features easily, quickly and efficiently and when you do so you will even receive financial COMPENSATION, in the form of a SPIF for doing so. </a:t>
            </a:r>
          </a:p>
          <a:p>
            <a:pPr eaLnBrk="1" hangingPunct="1">
              <a:spcBef>
                <a:spcPct val="0"/>
              </a:spcBef>
              <a:buFont typeface="Arial" pitchFamily="34" charset="0"/>
              <a:buNone/>
            </a:pPr>
            <a:endParaRPr lang="en-US" baseline="0" dirty="0" smtClean="0"/>
          </a:p>
          <a:p>
            <a:pPr eaLnBrk="1" hangingPunct="1">
              <a:spcBef>
                <a:spcPct val="0"/>
              </a:spcBef>
              <a:buFont typeface="Arial" pitchFamily="34" charset="0"/>
              <a:buNone/>
            </a:pPr>
            <a:r>
              <a:rPr lang="en-US" baseline="0" dirty="0" smtClean="0"/>
              <a:t>As the old saying goes… knowledge is Power… in the case of Blue Carpet… knowledge = CASH!</a:t>
            </a:r>
          </a:p>
          <a:p>
            <a:pPr eaLnBrk="1" hangingPunct="1">
              <a:spcBef>
                <a:spcPct val="0"/>
              </a:spcBef>
              <a:buFont typeface="Arial" pitchFamily="34" charset="0"/>
              <a:buNone/>
            </a:pPr>
            <a:r>
              <a:rPr lang="en-US" baseline="0" dirty="0" smtClean="0"/>
              <a:t>We’ll talk about Blue Carpet more in just a moment.</a:t>
            </a:r>
            <a:endParaRPr lang="en-US" dirty="0" smtClean="0"/>
          </a:p>
          <a:p>
            <a:pPr eaLnBrk="1" hangingPunct="1">
              <a:spcBef>
                <a:spcPct val="0"/>
              </a:spcBef>
              <a:buFont typeface="Arial" pitchFamily="34" charset="0"/>
              <a:buNone/>
            </a:pPr>
            <a:endParaRPr lang="en-US" dirty="0" smtClean="0"/>
          </a:p>
          <a:p>
            <a:pPr eaLnBrk="1" hangingPunct="1">
              <a:spcBef>
                <a:spcPct val="0"/>
              </a:spcBef>
              <a:buFont typeface="Arial" pitchFamily="34" charset="0"/>
              <a:buNone/>
            </a:pPr>
            <a:r>
              <a:rPr lang="en-US" dirty="0" smtClean="0"/>
              <a:t>Lets talk briefly about SECURITY as it relates to HP professional Innovation… </a:t>
            </a:r>
          </a:p>
          <a:p>
            <a:pPr eaLnBrk="1" hangingPunct="1">
              <a:spcBef>
                <a:spcPct val="0"/>
              </a:spcBef>
              <a:buFont typeface="Arial" pitchFamily="34" charset="0"/>
              <a:buNone/>
            </a:pPr>
            <a:endParaRPr lang="en-US" dirty="0" smtClean="0"/>
          </a:p>
          <a:p>
            <a:pPr eaLnBrk="1" hangingPunct="1">
              <a:spcBef>
                <a:spcPct val="0"/>
              </a:spcBef>
              <a:buFont typeface="Arial" pitchFamily="34" charset="0"/>
              <a:buNone/>
            </a:pPr>
            <a:r>
              <a:rPr lang="en-US" dirty="0" smtClean="0"/>
              <a:t>Security is divided into 3 sub sections which include…</a:t>
            </a:r>
          </a:p>
          <a:p>
            <a:pPr eaLnBrk="1" hangingPunct="1">
              <a:spcBef>
                <a:spcPct val="0"/>
              </a:spcBef>
              <a:buFont typeface="Arial" pitchFamily="34" charset="0"/>
              <a:buNone/>
            </a:pPr>
            <a:endParaRPr lang="en-US" dirty="0" smtClean="0"/>
          </a:p>
          <a:p>
            <a:pPr eaLnBrk="1" hangingPunct="1">
              <a:spcBef>
                <a:spcPct val="0"/>
              </a:spcBef>
              <a:buFont typeface="Arial" pitchFamily="34" charset="0"/>
              <a:buChar char="•"/>
            </a:pPr>
            <a:r>
              <a:rPr lang="en-US" dirty="0" smtClean="0"/>
              <a:t> Data Protection </a:t>
            </a:r>
          </a:p>
          <a:p>
            <a:pPr eaLnBrk="1" hangingPunct="1">
              <a:spcBef>
                <a:spcPct val="0"/>
              </a:spcBef>
              <a:buFont typeface="Arial" pitchFamily="34" charset="0"/>
              <a:buChar char="•"/>
            </a:pPr>
            <a:r>
              <a:rPr lang="en-US" dirty="0" smtClean="0"/>
              <a:t> Device Protection</a:t>
            </a:r>
          </a:p>
          <a:p>
            <a:pPr eaLnBrk="1" hangingPunct="1">
              <a:spcBef>
                <a:spcPct val="0"/>
              </a:spcBef>
              <a:buFont typeface="Arial" pitchFamily="34" charset="0"/>
              <a:buChar char="•"/>
            </a:pPr>
            <a:r>
              <a:rPr lang="en-US" dirty="0" smtClean="0"/>
              <a:t> Identity Protection</a:t>
            </a:r>
          </a:p>
          <a:p>
            <a:pPr eaLnBrk="1" hangingPunct="1">
              <a:spcBef>
                <a:spcPct val="0"/>
              </a:spcBef>
              <a:buFont typeface="Arial" pitchFamily="34" charset="0"/>
              <a:buChar char="•"/>
            </a:pPr>
            <a:endParaRPr lang="en-US" dirty="0" smtClean="0"/>
          </a:p>
          <a:p>
            <a:pPr eaLnBrk="1" hangingPunct="1">
              <a:spcBef>
                <a:spcPct val="0"/>
              </a:spcBef>
              <a:buFont typeface="Arial" pitchFamily="34" charset="0"/>
              <a:buNone/>
            </a:pPr>
            <a:r>
              <a:rPr lang="en-US" dirty="0" smtClean="0"/>
              <a:t>These capabilities offer Channel Partners a great “lead in” to, as they say “have</a:t>
            </a:r>
            <a:r>
              <a:rPr lang="en-US" baseline="0" dirty="0" smtClean="0"/>
              <a:t> a conversation” or</a:t>
            </a:r>
            <a:r>
              <a:rPr lang="en-US" dirty="0" smtClean="0"/>
              <a:t> discussion</a:t>
            </a:r>
            <a:r>
              <a:rPr lang="en-US" baseline="0" dirty="0" smtClean="0"/>
              <a:t> with an end user customer identifying their personal, professional, business related struggles versus a discussion around speeds and feeds that happens AFTER the introductory discussion around solving a Customers “Pain”.</a:t>
            </a:r>
          </a:p>
          <a:p>
            <a:pPr eaLnBrk="1" hangingPunct="1">
              <a:spcBef>
                <a:spcPct val="0"/>
              </a:spcBef>
              <a:buFont typeface="Arial" pitchFamily="34" charset="0"/>
              <a:buNone/>
            </a:pPr>
            <a:endParaRPr lang="en-US" baseline="0" dirty="0" smtClean="0"/>
          </a:p>
          <a:p>
            <a:pPr eaLnBrk="1" hangingPunct="1">
              <a:spcBef>
                <a:spcPct val="0"/>
              </a:spcBef>
              <a:buFont typeface="Arial" pitchFamily="34" charset="0"/>
              <a:buNone/>
            </a:pPr>
            <a:r>
              <a:rPr lang="en-US" baseline="0" dirty="0" smtClean="0"/>
              <a:t>Any technology discussion should begin with ways to solve a Customers issues and how to do to efficiently, economically and effectively.</a:t>
            </a:r>
          </a:p>
          <a:p>
            <a:pPr eaLnBrk="1" hangingPunct="1">
              <a:spcBef>
                <a:spcPct val="0"/>
              </a:spcBef>
              <a:buFont typeface="Arial" pitchFamily="34" charset="0"/>
              <a:buNone/>
            </a:pPr>
            <a:endParaRPr lang="en-US" baseline="0" dirty="0" smtClean="0"/>
          </a:p>
          <a:p>
            <a:pPr eaLnBrk="1" hangingPunct="1">
              <a:spcBef>
                <a:spcPct val="0"/>
              </a:spcBef>
              <a:buFont typeface="Arial" pitchFamily="34" charset="0"/>
              <a:buNone/>
            </a:pPr>
            <a:r>
              <a:rPr lang="en-US" baseline="0" dirty="0" smtClean="0"/>
              <a:t>This can, and often does establish YOU as the Customers “Partner” and a resource that earns you the distinct title of “Trusted Advisor”.</a:t>
            </a:r>
            <a:endParaRPr lang="en-US" dirty="0" smtClean="0"/>
          </a:p>
          <a:p>
            <a:pPr eaLnBrk="1" hangingPunct="1">
              <a:spcBef>
                <a:spcPct val="0"/>
              </a:spcBef>
              <a:buFont typeface="Arial" pitchFamily="34" charset="0"/>
              <a:buNone/>
            </a:pPr>
            <a:endParaRPr lang="en-US" dirty="0" smtClean="0"/>
          </a:p>
          <a:p>
            <a:pPr eaLnBrk="1" hangingPunct="1">
              <a:spcBef>
                <a:spcPct val="0"/>
              </a:spcBef>
              <a:buFont typeface="Arial" pitchFamily="34" charset="0"/>
              <a:buChar char="•"/>
            </a:pPr>
            <a:r>
              <a:rPr lang="en-US" dirty="0" smtClean="0"/>
              <a:t> Data Protection… Is</a:t>
            </a:r>
            <a:r>
              <a:rPr lang="en-US" baseline="0" dirty="0" smtClean="0"/>
              <a:t> a</a:t>
            </a:r>
            <a:r>
              <a:rPr lang="en-US" dirty="0" smtClean="0"/>
              <a:t>chieved</a:t>
            </a:r>
            <a:r>
              <a:rPr lang="en-US" baseline="0" dirty="0" smtClean="0"/>
              <a:t> </a:t>
            </a:r>
            <a:r>
              <a:rPr lang="en-US" dirty="0" smtClean="0"/>
              <a:t>by implementing Drive Encryption… Secure Erase… and common    </a:t>
            </a:r>
          </a:p>
          <a:p>
            <a:pPr eaLnBrk="1" hangingPunct="1">
              <a:spcBef>
                <a:spcPct val="0"/>
              </a:spcBef>
              <a:buFont typeface="Arial" pitchFamily="34" charset="0"/>
              <a:buNone/>
            </a:pPr>
            <a:r>
              <a:rPr lang="en-US" baseline="0" dirty="0" smtClean="0"/>
              <a:t>    </a:t>
            </a:r>
            <a:r>
              <a:rPr lang="en-US" dirty="0" smtClean="0"/>
              <a:t>criteria TPM or Trusted Platform “Module”.</a:t>
            </a:r>
          </a:p>
          <a:p>
            <a:pPr eaLnBrk="1" hangingPunct="1">
              <a:spcBef>
                <a:spcPct val="0"/>
              </a:spcBef>
              <a:buFont typeface="Arial" pitchFamily="34" charset="0"/>
              <a:buNone/>
            </a:pPr>
            <a:endParaRPr lang="en-US" dirty="0" smtClean="0"/>
          </a:p>
          <a:p>
            <a:pPr eaLnBrk="1" hangingPunct="1">
              <a:spcBef>
                <a:spcPct val="0"/>
              </a:spcBef>
              <a:buFont typeface="Arial" pitchFamily="34" charset="0"/>
              <a:buChar char="•"/>
            </a:pPr>
            <a:r>
              <a:rPr lang="en-US" dirty="0" smtClean="0"/>
              <a:t> Device Protection… includes… Bios Protection, Pre-Boot Security and Device Access Manager</a:t>
            </a:r>
          </a:p>
          <a:p>
            <a:pPr eaLnBrk="1" hangingPunct="1">
              <a:spcBef>
                <a:spcPct val="0"/>
              </a:spcBef>
              <a:buFont typeface="Arial" pitchFamily="34" charset="0"/>
              <a:buChar char="•"/>
            </a:pPr>
            <a:endParaRPr lang="en-US" dirty="0" smtClean="0"/>
          </a:p>
          <a:p>
            <a:pPr eaLnBrk="1" hangingPunct="1">
              <a:spcBef>
                <a:spcPct val="0"/>
              </a:spcBef>
              <a:buFont typeface="Arial" pitchFamily="34" charset="0"/>
              <a:buChar char="•"/>
            </a:pPr>
            <a:r>
              <a:rPr lang="en-US" dirty="0" smtClean="0"/>
              <a:t> Identity Protection… features… Credential Manager, Password Manager and Privacy Manager</a:t>
            </a:r>
          </a:p>
          <a:p>
            <a:pPr eaLnBrk="1" hangingPunct="1">
              <a:spcBef>
                <a:spcPct val="0"/>
              </a:spcBef>
              <a:buFont typeface="Arial" pitchFamily="34" charset="0"/>
              <a:buChar char="•"/>
            </a:pPr>
            <a:endParaRPr lang="en-US" dirty="0" smtClean="0"/>
          </a:p>
          <a:p>
            <a:pPr marL="0" marR="0" indent="0" algn="l" defTabSz="914400" rtl="0" eaLnBrk="1" fontAlgn="auto" latinLnBrk="0" hangingPunct="1">
              <a:lnSpc>
                <a:spcPct val="100000"/>
              </a:lnSpc>
              <a:spcBef>
                <a:spcPct val="0"/>
              </a:spcBef>
              <a:spcAft>
                <a:spcPts val="0"/>
              </a:spcAft>
              <a:buClrTx/>
              <a:buSzTx/>
              <a:buFont typeface="Arial" pitchFamily="34" charset="0"/>
              <a:buNone/>
              <a:tabLst/>
              <a:defRPr/>
            </a:pPr>
            <a:r>
              <a:rPr lang="en-US" dirty="0" smtClean="0"/>
              <a:t>HP</a:t>
            </a:r>
            <a:r>
              <a:rPr lang="en-US" baseline="0" dirty="0" smtClean="0"/>
              <a:t> Professional Innovation truly set HP apart from our competition and when positioned to a Customer, BEFORE discussions around price and availability will move YOU away from being associated with or perceived as just another, typical technology challenged “Salesman”… with at best nothing more than “the cheapest price”.</a:t>
            </a:r>
          </a:p>
          <a:p>
            <a:pPr marL="0" marR="0" indent="0" algn="l" defTabSz="914400" rtl="0" eaLnBrk="1" fontAlgn="auto" latinLnBrk="0" hangingPunct="1">
              <a:lnSpc>
                <a:spcPct val="100000"/>
              </a:lnSpc>
              <a:spcBef>
                <a:spcPct val="0"/>
              </a:spcBef>
              <a:spcAft>
                <a:spcPts val="0"/>
              </a:spcAft>
              <a:buClrTx/>
              <a:buSzTx/>
              <a:buFont typeface="Arial" pitchFamily="34" charset="0"/>
              <a:buNone/>
              <a:tabLst/>
              <a:defRPr/>
            </a:pPr>
            <a:endParaRPr lang="en-US" baseline="0" dirty="0" smtClean="0"/>
          </a:p>
          <a:p>
            <a:pPr eaLnBrk="1" hangingPunct="1">
              <a:spcBef>
                <a:spcPct val="0"/>
              </a:spcBef>
              <a:buFont typeface="Arial" pitchFamily="34" charset="0"/>
              <a:buNone/>
            </a:pPr>
            <a:r>
              <a:rPr lang="en-US" dirty="0" smtClean="0"/>
              <a:t>Sell</a:t>
            </a:r>
            <a:r>
              <a:rPr lang="en-US" baseline="0" dirty="0" smtClean="0"/>
              <a:t> YOUR value FIRST… </a:t>
            </a:r>
          </a:p>
          <a:p>
            <a:pPr eaLnBrk="1" hangingPunct="1">
              <a:spcBef>
                <a:spcPct val="0"/>
              </a:spcBef>
              <a:buFont typeface="Arial" pitchFamily="34" charset="0"/>
              <a:buNone/>
            </a:pPr>
            <a:r>
              <a:rPr lang="en-US" baseline="0" dirty="0" smtClean="0"/>
              <a:t>TECHNOLOGY, and how it will solve a Customers “pain points” second. </a:t>
            </a:r>
          </a:p>
          <a:p>
            <a:pPr eaLnBrk="1" hangingPunct="1">
              <a:spcBef>
                <a:spcPct val="0"/>
              </a:spcBef>
              <a:buFont typeface="Arial" pitchFamily="34" charset="0"/>
              <a:buNone/>
            </a:pPr>
            <a:r>
              <a:rPr lang="en-US" baseline="0" dirty="0" smtClean="0"/>
              <a:t>Lastly, and only then… talk Product and Price.</a:t>
            </a:r>
            <a:endParaRPr lang="en-US" dirty="0" smtClean="0"/>
          </a:p>
          <a:p>
            <a:pPr eaLnBrk="1" hangingPunct="1">
              <a:spcBef>
                <a:spcPct val="0"/>
              </a:spcBef>
              <a:buFont typeface="Arial" pitchFamily="34" charset="0"/>
              <a:buChar char="•"/>
            </a:pPr>
            <a:endParaRPr lang="en-US" dirty="0" smtClean="0"/>
          </a:p>
          <a:p>
            <a:pPr eaLnBrk="1" hangingPunct="1">
              <a:spcBef>
                <a:spcPct val="0"/>
              </a:spcBef>
              <a:buFont typeface="Arial" pitchFamily="34" charset="0"/>
              <a:buNone/>
            </a:pPr>
            <a:endParaRPr lang="en-US" dirty="0" smtClean="0"/>
          </a:p>
          <a:p>
            <a:pPr eaLnBrk="1" hangingPunct="1">
              <a:spcBef>
                <a:spcPct val="0"/>
              </a:spcBef>
              <a:buFont typeface="Arial" pitchFamily="34" charset="0"/>
              <a:buChar char="•"/>
            </a:pPr>
            <a:endParaRPr lang="en-US" dirty="0" smtClean="0"/>
          </a:p>
          <a:p>
            <a:pPr eaLnBrk="1" hangingPunct="1">
              <a:spcBef>
                <a:spcPct val="0"/>
              </a:spcBef>
              <a:buFont typeface="Arial" pitchFamily="34" charset="0"/>
              <a:buNone/>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1218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0AB394F-79B1-4148-8F93-F35FA0F6D804}" type="slidenum">
              <a:rPr lang="en-GB">
                <a:solidFill>
                  <a:prstClr val="black"/>
                </a:solidFill>
              </a:rPr>
              <a:pPr fontAlgn="base">
                <a:spcBef>
                  <a:spcPct val="0"/>
                </a:spcBef>
                <a:spcAft>
                  <a:spcPct val="0"/>
                </a:spcAft>
                <a:defRPr/>
              </a:pPr>
              <a:t>9</a:t>
            </a:fld>
            <a:endParaRPr lang="en-GB">
              <a:solidFill>
                <a:prstClr val="black"/>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AF5C8C-71DC-492B-83F9-742B0E4F4EBE}" type="slidenum">
              <a:rPr lang="en-US" smtClean="0"/>
              <a:pPr/>
              <a:t>94</a:t>
            </a:fld>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As malicious code threats continue to grow, IT pros have</a:t>
            </a:r>
            <a:r>
              <a:rPr lang="en-US" baseline="0" dirty="0" smtClean="0"/>
              <a:t> to find ways to minimize business down time and accelerate the process of repairing infected PCs.</a:t>
            </a:r>
            <a:endParaRPr lang="en-US" dirty="0"/>
          </a:p>
        </p:txBody>
      </p:sp>
      <p:sp>
        <p:nvSpPr>
          <p:cNvPr id="4" name="Slide Number Placeholder 3"/>
          <p:cNvSpPr>
            <a:spLocks noGrp="1"/>
          </p:cNvSpPr>
          <p:nvPr>
            <p:ph type="sldNum" sz="quarter" idx="10"/>
          </p:nvPr>
        </p:nvSpPr>
        <p:spPr/>
        <p:txBody>
          <a:bodyPr/>
          <a:lstStyle/>
          <a:p>
            <a:fld id="{AF47C92F-BA3F-46B2-A81E-5C6F1BB83546}" type="slidenum">
              <a:rPr lang="en-US" smtClean="0"/>
              <a:pPr/>
              <a:t>95</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Intel® </a:t>
            </a:r>
            <a:r>
              <a:rPr lang="en-US" dirty="0" err="1"/>
              <a:t>vPro</a:t>
            </a:r>
            <a:r>
              <a:rPr lang="en-US" dirty="0"/>
              <a:t>™ technology can scan for virus(</a:t>
            </a:r>
            <a:r>
              <a:rPr lang="en-US" dirty="0" err="1"/>
              <a:t>es</a:t>
            </a:r>
            <a:r>
              <a:rPr lang="en-US" dirty="0"/>
              <a:t>) remotely and repair the infected PC in the background while the end user can continue working and remain productive. </a:t>
            </a:r>
          </a:p>
        </p:txBody>
      </p:sp>
      <p:sp>
        <p:nvSpPr>
          <p:cNvPr id="4" name="Slide Number Placeholder 3"/>
          <p:cNvSpPr>
            <a:spLocks noGrp="1"/>
          </p:cNvSpPr>
          <p:nvPr>
            <p:ph type="sldNum" sz="quarter" idx="10"/>
          </p:nvPr>
        </p:nvSpPr>
        <p:spPr/>
        <p:txBody>
          <a:bodyPr/>
          <a:lstStyle/>
          <a:p>
            <a:pPr>
              <a:defRPr/>
            </a:pPr>
            <a:fld id="{1AD50A57-FE78-402C-9682-5CBCD33E9D1D}" type="slidenum">
              <a:rPr lang="en-US" smtClean="0">
                <a:solidFill>
                  <a:prstClr val="black"/>
                </a:solidFill>
              </a:rPr>
              <a:pPr>
                <a:defRPr/>
              </a:pPr>
              <a:t>96</a:t>
            </a:fld>
            <a:endParaRPr lang="en-US" dirty="0">
              <a:solidFill>
                <a:prstClr val="black"/>
              </a:solidFill>
            </a:endParaRPr>
          </a:p>
        </p:txBody>
      </p:sp>
    </p:spTree>
    <p:extLst>
      <p:ext uri="{BB962C8B-B14F-4D97-AF65-F5344CB8AC3E}">
        <p14:creationId xmlns:p14="http://schemas.microsoft.com/office/powerpoint/2010/main" val="82580000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defTabSz="897033">
              <a:defRPr/>
            </a:pPr>
            <a:r>
              <a:rPr lang="en-US" dirty="0" smtClean="0"/>
              <a:t>Disk re-imaging is a common task when disk content becomes corrupted or software re-installation is required.  The challenge is how to efficiently</a:t>
            </a:r>
            <a:r>
              <a:rPr lang="en-US" baseline="0" dirty="0" smtClean="0"/>
              <a:t> manage the process to minimize the use of IT resources and end-user down time.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AD50A57-FE78-402C-9682-5CBCD33E9D1D}" type="slidenum">
              <a:rPr lang="en-US" smtClean="0"/>
              <a:pPr>
                <a:defRPr/>
              </a:pPr>
              <a:t>97</a:t>
            </a:fld>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897033">
              <a:defRPr/>
            </a:pPr>
            <a:r>
              <a:rPr lang="en-US" dirty="0"/>
              <a:t>Intel® </a:t>
            </a:r>
            <a:r>
              <a:rPr lang="en-US" dirty="0" err="1"/>
              <a:t>vPro</a:t>
            </a:r>
            <a:r>
              <a:rPr lang="en-US" dirty="0"/>
              <a:t>™ technology allows IT pros to use remote reimaging to extend IT resources and minimize end-user down time.  IT tech can establish a remote connection to the end user PC, issue a reboot command and the recovery OS image starts the process by applying a new OS to the managed PC’s hard disk.  </a:t>
            </a:r>
            <a:endParaRPr lang="en-US" dirty="0" smtClean="0"/>
          </a:p>
          <a:p>
            <a:endParaRPr lang="en-US" dirty="0" smtClean="0"/>
          </a:p>
          <a:p>
            <a:r>
              <a:rPr lang="en-US" dirty="0" smtClean="0"/>
              <a:t>Step 2:</a:t>
            </a:r>
          </a:p>
          <a:p>
            <a:r>
              <a:rPr lang="en-US" dirty="0">
                <a:solidFill>
                  <a:schemeClr val="bg1"/>
                </a:solidFill>
              </a:rPr>
              <a:t>fresh OS image on a network share.</a:t>
            </a:r>
            <a:endParaRPr lang="en-US" dirty="0" smtClean="0"/>
          </a:p>
          <a:p>
            <a:endParaRPr lang="en-US" dirty="0" smtClean="0"/>
          </a:p>
          <a:p>
            <a:r>
              <a:rPr lang="en-US" dirty="0" smtClean="0"/>
              <a:t>Step 3:</a:t>
            </a:r>
          </a:p>
          <a:p>
            <a:pPr marL="389453" lvl="1" indent="-168244">
              <a:buFont typeface="Verdana" pitchFamily="34" charset="0"/>
              <a:buChar char="-"/>
            </a:pPr>
            <a:r>
              <a:rPr lang="en-US" sz="1100" dirty="0">
                <a:solidFill>
                  <a:schemeClr val="bg1"/>
                </a:solidFill>
              </a:rPr>
              <a:t>Naming the OS</a:t>
            </a:r>
          </a:p>
          <a:p>
            <a:pPr marL="389453" lvl="1" indent="-168244">
              <a:buFont typeface="Verdana" pitchFamily="34" charset="0"/>
              <a:buChar char="-"/>
            </a:pPr>
            <a:r>
              <a:rPr lang="en-US" sz="1100" dirty="0">
                <a:solidFill>
                  <a:schemeClr val="bg1"/>
                </a:solidFill>
              </a:rPr>
              <a:t>Joining a domain</a:t>
            </a:r>
          </a:p>
          <a:p>
            <a:pPr marL="389453" lvl="1" indent="-168244">
              <a:buFont typeface="Verdana" pitchFamily="34" charset="0"/>
              <a:buChar char="-"/>
            </a:pPr>
            <a:r>
              <a:rPr lang="en-US" sz="1100" dirty="0">
                <a:solidFill>
                  <a:schemeClr val="bg1"/>
                </a:solidFill>
              </a:rPr>
              <a:t>Installing applications</a:t>
            </a:r>
          </a:p>
          <a:p>
            <a:pPr marL="389453" lvl="1" indent="-168244">
              <a:buFont typeface="Verdana" pitchFamily="34" charset="0"/>
              <a:buChar char="-"/>
            </a:pPr>
            <a:r>
              <a:rPr lang="en-US" sz="1100" dirty="0">
                <a:solidFill>
                  <a:schemeClr val="bg1"/>
                </a:solidFill>
              </a:rPr>
              <a:t>Deliver user data</a:t>
            </a:r>
          </a:p>
        </p:txBody>
      </p:sp>
      <p:sp>
        <p:nvSpPr>
          <p:cNvPr id="4" name="Slide Number Placeholder 3"/>
          <p:cNvSpPr>
            <a:spLocks noGrp="1"/>
          </p:cNvSpPr>
          <p:nvPr>
            <p:ph type="sldNum" sz="quarter" idx="10"/>
          </p:nvPr>
        </p:nvSpPr>
        <p:spPr/>
        <p:txBody>
          <a:bodyPr/>
          <a:lstStyle/>
          <a:p>
            <a:pPr>
              <a:defRPr/>
            </a:pPr>
            <a:fld id="{1AD50A57-FE78-402C-9682-5CBCD33E9D1D}" type="slidenum">
              <a:rPr lang="en-US" smtClean="0"/>
              <a:pPr>
                <a:defRPr/>
              </a:pPr>
              <a:t>98</a:t>
            </a:fld>
            <a:endParaRPr lang="en-US" dirty="0"/>
          </a:p>
        </p:txBody>
      </p:sp>
    </p:spTree>
    <p:extLst>
      <p:ext uri="{BB962C8B-B14F-4D97-AF65-F5344CB8AC3E}">
        <p14:creationId xmlns:p14="http://schemas.microsoft.com/office/powerpoint/2010/main" val="8258000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defTabSz="897033">
              <a:defRPr/>
            </a:pPr>
            <a:r>
              <a:rPr lang="en-US" dirty="0" smtClean="0"/>
              <a:t>With rising energy</a:t>
            </a:r>
            <a:r>
              <a:rPr lang="en-US" baseline="0" dirty="0" smtClean="0"/>
              <a:t> costs, IT pros are looking for effective ways to manage power use by scheduling power on/off of managed PCs while supporting remote maintenance.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AD50A57-FE78-402C-9682-5CBCD33E9D1D}" type="slidenum">
              <a:rPr lang="en-US" smtClean="0"/>
              <a:pPr>
                <a:defRPr/>
              </a:pPr>
              <a:t>99</a:t>
            </a:fld>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897033">
              <a:defRPr/>
            </a:pPr>
            <a:r>
              <a:rPr lang="en-US" dirty="0"/>
              <a:t>Intel® </a:t>
            </a:r>
            <a:r>
              <a:rPr lang="en-US" dirty="0" err="1"/>
              <a:t>vPro</a:t>
            </a:r>
            <a:r>
              <a:rPr lang="en-US" dirty="0"/>
              <a:t>™ technology can scheduled end-user PCs to power down during non-working hours as well as schedule them to power on for maintenance or to be ready for the work day.  This green power management saves on energy with enforceable energy policies while retaining the ability to perform afterhours maintenance.</a:t>
            </a:r>
          </a:p>
        </p:txBody>
      </p:sp>
      <p:sp>
        <p:nvSpPr>
          <p:cNvPr id="4" name="Slide Number Placeholder 3"/>
          <p:cNvSpPr>
            <a:spLocks noGrp="1"/>
          </p:cNvSpPr>
          <p:nvPr>
            <p:ph type="sldNum" sz="quarter" idx="10"/>
          </p:nvPr>
        </p:nvSpPr>
        <p:spPr/>
        <p:txBody>
          <a:bodyPr/>
          <a:lstStyle/>
          <a:p>
            <a:pPr>
              <a:defRPr/>
            </a:pPr>
            <a:fld id="{1AD50A57-FE78-402C-9682-5CBCD33E9D1D}" type="slidenum">
              <a:rPr lang="en-US" smtClean="0"/>
              <a:pPr>
                <a:defRPr/>
              </a:pPr>
              <a:t>100</a:t>
            </a:fld>
            <a:endParaRPr lang="en-US"/>
          </a:p>
        </p:txBody>
      </p:sp>
    </p:spTree>
    <p:extLst>
      <p:ext uri="{BB962C8B-B14F-4D97-AF65-F5344CB8AC3E}">
        <p14:creationId xmlns:p14="http://schemas.microsoft.com/office/powerpoint/2010/main" val="82580000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AF5C8C-71DC-492B-83F9-742B0E4F4EBE}" type="slidenum">
              <a:rPr lang="en-US" smtClean="0">
                <a:solidFill>
                  <a:prstClr val="black"/>
                </a:solidFill>
              </a:rPr>
              <a:pPr/>
              <a:t>101</a:t>
            </a:fld>
            <a:endParaRPr lang="en-US"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p:cNvSpPr>
          <p:nvPr>
            <p:ph type="sldImg"/>
          </p:nvPr>
        </p:nvSpPr>
        <p:spPr bwMode="auto">
          <a:noFill/>
          <a:ln>
            <a:solidFill>
              <a:srgbClr val="000000"/>
            </a:solidFill>
            <a:miter lim="800000"/>
            <a:headEnd/>
            <a:tailEnd/>
          </a:ln>
        </p:spPr>
      </p:sp>
      <p:sp>
        <p:nvSpPr>
          <p:cNvPr id="1218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HPPI (Professional Innovations) are</a:t>
            </a:r>
            <a:r>
              <a:rPr lang="en-US" baseline="0" dirty="0" smtClean="0"/>
              <a:t> divided into or c</a:t>
            </a:r>
            <a:r>
              <a:rPr lang="en-US" dirty="0" smtClean="0"/>
              <a:t>entered around 4 specific, </a:t>
            </a:r>
            <a:r>
              <a:rPr lang="en-US" u="sng" dirty="0" smtClean="0"/>
              <a:t>problem solving </a:t>
            </a:r>
            <a:r>
              <a:rPr lang="en-US" dirty="0" smtClean="0"/>
              <a:t>themes...</a:t>
            </a:r>
            <a:r>
              <a:rPr lang="en-US" baseline="0" dirty="0" smtClean="0"/>
              <a:t> </a:t>
            </a:r>
          </a:p>
          <a:p>
            <a:pPr eaLnBrk="1" hangingPunct="1">
              <a:spcBef>
                <a:spcPct val="0"/>
              </a:spcBef>
            </a:pPr>
            <a:endParaRPr lang="en-US" baseline="0" dirty="0" smtClean="0"/>
          </a:p>
          <a:p>
            <a:pPr eaLnBrk="1" hangingPunct="1">
              <a:spcBef>
                <a:spcPct val="0"/>
              </a:spcBef>
            </a:pPr>
            <a:r>
              <a:rPr lang="en-US" baseline="0" dirty="0" smtClean="0"/>
              <a:t>Themes that correspond to specific areas of computing that are extremely IMPORTANT to end users, especially IT Managers who TODAY, more than ever are under EXTREME pressures and scrutiny to deliver products, solutions and capabilities to their users with very limited budgets and resources.</a:t>
            </a:r>
          </a:p>
          <a:p>
            <a:pPr eaLnBrk="1" hangingPunct="1">
              <a:spcBef>
                <a:spcPct val="0"/>
              </a:spcBef>
            </a:pPr>
            <a:endParaRPr lang="en-US" baseline="0" dirty="0" smtClean="0"/>
          </a:p>
          <a:p>
            <a:pPr eaLnBrk="1" hangingPunct="1">
              <a:spcBef>
                <a:spcPct val="0"/>
              </a:spcBef>
            </a:pPr>
            <a:r>
              <a:rPr lang="en-US" baseline="0" dirty="0" smtClean="0"/>
              <a:t>These 4 themes include…</a:t>
            </a:r>
          </a:p>
          <a:p>
            <a:pPr eaLnBrk="1" hangingPunct="1">
              <a:spcBef>
                <a:spcPct val="0"/>
              </a:spcBef>
            </a:pPr>
            <a:endParaRPr lang="en-US" dirty="0" smtClean="0"/>
          </a:p>
          <a:p>
            <a:pPr eaLnBrk="1" hangingPunct="1">
              <a:spcBef>
                <a:spcPct val="0"/>
              </a:spcBef>
              <a:buFont typeface="Arial" pitchFamily="34" charset="0"/>
              <a:buChar char="•"/>
            </a:pPr>
            <a:r>
              <a:rPr lang="en-US" dirty="0" smtClean="0"/>
              <a:t> Security</a:t>
            </a:r>
          </a:p>
          <a:p>
            <a:pPr eaLnBrk="1" hangingPunct="1">
              <a:spcBef>
                <a:spcPct val="0"/>
              </a:spcBef>
              <a:buFont typeface="Arial" pitchFamily="34" charset="0"/>
              <a:buChar char="•"/>
            </a:pPr>
            <a:r>
              <a:rPr lang="en-US" dirty="0" smtClean="0"/>
              <a:t> Efficiency</a:t>
            </a:r>
          </a:p>
          <a:p>
            <a:pPr eaLnBrk="1" hangingPunct="1">
              <a:spcBef>
                <a:spcPct val="0"/>
              </a:spcBef>
              <a:buFont typeface="Arial" pitchFamily="34" charset="0"/>
              <a:buChar char="•"/>
            </a:pPr>
            <a:r>
              <a:rPr lang="en-US" dirty="0" smtClean="0"/>
              <a:t> Reliability  and</a:t>
            </a:r>
          </a:p>
          <a:p>
            <a:pPr eaLnBrk="1" hangingPunct="1">
              <a:spcBef>
                <a:spcPct val="0"/>
              </a:spcBef>
              <a:buFont typeface="Arial" pitchFamily="34" charset="0"/>
              <a:buChar char="•"/>
            </a:pPr>
            <a:r>
              <a:rPr lang="en-US" dirty="0" smtClean="0"/>
              <a:t> Connective-</a:t>
            </a:r>
            <a:r>
              <a:rPr lang="en-US" dirty="0" err="1" smtClean="0"/>
              <a:t>ness</a:t>
            </a:r>
            <a:endParaRPr lang="en-US" dirty="0" smtClean="0"/>
          </a:p>
          <a:p>
            <a:pPr eaLnBrk="1" hangingPunct="1">
              <a:spcBef>
                <a:spcPct val="0"/>
              </a:spcBef>
              <a:buFont typeface="Arial" pitchFamily="34" charset="0"/>
              <a:buChar char="•"/>
            </a:pPr>
            <a:endParaRPr lang="en-US" dirty="0" smtClean="0"/>
          </a:p>
          <a:p>
            <a:pPr eaLnBrk="1" hangingPunct="1">
              <a:spcBef>
                <a:spcPct val="0"/>
              </a:spcBef>
              <a:buFont typeface="Arial" pitchFamily="34" charset="0"/>
              <a:buNone/>
            </a:pPr>
            <a:r>
              <a:rPr lang="en-US" dirty="0" smtClean="0"/>
              <a:t>For the sake time available today I will only drill down to one of these four themes.</a:t>
            </a:r>
          </a:p>
          <a:p>
            <a:pPr eaLnBrk="1" hangingPunct="1">
              <a:spcBef>
                <a:spcPct val="0"/>
              </a:spcBef>
              <a:buFont typeface="Arial" pitchFamily="34" charset="0"/>
              <a:buNone/>
            </a:pPr>
            <a:endParaRPr lang="en-US" dirty="0" smtClean="0"/>
          </a:p>
          <a:p>
            <a:pPr eaLnBrk="1" hangingPunct="1">
              <a:spcBef>
                <a:spcPct val="0"/>
              </a:spcBef>
              <a:buFont typeface="Arial" pitchFamily="34" charset="0"/>
              <a:buNone/>
            </a:pPr>
            <a:r>
              <a:rPr lang="en-US" dirty="0" smtClean="0"/>
              <a:t>However I strongly encourage each of you to drill down further into each of these themes</a:t>
            </a:r>
            <a:r>
              <a:rPr lang="en-US" baseline="0" dirty="0" smtClean="0"/>
              <a:t> </a:t>
            </a:r>
            <a:r>
              <a:rPr lang="en-US" dirty="0" smtClean="0"/>
              <a:t>and better understand EACH of them</a:t>
            </a:r>
            <a:r>
              <a:rPr lang="en-US" baseline="0" dirty="0" smtClean="0"/>
              <a:t> and how they relate to</a:t>
            </a:r>
            <a:r>
              <a:rPr lang="en-US" dirty="0" smtClean="0"/>
              <a:t> primary… critical</a:t>
            </a:r>
            <a:r>
              <a:rPr lang="en-US" baseline="0" dirty="0" smtClean="0"/>
              <a:t> areas of computing.</a:t>
            </a:r>
          </a:p>
          <a:p>
            <a:pPr eaLnBrk="1" hangingPunct="1">
              <a:spcBef>
                <a:spcPct val="0"/>
              </a:spcBef>
              <a:buFont typeface="Arial" pitchFamily="34" charset="0"/>
              <a:buNone/>
            </a:pPr>
            <a:endParaRPr lang="en-US" baseline="0" dirty="0" smtClean="0"/>
          </a:p>
          <a:p>
            <a:pPr eaLnBrk="1" hangingPunct="1">
              <a:spcBef>
                <a:spcPct val="0"/>
              </a:spcBef>
              <a:buFont typeface="Arial" pitchFamily="34" charset="0"/>
              <a:buNone/>
            </a:pPr>
            <a:r>
              <a:rPr lang="en-US" baseline="0" dirty="0" smtClean="0"/>
              <a:t>HP Blue Carpet can help you drill down and better understand these features easily, quickly and efficiently and when you do so you will even receive financial COMPENSATION, in the form of a SPIF for doing so. </a:t>
            </a:r>
          </a:p>
          <a:p>
            <a:pPr eaLnBrk="1" hangingPunct="1">
              <a:spcBef>
                <a:spcPct val="0"/>
              </a:spcBef>
              <a:buFont typeface="Arial" pitchFamily="34" charset="0"/>
              <a:buNone/>
            </a:pPr>
            <a:endParaRPr lang="en-US" baseline="0" dirty="0" smtClean="0"/>
          </a:p>
          <a:p>
            <a:pPr eaLnBrk="1" hangingPunct="1">
              <a:spcBef>
                <a:spcPct val="0"/>
              </a:spcBef>
              <a:buFont typeface="Arial" pitchFamily="34" charset="0"/>
              <a:buNone/>
            </a:pPr>
            <a:r>
              <a:rPr lang="en-US" baseline="0" dirty="0" smtClean="0"/>
              <a:t>As the old saying goes… knowledge is Power… in the case of Blue Carpet… knowledge = CASH!</a:t>
            </a:r>
          </a:p>
          <a:p>
            <a:pPr eaLnBrk="1" hangingPunct="1">
              <a:spcBef>
                <a:spcPct val="0"/>
              </a:spcBef>
              <a:buFont typeface="Arial" pitchFamily="34" charset="0"/>
              <a:buNone/>
            </a:pPr>
            <a:r>
              <a:rPr lang="en-US" baseline="0" dirty="0" smtClean="0"/>
              <a:t>We’ll talk about Blue Carpet more in just a moment.</a:t>
            </a:r>
            <a:endParaRPr lang="en-US" dirty="0" smtClean="0"/>
          </a:p>
          <a:p>
            <a:pPr eaLnBrk="1" hangingPunct="1">
              <a:spcBef>
                <a:spcPct val="0"/>
              </a:spcBef>
              <a:buFont typeface="Arial" pitchFamily="34" charset="0"/>
              <a:buNone/>
            </a:pPr>
            <a:endParaRPr lang="en-US" dirty="0" smtClean="0"/>
          </a:p>
          <a:p>
            <a:pPr eaLnBrk="1" hangingPunct="1">
              <a:spcBef>
                <a:spcPct val="0"/>
              </a:spcBef>
              <a:buFont typeface="Arial" pitchFamily="34" charset="0"/>
              <a:buNone/>
            </a:pPr>
            <a:r>
              <a:rPr lang="en-US" dirty="0" smtClean="0"/>
              <a:t>Lets talk briefly about SECURITY as it relates to HP professional Innovation… </a:t>
            </a:r>
          </a:p>
          <a:p>
            <a:pPr eaLnBrk="1" hangingPunct="1">
              <a:spcBef>
                <a:spcPct val="0"/>
              </a:spcBef>
              <a:buFont typeface="Arial" pitchFamily="34" charset="0"/>
              <a:buNone/>
            </a:pPr>
            <a:endParaRPr lang="en-US" dirty="0" smtClean="0"/>
          </a:p>
          <a:p>
            <a:pPr eaLnBrk="1" hangingPunct="1">
              <a:spcBef>
                <a:spcPct val="0"/>
              </a:spcBef>
              <a:buFont typeface="Arial" pitchFamily="34" charset="0"/>
              <a:buNone/>
            </a:pPr>
            <a:r>
              <a:rPr lang="en-US" dirty="0" smtClean="0"/>
              <a:t>Security is divided into 3 sub sections which include…</a:t>
            </a:r>
          </a:p>
          <a:p>
            <a:pPr eaLnBrk="1" hangingPunct="1">
              <a:spcBef>
                <a:spcPct val="0"/>
              </a:spcBef>
              <a:buFont typeface="Arial" pitchFamily="34" charset="0"/>
              <a:buNone/>
            </a:pPr>
            <a:endParaRPr lang="en-US" dirty="0" smtClean="0"/>
          </a:p>
          <a:p>
            <a:pPr eaLnBrk="1" hangingPunct="1">
              <a:spcBef>
                <a:spcPct val="0"/>
              </a:spcBef>
              <a:buFont typeface="Arial" pitchFamily="34" charset="0"/>
              <a:buChar char="•"/>
            </a:pPr>
            <a:r>
              <a:rPr lang="en-US" dirty="0" smtClean="0"/>
              <a:t> Data Protection </a:t>
            </a:r>
          </a:p>
          <a:p>
            <a:pPr eaLnBrk="1" hangingPunct="1">
              <a:spcBef>
                <a:spcPct val="0"/>
              </a:spcBef>
              <a:buFont typeface="Arial" pitchFamily="34" charset="0"/>
              <a:buChar char="•"/>
            </a:pPr>
            <a:r>
              <a:rPr lang="en-US" dirty="0" smtClean="0"/>
              <a:t> Device Protection</a:t>
            </a:r>
          </a:p>
          <a:p>
            <a:pPr eaLnBrk="1" hangingPunct="1">
              <a:spcBef>
                <a:spcPct val="0"/>
              </a:spcBef>
              <a:buFont typeface="Arial" pitchFamily="34" charset="0"/>
              <a:buChar char="•"/>
            </a:pPr>
            <a:r>
              <a:rPr lang="en-US" dirty="0" smtClean="0"/>
              <a:t> Identity Protection</a:t>
            </a:r>
          </a:p>
          <a:p>
            <a:pPr eaLnBrk="1" hangingPunct="1">
              <a:spcBef>
                <a:spcPct val="0"/>
              </a:spcBef>
              <a:buFont typeface="Arial" pitchFamily="34" charset="0"/>
              <a:buChar char="•"/>
            </a:pPr>
            <a:endParaRPr lang="en-US" dirty="0" smtClean="0"/>
          </a:p>
          <a:p>
            <a:pPr eaLnBrk="1" hangingPunct="1">
              <a:spcBef>
                <a:spcPct val="0"/>
              </a:spcBef>
              <a:buFont typeface="Arial" pitchFamily="34" charset="0"/>
              <a:buNone/>
            </a:pPr>
            <a:r>
              <a:rPr lang="en-US" dirty="0" smtClean="0"/>
              <a:t>These capabilities offer Channel Partners a great “lead in” to, as they say “have</a:t>
            </a:r>
            <a:r>
              <a:rPr lang="en-US" baseline="0" dirty="0" smtClean="0"/>
              <a:t> a conversation” or</a:t>
            </a:r>
            <a:r>
              <a:rPr lang="en-US" dirty="0" smtClean="0"/>
              <a:t> discussion</a:t>
            </a:r>
            <a:r>
              <a:rPr lang="en-US" baseline="0" dirty="0" smtClean="0"/>
              <a:t> with an end user customer identifying their personal, professional, business related struggles versus a discussion around speeds and feeds that happens AFTER the introductory discussion around solving a Customers “Pain”.</a:t>
            </a:r>
          </a:p>
          <a:p>
            <a:pPr eaLnBrk="1" hangingPunct="1">
              <a:spcBef>
                <a:spcPct val="0"/>
              </a:spcBef>
              <a:buFont typeface="Arial" pitchFamily="34" charset="0"/>
              <a:buNone/>
            </a:pPr>
            <a:endParaRPr lang="en-US" baseline="0" dirty="0" smtClean="0"/>
          </a:p>
          <a:p>
            <a:pPr eaLnBrk="1" hangingPunct="1">
              <a:spcBef>
                <a:spcPct val="0"/>
              </a:spcBef>
              <a:buFont typeface="Arial" pitchFamily="34" charset="0"/>
              <a:buNone/>
            </a:pPr>
            <a:r>
              <a:rPr lang="en-US" baseline="0" dirty="0" smtClean="0"/>
              <a:t>Any technology discussion should begin with ways to solve a Customers issues and how to do to efficiently, economically and effectively.</a:t>
            </a:r>
          </a:p>
          <a:p>
            <a:pPr eaLnBrk="1" hangingPunct="1">
              <a:spcBef>
                <a:spcPct val="0"/>
              </a:spcBef>
              <a:buFont typeface="Arial" pitchFamily="34" charset="0"/>
              <a:buNone/>
            </a:pPr>
            <a:endParaRPr lang="en-US" baseline="0" dirty="0" smtClean="0"/>
          </a:p>
          <a:p>
            <a:pPr eaLnBrk="1" hangingPunct="1">
              <a:spcBef>
                <a:spcPct val="0"/>
              </a:spcBef>
              <a:buFont typeface="Arial" pitchFamily="34" charset="0"/>
              <a:buNone/>
            </a:pPr>
            <a:r>
              <a:rPr lang="en-US" baseline="0" dirty="0" smtClean="0"/>
              <a:t>This can, and often does establish YOU as the Customers “Partner” and a resource that earns you the distinct title of “Trusted Advisor”.</a:t>
            </a:r>
            <a:endParaRPr lang="en-US" dirty="0" smtClean="0"/>
          </a:p>
          <a:p>
            <a:pPr eaLnBrk="1" hangingPunct="1">
              <a:spcBef>
                <a:spcPct val="0"/>
              </a:spcBef>
              <a:buFont typeface="Arial" pitchFamily="34" charset="0"/>
              <a:buNone/>
            </a:pPr>
            <a:endParaRPr lang="en-US" dirty="0" smtClean="0"/>
          </a:p>
          <a:p>
            <a:pPr eaLnBrk="1" hangingPunct="1">
              <a:spcBef>
                <a:spcPct val="0"/>
              </a:spcBef>
              <a:buFont typeface="Arial" pitchFamily="34" charset="0"/>
              <a:buChar char="•"/>
            </a:pPr>
            <a:r>
              <a:rPr lang="en-US" dirty="0" smtClean="0"/>
              <a:t> Data Protection… Is</a:t>
            </a:r>
            <a:r>
              <a:rPr lang="en-US" baseline="0" dirty="0" smtClean="0"/>
              <a:t> a</a:t>
            </a:r>
            <a:r>
              <a:rPr lang="en-US" dirty="0" smtClean="0"/>
              <a:t>chieved</a:t>
            </a:r>
            <a:r>
              <a:rPr lang="en-US" baseline="0" dirty="0" smtClean="0"/>
              <a:t> </a:t>
            </a:r>
            <a:r>
              <a:rPr lang="en-US" dirty="0" smtClean="0"/>
              <a:t>by implementing Drive Encryption… Secure Erase… and common    </a:t>
            </a:r>
          </a:p>
          <a:p>
            <a:pPr eaLnBrk="1" hangingPunct="1">
              <a:spcBef>
                <a:spcPct val="0"/>
              </a:spcBef>
              <a:buFont typeface="Arial" pitchFamily="34" charset="0"/>
              <a:buNone/>
            </a:pPr>
            <a:r>
              <a:rPr lang="en-US" baseline="0" dirty="0" smtClean="0"/>
              <a:t>    </a:t>
            </a:r>
            <a:r>
              <a:rPr lang="en-US" dirty="0" smtClean="0"/>
              <a:t>criteria TPM or Trusted Platform “Module”.</a:t>
            </a:r>
          </a:p>
          <a:p>
            <a:pPr eaLnBrk="1" hangingPunct="1">
              <a:spcBef>
                <a:spcPct val="0"/>
              </a:spcBef>
              <a:buFont typeface="Arial" pitchFamily="34" charset="0"/>
              <a:buNone/>
            </a:pPr>
            <a:endParaRPr lang="en-US" dirty="0" smtClean="0"/>
          </a:p>
          <a:p>
            <a:pPr eaLnBrk="1" hangingPunct="1">
              <a:spcBef>
                <a:spcPct val="0"/>
              </a:spcBef>
              <a:buFont typeface="Arial" pitchFamily="34" charset="0"/>
              <a:buChar char="•"/>
            </a:pPr>
            <a:r>
              <a:rPr lang="en-US" dirty="0" smtClean="0"/>
              <a:t> Device Protection… includes… Bios Protection, Pre-Boot Security and Device Access Manager</a:t>
            </a:r>
          </a:p>
          <a:p>
            <a:pPr eaLnBrk="1" hangingPunct="1">
              <a:spcBef>
                <a:spcPct val="0"/>
              </a:spcBef>
              <a:buFont typeface="Arial" pitchFamily="34" charset="0"/>
              <a:buChar char="•"/>
            </a:pPr>
            <a:endParaRPr lang="en-US" dirty="0" smtClean="0"/>
          </a:p>
          <a:p>
            <a:pPr eaLnBrk="1" hangingPunct="1">
              <a:spcBef>
                <a:spcPct val="0"/>
              </a:spcBef>
              <a:buFont typeface="Arial" pitchFamily="34" charset="0"/>
              <a:buChar char="•"/>
            </a:pPr>
            <a:r>
              <a:rPr lang="en-US" dirty="0" smtClean="0"/>
              <a:t> Identity Protection… features… Credential Manager, Password Manager and Privacy Manager</a:t>
            </a:r>
          </a:p>
          <a:p>
            <a:pPr eaLnBrk="1" hangingPunct="1">
              <a:spcBef>
                <a:spcPct val="0"/>
              </a:spcBef>
              <a:buFont typeface="Arial" pitchFamily="34" charset="0"/>
              <a:buChar char="•"/>
            </a:pPr>
            <a:endParaRPr lang="en-US" dirty="0" smtClean="0"/>
          </a:p>
          <a:p>
            <a:pPr marL="0" marR="0" indent="0" algn="l" defTabSz="914400" rtl="0" eaLnBrk="1" fontAlgn="auto" latinLnBrk="0" hangingPunct="1">
              <a:lnSpc>
                <a:spcPct val="100000"/>
              </a:lnSpc>
              <a:spcBef>
                <a:spcPct val="0"/>
              </a:spcBef>
              <a:spcAft>
                <a:spcPts val="0"/>
              </a:spcAft>
              <a:buClrTx/>
              <a:buSzTx/>
              <a:buFont typeface="Arial" pitchFamily="34" charset="0"/>
              <a:buNone/>
              <a:tabLst/>
              <a:defRPr/>
            </a:pPr>
            <a:r>
              <a:rPr lang="en-US" dirty="0" smtClean="0"/>
              <a:t>HP</a:t>
            </a:r>
            <a:r>
              <a:rPr lang="en-US" baseline="0" dirty="0" smtClean="0"/>
              <a:t> Professional Innovation truly set HP apart from our competition and when positioned to a Customer, BEFORE discussions around price and availability will move YOU away from being associated with or perceived as just another, typical technology challenged “Salesman”… with at best nothing more than “the cheapest price”.</a:t>
            </a:r>
          </a:p>
          <a:p>
            <a:pPr marL="0" marR="0" indent="0" algn="l" defTabSz="914400" rtl="0" eaLnBrk="1" fontAlgn="auto" latinLnBrk="0" hangingPunct="1">
              <a:lnSpc>
                <a:spcPct val="100000"/>
              </a:lnSpc>
              <a:spcBef>
                <a:spcPct val="0"/>
              </a:spcBef>
              <a:spcAft>
                <a:spcPts val="0"/>
              </a:spcAft>
              <a:buClrTx/>
              <a:buSzTx/>
              <a:buFont typeface="Arial" pitchFamily="34" charset="0"/>
              <a:buNone/>
              <a:tabLst/>
              <a:defRPr/>
            </a:pPr>
            <a:endParaRPr lang="en-US" baseline="0" dirty="0" smtClean="0"/>
          </a:p>
          <a:p>
            <a:pPr eaLnBrk="1" hangingPunct="1">
              <a:spcBef>
                <a:spcPct val="0"/>
              </a:spcBef>
              <a:buFont typeface="Arial" pitchFamily="34" charset="0"/>
              <a:buNone/>
            </a:pPr>
            <a:r>
              <a:rPr lang="en-US" dirty="0" smtClean="0"/>
              <a:t>Sell</a:t>
            </a:r>
            <a:r>
              <a:rPr lang="en-US" baseline="0" dirty="0" smtClean="0"/>
              <a:t> YOUR value FIRST… </a:t>
            </a:r>
          </a:p>
          <a:p>
            <a:pPr eaLnBrk="1" hangingPunct="1">
              <a:spcBef>
                <a:spcPct val="0"/>
              </a:spcBef>
              <a:buFont typeface="Arial" pitchFamily="34" charset="0"/>
              <a:buNone/>
            </a:pPr>
            <a:r>
              <a:rPr lang="en-US" baseline="0" dirty="0" smtClean="0"/>
              <a:t>TECHNOLOGY, and how it will solve a Customers “pain points” second. </a:t>
            </a:r>
          </a:p>
          <a:p>
            <a:pPr eaLnBrk="1" hangingPunct="1">
              <a:spcBef>
                <a:spcPct val="0"/>
              </a:spcBef>
              <a:buFont typeface="Arial" pitchFamily="34" charset="0"/>
              <a:buNone/>
            </a:pPr>
            <a:r>
              <a:rPr lang="en-US" baseline="0" dirty="0" smtClean="0"/>
              <a:t>Lastly, and only then… talk Product and Price.</a:t>
            </a:r>
            <a:endParaRPr lang="en-US" dirty="0" smtClean="0"/>
          </a:p>
          <a:p>
            <a:pPr eaLnBrk="1" hangingPunct="1">
              <a:spcBef>
                <a:spcPct val="0"/>
              </a:spcBef>
              <a:buFont typeface="Arial" pitchFamily="34" charset="0"/>
              <a:buChar char="•"/>
            </a:pPr>
            <a:endParaRPr lang="en-US" dirty="0" smtClean="0"/>
          </a:p>
          <a:p>
            <a:pPr eaLnBrk="1" hangingPunct="1">
              <a:spcBef>
                <a:spcPct val="0"/>
              </a:spcBef>
              <a:buFont typeface="Arial" pitchFamily="34" charset="0"/>
              <a:buNone/>
            </a:pPr>
            <a:endParaRPr lang="en-US" dirty="0" smtClean="0"/>
          </a:p>
          <a:p>
            <a:pPr eaLnBrk="1" hangingPunct="1">
              <a:spcBef>
                <a:spcPct val="0"/>
              </a:spcBef>
              <a:buFont typeface="Arial" pitchFamily="34" charset="0"/>
              <a:buChar char="•"/>
            </a:pPr>
            <a:endParaRPr lang="en-US" dirty="0" smtClean="0"/>
          </a:p>
          <a:p>
            <a:pPr eaLnBrk="1" hangingPunct="1">
              <a:spcBef>
                <a:spcPct val="0"/>
              </a:spcBef>
              <a:buFont typeface="Arial" pitchFamily="34" charset="0"/>
              <a:buNone/>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1218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0AB394F-79B1-4148-8F93-F35FA0F6D804}" type="slidenum">
              <a:rPr lang="en-GB">
                <a:solidFill>
                  <a:prstClr val="black"/>
                </a:solidFill>
              </a:rPr>
              <a:pPr fontAlgn="base">
                <a:spcBef>
                  <a:spcPct val="0"/>
                </a:spcBef>
                <a:spcAft>
                  <a:spcPct val="0"/>
                </a:spcAft>
                <a:defRPr/>
              </a:pPr>
              <a:t>10</a:t>
            </a:fld>
            <a:endParaRPr lang="en-GB">
              <a:solidFill>
                <a:prstClr val="black"/>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FOIL k: “</a:t>
            </a:r>
            <a:r>
              <a:rPr lang="en-US" dirty="0" err="1" smtClean="0"/>
              <a:t>Ultrabook</a:t>
            </a:r>
            <a:r>
              <a:rPr lang="en-US" dirty="0" smtClean="0"/>
              <a:t> High-level Definition” (?)</a:t>
            </a:r>
          </a:p>
          <a:p>
            <a:endParaRPr lang="en-US" dirty="0" smtClean="0"/>
          </a:p>
          <a:p>
            <a:r>
              <a:rPr lang="en-US" dirty="0" smtClean="0"/>
              <a:t>Laptops based on </a:t>
            </a:r>
            <a:r>
              <a:rPr lang="en-US" dirty="0"/>
              <a:t>3rd Generation Intel® Core™ </a:t>
            </a:r>
            <a:r>
              <a:rPr lang="en-US" dirty="0" err="1"/>
              <a:t>vPro</a:t>
            </a:r>
            <a:r>
              <a:rPr lang="en-US" dirty="0"/>
              <a:t>™ Processors </a:t>
            </a:r>
            <a:r>
              <a:rPr lang="en-US" dirty="0" smtClean="0"/>
              <a:t>will bring improved power efficiency, smart visual performance, increased responsiveness and enhanced security. Faster I/O such as USB 3.0 and Thunderbolt technologies are also part of Intel’s ongoing work to drive the PC platform forward. Intel </a:t>
            </a:r>
            <a:r>
              <a:rPr lang="en-US" dirty="0" err="1" smtClean="0"/>
              <a:t>microarchitecture</a:t>
            </a:r>
            <a:r>
              <a:rPr lang="en-US" dirty="0" smtClean="0"/>
              <a:t> code name </a:t>
            </a:r>
            <a:r>
              <a:rPr lang="en-US" dirty="0" err="1" smtClean="0"/>
              <a:t>Haswell</a:t>
            </a:r>
            <a:r>
              <a:rPr lang="en-US" dirty="0" smtClean="0"/>
              <a:t> is the third phase toward accelerating the </a:t>
            </a:r>
            <a:r>
              <a:rPr lang="en-US" dirty="0" err="1" smtClean="0"/>
              <a:t>Ultrabook</a:t>
            </a:r>
            <a:r>
              <a:rPr lang="en-US" dirty="0" smtClean="0"/>
              <a:t> and reinventing the capabilities of the laptop in ultra thin and light, responsive and secure designs. With </a:t>
            </a:r>
            <a:r>
              <a:rPr lang="en-US" dirty="0" err="1" smtClean="0"/>
              <a:t>Haswell</a:t>
            </a:r>
            <a:r>
              <a:rPr lang="en-US" dirty="0" smtClean="0"/>
              <a:t>, Intel will transform the computing experience with more power efficient processors that allow a more dynamic experience in insanely sleek systems. </a:t>
            </a:r>
          </a:p>
          <a:p>
            <a:r>
              <a:rPr lang="en-US" dirty="0" smtClean="0"/>
              <a:t>These systems offer: </a:t>
            </a:r>
          </a:p>
          <a:p>
            <a:pPr>
              <a:buFont typeface="Arial" pitchFamily="34" charset="0"/>
              <a:buChar char="•"/>
            </a:pPr>
            <a:r>
              <a:rPr lang="en-US" dirty="0" smtClean="0"/>
              <a:t>Thin/light designs</a:t>
            </a:r>
          </a:p>
          <a:p>
            <a:pPr lvl="1"/>
            <a:r>
              <a:rPr lang="en-US" dirty="0" smtClean="0"/>
              <a:t>Less than 21 mm thick – some much thinner than even that.</a:t>
            </a:r>
          </a:p>
          <a:p>
            <a:pPr>
              <a:buFont typeface="Arial" pitchFamily="34" charset="0"/>
              <a:buChar char="•"/>
            </a:pPr>
            <a:r>
              <a:rPr lang="en-US" dirty="0" smtClean="0"/>
              <a:t>Ultra-fast start up </a:t>
            </a:r>
          </a:p>
          <a:p>
            <a:pPr lvl="1"/>
            <a:r>
              <a:rPr lang="en-US" dirty="0" smtClean="0"/>
              <a:t>Intel Rapid Start Technology gets your system up and running faster from even the deepest sleep, saving time and battery life.</a:t>
            </a:r>
          </a:p>
          <a:p>
            <a:pPr lvl="2"/>
            <a:r>
              <a:rPr lang="en-US" dirty="0" smtClean="0"/>
              <a:t>PC wakes up almost instantly – Quick access to your data and applications</a:t>
            </a:r>
          </a:p>
          <a:p>
            <a:pPr>
              <a:buFont typeface="Arial" pitchFamily="34" charset="0"/>
              <a:buChar char="•"/>
            </a:pPr>
            <a:r>
              <a:rPr lang="en-US" dirty="0" smtClean="0"/>
              <a:t>Extended battery life </a:t>
            </a:r>
          </a:p>
          <a:p>
            <a:pPr lvl="1"/>
            <a:r>
              <a:rPr lang="en-US" dirty="0" err="1" smtClean="0"/>
              <a:t>Ultrabooks</a:t>
            </a:r>
            <a:r>
              <a:rPr lang="en-US" dirty="0" smtClean="0"/>
              <a:t> will offer 5 hours of battery life even in the sleekest form factors with some systems delivering 8 hours or more for all-day usage.</a:t>
            </a:r>
          </a:p>
          <a:p>
            <a:pPr>
              <a:buFont typeface="Arial" pitchFamily="34" charset="0"/>
              <a:buChar char="•"/>
            </a:pPr>
            <a:r>
              <a:rPr lang="en-US" dirty="0" smtClean="0"/>
              <a:t>Security enabled </a:t>
            </a:r>
          </a:p>
          <a:p>
            <a:pPr lvl="1"/>
            <a:r>
              <a:rPr lang="en-US" dirty="0" smtClean="0"/>
              <a:t>Bios/Firmware enabled to expose hardware features for </a:t>
            </a:r>
            <a:r>
              <a:rPr lang="en-US" dirty="0" smtClean="0">
                <a:hlinkClick r:id="rId3"/>
              </a:rPr>
              <a:t>Intel Anti-Theft Technology </a:t>
            </a:r>
            <a:r>
              <a:rPr lang="en-US" dirty="0" smtClean="0"/>
              <a:t>and </a:t>
            </a:r>
            <a:r>
              <a:rPr lang="en-US" dirty="0" smtClean="0">
                <a:hlinkClick r:id="rId4"/>
              </a:rPr>
              <a:t>Intel Identity Protection Technology</a:t>
            </a:r>
            <a:endParaRPr lang="en-US" dirty="0" smtClean="0"/>
          </a:p>
          <a:p>
            <a:endParaRPr lang="en-US" dirty="0"/>
          </a:p>
        </p:txBody>
      </p:sp>
      <p:sp>
        <p:nvSpPr>
          <p:cNvPr id="4" name="Slide Number Placeholder 3"/>
          <p:cNvSpPr>
            <a:spLocks noGrp="1"/>
          </p:cNvSpPr>
          <p:nvPr>
            <p:ph type="sldNum" sz="quarter" idx="10"/>
          </p:nvPr>
        </p:nvSpPr>
        <p:spPr/>
        <p:txBody>
          <a:bodyPr/>
          <a:lstStyle/>
          <a:p>
            <a:fld id="{AF47C92F-BA3F-46B2-A81E-5C6F1BB83546}" type="slidenum">
              <a:rPr lang="en-US" smtClean="0"/>
              <a:pPr/>
              <a:t>102</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AF5C8C-71DC-492B-83F9-742B0E4F4EBE}" type="slidenum">
              <a:rPr lang="en-US" smtClean="0">
                <a:solidFill>
                  <a:prstClr val="black"/>
                </a:solidFill>
              </a:rPr>
              <a:pPr/>
              <a:t>104</a:t>
            </a:fld>
            <a:endParaRPr lang="en-US" dirty="0">
              <a:solidFill>
                <a:prstClr val="black"/>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In order to deliver value we must either decrease the cost or increase the revenue potential.  That’s value .. And SSDs deliver value.  We can increase employee satisfaction and reduce total cost of ownership.  </a:t>
            </a:r>
          </a:p>
          <a:p>
            <a:endParaRPr lang="en-US" dirty="0" smtClean="0"/>
          </a:p>
          <a:p>
            <a:r>
              <a:rPr lang="en-US" dirty="0" smtClean="0"/>
              <a:t>We can reduce costs because of the quality and reliability of the Intel SSDs.  With no moving parts, SSDs fail less than magnetic HDDs and Intel SSDs with our process leadership and extensive validation, beats competition.  We are so confident in our product, we also have a 5 year warranty.</a:t>
            </a:r>
          </a:p>
          <a:p>
            <a:endParaRPr lang="en-US" dirty="0" smtClean="0"/>
          </a:p>
          <a:p>
            <a:r>
              <a:rPr lang="en-US" dirty="0" smtClean="0"/>
              <a:t>We all know that doing something in Silicon is faster than in software.  The same holds true with SSDs.  SSDS are substantially faster than HDDs deliver snappy application responsiveness, faster boot/resume times, and faster data read/writes.  </a:t>
            </a:r>
          </a:p>
          <a:p>
            <a:endParaRPr lang="en-US" dirty="0" smtClean="0"/>
          </a:p>
          <a:p>
            <a:r>
              <a:rPr lang="en-US" dirty="0" smtClean="0"/>
              <a:t>SSDs can reduce your operational costs of supporting the PC and we have a TCO calculator and white papers from Intel IT to help show you where the savings can be had.  Whether its break fix, build times, battery drain, and other elements.  It’s a investment that yields returns.</a:t>
            </a:r>
          </a:p>
          <a:p>
            <a:endParaRPr lang="en-US" dirty="0" smtClean="0"/>
          </a:p>
          <a:p>
            <a:r>
              <a:rPr lang="en-US" dirty="0" smtClean="0"/>
              <a:t>And some people may not know this, but our SSDs use AES and self encrypt the data.  Not only can offload the processing from software or software with CPU assisted acceleration directly to the SSD to increase resources available to the CPU .. you can also reduce your software dependency.</a:t>
            </a:r>
          </a:p>
          <a:p>
            <a:endParaRPr lang="en-US" dirty="0" smtClean="0"/>
          </a:p>
          <a:p>
            <a:endParaRPr lang="en-US" dirty="0" smtClean="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F9FADC3B-33AE-4A05-8457-5A661544404B}" type="slidenum">
              <a:rPr lang="en-US" sz="1200" smtClean="0">
                <a:latin typeface="Calibri" pitchFamily="34" charset="0"/>
              </a:rPr>
              <a:pPr eaLnBrk="1" hangingPunct="1"/>
              <a:t>105</a:t>
            </a:fld>
            <a:endParaRPr lang="en-US" sz="1200" smtClean="0">
              <a:latin typeface="Calibri"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pPr eaLnBrk="1" hangingPunct="1"/>
            <a:r>
              <a:rPr lang="en-US" dirty="0" smtClean="0"/>
              <a:t>More information available</a:t>
            </a:r>
            <a:r>
              <a:rPr lang="en-US" baseline="0" dirty="0" smtClean="0"/>
              <a:t> on the web at http://www.intel.com/go/ssd </a:t>
            </a:r>
            <a:endParaRPr lang="en-US" dirty="0" smtClean="0"/>
          </a:p>
        </p:txBody>
      </p:sp>
      <p:sp>
        <p:nvSpPr>
          <p:cNvPr id="21507" name="Slide Number Placeholder 3"/>
          <p:cNvSpPr>
            <a:spLocks noGrp="1"/>
          </p:cNvSpPr>
          <p:nvPr>
            <p:ph type="sldNum" sz="quarter" idx="5"/>
          </p:nvPr>
        </p:nvSpPr>
        <p:spPr/>
        <p:txBody>
          <a:bodyPr/>
          <a:lstStyle/>
          <a:p>
            <a:pPr defTabSz="913311">
              <a:defRPr/>
            </a:pPr>
            <a:fld id="{DEA525A1-1AEB-46AC-A322-B934468C7F06}" type="slidenum">
              <a:rPr lang="en-US" smtClean="0">
                <a:ea typeface="MS PGothic" pitchFamily="34" charset="-128"/>
              </a:rPr>
              <a:pPr defTabSz="913311">
                <a:defRPr/>
              </a:pPr>
              <a:t>106</a:t>
            </a:fld>
            <a:endParaRPr lang="en-US" dirty="0" smtClean="0">
              <a:ea typeface="MS PGothic" pitchFamily="34" charset="-128"/>
            </a:endParaRPr>
          </a:p>
        </p:txBody>
      </p:sp>
      <p:sp>
        <p:nvSpPr>
          <p:cNvPr id="5" name="Footer Placeholder 4"/>
          <p:cNvSpPr>
            <a:spLocks noGrp="1"/>
          </p:cNvSpPr>
          <p:nvPr>
            <p:ph type="ftr" sz="quarter" idx="4"/>
          </p:nvPr>
        </p:nvSpPr>
        <p:spPr/>
        <p:txBody>
          <a:bodyPr/>
          <a:lstStyle/>
          <a:p>
            <a:pPr>
              <a:defRPr/>
            </a:pPr>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AF5C8C-71DC-492B-83F9-742B0E4F4EBE}" type="slidenum">
              <a:rPr lang="en-US" smtClean="0">
                <a:solidFill>
                  <a:prstClr val="black"/>
                </a:solidFill>
              </a:rPr>
              <a:pPr/>
              <a:t>108</a:t>
            </a:fld>
            <a:endParaRPr lang="en-US" dirty="0">
              <a:solidFill>
                <a:prstClr val="black"/>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Three</a:t>
            </a:r>
            <a:r>
              <a:rPr lang="en-US" baseline="0" dirty="0" smtClean="0"/>
              <a:t> new technologies increase the performance and responsiveness of </a:t>
            </a:r>
            <a:r>
              <a:rPr lang="en-US" dirty="0"/>
              <a:t>3rd Generation Intel® Core™ </a:t>
            </a:r>
            <a:r>
              <a:rPr lang="en-US" dirty="0" err="1"/>
              <a:t>vPro</a:t>
            </a:r>
            <a:r>
              <a:rPr lang="en-US" dirty="0"/>
              <a:t>™ Processors </a:t>
            </a:r>
          </a:p>
          <a:p>
            <a:endParaRPr lang="en-US" dirty="0"/>
          </a:p>
          <a:p>
            <a:r>
              <a:rPr lang="en-US" dirty="0"/>
              <a:t>Intel® Rapid Start technology provides faster boot time and resume time, and energy efficiency without sacrificing user experience.</a:t>
            </a:r>
          </a:p>
          <a:p>
            <a:r>
              <a:rPr lang="en-US" dirty="0"/>
              <a:t>Intel® Smart Response Technology performs intelligent memory caching for faster system boot time and application load time</a:t>
            </a:r>
          </a:p>
          <a:p>
            <a:r>
              <a:rPr lang="en-US" dirty="0"/>
              <a:t>Intel® Smart Connect Technology enables instant access to your data by allowing your content to be refreshed in the standby power state—all while minimizing power consumption.</a:t>
            </a:r>
          </a:p>
        </p:txBody>
      </p:sp>
      <p:sp>
        <p:nvSpPr>
          <p:cNvPr id="4" name="Slide Number Placeholder 3"/>
          <p:cNvSpPr>
            <a:spLocks noGrp="1"/>
          </p:cNvSpPr>
          <p:nvPr>
            <p:ph type="sldNum" sz="quarter" idx="10"/>
          </p:nvPr>
        </p:nvSpPr>
        <p:spPr/>
        <p:txBody>
          <a:bodyPr/>
          <a:lstStyle/>
          <a:p>
            <a:fld id="{AF47C92F-BA3F-46B2-A81E-5C6F1BB83546}" type="slidenum">
              <a:rPr lang="en-US" smtClean="0">
                <a:solidFill>
                  <a:prstClr val="black"/>
                </a:solidFill>
              </a:rPr>
              <a:pPr/>
              <a:t>109</a:t>
            </a:fld>
            <a:endParaRPr lang="en-US">
              <a:solidFill>
                <a:prstClr val="black"/>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4625" marR="0" lvl="1" indent="-174625" algn="l" defTabSz="457200" rtl="0" eaLnBrk="0" fontAlgn="base" latinLnBrk="0" hangingPunct="0">
              <a:lnSpc>
                <a:spcPct val="100000"/>
              </a:lnSpc>
              <a:spcBef>
                <a:spcPct val="30000"/>
              </a:spcBef>
              <a:spcAft>
                <a:spcPct val="0"/>
              </a:spcAft>
              <a:buClrTx/>
              <a:buSzTx/>
              <a:buFont typeface="Arial" pitchFamily="34" charset="0"/>
              <a:buNone/>
              <a:tabLst/>
              <a:defRPr/>
            </a:pPr>
            <a:endParaRPr lang="en-US" sz="2000" b="0" kern="0" dirty="0" smtClean="0">
              <a:solidFill>
                <a:srgbClr val="0F5BCB"/>
              </a:solidFill>
              <a:latin typeface="Neo Sans Intel" pitchFamily="34" charset="0"/>
              <a:ea typeface="ＭＳ Ｐゴシック" pitchFamily="34" charset="-128"/>
              <a:cs typeface="Calibri" pitchFamily="34" charset="0"/>
            </a:endParaRPr>
          </a:p>
          <a:p>
            <a:pPr marL="174625" marR="0" lvl="1" indent="-174625" algn="l" defTabSz="457200" rtl="0" eaLnBrk="0" fontAlgn="base" latinLnBrk="0" hangingPunct="0">
              <a:lnSpc>
                <a:spcPct val="100000"/>
              </a:lnSpc>
              <a:spcBef>
                <a:spcPct val="30000"/>
              </a:spcBef>
              <a:spcAft>
                <a:spcPct val="0"/>
              </a:spcAft>
              <a:buClrTx/>
              <a:buSzTx/>
              <a:buFont typeface="Arial" pitchFamily="34" charset="0"/>
              <a:buNone/>
              <a:tabLst/>
              <a:defRPr/>
            </a:pPr>
            <a:endParaRPr lang="en-US" sz="2000" b="0" kern="0" dirty="0" smtClean="0">
              <a:solidFill>
                <a:srgbClr val="0F5BCB"/>
              </a:solidFill>
              <a:latin typeface="Neo Sans Intel" pitchFamily="34" charset="0"/>
              <a:ea typeface="ＭＳ Ｐゴシック" pitchFamily="34" charset="-128"/>
              <a:cs typeface="Calibri" pitchFamily="34" charset="0"/>
            </a:endParaRPr>
          </a:p>
          <a:p>
            <a:pPr marL="174625" marR="0" lvl="1" indent="-174625" algn="l" defTabSz="457200" rtl="0" eaLnBrk="0" fontAlgn="base" latinLnBrk="0" hangingPunct="0">
              <a:lnSpc>
                <a:spcPct val="100000"/>
              </a:lnSpc>
              <a:spcBef>
                <a:spcPct val="30000"/>
              </a:spcBef>
              <a:spcAft>
                <a:spcPct val="0"/>
              </a:spcAft>
              <a:buClrTx/>
              <a:buSzTx/>
              <a:buFont typeface="Arial" pitchFamily="34" charset="0"/>
              <a:buNone/>
              <a:tabLst/>
              <a:defRPr/>
            </a:pPr>
            <a:r>
              <a:rPr lang="en-US" sz="2000" b="0" kern="0" dirty="0" smtClean="0">
                <a:solidFill>
                  <a:srgbClr val="0F5BCB"/>
                </a:solidFill>
                <a:latin typeface="Neo Sans Intel" pitchFamily="34" charset="0"/>
                <a:ea typeface="ＭＳ Ｐゴシック" pitchFamily="34" charset="-128"/>
                <a:cs typeface="Calibri" pitchFamily="34" charset="0"/>
              </a:rPr>
              <a:t>Rapid</a:t>
            </a:r>
            <a:r>
              <a:rPr lang="en-US" sz="2000" b="0" kern="0" baseline="0" dirty="0" smtClean="0">
                <a:solidFill>
                  <a:srgbClr val="0F5BCB"/>
                </a:solidFill>
                <a:latin typeface="Neo Sans Intel" pitchFamily="34" charset="0"/>
                <a:ea typeface="ＭＳ Ｐゴシック" pitchFamily="34" charset="-128"/>
                <a:cs typeface="Calibri" pitchFamily="34" charset="0"/>
              </a:rPr>
              <a:t> Start Resume: </a:t>
            </a:r>
            <a:r>
              <a:rPr lang="en-US" sz="2000" b="0" kern="0" dirty="0" smtClean="0">
                <a:solidFill>
                  <a:srgbClr val="0F5BCB"/>
                </a:solidFill>
                <a:latin typeface="Neo Sans Intel" pitchFamily="34" charset="0"/>
                <a:ea typeface="ＭＳ Ｐゴシック" pitchFamily="34" charset="-128"/>
                <a:cs typeface="Calibri" pitchFamily="34" charset="0"/>
              </a:rPr>
              <a:t>5 seconds* </a:t>
            </a:r>
            <a:r>
              <a:rPr lang="en-US" sz="1600" b="0" kern="0" dirty="0" smtClean="0">
                <a:solidFill>
                  <a:srgbClr val="0F5BCB"/>
                </a:solidFill>
                <a:latin typeface="Neo Sans Intel" pitchFamily="34" charset="0"/>
                <a:ea typeface="ＭＳ Ｐゴシック" pitchFamily="34" charset="-128"/>
                <a:cs typeface="Calibri" pitchFamily="34" charset="0"/>
              </a:rPr>
              <a:t>(compare to Win7 Hibernate:  18 sec* MacBook Air:  9 sec*)</a:t>
            </a:r>
          </a:p>
          <a:p>
            <a:pPr marL="174625" lvl="1" indent="-174625" defTabSz="457200">
              <a:buFont typeface="Arial" pitchFamily="34" charset="0"/>
              <a:buNone/>
            </a:pPr>
            <a:r>
              <a:rPr lang="en-US" sz="1600" b="0" baseline="0" dirty="0" smtClean="0">
                <a:solidFill>
                  <a:srgbClr val="0F5BCB"/>
                </a:solidFill>
                <a:latin typeface="Neo Sans Intel" pitchFamily="34" charset="0"/>
                <a:ea typeface="ＭＳ Ｐゴシック" pitchFamily="34" charset="-128"/>
              </a:rPr>
              <a:t>Repeated use of RST will not crush software because of the caching  </a:t>
            </a:r>
            <a:endParaRPr lang="en-US" sz="1600" b="0" dirty="0" smtClean="0">
              <a:solidFill>
                <a:srgbClr val="0F5BCB"/>
              </a:solidFill>
              <a:latin typeface="Neo Sans Intel" pitchFamily="34" charset="0"/>
              <a:ea typeface="ＭＳ Ｐゴシック" pitchFamily="34" charset="-128"/>
            </a:endParaRPr>
          </a:p>
          <a:p>
            <a:endParaRPr lang="en-US" dirty="0" smtClean="0"/>
          </a:p>
          <a:p>
            <a:r>
              <a:rPr lang="en-US" dirty="0" smtClean="0"/>
              <a:t>At RST</a:t>
            </a:r>
            <a:r>
              <a:rPr lang="en-US" baseline="0" dirty="0" smtClean="0"/>
              <a:t> standby:</a:t>
            </a:r>
          </a:p>
          <a:p>
            <a:pPr marL="174625" lvl="1" indent="-174625" defTabSz="457200">
              <a:buFont typeface="Arial" pitchFamily="34" charset="0"/>
              <a:buChar char="•"/>
            </a:pPr>
            <a:r>
              <a:rPr lang="en-US" sz="1400" b="0" dirty="0" smtClean="0">
                <a:solidFill>
                  <a:srgbClr val="0F5BCB"/>
                </a:solidFill>
                <a:latin typeface="Neo Sans Intel" pitchFamily="34" charset="0"/>
                <a:ea typeface="ＭＳ Ｐゴシック" pitchFamily="34" charset="-128"/>
              </a:rPr>
              <a:t>Information in DRAM moves to non-volatile memory (SSD) when system standby.</a:t>
            </a:r>
          </a:p>
          <a:p>
            <a:pPr marL="174625" lvl="1" indent="-174625" defTabSz="457200">
              <a:buFont typeface="Arial" pitchFamily="34" charset="0"/>
              <a:buChar char="•"/>
            </a:pPr>
            <a:r>
              <a:rPr lang="en-US" sz="1400" b="0" dirty="0" smtClean="0">
                <a:solidFill>
                  <a:srgbClr val="0F5BCB"/>
                </a:solidFill>
                <a:latin typeface="Neo Sans Intel" pitchFamily="34" charset="0"/>
                <a:ea typeface="ＭＳ Ｐゴシック" pitchFamily="34" charset="-128"/>
              </a:rPr>
              <a:t>Information moved back to DRAM when system resumes</a:t>
            </a:r>
          </a:p>
          <a:p>
            <a:pPr marL="174625" lvl="1" indent="-174625" defTabSz="457200">
              <a:buFont typeface="Arial" pitchFamily="34" charset="0"/>
              <a:buChar char="•"/>
            </a:pPr>
            <a:r>
              <a:rPr lang="en-US" sz="1400" b="0" baseline="0" dirty="0" smtClean="0">
                <a:solidFill>
                  <a:srgbClr val="0F5BCB"/>
                </a:solidFill>
                <a:latin typeface="Neo Sans Intel" pitchFamily="34" charset="0"/>
                <a:ea typeface="ＭＳ Ｐゴシック" pitchFamily="34" charset="-128"/>
              </a:rPr>
              <a:t>Quick resume back to pre-standby mode with full retention of application context in 5 sec.</a:t>
            </a:r>
            <a:endParaRPr lang="en-US" sz="1400" b="0" dirty="0" smtClean="0">
              <a:solidFill>
                <a:srgbClr val="0F5BCB"/>
              </a:solidFill>
              <a:latin typeface="Neo Sans Intel" pitchFamily="34" charset="0"/>
              <a:ea typeface="ＭＳ Ｐゴシック" pitchFamily="34" charset="-128"/>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75D66AD8-5160-472A-87F1-05ED2CCC4E5D}" type="slidenum">
              <a:rPr lang="en-US" smtClean="0">
                <a:solidFill>
                  <a:prstClr val="black"/>
                </a:solidFill>
              </a:rPr>
              <a:pPr/>
              <a:t>110</a:t>
            </a:fld>
            <a:endParaRPr lang="en-US">
              <a:solidFill>
                <a:prstClr val="black"/>
              </a:solidFill>
            </a:endParaRPr>
          </a:p>
        </p:txBody>
      </p:sp>
    </p:spTree>
    <p:extLst>
      <p:ext uri="{BB962C8B-B14F-4D97-AF65-F5344CB8AC3E}">
        <p14:creationId xmlns:p14="http://schemas.microsoft.com/office/powerpoint/2010/main" val="20278332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4625" marR="0" lvl="1" indent="-174625" algn="l" defTabSz="457200" rtl="0" eaLnBrk="0" fontAlgn="base" latinLnBrk="0" hangingPunct="0">
              <a:lnSpc>
                <a:spcPct val="100000"/>
              </a:lnSpc>
              <a:spcBef>
                <a:spcPct val="30000"/>
              </a:spcBef>
              <a:spcAft>
                <a:spcPct val="0"/>
              </a:spcAft>
              <a:buClrTx/>
              <a:buSzTx/>
              <a:buFont typeface="Arial" pitchFamily="34" charset="0"/>
              <a:buNone/>
              <a:tabLst/>
              <a:defRPr/>
            </a:pPr>
            <a:r>
              <a:rPr lang="en-US" sz="2000" b="0" kern="0" dirty="0" smtClean="0">
                <a:solidFill>
                  <a:srgbClr val="0F5BCB"/>
                </a:solidFill>
                <a:latin typeface="Neo Sans Intel" pitchFamily="34" charset="0"/>
                <a:ea typeface="ＭＳ Ｐゴシック" pitchFamily="34" charset="-128"/>
                <a:cs typeface="Calibri" pitchFamily="34" charset="0"/>
              </a:rPr>
              <a:t>http://www.intel.com/content/www/us/en/solid-state-drives/ssd-smart-response-video.html</a:t>
            </a:r>
          </a:p>
          <a:p>
            <a:pPr marL="174625" marR="0" lvl="1" indent="-174625" algn="l" defTabSz="457200" rtl="0" eaLnBrk="0" fontAlgn="base" latinLnBrk="0" hangingPunct="0">
              <a:lnSpc>
                <a:spcPct val="100000"/>
              </a:lnSpc>
              <a:spcBef>
                <a:spcPct val="30000"/>
              </a:spcBef>
              <a:spcAft>
                <a:spcPct val="0"/>
              </a:spcAft>
              <a:buClrTx/>
              <a:buSzTx/>
              <a:buFont typeface="Arial" pitchFamily="34" charset="0"/>
              <a:buNone/>
              <a:tabLst/>
              <a:defRPr/>
            </a:pPr>
            <a:endParaRPr lang="en-US" sz="2000" b="0" kern="0" dirty="0" smtClean="0">
              <a:solidFill>
                <a:srgbClr val="0F5BCB"/>
              </a:solidFill>
              <a:latin typeface="Neo Sans Intel" pitchFamily="34" charset="0"/>
              <a:ea typeface="ＭＳ Ｐゴシック" pitchFamily="34" charset="-128"/>
              <a:cs typeface="Calibri" pitchFamily="34" charset="0"/>
            </a:endParaRPr>
          </a:p>
          <a:p>
            <a:pPr marL="174625" marR="0" lvl="1" indent="-174625" algn="l" defTabSz="457200" rtl="0" eaLnBrk="0" fontAlgn="base" latinLnBrk="0" hangingPunct="0">
              <a:lnSpc>
                <a:spcPct val="100000"/>
              </a:lnSpc>
              <a:spcBef>
                <a:spcPct val="30000"/>
              </a:spcBef>
              <a:spcAft>
                <a:spcPct val="0"/>
              </a:spcAft>
              <a:buClrTx/>
              <a:buSzTx/>
              <a:buFont typeface="Arial" pitchFamily="34" charset="0"/>
              <a:buNone/>
              <a:tabLst/>
              <a:defRPr/>
            </a:pPr>
            <a:r>
              <a:rPr lang="en-US" sz="2000" b="0" kern="0" dirty="0" smtClean="0">
                <a:solidFill>
                  <a:srgbClr val="0F5BCB"/>
                </a:solidFill>
                <a:latin typeface="Neo Sans Intel" pitchFamily="34" charset="0"/>
                <a:ea typeface="ＭＳ Ｐゴシック" pitchFamily="34" charset="-128"/>
                <a:cs typeface="Calibri" pitchFamily="34" charset="0"/>
              </a:rPr>
              <a:t>Rapid</a:t>
            </a:r>
            <a:r>
              <a:rPr lang="en-US" sz="2000" b="0" kern="0" baseline="0" dirty="0" smtClean="0">
                <a:solidFill>
                  <a:srgbClr val="0F5BCB"/>
                </a:solidFill>
                <a:latin typeface="Neo Sans Intel" pitchFamily="34" charset="0"/>
                <a:ea typeface="ＭＳ Ｐゴシック" pitchFamily="34" charset="-128"/>
                <a:cs typeface="Calibri" pitchFamily="34" charset="0"/>
              </a:rPr>
              <a:t> Start Resume: </a:t>
            </a:r>
            <a:r>
              <a:rPr lang="en-US" sz="2000" b="0" kern="0" dirty="0" smtClean="0">
                <a:solidFill>
                  <a:srgbClr val="0F5BCB"/>
                </a:solidFill>
                <a:latin typeface="Neo Sans Intel" pitchFamily="34" charset="0"/>
                <a:ea typeface="ＭＳ Ｐゴシック" pitchFamily="34" charset="-128"/>
                <a:cs typeface="Calibri" pitchFamily="34" charset="0"/>
              </a:rPr>
              <a:t>5 seconds* </a:t>
            </a:r>
            <a:r>
              <a:rPr lang="en-US" sz="1600" b="0" kern="0" dirty="0" smtClean="0">
                <a:solidFill>
                  <a:srgbClr val="0F5BCB"/>
                </a:solidFill>
                <a:latin typeface="Neo Sans Intel" pitchFamily="34" charset="0"/>
                <a:ea typeface="ＭＳ Ｐゴシック" pitchFamily="34" charset="-128"/>
                <a:cs typeface="Calibri" pitchFamily="34" charset="0"/>
              </a:rPr>
              <a:t>(compare to Win7 Hibernate:  18 sec* MacBook Air:  9 sec*)</a:t>
            </a:r>
          </a:p>
          <a:p>
            <a:pPr marL="174625" lvl="1" indent="-174625" defTabSz="457200">
              <a:buFont typeface="Arial" pitchFamily="34" charset="0"/>
              <a:buNone/>
            </a:pPr>
            <a:r>
              <a:rPr lang="en-US" sz="1600" b="0" baseline="0" dirty="0" smtClean="0">
                <a:solidFill>
                  <a:srgbClr val="0F5BCB"/>
                </a:solidFill>
                <a:latin typeface="Neo Sans Intel" pitchFamily="34" charset="0"/>
                <a:ea typeface="ＭＳ Ｐゴシック" pitchFamily="34" charset="-128"/>
              </a:rPr>
              <a:t>Repeated use of RST will not crush software because of the caching  </a:t>
            </a:r>
            <a:endParaRPr lang="en-US" sz="1600" b="0" dirty="0" smtClean="0">
              <a:solidFill>
                <a:srgbClr val="0F5BCB"/>
              </a:solidFill>
              <a:latin typeface="Neo Sans Intel" pitchFamily="34" charset="0"/>
              <a:ea typeface="ＭＳ Ｐゴシック" pitchFamily="34" charset="-128"/>
            </a:endParaRPr>
          </a:p>
          <a:p>
            <a:endParaRPr lang="en-US" dirty="0" smtClean="0"/>
          </a:p>
          <a:p>
            <a:r>
              <a:rPr lang="en-US" dirty="0" smtClean="0"/>
              <a:t>At RST</a:t>
            </a:r>
            <a:r>
              <a:rPr lang="en-US" baseline="0" dirty="0" smtClean="0"/>
              <a:t> standby:</a:t>
            </a:r>
          </a:p>
          <a:p>
            <a:pPr marL="174625" lvl="1" indent="-174625" defTabSz="457200">
              <a:buFont typeface="Arial" pitchFamily="34" charset="0"/>
              <a:buChar char="•"/>
            </a:pPr>
            <a:r>
              <a:rPr lang="en-US" sz="1400" b="0" dirty="0" smtClean="0">
                <a:solidFill>
                  <a:srgbClr val="0F5BCB"/>
                </a:solidFill>
                <a:latin typeface="Neo Sans Intel" pitchFamily="34" charset="0"/>
                <a:ea typeface="ＭＳ Ｐゴシック" pitchFamily="34" charset="-128"/>
              </a:rPr>
              <a:t>Information in DRAM moves to non-volatile memory (SSD) when system standby.</a:t>
            </a:r>
          </a:p>
          <a:p>
            <a:pPr marL="174625" lvl="1" indent="-174625" defTabSz="457200">
              <a:buFont typeface="Arial" pitchFamily="34" charset="0"/>
              <a:buChar char="•"/>
            </a:pPr>
            <a:r>
              <a:rPr lang="en-US" sz="1400" b="0" dirty="0" smtClean="0">
                <a:solidFill>
                  <a:srgbClr val="0F5BCB"/>
                </a:solidFill>
                <a:latin typeface="Neo Sans Intel" pitchFamily="34" charset="0"/>
                <a:ea typeface="ＭＳ Ｐゴシック" pitchFamily="34" charset="-128"/>
              </a:rPr>
              <a:t>Information moved back to DRAM when system resumes</a:t>
            </a:r>
          </a:p>
          <a:p>
            <a:pPr marL="174625" lvl="1" indent="-174625" defTabSz="457200">
              <a:buFont typeface="Arial" pitchFamily="34" charset="0"/>
              <a:buChar char="•"/>
            </a:pPr>
            <a:r>
              <a:rPr lang="en-US" sz="1400" b="0" baseline="0" dirty="0" smtClean="0">
                <a:solidFill>
                  <a:srgbClr val="0F5BCB"/>
                </a:solidFill>
                <a:latin typeface="Neo Sans Intel" pitchFamily="34" charset="0"/>
                <a:ea typeface="ＭＳ Ｐゴシック" pitchFamily="34" charset="-128"/>
              </a:rPr>
              <a:t>Quick resume back to pre-standby mode with full retention of application context in 5 sec.</a:t>
            </a:r>
            <a:endParaRPr lang="en-US" sz="1400" b="0" dirty="0" smtClean="0">
              <a:solidFill>
                <a:srgbClr val="0F5BCB"/>
              </a:solidFill>
              <a:latin typeface="Neo Sans Intel" pitchFamily="34" charset="0"/>
              <a:ea typeface="ＭＳ Ｐゴシック" pitchFamily="34" charset="-128"/>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75D66AD8-5160-472A-87F1-05ED2CCC4E5D}" type="slidenum">
              <a:rPr lang="en-US" smtClean="0">
                <a:solidFill>
                  <a:prstClr val="black"/>
                </a:solidFill>
              </a:rPr>
              <a:pPr/>
              <a:t>111</a:t>
            </a:fld>
            <a:endParaRPr lang="en-US">
              <a:solidFill>
                <a:prstClr val="black"/>
              </a:solidFill>
            </a:endParaRPr>
          </a:p>
        </p:txBody>
      </p:sp>
    </p:spTree>
    <p:extLst>
      <p:ext uri="{BB962C8B-B14F-4D97-AF65-F5344CB8AC3E}">
        <p14:creationId xmlns:p14="http://schemas.microsoft.com/office/powerpoint/2010/main" val="415013641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AF5C8C-71DC-492B-83F9-742B0E4F4EBE}" type="slidenum">
              <a:rPr lang="en-US" smtClean="0"/>
              <a:pPr/>
              <a:t>112</a:t>
            </a:fld>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D41364-15E5-4D19-9F44-7E52E8E6B660}" type="slidenum">
              <a:rPr lang="en-US" smtClean="0"/>
              <a:pPr/>
              <a:t>113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p:cNvSpPr>
          <p:nvPr>
            <p:ph type="sldImg"/>
          </p:nvPr>
        </p:nvSpPr>
        <p:spPr bwMode="auto">
          <a:noFill/>
          <a:ln>
            <a:solidFill>
              <a:srgbClr val="000000"/>
            </a:solidFill>
            <a:miter lim="800000"/>
            <a:headEnd/>
            <a:tailEnd/>
          </a:ln>
        </p:spPr>
      </p:sp>
      <p:sp>
        <p:nvSpPr>
          <p:cNvPr id="1218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HPPI (Professional Innovations) are</a:t>
            </a:r>
            <a:r>
              <a:rPr lang="en-US" baseline="0" dirty="0" smtClean="0"/>
              <a:t> divided into or c</a:t>
            </a:r>
            <a:r>
              <a:rPr lang="en-US" dirty="0" smtClean="0"/>
              <a:t>entered around 4 specific, </a:t>
            </a:r>
            <a:r>
              <a:rPr lang="en-US" u="sng" dirty="0" smtClean="0"/>
              <a:t>problem solving </a:t>
            </a:r>
            <a:r>
              <a:rPr lang="en-US" dirty="0" smtClean="0"/>
              <a:t>themes...</a:t>
            </a:r>
            <a:r>
              <a:rPr lang="en-US" baseline="0" dirty="0" smtClean="0"/>
              <a:t> </a:t>
            </a:r>
          </a:p>
          <a:p>
            <a:pPr eaLnBrk="1" hangingPunct="1">
              <a:spcBef>
                <a:spcPct val="0"/>
              </a:spcBef>
            </a:pPr>
            <a:endParaRPr lang="en-US" baseline="0" dirty="0" smtClean="0"/>
          </a:p>
          <a:p>
            <a:pPr eaLnBrk="1" hangingPunct="1">
              <a:spcBef>
                <a:spcPct val="0"/>
              </a:spcBef>
            </a:pPr>
            <a:r>
              <a:rPr lang="en-US" baseline="0" dirty="0" smtClean="0"/>
              <a:t>Themes that correspond to specific areas of computing that are extremely IMPORTANT to end users, especially IT Managers who TODAY, more than ever are under EXTREME pressures and scrutiny to deliver products, solutions and capabilities to their users with very limited budgets and resources.</a:t>
            </a:r>
          </a:p>
          <a:p>
            <a:pPr eaLnBrk="1" hangingPunct="1">
              <a:spcBef>
                <a:spcPct val="0"/>
              </a:spcBef>
            </a:pPr>
            <a:endParaRPr lang="en-US" baseline="0" dirty="0" smtClean="0"/>
          </a:p>
          <a:p>
            <a:pPr eaLnBrk="1" hangingPunct="1">
              <a:spcBef>
                <a:spcPct val="0"/>
              </a:spcBef>
            </a:pPr>
            <a:r>
              <a:rPr lang="en-US" baseline="0" dirty="0" smtClean="0"/>
              <a:t>These 4 themes include…</a:t>
            </a:r>
          </a:p>
          <a:p>
            <a:pPr eaLnBrk="1" hangingPunct="1">
              <a:spcBef>
                <a:spcPct val="0"/>
              </a:spcBef>
            </a:pPr>
            <a:endParaRPr lang="en-US" dirty="0" smtClean="0"/>
          </a:p>
          <a:p>
            <a:pPr eaLnBrk="1" hangingPunct="1">
              <a:spcBef>
                <a:spcPct val="0"/>
              </a:spcBef>
              <a:buFont typeface="Arial" pitchFamily="34" charset="0"/>
              <a:buChar char="•"/>
            </a:pPr>
            <a:r>
              <a:rPr lang="en-US" dirty="0" smtClean="0"/>
              <a:t> Security</a:t>
            </a:r>
          </a:p>
          <a:p>
            <a:pPr eaLnBrk="1" hangingPunct="1">
              <a:spcBef>
                <a:spcPct val="0"/>
              </a:spcBef>
              <a:buFont typeface="Arial" pitchFamily="34" charset="0"/>
              <a:buChar char="•"/>
            </a:pPr>
            <a:r>
              <a:rPr lang="en-US" dirty="0" smtClean="0"/>
              <a:t> Efficiency</a:t>
            </a:r>
          </a:p>
          <a:p>
            <a:pPr eaLnBrk="1" hangingPunct="1">
              <a:spcBef>
                <a:spcPct val="0"/>
              </a:spcBef>
              <a:buFont typeface="Arial" pitchFamily="34" charset="0"/>
              <a:buChar char="•"/>
            </a:pPr>
            <a:r>
              <a:rPr lang="en-US" dirty="0" smtClean="0"/>
              <a:t> Reliability  and</a:t>
            </a:r>
          </a:p>
          <a:p>
            <a:pPr eaLnBrk="1" hangingPunct="1">
              <a:spcBef>
                <a:spcPct val="0"/>
              </a:spcBef>
              <a:buFont typeface="Arial" pitchFamily="34" charset="0"/>
              <a:buChar char="•"/>
            </a:pPr>
            <a:r>
              <a:rPr lang="en-US" dirty="0" smtClean="0"/>
              <a:t> Connective-</a:t>
            </a:r>
            <a:r>
              <a:rPr lang="en-US" dirty="0" err="1" smtClean="0"/>
              <a:t>ness</a:t>
            </a:r>
            <a:endParaRPr lang="en-US" dirty="0" smtClean="0"/>
          </a:p>
          <a:p>
            <a:pPr eaLnBrk="1" hangingPunct="1">
              <a:spcBef>
                <a:spcPct val="0"/>
              </a:spcBef>
              <a:buFont typeface="Arial" pitchFamily="34" charset="0"/>
              <a:buChar char="•"/>
            </a:pPr>
            <a:endParaRPr lang="en-US" dirty="0" smtClean="0"/>
          </a:p>
          <a:p>
            <a:pPr eaLnBrk="1" hangingPunct="1">
              <a:spcBef>
                <a:spcPct val="0"/>
              </a:spcBef>
              <a:buFont typeface="Arial" pitchFamily="34" charset="0"/>
              <a:buNone/>
            </a:pPr>
            <a:r>
              <a:rPr lang="en-US" dirty="0" smtClean="0"/>
              <a:t>For the sake time available today I will only drill down to one of these four themes.</a:t>
            </a:r>
          </a:p>
          <a:p>
            <a:pPr eaLnBrk="1" hangingPunct="1">
              <a:spcBef>
                <a:spcPct val="0"/>
              </a:spcBef>
              <a:buFont typeface="Arial" pitchFamily="34" charset="0"/>
              <a:buNone/>
            </a:pPr>
            <a:endParaRPr lang="en-US" dirty="0" smtClean="0"/>
          </a:p>
          <a:p>
            <a:pPr eaLnBrk="1" hangingPunct="1">
              <a:spcBef>
                <a:spcPct val="0"/>
              </a:spcBef>
              <a:buFont typeface="Arial" pitchFamily="34" charset="0"/>
              <a:buNone/>
            </a:pPr>
            <a:r>
              <a:rPr lang="en-US" dirty="0" smtClean="0"/>
              <a:t>However I strongly encourage each of you to drill down further into each of these themes</a:t>
            </a:r>
            <a:r>
              <a:rPr lang="en-US" baseline="0" dirty="0" smtClean="0"/>
              <a:t> </a:t>
            </a:r>
            <a:r>
              <a:rPr lang="en-US" dirty="0" smtClean="0"/>
              <a:t>and better understand EACH of them</a:t>
            </a:r>
            <a:r>
              <a:rPr lang="en-US" baseline="0" dirty="0" smtClean="0"/>
              <a:t> and how they relate to</a:t>
            </a:r>
            <a:r>
              <a:rPr lang="en-US" dirty="0" smtClean="0"/>
              <a:t> primary… critical</a:t>
            </a:r>
            <a:r>
              <a:rPr lang="en-US" baseline="0" dirty="0" smtClean="0"/>
              <a:t> areas of computing.</a:t>
            </a:r>
          </a:p>
          <a:p>
            <a:pPr eaLnBrk="1" hangingPunct="1">
              <a:spcBef>
                <a:spcPct val="0"/>
              </a:spcBef>
              <a:buFont typeface="Arial" pitchFamily="34" charset="0"/>
              <a:buNone/>
            </a:pPr>
            <a:endParaRPr lang="en-US" baseline="0" dirty="0" smtClean="0"/>
          </a:p>
          <a:p>
            <a:pPr eaLnBrk="1" hangingPunct="1">
              <a:spcBef>
                <a:spcPct val="0"/>
              </a:spcBef>
              <a:buFont typeface="Arial" pitchFamily="34" charset="0"/>
              <a:buNone/>
            </a:pPr>
            <a:r>
              <a:rPr lang="en-US" baseline="0" dirty="0" smtClean="0"/>
              <a:t>HP Blue Carpet can help you drill down and better understand these features easily, quickly and efficiently and when you do so you will even receive financial COMPENSATION, in the form of a SPIF for doing so. </a:t>
            </a:r>
          </a:p>
          <a:p>
            <a:pPr eaLnBrk="1" hangingPunct="1">
              <a:spcBef>
                <a:spcPct val="0"/>
              </a:spcBef>
              <a:buFont typeface="Arial" pitchFamily="34" charset="0"/>
              <a:buNone/>
            </a:pPr>
            <a:endParaRPr lang="en-US" baseline="0" dirty="0" smtClean="0"/>
          </a:p>
          <a:p>
            <a:pPr eaLnBrk="1" hangingPunct="1">
              <a:spcBef>
                <a:spcPct val="0"/>
              </a:spcBef>
              <a:buFont typeface="Arial" pitchFamily="34" charset="0"/>
              <a:buNone/>
            </a:pPr>
            <a:r>
              <a:rPr lang="en-US" baseline="0" dirty="0" smtClean="0"/>
              <a:t>As the old saying goes… knowledge is Power… in the case of Blue Carpet… knowledge = CASH!</a:t>
            </a:r>
          </a:p>
          <a:p>
            <a:pPr eaLnBrk="1" hangingPunct="1">
              <a:spcBef>
                <a:spcPct val="0"/>
              </a:spcBef>
              <a:buFont typeface="Arial" pitchFamily="34" charset="0"/>
              <a:buNone/>
            </a:pPr>
            <a:r>
              <a:rPr lang="en-US" baseline="0" dirty="0" smtClean="0"/>
              <a:t>We’ll talk about Blue Carpet more in just a moment.</a:t>
            </a:r>
            <a:endParaRPr lang="en-US" dirty="0" smtClean="0"/>
          </a:p>
          <a:p>
            <a:pPr eaLnBrk="1" hangingPunct="1">
              <a:spcBef>
                <a:spcPct val="0"/>
              </a:spcBef>
              <a:buFont typeface="Arial" pitchFamily="34" charset="0"/>
              <a:buNone/>
            </a:pPr>
            <a:endParaRPr lang="en-US" dirty="0" smtClean="0"/>
          </a:p>
          <a:p>
            <a:pPr eaLnBrk="1" hangingPunct="1">
              <a:spcBef>
                <a:spcPct val="0"/>
              </a:spcBef>
              <a:buFont typeface="Arial" pitchFamily="34" charset="0"/>
              <a:buNone/>
            </a:pPr>
            <a:r>
              <a:rPr lang="en-US" dirty="0" smtClean="0"/>
              <a:t>Lets talk briefly about SECURITY as it relates to HP professional Innovation… </a:t>
            </a:r>
          </a:p>
          <a:p>
            <a:pPr eaLnBrk="1" hangingPunct="1">
              <a:spcBef>
                <a:spcPct val="0"/>
              </a:spcBef>
              <a:buFont typeface="Arial" pitchFamily="34" charset="0"/>
              <a:buNone/>
            </a:pPr>
            <a:endParaRPr lang="en-US" dirty="0" smtClean="0"/>
          </a:p>
          <a:p>
            <a:pPr eaLnBrk="1" hangingPunct="1">
              <a:spcBef>
                <a:spcPct val="0"/>
              </a:spcBef>
              <a:buFont typeface="Arial" pitchFamily="34" charset="0"/>
              <a:buNone/>
            </a:pPr>
            <a:r>
              <a:rPr lang="en-US" dirty="0" smtClean="0"/>
              <a:t>Security is divided into 3 sub sections which include…</a:t>
            </a:r>
          </a:p>
          <a:p>
            <a:pPr eaLnBrk="1" hangingPunct="1">
              <a:spcBef>
                <a:spcPct val="0"/>
              </a:spcBef>
              <a:buFont typeface="Arial" pitchFamily="34" charset="0"/>
              <a:buNone/>
            </a:pPr>
            <a:endParaRPr lang="en-US" dirty="0" smtClean="0"/>
          </a:p>
          <a:p>
            <a:pPr eaLnBrk="1" hangingPunct="1">
              <a:spcBef>
                <a:spcPct val="0"/>
              </a:spcBef>
              <a:buFont typeface="Arial" pitchFamily="34" charset="0"/>
              <a:buChar char="•"/>
            </a:pPr>
            <a:r>
              <a:rPr lang="en-US" dirty="0" smtClean="0"/>
              <a:t> Data Protection </a:t>
            </a:r>
          </a:p>
          <a:p>
            <a:pPr eaLnBrk="1" hangingPunct="1">
              <a:spcBef>
                <a:spcPct val="0"/>
              </a:spcBef>
              <a:buFont typeface="Arial" pitchFamily="34" charset="0"/>
              <a:buChar char="•"/>
            </a:pPr>
            <a:r>
              <a:rPr lang="en-US" dirty="0" smtClean="0"/>
              <a:t> Device Protection</a:t>
            </a:r>
          </a:p>
          <a:p>
            <a:pPr eaLnBrk="1" hangingPunct="1">
              <a:spcBef>
                <a:spcPct val="0"/>
              </a:spcBef>
              <a:buFont typeface="Arial" pitchFamily="34" charset="0"/>
              <a:buChar char="•"/>
            </a:pPr>
            <a:r>
              <a:rPr lang="en-US" dirty="0" smtClean="0"/>
              <a:t> Identity Protection</a:t>
            </a:r>
          </a:p>
          <a:p>
            <a:pPr eaLnBrk="1" hangingPunct="1">
              <a:spcBef>
                <a:spcPct val="0"/>
              </a:spcBef>
              <a:buFont typeface="Arial" pitchFamily="34" charset="0"/>
              <a:buChar char="•"/>
            </a:pPr>
            <a:endParaRPr lang="en-US" dirty="0" smtClean="0"/>
          </a:p>
          <a:p>
            <a:pPr eaLnBrk="1" hangingPunct="1">
              <a:spcBef>
                <a:spcPct val="0"/>
              </a:spcBef>
              <a:buFont typeface="Arial" pitchFamily="34" charset="0"/>
              <a:buNone/>
            </a:pPr>
            <a:r>
              <a:rPr lang="en-US" dirty="0" smtClean="0"/>
              <a:t>These capabilities offer Channel Partners a great “lead in” to, as they say “have</a:t>
            </a:r>
            <a:r>
              <a:rPr lang="en-US" baseline="0" dirty="0" smtClean="0"/>
              <a:t> a conversation” or</a:t>
            </a:r>
            <a:r>
              <a:rPr lang="en-US" dirty="0" smtClean="0"/>
              <a:t> discussion</a:t>
            </a:r>
            <a:r>
              <a:rPr lang="en-US" baseline="0" dirty="0" smtClean="0"/>
              <a:t> with an end user customer identifying their personal, professional, business related struggles versus a discussion around speeds and feeds that happens AFTER the introductory discussion around solving a Customers “Pain”.</a:t>
            </a:r>
          </a:p>
          <a:p>
            <a:pPr eaLnBrk="1" hangingPunct="1">
              <a:spcBef>
                <a:spcPct val="0"/>
              </a:spcBef>
              <a:buFont typeface="Arial" pitchFamily="34" charset="0"/>
              <a:buNone/>
            </a:pPr>
            <a:endParaRPr lang="en-US" baseline="0" dirty="0" smtClean="0"/>
          </a:p>
          <a:p>
            <a:pPr eaLnBrk="1" hangingPunct="1">
              <a:spcBef>
                <a:spcPct val="0"/>
              </a:spcBef>
              <a:buFont typeface="Arial" pitchFamily="34" charset="0"/>
              <a:buNone/>
            </a:pPr>
            <a:r>
              <a:rPr lang="en-US" baseline="0" dirty="0" smtClean="0"/>
              <a:t>Any technology discussion should begin with ways to solve a Customers issues and how to do to efficiently, economically and effectively.</a:t>
            </a:r>
          </a:p>
          <a:p>
            <a:pPr eaLnBrk="1" hangingPunct="1">
              <a:spcBef>
                <a:spcPct val="0"/>
              </a:spcBef>
              <a:buFont typeface="Arial" pitchFamily="34" charset="0"/>
              <a:buNone/>
            </a:pPr>
            <a:endParaRPr lang="en-US" baseline="0" dirty="0" smtClean="0"/>
          </a:p>
          <a:p>
            <a:pPr eaLnBrk="1" hangingPunct="1">
              <a:spcBef>
                <a:spcPct val="0"/>
              </a:spcBef>
              <a:buFont typeface="Arial" pitchFamily="34" charset="0"/>
              <a:buNone/>
            </a:pPr>
            <a:r>
              <a:rPr lang="en-US" baseline="0" dirty="0" smtClean="0"/>
              <a:t>This can, and often does establish YOU as the Customers “Partner” and a resource that earns you the distinct title of “Trusted Advisor”.</a:t>
            </a:r>
            <a:endParaRPr lang="en-US" dirty="0" smtClean="0"/>
          </a:p>
          <a:p>
            <a:pPr eaLnBrk="1" hangingPunct="1">
              <a:spcBef>
                <a:spcPct val="0"/>
              </a:spcBef>
              <a:buFont typeface="Arial" pitchFamily="34" charset="0"/>
              <a:buNone/>
            </a:pPr>
            <a:endParaRPr lang="en-US" dirty="0" smtClean="0"/>
          </a:p>
          <a:p>
            <a:pPr eaLnBrk="1" hangingPunct="1">
              <a:spcBef>
                <a:spcPct val="0"/>
              </a:spcBef>
              <a:buFont typeface="Arial" pitchFamily="34" charset="0"/>
              <a:buChar char="•"/>
            </a:pPr>
            <a:r>
              <a:rPr lang="en-US" dirty="0" smtClean="0"/>
              <a:t> Data Protection… Is</a:t>
            </a:r>
            <a:r>
              <a:rPr lang="en-US" baseline="0" dirty="0" smtClean="0"/>
              <a:t> a</a:t>
            </a:r>
            <a:r>
              <a:rPr lang="en-US" dirty="0" smtClean="0"/>
              <a:t>chieved</a:t>
            </a:r>
            <a:r>
              <a:rPr lang="en-US" baseline="0" dirty="0" smtClean="0"/>
              <a:t> </a:t>
            </a:r>
            <a:r>
              <a:rPr lang="en-US" dirty="0" smtClean="0"/>
              <a:t>by implementing Drive Encryption… Secure Erase… and common    </a:t>
            </a:r>
          </a:p>
          <a:p>
            <a:pPr eaLnBrk="1" hangingPunct="1">
              <a:spcBef>
                <a:spcPct val="0"/>
              </a:spcBef>
              <a:buFont typeface="Arial" pitchFamily="34" charset="0"/>
              <a:buNone/>
            </a:pPr>
            <a:r>
              <a:rPr lang="en-US" baseline="0" dirty="0" smtClean="0"/>
              <a:t>    </a:t>
            </a:r>
            <a:r>
              <a:rPr lang="en-US" dirty="0" smtClean="0"/>
              <a:t>criteria TPM or Trusted Platform “Module”.</a:t>
            </a:r>
          </a:p>
          <a:p>
            <a:pPr eaLnBrk="1" hangingPunct="1">
              <a:spcBef>
                <a:spcPct val="0"/>
              </a:spcBef>
              <a:buFont typeface="Arial" pitchFamily="34" charset="0"/>
              <a:buNone/>
            </a:pPr>
            <a:endParaRPr lang="en-US" dirty="0" smtClean="0"/>
          </a:p>
          <a:p>
            <a:pPr eaLnBrk="1" hangingPunct="1">
              <a:spcBef>
                <a:spcPct val="0"/>
              </a:spcBef>
              <a:buFont typeface="Arial" pitchFamily="34" charset="0"/>
              <a:buChar char="•"/>
            </a:pPr>
            <a:r>
              <a:rPr lang="en-US" dirty="0" smtClean="0"/>
              <a:t> Device Protection… includes… Bios Protection, Pre-Boot Security and Device Access Manager</a:t>
            </a:r>
          </a:p>
          <a:p>
            <a:pPr eaLnBrk="1" hangingPunct="1">
              <a:spcBef>
                <a:spcPct val="0"/>
              </a:spcBef>
              <a:buFont typeface="Arial" pitchFamily="34" charset="0"/>
              <a:buChar char="•"/>
            </a:pPr>
            <a:endParaRPr lang="en-US" dirty="0" smtClean="0"/>
          </a:p>
          <a:p>
            <a:pPr eaLnBrk="1" hangingPunct="1">
              <a:spcBef>
                <a:spcPct val="0"/>
              </a:spcBef>
              <a:buFont typeface="Arial" pitchFamily="34" charset="0"/>
              <a:buChar char="•"/>
            </a:pPr>
            <a:r>
              <a:rPr lang="en-US" dirty="0" smtClean="0"/>
              <a:t> Identity Protection… features… Credential Manager, Password Manager and Privacy Manager</a:t>
            </a:r>
          </a:p>
          <a:p>
            <a:pPr eaLnBrk="1" hangingPunct="1">
              <a:spcBef>
                <a:spcPct val="0"/>
              </a:spcBef>
              <a:buFont typeface="Arial" pitchFamily="34" charset="0"/>
              <a:buChar char="•"/>
            </a:pPr>
            <a:endParaRPr lang="en-US" dirty="0" smtClean="0"/>
          </a:p>
          <a:p>
            <a:pPr marL="0" marR="0" indent="0" algn="l" defTabSz="914400" rtl="0" eaLnBrk="1" fontAlgn="auto" latinLnBrk="0" hangingPunct="1">
              <a:lnSpc>
                <a:spcPct val="100000"/>
              </a:lnSpc>
              <a:spcBef>
                <a:spcPct val="0"/>
              </a:spcBef>
              <a:spcAft>
                <a:spcPts val="0"/>
              </a:spcAft>
              <a:buClrTx/>
              <a:buSzTx/>
              <a:buFont typeface="Arial" pitchFamily="34" charset="0"/>
              <a:buNone/>
              <a:tabLst/>
              <a:defRPr/>
            </a:pPr>
            <a:r>
              <a:rPr lang="en-US" dirty="0" smtClean="0"/>
              <a:t>HP</a:t>
            </a:r>
            <a:r>
              <a:rPr lang="en-US" baseline="0" dirty="0" smtClean="0"/>
              <a:t> Professional Innovation truly set HP apart from our competition and when positioned to a Customer, BEFORE discussions around price and availability will move YOU away from being associated with or perceived as just another, typical technology challenged “Salesman”… with at best nothing more than “the cheapest price”.</a:t>
            </a:r>
          </a:p>
          <a:p>
            <a:pPr marL="0" marR="0" indent="0" algn="l" defTabSz="914400" rtl="0" eaLnBrk="1" fontAlgn="auto" latinLnBrk="0" hangingPunct="1">
              <a:lnSpc>
                <a:spcPct val="100000"/>
              </a:lnSpc>
              <a:spcBef>
                <a:spcPct val="0"/>
              </a:spcBef>
              <a:spcAft>
                <a:spcPts val="0"/>
              </a:spcAft>
              <a:buClrTx/>
              <a:buSzTx/>
              <a:buFont typeface="Arial" pitchFamily="34" charset="0"/>
              <a:buNone/>
              <a:tabLst/>
              <a:defRPr/>
            </a:pPr>
            <a:endParaRPr lang="en-US" baseline="0" dirty="0" smtClean="0"/>
          </a:p>
          <a:p>
            <a:pPr eaLnBrk="1" hangingPunct="1">
              <a:spcBef>
                <a:spcPct val="0"/>
              </a:spcBef>
              <a:buFont typeface="Arial" pitchFamily="34" charset="0"/>
              <a:buNone/>
            </a:pPr>
            <a:r>
              <a:rPr lang="en-US" dirty="0" smtClean="0"/>
              <a:t>Sell</a:t>
            </a:r>
            <a:r>
              <a:rPr lang="en-US" baseline="0" dirty="0" smtClean="0"/>
              <a:t> YOUR value FIRST… </a:t>
            </a:r>
          </a:p>
          <a:p>
            <a:pPr eaLnBrk="1" hangingPunct="1">
              <a:spcBef>
                <a:spcPct val="0"/>
              </a:spcBef>
              <a:buFont typeface="Arial" pitchFamily="34" charset="0"/>
              <a:buNone/>
            </a:pPr>
            <a:r>
              <a:rPr lang="en-US" baseline="0" dirty="0" smtClean="0"/>
              <a:t>TECHNOLOGY, and how it will solve a Customers “pain points” second. </a:t>
            </a:r>
          </a:p>
          <a:p>
            <a:pPr eaLnBrk="1" hangingPunct="1">
              <a:spcBef>
                <a:spcPct val="0"/>
              </a:spcBef>
              <a:buFont typeface="Arial" pitchFamily="34" charset="0"/>
              <a:buNone/>
            </a:pPr>
            <a:r>
              <a:rPr lang="en-US" baseline="0" dirty="0" smtClean="0"/>
              <a:t>Lastly, and only then… talk Product and Price.</a:t>
            </a:r>
            <a:endParaRPr lang="en-US" dirty="0" smtClean="0"/>
          </a:p>
          <a:p>
            <a:pPr eaLnBrk="1" hangingPunct="1">
              <a:spcBef>
                <a:spcPct val="0"/>
              </a:spcBef>
              <a:buFont typeface="Arial" pitchFamily="34" charset="0"/>
              <a:buChar char="•"/>
            </a:pPr>
            <a:endParaRPr lang="en-US" dirty="0" smtClean="0"/>
          </a:p>
          <a:p>
            <a:pPr eaLnBrk="1" hangingPunct="1">
              <a:spcBef>
                <a:spcPct val="0"/>
              </a:spcBef>
              <a:buFont typeface="Arial" pitchFamily="34" charset="0"/>
              <a:buNone/>
            </a:pPr>
            <a:endParaRPr lang="en-US" dirty="0" smtClean="0"/>
          </a:p>
          <a:p>
            <a:pPr eaLnBrk="1" hangingPunct="1">
              <a:spcBef>
                <a:spcPct val="0"/>
              </a:spcBef>
              <a:buFont typeface="Arial" pitchFamily="34" charset="0"/>
              <a:buChar char="•"/>
            </a:pPr>
            <a:endParaRPr lang="en-US" dirty="0" smtClean="0"/>
          </a:p>
          <a:p>
            <a:pPr eaLnBrk="1" hangingPunct="1">
              <a:spcBef>
                <a:spcPct val="0"/>
              </a:spcBef>
              <a:buFont typeface="Arial" pitchFamily="34" charset="0"/>
              <a:buNone/>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1218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0AB394F-79B1-4148-8F93-F35FA0F6D804}" type="slidenum">
              <a:rPr lang="en-GB">
                <a:solidFill>
                  <a:prstClr val="black"/>
                </a:solidFill>
              </a:rPr>
              <a:pPr fontAlgn="base">
                <a:spcBef>
                  <a:spcPct val="0"/>
                </a:spcBef>
                <a:spcAft>
                  <a:spcPct val="0"/>
                </a:spcAft>
                <a:defRPr/>
              </a:pPr>
              <a:t>11</a:t>
            </a:fld>
            <a:endParaRPr lang="en-GB">
              <a:solidFill>
                <a:prstClr val="black"/>
              </a:solidFil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AF5C8C-71DC-492B-83F9-742B0E4F4EBE}" type="slidenum">
              <a:rPr lang="en-US" smtClean="0"/>
              <a:pPr/>
              <a:t>114</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Option 1">
    <p:spTree>
      <p:nvGrpSpPr>
        <p:cNvPr id="1" name=""/>
        <p:cNvGrpSpPr/>
        <p:nvPr/>
      </p:nvGrpSpPr>
      <p:grpSpPr>
        <a:xfrm>
          <a:off x="0" y="0"/>
          <a:ext cx="0" cy="0"/>
          <a:chOff x="0" y="0"/>
          <a:chExt cx="0" cy="0"/>
        </a:xfrm>
      </p:grpSpPr>
      <p:pic>
        <p:nvPicPr>
          <p:cNvPr id="6" name="Picture 5" descr="PPTCovers-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678707"/>
            <a:ext cx="8269500" cy="3822320"/>
          </a:xfrm>
          <a:prstGeom prst="rect">
            <a:avLst/>
          </a:prstGeom>
        </p:spPr>
      </p:pic>
      <p:sp>
        <p:nvSpPr>
          <p:cNvPr id="12" name="Text Box 5"/>
          <p:cNvSpPr txBox="1">
            <a:spLocks noChangeArrowheads="1"/>
          </p:cNvSpPr>
          <p:nvPr userDrawn="1"/>
        </p:nvSpPr>
        <p:spPr bwMode="auto">
          <a:xfrm>
            <a:off x="524794" y="6644046"/>
            <a:ext cx="2890838" cy="123111"/>
          </a:xfrm>
          <a:prstGeom prst="rect">
            <a:avLst/>
          </a:prstGeom>
          <a:noFill/>
          <a:ln w="50800" algn="ctr">
            <a:noFill/>
            <a:miter lim="800000"/>
            <a:headEnd type="none" w="sm" len="sm"/>
            <a:tailEnd type="none" w="sm" len="sm"/>
          </a:ln>
          <a:effectLst/>
        </p:spPr>
        <p:txBody>
          <a:bodyPr wrap="square" lIns="0" tIns="0" rIns="0" bIns="0">
            <a:spAutoFit/>
          </a:bodyPr>
          <a:lstStyle/>
          <a:p>
            <a:pPr marL="0" marR="0" indent="0" algn="l" defTabSz="914400" rtl="0" eaLnBrk="0" fontAlgn="base" latinLnBrk="0" hangingPunct="0">
              <a:lnSpc>
                <a:spcPct val="100000"/>
              </a:lnSpc>
              <a:spcBef>
                <a:spcPct val="50000"/>
              </a:spcBef>
              <a:spcAft>
                <a:spcPct val="0"/>
              </a:spcAft>
              <a:buClrTx/>
              <a:buSzTx/>
              <a:buFontTx/>
              <a:buNone/>
              <a:tabLst/>
              <a:defRPr/>
            </a:pPr>
            <a:r>
              <a:rPr lang="en-US" sz="800" b="0" i="0" dirty="0" smtClean="0">
                <a:solidFill>
                  <a:schemeClr val="tx2"/>
                </a:solidFill>
                <a:latin typeface="+mn-lt"/>
                <a:cs typeface="Neo Sans Intel"/>
              </a:rPr>
              <a:t>INTEL CONFIDENTIAL</a:t>
            </a:r>
            <a:r>
              <a:rPr lang="en-US" sz="800" b="0" i="0" kern="1200" dirty="0" smtClean="0">
                <a:solidFill>
                  <a:schemeClr val="tx2"/>
                </a:solidFill>
                <a:latin typeface="+mn-lt"/>
                <a:ea typeface="+mn-ea"/>
                <a:cs typeface="Neo Sans Intel"/>
              </a:rPr>
              <a:t>, FOR INTERNAL USE ONLY</a:t>
            </a:r>
          </a:p>
        </p:txBody>
      </p:sp>
      <p:sp>
        <p:nvSpPr>
          <p:cNvPr id="48131" name="Rectangle 3"/>
          <p:cNvSpPr>
            <a:spLocks noGrp="1" noChangeArrowheads="1"/>
          </p:cNvSpPr>
          <p:nvPr>
            <p:ph type="ctrTitle"/>
          </p:nvPr>
        </p:nvSpPr>
        <p:spPr>
          <a:xfrm>
            <a:off x="457201" y="2624998"/>
            <a:ext cx="6020027" cy="584775"/>
          </a:xfrm>
          <a:prstGeom prst="rect">
            <a:avLst/>
          </a:prstGeom>
        </p:spPr>
        <p:txBody>
          <a:bodyPr wrap="none" anchor="ctr" anchorCtr="0">
            <a:spAutoFit/>
          </a:bodyPr>
          <a:lstStyle>
            <a:lvl1pPr algn="l">
              <a:lnSpc>
                <a:spcPct val="100000"/>
              </a:lnSpc>
              <a:defRPr sz="3800" b="0" i="0">
                <a:solidFill>
                  <a:schemeClr val="bg1"/>
                </a:solidFill>
                <a:latin typeface="+mn-lt"/>
                <a:cs typeface="Neo Sans Intel"/>
              </a:defRPr>
            </a:lvl1pPr>
          </a:lstStyle>
          <a:p>
            <a:r>
              <a:rPr lang="en-US" altLang="ja-JP" smtClean="0"/>
              <a:t>Click to edit Master title style</a:t>
            </a:r>
            <a:endParaRPr lang="en-US" altLang="ja-JP" dirty="0"/>
          </a:p>
        </p:txBody>
      </p:sp>
      <p:sp>
        <p:nvSpPr>
          <p:cNvPr id="48132" name="Rectangle 4"/>
          <p:cNvSpPr>
            <a:spLocks noGrp="1" noChangeArrowheads="1"/>
          </p:cNvSpPr>
          <p:nvPr>
            <p:ph type="subTitle" idx="1" hasCustomPrompt="1"/>
          </p:nvPr>
        </p:nvSpPr>
        <p:spPr>
          <a:xfrm>
            <a:off x="2378240" y="4353385"/>
            <a:ext cx="4466738" cy="933589"/>
          </a:xfrm>
          <a:prstGeom prst="rect">
            <a:avLst/>
          </a:prstGeom>
        </p:spPr>
        <p:txBody>
          <a:bodyPr wrap="square">
            <a:spAutoFit/>
          </a:bodyPr>
          <a:lstStyle>
            <a:lvl1pPr marL="0" indent="0" algn="l">
              <a:lnSpc>
                <a:spcPts val="2400"/>
              </a:lnSpc>
              <a:spcBef>
                <a:spcPts val="0"/>
              </a:spcBef>
              <a:spcAft>
                <a:spcPts val="1200"/>
              </a:spcAft>
              <a:defRPr sz="2000" b="0" i="0">
                <a:solidFill>
                  <a:schemeClr val="bg1"/>
                </a:solidFill>
                <a:latin typeface="+mn-lt"/>
                <a:cs typeface="Neo Sans Intel"/>
              </a:defRPr>
            </a:lvl1pPr>
          </a:lstStyle>
          <a:p>
            <a:pPr>
              <a:lnSpc>
                <a:spcPct val="80000"/>
              </a:lnSpc>
              <a:spcAft>
                <a:spcPts val="800"/>
              </a:spcAft>
            </a:pPr>
            <a:r>
              <a:rPr lang="en-US" dirty="0" smtClean="0">
                <a:latin typeface="Verdana" charset="0"/>
              </a:rPr>
              <a:t>Subtitle</a:t>
            </a:r>
          </a:p>
          <a:p>
            <a:pPr>
              <a:lnSpc>
                <a:spcPts val="2160"/>
              </a:lnSpc>
              <a:spcAft>
                <a:spcPts val="0"/>
              </a:spcAft>
            </a:pPr>
            <a:r>
              <a:rPr lang="en-US" sz="1600" dirty="0" smtClean="0">
                <a:latin typeface="Verdana" charset="0"/>
              </a:rPr>
              <a:t>Additional Info</a:t>
            </a:r>
            <a:endParaRPr lang="en-US" dirty="0" smtClean="0">
              <a:latin typeface="Verdana" charset="0"/>
            </a:endParaRPr>
          </a:p>
          <a:p>
            <a:endParaRPr lang="en-US" dirty="0"/>
          </a:p>
        </p:txBody>
      </p:sp>
      <p:pic>
        <p:nvPicPr>
          <p:cNvPr id="14" name="Picture 13" descr="intel_rgb_3000.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74399" y="301372"/>
            <a:ext cx="865548" cy="570685"/>
          </a:xfrm>
          <a:prstGeom prst="rect">
            <a:avLst/>
          </a:prstGeom>
        </p:spPr>
      </p:pic>
    </p:spTree>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11480"/>
            <a:ext cx="8229600" cy="886968"/>
          </a:xfrm>
          <a:prstGeom prst="rect">
            <a:avLst/>
          </a:prstGeom>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p>
            <a:fld id="{F10CCBB2-23CF-43DD-999B-A7E7F6652AA9}" type="slidenum">
              <a:rPr lang="en-US" smtClean="0"/>
              <a:pPr/>
              <a:t>‹#›</a:t>
            </a:fld>
            <a:endParaRPr lang="en-US" dirty="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10CCBB2-23CF-43DD-999B-A7E7F6652AA9}" type="slidenum">
              <a:rPr lang="en-US" smtClean="0"/>
              <a:pPr/>
              <a:t>‹#›</a:t>
            </a:fld>
            <a:endParaRPr lang="en-US" dirty="0"/>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gradFill flip="none" rotWithShape="1">
          <a:gsLst>
            <a:gs pos="5000">
              <a:schemeClr val="accent2"/>
            </a:gs>
            <a:gs pos="95000">
              <a:schemeClr val="accent1"/>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514601"/>
            <a:ext cx="6477000" cy="1362075"/>
          </a:xfrm>
          <a:prstGeom prst="rect">
            <a:avLst/>
          </a:prstGeom>
        </p:spPr>
        <p:txBody>
          <a:bodyPr anchor="ctr" anchorCtr="0"/>
          <a:lstStyle>
            <a:lvl1pPr algn="l">
              <a:lnSpc>
                <a:spcPct val="100000"/>
              </a:lnSpc>
              <a:defRPr sz="4000" b="0" i="0" cap="none">
                <a:solidFill>
                  <a:srgbClr val="FFFFFF"/>
                </a:solidFill>
                <a:latin typeface="+mn-lt"/>
                <a:cs typeface="Neo Sans Intel"/>
              </a:defRPr>
            </a:lvl1pPr>
          </a:lstStyle>
          <a:p>
            <a:r>
              <a:rPr lang="en-US" dirty="0" smtClean="0"/>
              <a:t>Thank You</a:t>
            </a:r>
            <a:endParaRPr lang="en-US" dirty="0"/>
          </a:p>
        </p:txBody>
      </p:sp>
      <p:pic>
        <p:nvPicPr>
          <p:cNvPr id="5" name="Picture 4" descr="Intel_logo_whit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70663" y="301373"/>
            <a:ext cx="869284" cy="573176"/>
          </a:xfrm>
          <a:prstGeom prst="rect">
            <a:avLst/>
          </a:prstGeom>
        </p:spPr>
      </p:pic>
      <p:sp>
        <p:nvSpPr>
          <p:cNvPr id="7" name="Slide Number Placeholder 6"/>
          <p:cNvSpPr>
            <a:spLocks noGrp="1"/>
          </p:cNvSpPr>
          <p:nvPr>
            <p:ph type="sldNum" sz="quarter" idx="10"/>
          </p:nvPr>
        </p:nvSpPr>
        <p:spPr/>
        <p:txBody>
          <a:bodyPr/>
          <a:lstStyle>
            <a:lvl1pPr>
              <a:defRPr>
                <a:latin typeface="+mn-lt"/>
              </a:defRPr>
            </a:lvl1pPr>
          </a:lstStyle>
          <a:p>
            <a:fld id="{F10CCBB2-23CF-43DD-999B-A7E7F6652AA9}" type="slidenum">
              <a:rPr lang="en-US" smtClean="0"/>
              <a:pPr/>
              <a:t>‹#›</a:t>
            </a:fld>
            <a:endParaRPr lang="en-US" dirty="0"/>
          </a:p>
        </p:txBody>
      </p:sp>
    </p:spTree>
    <p:extLst>
      <p:ext uri="{BB962C8B-B14F-4D97-AF65-F5344CB8AC3E}">
        <p14:creationId xmlns:p14="http://schemas.microsoft.com/office/powerpoint/2010/main" val="3940099409"/>
      </p:ext>
    </p:extLst>
  </p:cSld>
  <p:clrMapOvr>
    <a:masterClrMapping/>
  </p:clrMapOv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inal Slide with White Logo">
    <p:bg>
      <p:bgPr>
        <a:gradFill flip="none" rotWithShape="1">
          <a:gsLst>
            <a:gs pos="5000">
              <a:schemeClr val="accent2"/>
            </a:gs>
            <a:gs pos="95000">
              <a:schemeClr val="accent1"/>
            </a:gs>
          </a:gsLst>
          <a:lin ang="16200000" scaled="0"/>
          <a:tileRect/>
        </a:gradFill>
        <a:effectLst/>
      </p:bgPr>
    </p:bg>
    <p:spTree>
      <p:nvGrpSpPr>
        <p:cNvPr id="1" name=""/>
        <p:cNvGrpSpPr/>
        <p:nvPr/>
      </p:nvGrpSpPr>
      <p:grpSpPr>
        <a:xfrm>
          <a:off x="0" y="0"/>
          <a:ext cx="0" cy="0"/>
          <a:chOff x="0" y="0"/>
          <a:chExt cx="0" cy="0"/>
        </a:xfrm>
      </p:grpSpPr>
      <p:pic>
        <p:nvPicPr>
          <p:cNvPr id="4" name="Picture 3" descr="intel_wht_rgb_3000.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93716" y="2473412"/>
            <a:ext cx="2898648" cy="1911175"/>
          </a:xfrm>
          <a:prstGeom prst="rect">
            <a:avLst/>
          </a:prstGeom>
        </p:spPr>
      </p:pic>
    </p:spTree>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inal Slide with Blue Logo">
    <p:spTree>
      <p:nvGrpSpPr>
        <p:cNvPr id="1" name=""/>
        <p:cNvGrpSpPr/>
        <p:nvPr/>
      </p:nvGrpSpPr>
      <p:grpSpPr>
        <a:xfrm>
          <a:off x="0" y="0"/>
          <a:ext cx="0" cy="0"/>
          <a:chOff x="0" y="0"/>
          <a:chExt cx="0" cy="0"/>
        </a:xfrm>
      </p:grpSpPr>
      <p:pic>
        <p:nvPicPr>
          <p:cNvPr id="5" name="Picture 4" descr="intel_rgb_3000.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22676" y="2473413"/>
            <a:ext cx="2898648" cy="1911175"/>
          </a:xfrm>
          <a:prstGeom prst="rect">
            <a:avLst/>
          </a:prstGeom>
        </p:spPr>
      </p:pic>
    </p:spTree>
  </p:cSld>
  <p:clrMapOvr>
    <a:masterClrMapping/>
  </p:clrMapOv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5" name="Slide Number Placeholder 4"/>
          <p:cNvSpPr>
            <a:spLocks noGrp="1"/>
          </p:cNvSpPr>
          <p:nvPr>
            <p:ph type="sldNum" sz="quarter" idx="12"/>
          </p:nvPr>
        </p:nvSpPr>
        <p:spPr/>
        <p:txBody>
          <a:bodyPr/>
          <a:lstStyle/>
          <a:p>
            <a:fld id="{FD44707B-D922-47D5-BD24-D96E91B705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047871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F10CCBB2-23CF-43DD-999B-A7E7F6652AA9}" type="slidenum">
              <a:rPr lang="en-US" smtClean="0"/>
              <a:pPr/>
              <a:t>‹#›</a:t>
            </a:fld>
            <a:endParaRPr lang="en-US" dirty="0"/>
          </a:p>
        </p:txBody>
      </p:sp>
      <p:sp>
        <p:nvSpPr>
          <p:cNvPr id="7" name="Title 6"/>
          <p:cNvSpPr>
            <a:spLocks noGrp="1"/>
          </p:cNvSpPr>
          <p:nvPr>
            <p:ph type="title"/>
          </p:nvPr>
        </p:nvSpPr>
        <p:spPr>
          <a:xfrm>
            <a:off x="457200" y="409578"/>
            <a:ext cx="8229600" cy="885827"/>
          </a:xfrm>
          <a:prstGeom prst="rect">
            <a:avLst/>
          </a:prstGeom>
        </p:spPr>
        <p:txBody>
          <a:bodyPr/>
          <a:lstStyle/>
          <a:p>
            <a:r>
              <a:rPr lang="en-US" smtClean="0"/>
              <a:t>Click to edit Master title style</a:t>
            </a:r>
            <a:endParaRPr lang="en-US" dirty="0"/>
          </a:p>
        </p:txBody>
      </p:sp>
      <p:sp>
        <p:nvSpPr>
          <p:cNvPr id="9" name="Text Placeholder 8"/>
          <p:cNvSpPr>
            <a:spLocks noGrp="1"/>
          </p:cNvSpPr>
          <p:nvPr>
            <p:ph type="body" sz="quarter" idx="11"/>
          </p:nvPr>
        </p:nvSpPr>
        <p:spPr>
          <a:xfrm>
            <a:off x="457200" y="1371600"/>
            <a:ext cx="8229600" cy="4572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5390689"/>
      </p:ext>
    </p:extLst>
  </p:cSld>
  <p:clrMapOvr>
    <a:masterClrMapping/>
  </p:clrMapOv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F10CCBB2-23CF-43DD-999B-A7E7F6652AA9}" type="slidenum">
              <a:rPr lang="en-US" smtClean="0"/>
              <a:pPr/>
              <a:t>‹#›</a:t>
            </a:fld>
            <a:endParaRPr lang="en-US" dirty="0"/>
          </a:p>
        </p:txBody>
      </p:sp>
      <p:sp>
        <p:nvSpPr>
          <p:cNvPr id="7" name="Title 6"/>
          <p:cNvSpPr>
            <a:spLocks noGrp="1"/>
          </p:cNvSpPr>
          <p:nvPr>
            <p:ph type="title"/>
          </p:nvPr>
        </p:nvSpPr>
        <p:spPr>
          <a:xfrm>
            <a:off x="457200" y="409578"/>
            <a:ext cx="8229600" cy="885827"/>
          </a:xfrm>
          <a:prstGeom prst="rect">
            <a:avLst/>
          </a:prstGeom>
        </p:spPr>
        <p:txBody>
          <a:bodyPr/>
          <a:lstStyle/>
          <a:p>
            <a:r>
              <a:rPr lang="en-US" smtClean="0"/>
              <a:t>Click to edit Master title style</a:t>
            </a:r>
            <a:endParaRPr lang="en-US" dirty="0"/>
          </a:p>
        </p:txBody>
      </p:sp>
      <p:sp>
        <p:nvSpPr>
          <p:cNvPr id="9" name="Text Placeholder 8"/>
          <p:cNvSpPr>
            <a:spLocks noGrp="1"/>
          </p:cNvSpPr>
          <p:nvPr>
            <p:ph type="body" sz="quarter" idx="11"/>
          </p:nvPr>
        </p:nvSpPr>
        <p:spPr>
          <a:xfrm>
            <a:off x="457200" y="1371600"/>
            <a:ext cx="8229600" cy="4572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0921874"/>
      </p:ext>
    </p:extLst>
  </p:cSld>
  <p:clrMapOvr>
    <a:masterClrMapping/>
  </p:clrMapOv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0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5" name="Slide Number Placeholder 4"/>
          <p:cNvSpPr>
            <a:spLocks noGrp="1"/>
          </p:cNvSpPr>
          <p:nvPr>
            <p:ph type="sldNum" sz="quarter" idx="12"/>
          </p:nvPr>
        </p:nvSpPr>
        <p:spPr/>
        <p:txBody>
          <a:bodyPr/>
          <a:lstStyle/>
          <a:p>
            <a:fld id="{FD44707B-D922-47D5-BD24-D96E91B70543}" type="slidenum">
              <a:rPr>
                <a:solidFill>
                  <a:prstClr val="white"/>
                </a:solidFill>
              </a:rPr>
              <a:pPr/>
              <a:t>‹#›</a:t>
            </a:fld>
            <a:endParaRPr>
              <a:solidFill>
                <a:prstClr val="white"/>
              </a:solidFill>
            </a:endParaRPr>
          </a:p>
        </p:txBody>
      </p:sp>
    </p:spTree>
    <p:extLst>
      <p:ext uri="{BB962C8B-B14F-4D97-AF65-F5344CB8AC3E}">
        <p14:creationId xmlns:p14="http://schemas.microsoft.com/office/powerpoint/2010/main" val="252203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F10CCBB2-23CF-43DD-999B-A7E7F6652AA9}" type="slidenum">
              <a:rPr>
                <a:solidFill>
                  <a:srgbClr val="FFFFFF"/>
                </a:solidFill>
              </a:rPr>
              <a:pPr/>
              <a:t>‹#›</a:t>
            </a:fld>
            <a:endParaRPr dirty="0">
              <a:solidFill>
                <a:srgbClr val="FFFFFF"/>
              </a:solidFill>
            </a:endParaRPr>
          </a:p>
        </p:txBody>
      </p:sp>
      <p:sp>
        <p:nvSpPr>
          <p:cNvPr id="7" name="Title 6"/>
          <p:cNvSpPr>
            <a:spLocks noGrp="1"/>
          </p:cNvSpPr>
          <p:nvPr>
            <p:ph type="title"/>
          </p:nvPr>
        </p:nvSpPr>
        <p:spPr>
          <a:xfrm>
            <a:off x="457200" y="409586"/>
            <a:ext cx="8229600" cy="885827"/>
          </a:xfrm>
          <a:prstGeom prst="rect">
            <a:avLst/>
          </a:prstGeom>
        </p:spPr>
        <p:txBody>
          <a:bodyPr/>
          <a:lstStyle/>
          <a:p>
            <a:r>
              <a:rPr lang="en-US" smtClean="0"/>
              <a:t>Click to edit Master title style</a:t>
            </a:r>
            <a:endParaRPr lang="en-US" dirty="0"/>
          </a:p>
        </p:txBody>
      </p:sp>
      <p:sp>
        <p:nvSpPr>
          <p:cNvPr id="9" name="Text Placeholder 8"/>
          <p:cNvSpPr>
            <a:spLocks noGrp="1"/>
          </p:cNvSpPr>
          <p:nvPr>
            <p:ph type="body" sz="quarter" idx="11"/>
          </p:nvPr>
        </p:nvSpPr>
        <p:spPr>
          <a:xfrm>
            <a:off x="457200" y="1371600"/>
            <a:ext cx="8229600" cy="4572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5302138"/>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2">
    <p:spTree>
      <p:nvGrpSpPr>
        <p:cNvPr id="1" name=""/>
        <p:cNvGrpSpPr/>
        <p:nvPr/>
      </p:nvGrpSpPr>
      <p:grpSpPr>
        <a:xfrm>
          <a:off x="0" y="0"/>
          <a:ext cx="0" cy="0"/>
          <a:chOff x="0" y="0"/>
          <a:chExt cx="0" cy="0"/>
        </a:xfrm>
      </p:grpSpPr>
      <p:pic>
        <p:nvPicPr>
          <p:cNvPr id="3" name="Picture 2" descr="PPTCovers-0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625600"/>
            <a:ext cx="8257308" cy="4102745"/>
          </a:xfrm>
          <a:prstGeom prst="rect">
            <a:avLst/>
          </a:prstGeom>
        </p:spPr>
      </p:pic>
      <p:pic>
        <p:nvPicPr>
          <p:cNvPr id="9" name="Picture 8" descr="intel_rgb_3000.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74399" y="301372"/>
            <a:ext cx="865548" cy="570685"/>
          </a:xfrm>
          <a:prstGeom prst="rect">
            <a:avLst/>
          </a:prstGeom>
        </p:spPr>
      </p:pic>
      <p:sp>
        <p:nvSpPr>
          <p:cNvPr id="8" name="Rectangle 3"/>
          <p:cNvSpPr>
            <a:spLocks noGrp="1" noChangeArrowheads="1"/>
          </p:cNvSpPr>
          <p:nvPr>
            <p:ph type="ctrTitle"/>
          </p:nvPr>
        </p:nvSpPr>
        <p:spPr>
          <a:xfrm>
            <a:off x="457201" y="2363972"/>
            <a:ext cx="6020027" cy="584775"/>
          </a:xfrm>
          <a:prstGeom prst="rect">
            <a:avLst/>
          </a:prstGeom>
        </p:spPr>
        <p:txBody>
          <a:bodyPr wrap="none" anchor="ctr" anchorCtr="0">
            <a:spAutoFit/>
          </a:bodyPr>
          <a:lstStyle>
            <a:lvl1pPr algn="l">
              <a:lnSpc>
                <a:spcPct val="100000"/>
              </a:lnSpc>
              <a:defRPr sz="3800" b="0" i="0">
                <a:solidFill>
                  <a:schemeClr val="bg1"/>
                </a:solidFill>
                <a:latin typeface="+mn-lt"/>
                <a:cs typeface="Neo Sans Intel"/>
              </a:defRPr>
            </a:lvl1pPr>
          </a:lstStyle>
          <a:p>
            <a:r>
              <a:rPr lang="en-US" altLang="ja-JP" smtClean="0"/>
              <a:t>Click to edit Master title style</a:t>
            </a:r>
            <a:endParaRPr lang="en-US" altLang="ja-JP" dirty="0"/>
          </a:p>
        </p:txBody>
      </p:sp>
      <p:sp>
        <p:nvSpPr>
          <p:cNvPr id="10" name="Rectangle 4"/>
          <p:cNvSpPr>
            <a:spLocks noGrp="1" noChangeArrowheads="1"/>
          </p:cNvSpPr>
          <p:nvPr>
            <p:ph type="subTitle" idx="1" hasCustomPrompt="1"/>
          </p:nvPr>
        </p:nvSpPr>
        <p:spPr>
          <a:xfrm>
            <a:off x="460188" y="3264183"/>
            <a:ext cx="4343400" cy="630942"/>
          </a:xfrm>
          <a:prstGeom prst="rect">
            <a:avLst/>
          </a:prstGeom>
        </p:spPr>
        <p:txBody>
          <a:bodyPr wrap="square">
            <a:spAutoFit/>
          </a:bodyPr>
          <a:lstStyle>
            <a:lvl1pPr marL="0" indent="0" algn="l">
              <a:lnSpc>
                <a:spcPts val="3000"/>
              </a:lnSpc>
              <a:spcBef>
                <a:spcPts val="0"/>
              </a:spcBef>
              <a:defRPr sz="2000" b="0" i="0">
                <a:solidFill>
                  <a:schemeClr val="bg1"/>
                </a:solidFill>
                <a:latin typeface="+mn-lt"/>
                <a:cs typeface="Neo Sans Intel"/>
              </a:defRPr>
            </a:lvl1pPr>
          </a:lstStyle>
          <a:p>
            <a:pPr>
              <a:lnSpc>
                <a:spcPct val="80000"/>
              </a:lnSpc>
              <a:spcAft>
                <a:spcPts val="800"/>
              </a:spcAft>
            </a:pPr>
            <a:r>
              <a:rPr lang="en-US" b="0" i="0" dirty="0" smtClean="0">
                <a:latin typeface="Neo Sans Intel"/>
                <a:cs typeface="Neo Sans Intel"/>
              </a:rPr>
              <a:t>Subtitle</a:t>
            </a:r>
            <a:endParaRPr lang="en-US" dirty="0" smtClean="0">
              <a:latin typeface="Verdana" charset="0"/>
            </a:endParaRPr>
          </a:p>
          <a:p>
            <a:pPr>
              <a:lnSpc>
                <a:spcPts val="2160"/>
              </a:lnSpc>
              <a:spcAft>
                <a:spcPts val="0"/>
              </a:spcAft>
            </a:pPr>
            <a:r>
              <a:rPr lang="en-US" sz="1600" b="0" i="0" dirty="0" smtClean="0">
                <a:latin typeface="Neo Sans Intel"/>
                <a:cs typeface="Neo Sans Intel"/>
              </a:rPr>
              <a:t>Additional Info</a:t>
            </a:r>
            <a:endParaRPr lang="en-US" sz="1600" dirty="0" smtClean="0">
              <a:latin typeface="Verdana" charset="0"/>
            </a:endParaRPr>
          </a:p>
        </p:txBody>
      </p:sp>
    </p:spTree>
    <p:extLst>
      <p:ext uri="{BB962C8B-B14F-4D97-AF65-F5344CB8AC3E}">
        <p14:creationId xmlns:p14="http://schemas.microsoft.com/office/powerpoint/2010/main" val="2743638803"/>
      </p:ext>
    </p:extLst>
  </p:cSld>
  <p:clrMapOvr>
    <a:masterClrMapping/>
  </p:clrMapOv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8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5" name="Slide Number Placeholder 4"/>
          <p:cNvSpPr>
            <a:spLocks noGrp="1"/>
          </p:cNvSpPr>
          <p:nvPr>
            <p:ph type="sldNum" sz="quarter" idx="12"/>
          </p:nvPr>
        </p:nvSpPr>
        <p:spPr/>
        <p:txBody>
          <a:bodyPr/>
          <a:lstStyle/>
          <a:p>
            <a:fld id="{FD44707B-D922-47D5-BD24-D96E91B70543}" type="slidenum">
              <a:rPr>
                <a:solidFill>
                  <a:prstClr val="white"/>
                </a:solidFill>
              </a:rPr>
              <a:pPr/>
              <a:t>‹#›</a:t>
            </a:fld>
            <a:endParaRPr>
              <a:solidFill>
                <a:prstClr val="white"/>
              </a:solidFill>
            </a:endParaRPr>
          </a:p>
        </p:txBody>
      </p:sp>
    </p:spTree>
    <p:extLst>
      <p:ext uri="{BB962C8B-B14F-4D97-AF65-F5344CB8AC3E}">
        <p14:creationId xmlns:p14="http://schemas.microsoft.com/office/powerpoint/2010/main" val="245377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9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5" name="Slide Number Placeholder 4"/>
          <p:cNvSpPr>
            <a:spLocks noGrp="1"/>
          </p:cNvSpPr>
          <p:nvPr>
            <p:ph type="sldNum" sz="quarter" idx="12"/>
          </p:nvPr>
        </p:nvSpPr>
        <p:spPr/>
        <p:txBody>
          <a:bodyPr/>
          <a:lstStyle/>
          <a:p>
            <a:fld id="{FD44707B-D922-47D5-BD24-D96E91B70543}" type="slidenum">
              <a:rPr>
                <a:solidFill>
                  <a:prstClr val="white"/>
                </a:solidFill>
              </a:rPr>
              <a:pPr/>
              <a:t>‹#›</a:t>
            </a:fld>
            <a:endParaRPr>
              <a:solidFill>
                <a:prstClr val="white"/>
              </a:solidFill>
            </a:endParaRPr>
          </a:p>
        </p:txBody>
      </p:sp>
    </p:spTree>
    <p:extLst>
      <p:ext uri="{BB962C8B-B14F-4D97-AF65-F5344CB8AC3E}">
        <p14:creationId xmlns:p14="http://schemas.microsoft.com/office/powerpoint/2010/main" val="50145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7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5" name="Slide Number Placeholder 4"/>
          <p:cNvSpPr>
            <a:spLocks noGrp="1"/>
          </p:cNvSpPr>
          <p:nvPr>
            <p:ph type="sldNum" sz="quarter" idx="12"/>
          </p:nvPr>
        </p:nvSpPr>
        <p:spPr/>
        <p:txBody>
          <a:bodyPr/>
          <a:lstStyle/>
          <a:p>
            <a:fld id="{FD44707B-D922-47D5-BD24-D96E91B70543}" type="slidenum">
              <a:rPr>
                <a:solidFill>
                  <a:prstClr val="white"/>
                </a:solidFill>
              </a:rPr>
              <a:pPr/>
              <a:t>‹#›</a:t>
            </a:fld>
            <a:endParaRPr>
              <a:solidFill>
                <a:prstClr val="white"/>
              </a:solidFill>
            </a:endParaRPr>
          </a:p>
        </p:txBody>
      </p:sp>
    </p:spTree>
    <p:extLst>
      <p:ext uri="{BB962C8B-B14F-4D97-AF65-F5344CB8AC3E}">
        <p14:creationId xmlns:p14="http://schemas.microsoft.com/office/powerpoint/2010/main" val="1864081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5" name="Slide Number Placeholder 4"/>
          <p:cNvSpPr>
            <a:spLocks noGrp="1"/>
          </p:cNvSpPr>
          <p:nvPr>
            <p:ph type="sldNum" sz="quarter" idx="12"/>
          </p:nvPr>
        </p:nvSpPr>
        <p:spPr/>
        <p:txBody>
          <a:bodyPr/>
          <a:lstStyle/>
          <a:p>
            <a:fld id="{FD44707B-D922-47D5-BD24-D96E91B70543}" type="slidenum">
              <a:rPr>
                <a:solidFill>
                  <a:prstClr val="white"/>
                </a:solidFill>
              </a:rPr>
              <a:pPr/>
              <a:t>‹#›</a:t>
            </a:fld>
            <a:endParaRPr>
              <a:solidFill>
                <a:prstClr val="white"/>
              </a:solidFill>
            </a:endParaRPr>
          </a:p>
        </p:txBody>
      </p:sp>
      <p:sp>
        <p:nvSpPr>
          <p:cNvPr id="6" name="Text Placeholder 9"/>
          <p:cNvSpPr>
            <a:spLocks noGrp="1"/>
          </p:cNvSpPr>
          <p:nvPr>
            <p:ph type="body" sz="quarter" idx="13" hasCustomPrompt="1"/>
          </p:nvPr>
        </p:nvSpPr>
        <p:spPr>
          <a:xfrm>
            <a:off x="354013" y="6343650"/>
            <a:ext cx="8008937" cy="295275"/>
          </a:xfrm>
        </p:spPr>
        <p:txBody>
          <a:bodyPr>
            <a:noAutofit/>
          </a:bodyPr>
          <a:lstStyle>
            <a:lvl1pPr marL="0" indent="0">
              <a:lnSpc>
                <a:spcPct val="75000"/>
              </a:lnSpc>
              <a:spcBef>
                <a:spcPts val="0"/>
              </a:spcBef>
              <a:buNone/>
              <a:defRPr sz="700">
                <a:solidFill>
                  <a:srgbClr val="FFFFFF"/>
                </a:solidFill>
                <a:latin typeface="Arial Narrow" pitchFamily="34" charset="0"/>
              </a:defRPr>
            </a:lvl1pPr>
            <a:lvl2pPr marL="228564" indent="0">
              <a:lnSpc>
                <a:spcPct val="75000"/>
              </a:lnSpc>
              <a:spcBef>
                <a:spcPts val="0"/>
              </a:spcBef>
              <a:buNone/>
              <a:defRPr sz="700">
                <a:solidFill>
                  <a:srgbClr val="FFFFFF"/>
                </a:solidFill>
                <a:latin typeface="Arial Narrow" pitchFamily="34" charset="0"/>
              </a:defRPr>
            </a:lvl2pPr>
            <a:lvl3pPr marL="457125" indent="0">
              <a:lnSpc>
                <a:spcPct val="75000"/>
              </a:lnSpc>
              <a:spcBef>
                <a:spcPts val="0"/>
              </a:spcBef>
              <a:buNone/>
              <a:defRPr sz="700">
                <a:solidFill>
                  <a:srgbClr val="FFFFFF"/>
                </a:solidFill>
                <a:latin typeface="Arial Narrow" pitchFamily="34" charset="0"/>
              </a:defRPr>
            </a:lvl3pPr>
            <a:lvl4pPr marL="685688" indent="0">
              <a:lnSpc>
                <a:spcPct val="75000"/>
              </a:lnSpc>
              <a:spcBef>
                <a:spcPts val="0"/>
              </a:spcBef>
              <a:buNone/>
              <a:defRPr sz="700">
                <a:solidFill>
                  <a:srgbClr val="FFFFFF"/>
                </a:solidFill>
                <a:latin typeface="Arial Narrow" pitchFamily="34" charset="0"/>
              </a:defRPr>
            </a:lvl4pPr>
            <a:lvl5pPr marL="914251" indent="0">
              <a:lnSpc>
                <a:spcPct val="75000"/>
              </a:lnSpc>
              <a:spcBef>
                <a:spcPts val="0"/>
              </a:spcBef>
              <a:buNone/>
              <a:defRPr sz="700">
                <a:solidFill>
                  <a:srgbClr val="FFFFFF"/>
                </a:solidFill>
                <a:latin typeface="Arial Narrow" pitchFamily="34" charset="0"/>
              </a:defRPr>
            </a:lvl5pPr>
          </a:lstStyle>
          <a:p>
            <a:pPr lvl="0"/>
            <a:r>
              <a:rPr lang="en-US" dirty="0" smtClean="0"/>
              <a:t>Click to edit footnote</a:t>
            </a:r>
            <a:endParaRPr lang="en-US" dirty="0"/>
          </a:p>
        </p:txBody>
      </p:sp>
    </p:spTree>
    <p:extLst>
      <p:ext uri="{BB962C8B-B14F-4D97-AF65-F5344CB8AC3E}">
        <p14:creationId xmlns:p14="http://schemas.microsoft.com/office/powerpoint/2010/main" val="701319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5" name="Slide Number Placeholder 4"/>
          <p:cNvSpPr>
            <a:spLocks noGrp="1"/>
          </p:cNvSpPr>
          <p:nvPr>
            <p:ph type="sldNum" sz="quarter" idx="12"/>
          </p:nvPr>
        </p:nvSpPr>
        <p:spPr/>
        <p:txBody>
          <a:bodyPr/>
          <a:lstStyle/>
          <a:p>
            <a:fld id="{FD44707B-D922-47D5-BD24-D96E91B70543}" type="slidenum">
              <a:rPr>
                <a:solidFill>
                  <a:prstClr val="white"/>
                </a:solidFill>
              </a:rPr>
              <a:pPr/>
              <a:t>‹#›</a:t>
            </a:fld>
            <a:endParaRPr>
              <a:solidFill>
                <a:prstClr val="white"/>
              </a:solidFill>
            </a:endParaRPr>
          </a:p>
        </p:txBody>
      </p:sp>
      <p:sp>
        <p:nvSpPr>
          <p:cNvPr id="6" name="Text Placeholder 9"/>
          <p:cNvSpPr>
            <a:spLocks noGrp="1"/>
          </p:cNvSpPr>
          <p:nvPr>
            <p:ph type="body" sz="quarter" idx="13" hasCustomPrompt="1"/>
          </p:nvPr>
        </p:nvSpPr>
        <p:spPr>
          <a:xfrm>
            <a:off x="354013" y="6343650"/>
            <a:ext cx="8008937" cy="295275"/>
          </a:xfrm>
        </p:spPr>
        <p:txBody>
          <a:bodyPr>
            <a:noAutofit/>
          </a:bodyPr>
          <a:lstStyle>
            <a:lvl1pPr marL="0" indent="0">
              <a:lnSpc>
                <a:spcPct val="75000"/>
              </a:lnSpc>
              <a:spcBef>
                <a:spcPts val="0"/>
              </a:spcBef>
              <a:buNone/>
              <a:defRPr sz="700">
                <a:solidFill>
                  <a:srgbClr val="FFFFFF"/>
                </a:solidFill>
                <a:latin typeface="Arial Narrow" pitchFamily="34" charset="0"/>
              </a:defRPr>
            </a:lvl1pPr>
            <a:lvl2pPr marL="228590" indent="0">
              <a:lnSpc>
                <a:spcPct val="75000"/>
              </a:lnSpc>
              <a:spcBef>
                <a:spcPts val="0"/>
              </a:spcBef>
              <a:buNone/>
              <a:defRPr sz="700">
                <a:solidFill>
                  <a:srgbClr val="FFFFFF"/>
                </a:solidFill>
                <a:latin typeface="Arial Narrow" pitchFamily="34" charset="0"/>
              </a:defRPr>
            </a:lvl2pPr>
            <a:lvl3pPr marL="457180" indent="0">
              <a:lnSpc>
                <a:spcPct val="75000"/>
              </a:lnSpc>
              <a:spcBef>
                <a:spcPts val="0"/>
              </a:spcBef>
              <a:buNone/>
              <a:defRPr sz="700">
                <a:solidFill>
                  <a:srgbClr val="FFFFFF"/>
                </a:solidFill>
                <a:latin typeface="Arial Narrow" pitchFamily="34" charset="0"/>
              </a:defRPr>
            </a:lvl3pPr>
            <a:lvl4pPr marL="685770" indent="0">
              <a:lnSpc>
                <a:spcPct val="75000"/>
              </a:lnSpc>
              <a:spcBef>
                <a:spcPts val="0"/>
              </a:spcBef>
              <a:buNone/>
              <a:defRPr sz="700">
                <a:solidFill>
                  <a:srgbClr val="FFFFFF"/>
                </a:solidFill>
                <a:latin typeface="Arial Narrow" pitchFamily="34" charset="0"/>
              </a:defRPr>
            </a:lvl4pPr>
            <a:lvl5pPr marL="914360" indent="0">
              <a:lnSpc>
                <a:spcPct val="75000"/>
              </a:lnSpc>
              <a:spcBef>
                <a:spcPts val="0"/>
              </a:spcBef>
              <a:buNone/>
              <a:defRPr sz="700">
                <a:solidFill>
                  <a:srgbClr val="FFFFFF"/>
                </a:solidFill>
                <a:latin typeface="Arial Narrow" pitchFamily="34" charset="0"/>
              </a:defRPr>
            </a:lvl5pPr>
          </a:lstStyle>
          <a:p>
            <a:pPr lvl="0"/>
            <a:r>
              <a:rPr lang="en-US" dirty="0" smtClean="0"/>
              <a:t>Click to edit footnote</a:t>
            </a:r>
            <a:endParaRPr lang="en-US" dirty="0"/>
          </a:p>
        </p:txBody>
      </p:sp>
    </p:spTree>
    <p:extLst>
      <p:ext uri="{BB962C8B-B14F-4D97-AF65-F5344CB8AC3E}">
        <p14:creationId xmlns:p14="http://schemas.microsoft.com/office/powerpoint/2010/main" val="55563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5" name="Slide Number Placeholder 4"/>
          <p:cNvSpPr>
            <a:spLocks noGrp="1"/>
          </p:cNvSpPr>
          <p:nvPr>
            <p:ph type="sldNum" sz="quarter" idx="12"/>
          </p:nvPr>
        </p:nvSpPr>
        <p:spPr/>
        <p:txBody>
          <a:bodyPr/>
          <a:lstStyle/>
          <a:p>
            <a:fld id="{FD44707B-D922-47D5-BD24-D96E91B70543}" type="slidenum">
              <a:rPr>
                <a:solidFill>
                  <a:prstClr val="white"/>
                </a:solidFill>
              </a:rPr>
              <a:pPr/>
              <a:t>‹#›</a:t>
            </a:fld>
            <a:endParaRPr>
              <a:solidFill>
                <a:prstClr val="white"/>
              </a:solidFill>
            </a:endParaRPr>
          </a:p>
        </p:txBody>
      </p:sp>
      <p:sp>
        <p:nvSpPr>
          <p:cNvPr id="6" name="Text Placeholder 9"/>
          <p:cNvSpPr>
            <a:spLocks noGrp="1"/>
          </p:cNvSpPr>
          <p:nvPr>
            <p:ph type="body" sz="quarter" idx="13" hasCustomPrompt="1"/>
          </p:nvPr>
        </p:nvSpPr>
        <p:spPr>
          <a:xfrm>
            <a:off x="354013" y="6343650"/>
            <a:ext cx="8008937" cy="295275"/>
          </a:xfrm>
        </p:spPr>
        <p:txBody>
          <a:bodyPr>
            <a:noAutofit/>
          </a:bodyPr>
          <a:lstStyle>
            <a:lvl1pPr marL="0" indent="0">
              <a:lnSpc>
                <a:spcPct val="75000"/>
              </a:lnSpc>
              <a:spcBef>
                <a:spcPts val="0"/>
              </a:spcBef>
              <a:buNone/>
              <a:defRPr sz="700">
                <a:solidFill>
                  <a:srgbClr val="FFFFFF"/>
                </a:solidFill>
                <a:latin typeface="Arial Narrow" pitchFamily="34" charset="0"/>
              </a:defRPr>
            </a:lvl1pPr>
            <a:lvl2pPr marL="228590" indent="0">
              <a:lnSpc>
                <a:spcPct val="75000"/>
              </a:lnSpc>
              <a:spcBef>
                <a:spcPts val="0"/>
              </a:spcBef>
              <a:buNone/>
              <a:defRPr sz="700">
                <a:solidFill>
                  <a:srgbClr val="FFFFFF"/>
                </a:solidFill>
                <a:latin typeface="Arial Narrow" pitchFamily="34" charset="0"/>
              </a:defRPr>
            </a:lvl2pPr>
            <a:lvl3pPr marL="457180" indent="0">
              <a:lnSpc>
                <a:spcPct val="75000"/>
              </a:lnSpc>
              <a:spcBef>
                <a:spcPts val="0"/>
              </a:spcBef>
              <a:buNone/>
              <a:defRPr sz="700">
                <a:solidFill>
                  <a:srgbClr val="FFFFFF"/>
                </a:solidFill>
                <a:latin typeface="Arial Narrow" pitchFamily="34" charset="0"/>
              </a:defRPr>
            </a:lvl3pPr>
            <a:lvl4pPr marL="685770" indent="0">
              <a:lnSpc>
                <a:spcPct val="75000"/>
              </a:lnSpc>
              <a:spcBef>
                <a:spcPts val="0"/>
              </a:spcBef>
              <a:buNone/>
              <a:defRPr sz="700">
                <a:solidFill>
                  <a:srgbClr val="FFFFFF"/>
                </a:solidFill>
                <a:latin typeface="Arial Narrow" pitchFamily="34" charset="0"/>
              </a:defRPr>
            </a:lvl4pPr>
            <a:lvl5pPr marL="914360" indent="0">
              <a:lnSpc>
                <a:spcPct val="75000"/>
              </a:lnSpc>
              <a:spcBef>
                <a:spcPts val="0"/>
              </a:spcBef>
              <a:buNone/>
              <a:defRPr sz="700">
                <a:solidFill>
                  <a:srgbClr val="FFFFFF"/>
                </a:solidFill>
                <a:latin typeface="Arial Narrow" pitchFamily="34" charset="0"/>
              </a:defRPr>
            </a:lvl5pPr>
          </a:lstStyle>
          <a:p>
            <a:pPr lvl="0"/>
            <a:r>
              <a:rPr lang="en-US" dirty="0" smtClean="0"/>
              <a:t>Click to edit footnote</a:t>
            </a:r>
            <a:endParaRPr lang="en-US" dirty="0"/>
          </a:p>
        </p:txBody>
      </p:sp>
    </p:spTree>
    <p:extLst>
      <p:ext uri="{BB962C8B-B14F-4D97-AF65-F5344CB8AC3E}">
        <p14:creationId xmlns:p14="http://schemas.microsoft.com/office/powerpoint/2010/main" val="193186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5" name="Slide Number Placeholder 4"/>
          <p:cNvSpPr>
            <a:spLocks noGrp="1"/>
          </p:cNvSpPr>
          <p:nvPr>
            <p:ph type="sldNum" sz="quarter" idx="12"/>
          </p:nvPr>
        </p:nvSpPr>
        <p:spPr/>
        <p:txBody>
          <a:bodyPr/>
          <a:lstStyle/>
          <a:p>
            <a:fld id="{FD44707B-D922-47D5-BD24-D96E91B70543}" type="slidenum">
              <a:rPr>
                <a:solidFill>
                  <a:prstClr val="white"/>
                </a:solidFill>
              </a:rPr>
              <a:pPr/>
              <a:t>‹#›</a:t>
            </a:fld>
            <a:endParaRPr>
              <a:solidFill>
                <a:prstClr val="white"/>
              </a:solidFill>
            </a:endParaRPr>
          </a:p>
        </p:txBody>
      </p:sp>
      <p:sp>
        <p:nvSpPr>
          <p:cNvPr id="6" name="Text Placeholder 9"/>
          <p:cNvSpPr>
            <a:spLocks noGrp="1"/>
          </p:cNvSpPr>
          <p:nvPr>
            <p:ph type="body" sz="quarter" idx="13" hasCustomPrompt="1"/>
          </p:nvPr>
        </p:nvSpPr>
        <p:spPr>
          <a:xfrm>
            <a:off x="354013" y="6343650"/>
            <a:ext cx="8008937" cy="295275"/>
          </a:xfrm>
        </p:spPr>
        <p:txBody>
          <a:bodyPr>
            <a:noAutofit/>
          </a:bodyPr>
          <a:lstStyle>
            <a:lvl1pPr marL="0" indent="0">
              <a:lnSpc>
                <a:spcPct val="75000"/>
              </a:lnSpc>
              <a:spcBef>
                <a:spcPts val="0"/>
              </a:spcBef>
              <a:buNone/>
              <a:defRPr sz="700">
                <a:solidFill>
                  <a:srgbClr val="FFFFFF"/>
                </a:solidFill>
                <a:latin typeface="Arial Narrow" pitchFamily="34" charset="0"/>
              </a:defRPr>
            </a:lvl1pPr>
            <a:lvl2pPr marL="228564" indent="0">
              <a:lnSpc>
                <a:spcPct val="75000"/>
              </a:lnSpc>
              <a:spcBef>
                <a:spcPts val="0"/>
              </a:spcBef>
              <a:buNone/>
              <a:defRPr sz="700">
                <a:solidFill>
                  <a:srgbClr val="FFFFFF"/>
                </a:solidFill>
                <a:latin typeface="Arial Narrow" pitchFamily="34" charset="0"/>
              </a:defRPr>
            </a:lvl2pPr>
            <a:lvl3pPr marL="457125" indent="0">
              <a:lnSpc>
                <a:spcPct val="75000"/>
              </a:lnSpc>
              <a:spcBef>
                <a:spcPts val="0"/>
              </a:spcBef>
              <a:buNone/>
              <a:defRPr sz="700">
                <a:solidFill>
                  <a:srgbClr val="FFFFFF"/>
                </a:solidFill>
                <a:latin typeface="Arial Narrow" pitchFamily="34" charset="0"/>
              </a:defRPr>
            </a:lvl3pPr>
            <a:lvl4pPr marL="685688" indent="0">
              <a:lnSpc>
                <a:spcPct val="75000"/>
              </a:lnSpc>
              <a:spcBef>
                <a:spcPts val="0"/>
              </a:spcBef>
              <a:buNone/>
              <a:defRPr sz="700">
                <a:solidFill>
                  <a:srgbClr val="FFFFFF"/>
                </a:solidFill>
                <a:latin typeface="Arial Narrow" pitchFamily="34" charset="0"/>
              </a:defRPr>
            </a:lvl4pPr>
            <a:lvl5pPr marL="914251" indent="0">
              <a:lnSpc>
                <a:spcPct val="75000"/>
              </a:lnSpc>
              <a:spcBef>
                <a:spcPts val="0"/>
              </a:spcBef>
              <a:buNone/>
              <a:defRPr sz="700">
                <a:solidFill>
                  <a:srgbClr val="FFFFFF"/>
                </a:solidFill>
                <a:latin typeface="Arial Narrow" pitchFamily="34" charset="0"/>
              </a:defRPr>
            </a:lvl5pPr>
          </a:lstStyle>
          <a:p>
            <a:pPr lvl="0"/>
            <a:r>
              <a:rPr lang="en-US" dirty="0" smtClean="0"/>
              <a:t>Click to edit footnote</a:t>
            </a:r>
            <a:endParaRPr lang="en-US" dirty="0"/>
          </a:p>
        </p:txBody>
      </p:sp>
    </p:spTree>
    <p:extLst>
      <p:ext uri="{BB962C8B-B14F-4D97-AF65-F5344CB8AC3E}">
        <p14:creationId xmlns:p14="http://schemas.microsoft.com/office/powerpoint/2010/main" val="419836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5" name="Slide Number Placeholder 4"/>
          <p:cNvSpPr>
            <a:spLocks noGrp="1"/>
          </p:cNvSpPr>
          <p:nvPr>
            <p:ph type="sldNum" sz="quarter" idx="12"/>
          </p:nvPr>
        </p:nvSpPr>
        <p:spPr/>
        <p:txBody>
          <a:bodyPr/>
          <a:lstStyle/>
          <a:p>
            <a:fld id="{FD44707B-D922-47D5-BD24-D96E91B70543}" type="slidenum">
              <a:rPr>
                <a:solidFill>
                  <a:prstClr val="white"/>
                </a:solidFill>
              </a:rPr>
              <a:pPr/>
              <a:t>‹#›</a:t>
            </a:fld>
            <a:endParaRPr>
              <a:solidFill>
                <a:prstClr val="white"/>
              </a:solidFill>
            </a:endParaRPr>
          </a:p>
        </p:txBody>
      </p:sp>
      <p:sp>
        <p:nvSpPr>
          <p:cNvPr id="6" name="Text Placeholder 9"/>
          <p:cNvSpPr>
            <a:spLocks noGrp="1"/>
          </p:cNvSpPr>
          <p:nvPr>
            <p:ph type="body" sz="quarter" idx="13" hasCustomPrompt="1"/>
          </p:nvPr>
        </p:nvSpPr>
        <p:spPr>
          <a:xfrm>
            <a:off x="354013" y="6343650"/>
            <a:ext cx="8008937" cy="295275"/>
          </a:xfrm>
        </p:spPr>
        <p:txBody>
          <a:bodyPr>
            <a:noAutofit/>
          </a:bodyPr>
          <a:lstStyle>
            <a:lvl1pPr marL="0" indent="0">
              <a:lnSpc>
                <a:spcPct val="75000"/>
              </a:lnSpc>
              <a:spcBef>
                <a:spcPts val="0"/>
              </a:spcBef>
              <a:buNone/>
              <a:defRPr sz="700">
                <a:solidFill>
                  <a:srgbClr val="FFFFFF"/>
                </a:solidFill>
                <a:latin typeface="Arial Narrow" pitchFamily="34" charset="0"/>
              </a:defRPr>
            </a:lvl1pPr>
            <a:lvl2pPr marL="228564" indent="0">
              <a:lnSpc>
                <a:spcPct val="75000"/>
              </a:lnSpc>
              <a:spcBef>
                <a:spcPts val="0"/>
              </a:spcBef>
              <a:buNone/>
              <a:defRPr sz="700">
                <a:solidFill>
                  <a:srgbClr val="FFFFFF"/>
                </a:solidFill>
                <a:latin typeface="Arial Narrow" pitchFamily="34" charset="0"/>
              </a:defRPr>
            </a:lvl2pPr>
            <a:lvl3pPr marL="457125" indent="0">
              <a:lnSpc>
                <a:spcPct val="75000"/>
              </a:lnSpc>
              <a:spcBef>
                <a:spcPts val="0"/>
              </a:spcBef>
              <a:buNone/>
              <a:defRPr sz="700">
                <a:solidFill>
                  <a:srgbClr val="FFFFFF"/>
                </a:solidFill>
                <a:latin typeface="Arial Narrow" pitchFamily="34" charset="0"/>
              </a:defRPr>
            </a:lvl3pPr>
            <a:lvl4pPr marL="685688" indent="0">
              <a:lnSpc>
                <a:spcPct val="75000"/>
              </a:lnSpc>
              <a:spcBef>
                <a:spcPts val="0"/>
              </a:spcBef>
              <a:buNone/>
              <a:defRPr sz="700">
                <a:solidFill>
                  <a:srgbClr val="FFFFFF"/>
                </a:solidFill>
                <a:latin typeface="Arial Narrow" pitchFamily="34" charset="0"/>
              </a:defRPr>
            </a:lvl4pPr>
            <a:lvl5pPr marL="914251" indent="0">
              <a:lnSpc>
                <a:spcPct val="75000"/>
              </a:lnSpc>
              <a:spcBef>
                <a:spcPts val="0"/>
              </a:spcBef>
              <a:buNone/>
              <a:defRPr sz="700">
                <a:solidFill>
                  <a:srgbClr val="FFFFFF"/>
                </a:solidFill>
                <a:latin typeface="Arial Narrow" pitchFamily="34" charset="0"/>
              </a:defRPr>
            </a:lvl5pPr>
          </a:lstStyle>
          <a:p>
            <a:pPr lvl="0"/>
            <a:r>
              <a:rPr lang="en-US" dirty="0" smtClean="0"/>
              <a:t>Click to edit footnote</a:t>
            </a:r>
            <a:endParaRPr lang="en-US" dirty="0"/>
          </a:p>
        </p:txBody>
      </p:sp>
    </p:spTree>
    <p:extLst>
      <p:ext uri="{BB962C8B-B14F-4D97-AF65-F5344CB8AC3E}">
        <p14:creationId xmlns:p14="http://schemas.microsoft.com/office/powerpoint/2010/main" val="1921827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5" name="Slide Number Placeholder 4"/>
          <p:cNvSpPr>
            <a:spLocks noGrp="1"/>
          </p:cNvSpPr>
          <p:nvPr>
            <p:ph type="sldNum" sz="quarter" idx="12"/>
          </p:nvPr>
        </p:nvSpPr>
        <p:spPr/>
        <p:txBody>
          <a:bodyPr/>
          <a:lstStyle/>
          <a:p>
            <a:fld id="{FD44707B-D922-47D5-BD24-D96E91B70543}" type="slidenum">
              <a:rPr>
                <a:solidFill>
                  <a:prstClr val="white"/>
                </a:solidFill>
              </a:rPr>
              <a:pPr/>
              <a:t>‹#›</a:t>
            </a:fld>
            <a:endParaRPr>
              <a:solidFill>
                <a:prstClr val="white"/>
              </a:solidFill>
            </a:endParaRPr>
          </a:p>
        </p:txBody>
      </p:sp>
      <p:sp>
        <p:nvSpPr>
          <p:cNvPr id="6" name="Text Placeholder 9"/>
          <p:cNvSpPr>
            <a:spLocks noGrp="1"/>
          </p:cNvSpPr>
          <p:nvPr>
            <p:ph type="body" sz="quarter" idx="13" hasCustomPrompt="1"/>
          </p:nvPr>
        </p:nvSpPr>
        <p:spPr>
          <a:xfrm>
            <a:off x="354013" y="6343650"/>
            <a:ext cx="8008937" cy="295275"/>
          </a:xfrm>
        </p:spPr>
        <p:txBody>
          <a:bodyPr>
            <a:noAutofit/>
          </a:bodyPr>
          <a:lstStyle>
            <a:lvl1pPr marL="0" indent="0">
              <a:lnSpc>
                <a:spcPct val="75000"/>
              </a:lnSpc>
              <a:spcBef>
                <a:spcPts val="0"/>
              </a:spcBef>
              <a:buNone/>
              <a:defRPr sz="700">
                <a:solidFill>
                  <a:srgbClr val="FFFFFF"/>
                </a:solidFill>
                <a:latin typeface="Arial Narrow" pitchFamily="34" charset="0"/>
              </a:defRPr>
            </a:lvl1pPr>
            <a:lvl2pPr marL="228564" indent="0">
              <a:lnSpc>
                <a:spcPct val="75000"/>
              </a:lnSpc>
              <a:spcBef>
                <a:spcPts val="0"/>
              </a:spcBef>
              <a:buNone/>
              <a:defRPr sz="700">
                <a:solidFill>
                  <a:srgbClr val="FFFFFF"/>
                </a:solidFill>
                <a:latin typeface="Arial Narrow" pitchFamily="34" charset="0"/>
              </a:defRPr>
            </a:lvl2pPr>
            <a:lvl3pPr marL="457125" indent="0">
              <a:lnSpc>
                <a:spcPct val="75000"/>
              </a:lnSpc>
              <a:spcBef>
                <a:spcPts val="0"/>
              </a:spcBef>
              <a:buNone/>
              <a:defRPr sz="700">
                <a:solidFill>
                  <a:srgbClr val="FFFFFF"/>
                </a:solidFill>
                <a:latin typeface="Arial Narrow" pitchFamily="34" charset="0"/>
              </a:defRPr>
            </a:lvl3pPr>
            <a:lvl4pPr marL="685688" indent="0">
              <a:lnSpc>
                <a:spcPct val="75000"/>
              </a:lnSpc>
              <a:spcBef>
                <a:spcPts val="0"/>
              </a:spcBef>
              <a:buNone/>
              <a:defRPr sz="700">
                <a:solidFill>
                  <a:srgbClr val="FFFFFF"/>
                </a:solidFill>
                <a:latin typeface="Arial Narrow" pitchFamily="34" charset="0"/>
              </a:defRPr>
            </a:lvl4pPr>
            <a:lvl5pPr marL="914251" indent="0">
              <a:lnSpc>
                <a:spcPct val="75000"/>
              </a:lnSpc>
              <a:spcBef>
                <a:spcPts val="0"/>
              </a:spcBef>
              <a:buNone/>
              <a:defRPr sz="700">
                <a:solidFill>
                  <a:srgbClr val="FFFFFF"/>
                </a:solidFill>
                <a:latin typeface="Arial Narrow" pitchFamily="34" charset="0"/>
              </a:defRPr>
            </a:lvl5pPr>
          </a:lstStyle>
          <a:p>
            <a:pPr lvl="0"/>
            <a:r>
              <a:rPr lang="en-US" dirty="0" smtClean="0"/>
              <a:t>Click to edit footnote</a:t>
            </a:r>
            <a:endParaRPr lang="en-US" dirty="0"/>
          </a:p>
        </p:txBody>
      </p:sp>
    </p:spTree>
    <p:extLst>
      <p:ext uri="{BB962C8B-B14F-4D97-AF65-F5344CB8AC3E}">
        <p14:creationId xmlns:p14="http://schemas.microsoft.com/office/powerpoint/2010/main" val="304343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5" name="Slide Number Placeholder 4"/>
          <p:cNvSpPr>
            <a:spLocks noGrp="1"/>
          </p:cNvSpPr>
          <p:nvPr>
            <p:ph type="sldNum" sz="quarter" idx="12"/>
          </p:nvPr>
        </p:nvSpPr>
        <p:spPr/>
        <p:txBody>
          <a:bodyPr/>
          <a:lstStyle/>
          <a:p>
            <a:fld id="{FD44707B-D922-47D5-BD24-D96E91B70543}" type="slidenum">
              <a:rPr>
                <a:solidFill>
                  <a:prstClr val="white"/>
                </a:solidFill>
              </a:rPr>
              <a:pPr/>
              <a:t>‹#›</a:t>
            </a:fld>
            <a:endParaRPr>
              <a:solidFill>
                <a:prstClr val="white"/>
              </a:solidFill>
            </a:endParaRPr>
          </a:p>
        </p:txBody>
      </p:sp>
      <p:sp>
        <p:nvSpPr>
          <p:cNvPr id="6" name="Text Placeholder 9"/>
          <p:cNvSpPr>
            <a:spLocks noGrp="1"/>
          </p:cNvSpPr>
          <p:nvPr>
            <p:ph type="body" sz="quarter" idx="13" hasCustomPrompt="1"/>
          </p:nvPr>
        </p:nvSpPr>
        <p:spPr>
          <a:xfrm>
            <a:off x="354013" y="6343650"/>
            <a:ext cx="8008937" cy="295275"/>
          </a:xfrm>
        </p:spPr>
        <p:txBody>
          <a:bodyPr>
            <a:noAutofit/>
          </a:bodyPr>
          <a:lstStyle>
            <a:lvl1pPr marL="0" indent="0">
              <a:lnSpc>
                <a:spcPct val="75000"/>
              </a:lnSpc>
              <a:spcBef>
                <a:spcPts val="0"/>
              </a:spcBef>
              <a:buNone/>
              <a:defRPr sz="700">
                <a:solidFill>
                  <a:srgbClr val="FFFFFF"/>
                </a:solidFill>
                <a:latin typeface="Arial Narrow" pitchFamily="34" charset="0"/>
              </a:defRPr>
            </a:lvl1pPr>
            <a:lvl2pPr marL="228457" indent="0">
              <a:lnSpc>
                <a:spcPct val="75000"/>
              </a:lnSpc>
              <a:spcBef>
                <a:spcPts val="0"/>
              </a:spcBef>
              <a:buNone/>
              <a:defRPr sz="700">
                <a:solidFill>
                  <a:srgbClr val="FFFFFF"/>
                </a:solidFill>
                <a:latin typeface="Arial Narrow" pitchFamily="34" charset="0"/>
              </a:defRPr>
            </a:lvl2pPr>
            <a:lvl3pPr marL="456925" indent="0">
              <a:lnSpc>
                <a:spcPct val="75000"/>
              </a:lnSpc>
              <a:spcBef>
                <a:spcPts val="0"/>
              </a:spcBef>
              <a:buNone/>
              <a:defRPr sz="700">
                <a:solidFill>
                  <a:srgbClr val="FFFFFF"/>
                </a:solidFill>
                <a:latin typeface="Arial Narrow" pitchFamily="34" charset="0"/>
              </a:defRPr>
            </a:lvl3pPr>
            <a:lvl4pPr marL="685384" indent="0">
              <a:lnSpc>
                <a:spcPct val="75000"/>
              </a:lnSpc>
              <a:spcBef>
                <a:spcPts val="0"/>
              </a:spcBef>
              <a:buNone/>
              <a:defRPr sz="700">
                <a:solidFill>
                  <a:srgbClr val="FFFFFF"/>
                </a:solidFill>
                <a:latin typeface="Arial Narrow" pitchFamily="34" charset="0"/>
              </a:defRPr>
            </a:lvl4pPr>
            <a:lvl5pPr marL="913841" indent="0">
              <a:lnSpc>
                <a:spcPct val="75000"/>
              </a:lnSpc>
              <a:spcBef>
                <a:spcPts val="0"/>
              </a:spcBef>
              <a:buNone/>
              <a:defRPr sz="700">
                <a:solidFill>
                  <a:srgbClr val="FFFFFF"/>
                </a:solidFill>
                <a:latin typeface="Arial Narrow" pitchFamily="34" charset="0"/>
              </a:defRPr>
            </a:lvl5pPr>
          </a:lstStyle>
          <a:p>
            <a:pPr lvl="0"/>
            <a:r>
              <a:rPr lang="en-US" dirty="0" smtClean="0"/>
              <a:t>Click to edit footnote</a:t>
            </a:r>
            <a:endParaRPr lang="en-US" dirty="0"/>
          </a:p>
        </p:txBody>
      </p:sp>
    </p:spTree>
    <p:extLst>
      <p:ext uri="{BB962C8B-B14F-4D97-AF65-F5344CB8AC3E}">
        <p14:creationId xmlns:p14="http://schemas.microsoft.com/office/powerpoint/2010/main" val="502715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Option 3">
    <p:spTree>
      <p:nvGrpSpPr>
        <p:cNvPr id="1" name=""/>
        <p:cNvGrpSpPr/>
        <p:nvPr/>
      </p:nvGrpSpPr>
      <p:grpSpPr>
        <a:xfrm>
          <a:off x="0" y="0"/>
          <a:ext cx="0" cy="0"/>
          <a:chOff x="0" y="0"/>
          <a:chExt cx="0" cy="0"/>
        </a:xfrm>
      </p:grpSpPr>
      <p:pic>
        <p:nvPicPr>
          <p:cNvPr id="5" name="Picture 4" descr="PPTCovers-03.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769534"/>
            <a:ext cx="8342654" cy="2904841"/>
          </a:xfrm>
          <a:prstGeom prst="rect">
            <a:avLst/>
          </a:prstGeom>
        </p:spPr>
      </p:pic>
      <p:pic>
        <p:nvPicPr>
          <p:cNvPr id="8" name="Picture 7" descr="intel_rgb_3000.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74399" y="301372"/>
            <a:ext cx="865548" cy="570685"/>
          </a:xfrm>
          <a:prstGeom prst="rect">
            <a:avLst/>
          </a:prstGeom>
        </p:spPr>
      </p:pic>
      <p:sp>
        <p:nvSpPr>
          <p:cNvPr id="9" name="Rectangle 3"/>
          <p:cNvSpPr>
            <a:spLocks noGrp="1" noChangeArrowheads="1"/>
          </p:cNvSpPr>
          <p:nvPr>
            <p:ph type="ctrTitle"/>
          </p:nvPr>
        </p:nvSpPr>
        <p:spPr>
          <a:xfrm>
            <a:off x="457201" y="2782553"/>
            <a:ext cx="6754008" cy="584775"/>
          </a:xfrm>
          <a:prstGeom prst="rect">
            <a:avLst/>
          </a:prstGeom>
        </p:spPr>
        <p:txBody>
          <a:bodyPr wrap="square" anchor="ctr" anchorCtr="0">
            <a:spAutoFit/>
          </a:bodyPr>
          <a:lstStyle>
            <a:lvl1pPr algn="l">
              <a:lnSpc>
                <a:spcPct val="100000"/>
              </a:lnSpc>
              <a:defRPr sz="3800" b="0" i="0">
                <a:solidFill>
                  <a:schemeClr val="bg1"/>
                </a:solidFill>
                <a:latin typeface="+mn-lt"/>
                <a:cs typeface="Neo Sans Intel"/>
              </a:defRPr>
            </a:lvl1pPr>
          </a:lstStyle>
          <a:p>
            <a:r>
              <a:rPr lang="en-US" altLang="ja-JP" smtClean="0"/>
              <a:t>Click to edit Master title style</a:t>
            </a:r>
            <a:endParaRPr lang="en-US" altLang="ja-JP" dirty="0"/>
          </a:p>
        </p:txBody>
      </p:sp>
      <p:sp>
        <p:nvSpPr>
          <p:cNvPr id="10" name="Rectangle 4"/>
          <p:cNvSpPr>
            <a:spLocks noGrp="1" noChangeArrowheads="1"/>
          </p:cNvSpPr>
          <p:nvPr>
            <p:ph type="subTitle" idx="1" hasCustomPrompt="1"/>
          </p:nvPr>
        </p:nvSpPr>
        <p:spPr>
          <a:xfrm>
            <a:off x="459957" y="3750107"/>
            <a:ext cx="4343400" cy="630942"/>
          </a:xfrm>
          <a:prstGeom prst="rect">
            <a:avLst/>
          </a:prstGeom>
        </p:spPr>
        <p:txBody>
          <a:bodyPr wrap="square">
            <a:spAutoFit/>
          </a:bodyPr>
          <a:lstStyle>
            <a:lvl1pPr marL="0" indent="0" algn="l">
              <a:lnSpc>
                <a:spcPts val="3000"/>
              </a:lnSpc>
              <a:spcBef>
                <a:spcPts val="0"/>
              </a:spcBef>
              <a:defRPr sz="2000">
                <a:solidFill>
                  <a:schemeClr val="bg1"/>
                </a:solidFill>
                <a:latin typeface="+mn-lt"/>
                <a:cs typeface="Verdana"/>
              </a:defRPr>
            </a:lvl1pPr>
          </a:lstStyle>
          <a:p>
            <a:pPr>
              <a:lnSpc>
                <a:spcPct val="80000"/>
              </a:lnSpc>
              <a:spcAft>
                <a:spcPts val="800"/>
              </a:spcAft>
            </a:pPr>
            <a:r>
              <a:rPr lang="en-US" b="0" i="0" dirty="0" smtClean="0">
                <a:latin typeface="Neo Sans Intel"/>
                <a:cs typeface="Neo Sans Intel"/>
              </a:rPr>
              <a:t>Subtitle</a:t>
            </a:r>
            <a:endParaRPr lang="en-US" dirty="0" smtClean="0">
              <a:latin typeface="Verdana" charset="0"/>
            </a:endParaRPr>
          </a:p>
          <a:p>
            <a:pPr>
              <a:lnSpc>
                <a:spcPts val="2160"/>
              </a:lnSpc>
              <a:spcAft>
                <a:spcPts val="0"/>
              </a:spcAft>
            </a:pPr>
            <a:r>
              <a:rPr lang="en-US" sz="1600" b="0" i="0" dirty="0" smtClean="0">
                <a:latin typeface="Neo Sans Intel"/>
                <a:cs typeface="Neo Sans Intel"/>
              </a:rPr>
              <a:t>Additional Info</a:t>
            </a:r>
            <a:endParaRPr lang="en-US" sz="1600" dirty="0" smtClean="0">
              <a:latin typeface="Verdana" charset="0"/>
            </a:endParaRPr>
          </a:p>
        </p:txBody>
      </p:sp>
    </p:spTree>
    <p:extLst>
      <p:ext uri="{BB962C8B-B14F-4D97-AF65-F5344CB8AC3E}">
        <p14:creationId xmlns:p14="http://schemas.microsoft.com/office/powerpoint/2010/main" val="1913258524"/>
      </p:ext>
    </p:extLst>
  </p:cSld>
  <p:clrMapOvr>
    <a:masterClrMapping/>
  </p:clrMapOvr>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5" name="Slide Number Placeholder 4"/>
          <p:cNvSpPr>
            <a:spLocks noGrp="1"/>
          </p:cNvSpPr>
          <p:nvPr>
            <p:ph type="sldNum" sz="quarter" idx="12"/>
          </p:nvPr>
        </p:nvSpPr>
        <p:spPr/>
        <p:txBody>
          <a:bodyPr/>
          <a:lstStyle/>
          <a:p>
            <a:fld id="{FD44707B-D922-47D5-BD24-D96E91B70543}" type="slidenum">
              <a:rPr>
                <a:solidFill>
                  <a:prstClr val="white"/>
                </a:solidFill>
              </a:rPr>
              <a:pPr/>
              <a:t>‹#›</a:t>
            </a:fld>
            <a:endParaRPr>
              <a:solidFill>
                <a:prstClr val="white"/>
              </a:solidFill>
            </a:endParaRPr>
          </a:p>
        </p:txBody>
      </p:sp>
      <p:sp>
        <p:nvSpPr>
          <p:cNvPr id="6" name="Text Placeholder 9"/>
          <p:cNvSpPr>
            <a:spLocks noGrp="1"/>
          </p:cNvSpPr>
          <p:nvPr>
            <p:ph type="body" sz="quarter" idx="13" hasCustomPrompt="1"/>
          </p:nvPr>
        </p:nvSpPr>
        <p:spPr>
          <a:xfrm>
            <a:off x="354013" y="6343650"/>
            <a:ext cx="8008937" cy="295275"/>
          </a:xfrm>
        </p:spPr>
        <p:txBody>
          <a:bodyPr>
            <a:noAutofit/>
          </a:bodyPr>
          <a:lstStyle>
            <a:lvl1pPr marL="0" indent="0">
              <a:lnSpc>
                <a:spcPct val="75000"/>
              </a:lnSpc>
              <a:spcBef>
                <a:spcPts val="0"/>
              </a:spcBef>
              <a:buNone/>
              <a:defRPr sz="700">
                <a:solidFill>
                  <a:srgbClr val="FFFFFF"/>
                </a:solidFill>
                <a:latin typeface="Arial Narrow" pitchFamily="34" charset="0"/>
              </a:defRPr>
            </a:lvl1pPr>
            <a:lvl2pPr marL="228457" indent="0">
              <a:lnSpc>
                <a:spcPct val="75000"/>
              </a:lnSpc>
              <a:spcBef>
                <a:spcPts val="0"/>
              </a:spcBef>
              <a:buNone/>
              <a:defRPr sz="700">
                <a:solidFill>
                  <a:srgbClr val="FFFFFF"/>
                </a:solidFill>
                <a:latin typeface="Arial Narrow" pitchFamily="34" charset="0"/>
              </a:defRPr>
            </a:lvl2pPr>
            <a:lvl3pPr marL="456925" indent="0">
              <a:lnSpc>
                <a:spcPct val="75000"/>
              </a:lnSpc>
              <a:spcBef>
                <a:spcPts val="0"/>
              </a:spcBef>
              <a:buNone/>
              <a:defRPr sz="700">
                <a:solidFill>
                  <a:srgbClr val="FFFFFF"/>
                </a:solidFill>
                <a:latin typeface="Arial Narrow" pitchFamily="34" charset="0"/>
              </a:defRPr>
            </a:lvl3pPr>
            <a:lvl4pPr marL="685384" indent="0">
              <a:lnSpc>
                <a:spcPct val="75000"/>
              </a:lnSpc>
              <a:spcBef>
                <a:spcPts val="0"/>
              </a:spcBef>
              <a:buNone/>
              <a:defRPr sz="700">
                <a:solidFill>
                  <a:srgbClr val="FFFFFF"/>
                </a:solidFill>
                <a:latin typeface="Arial Narrow" pitchFamily="34" charset="0"/>
              </a:defRPr>
            </a:lvl4pPr>
            <a:lvl5pPr marL="913841" indent="0">
              <a:lnSpc>
                <a:spcPct val="75000"/>
              </a:lnSpc>
              <a:spcBef>
                <a:spcPts val="0"/>
              </a:spcBef>
              <a:buNone/>
              <a:defRPr sz="700">
                <a:solidFill>
                  <a:srgbClr val="FFFFFF"/>
                </a:solidFill>
                <a:latin typeface="Arial Narrow" pitchFamily="34" charset="0"/>
              </a:defRPr>
            </a:lvl5pPr>
          </a:lstStyle>
          <a:p>
            <a:pPr lvl="0"/>
            <a:r>
              <a:rPr lang="en-US" dirty="0" smtClean="0"/>
              <a:t>Click to edit footnote</a:t>
            </a:r>
            <a:endParaRPr lang="en-US" dirty="0"/>
          </a:p>
        </p:txBody>
      </p:sp>
    </p:spTree>
    <p:extLst>
      <p:ext uri="{BB962C8B-B14F-4D97-AF65-F5344CB8AC3E}">
        <p14:creationId xmlns:p14="http://schemas.microsoft.com/office/powerpoint/2010/main" val="59684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5" name="Slide Number Placeholder 4"/>
          <p:cNvSpPr>
            <a:spLocks noGrp="1"/>
          </p:cNvSpPr>
          <p:nvPr>
            <p:ph type="sldNum" sz="quarter" idx="12"/>
          </p:nvPr>
        </p:nvSpPr>
        <p:spPr/>
        <p:txBody>
          <a:bodyPr/>
          <a:lstStyle/>
          <a:p>
            <a:fld id="{FD44707B-D922-47D5-BD24-D96E91B70543}" type="slidenum">
              <a:rPr>
                <a:solidFill>
                  <a:prstClr val="white"/>
                </a:solidFill>
              </a:rPr>
              <a:pPr/>
              <a:t>‹#›</a:t>
            </a:fld>
            <a:endParaRPr>
              <a:solidFill>
                <a:prstClr val="white"/>
              </a:solidFill>
            </a:endParaRPr>
          </a:p>
        </p:txBody>
      </p:sp>
      <p:sp>
        <p:nvSpPr>
          <p:cNvPr id="6" name="Text Placeholder 9"/>
          <p:cNvSpPr>
            <a:spLocks noGrp="1"/>
          </p:cNvSpPr>
          <p:nvPr>
            <p:ph type="body" sz="quarter" idx="13" hasCustomPrompt="1"/>
          </p:nvPr>
        </p:nvSpPr>
        <p:spPr>
          <a:xfrm>
            <a:off x="354013" y="6343650"/>
            <a:ext cx="8008937" cy="295275"/>
          </a:xfrm>
        </p:spPr>
        <p:txBody>
          <a:bodyPr>
            <a:noAutofit/>
          </a:bodyPr>
          <a:lstStyle>
            <a:lvl1pPr marL="0" indent="0">
              <a:lnSpc>
                <a:spcPct val="75000"/>
              </a:lnSpc>
              <a:spcBef>
                <a:spcPts val="0"/>
              </a:spcBef>
              <a:buNone/>
              <a:defRPr sz="700">
                <a:solidFill>
                  <a:srgbClr val="FFFFFF"/>
                </a:solidFill>
                <a:latin typeface="Arial Narrow" pitchFamily="34" charset="0"/>
              </a:defRPr>
            </a:lvl1pPr>
            <a:lvl2pPr marL="228457" indent="0">
              <a:lnSpc>
                <a:spcPct val="75000"/>
              </a:lnSpc>
              <a:spcBef>
                <a:spcPts val="0"/>
              </a:spcBef>
              <a:buNone/>
              <a:defRPr sz="700">
                <a:solidFill>
                  <a:srgbClr val="FFFFFF"/>
                </a:solidFill>
                <a:latin typeface="Arial Narrow" pitchFamily="34" charset="0"/>
              </a:defRPr>
            </a:lvl2pPr>
            <a:lvl3pPr marL="456925" indent="0">
              <a:lnSpc>
                <a:spcPct val="75000"/>
              </a:lnSpc>
              <a:spcBef>
                <a:spcPts val="0"/>
              </a:spcBef>
              <a:buNone/>
              <a:defRPr sz="700">
                <a:solidFill>
                  <a:srgbClr val="FFFFFF"/>
                </a:solidFill>
                <a:latin typeface="Arial Narrow" pitchFamily="34" charset="0"/>
              </a:defRPr>
            </a:lvl3pPr>
            <a:lvl4pPr marL="685384" indent="0">
              <a:lnSpc>
                <a:spcPct val="75000"/>
              </a:lnSpc>
              <a:spcBef>
                <a:spcPts val="0"/>
              </a:spcBef>
              <a:buNone/>
              <a:defRPr sz="700">
                <a:solidFill>
                  <a:srgbClr val="FFFFFF"/>
                </a:solidFill>
                <a:latin typeface="Arial Narrow" pitchFamily="34" charset="0"/>
              </a:defRPr>
            </a:lvl4pPr>
            <a:lvl5pPr marL="913841" indent="0">
              <a:lnSpc>
                <a:spcPct val="75000"/>
              </a:lnSpc>
              <a:spcBef>
                <a:spcPts val="0"/>
              </a:spcBef>
              <a:buNone/>
              <a:defRPr sz="700">
                <a:solidFill>
                  <a:srgbClr val="FFFFFF"/>
                </a:solidFill>
                <a:latin typeface="Arial Narrow" pitchFamily="34" charset="0"/>
              </a:defRPr>
            </a:lvl5pPr>
          </a:lstStyle>
          <a:p>
            <a:pPr lvl="0"/>
            <a:r>
              <a:rPr lang="en-US" dirty="0" smtClean="0"/>
              <a:t>Click to edit footnote</a:t>
            </a:r>
            <a:endParaRPr lang="en-US" dirty="0"/>
          </a:p>
        </p:txBody>
      </p:sp>
    </p:spTree>
    <p:extLst>
      <p:ext uri="{BB962C8B-B14F-4D97-AF65-F5344CB8AC3E}">
        <p14:creationId xmlns:p14="http://schemas.microsoft.com/office/powerpoint/2010/main" val="3314455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5" name="Slide Number Placeholder 4"/>
          <p:cNvSpPr>
            <a:spLocks noGrp="1"/>
          </p:cNvSpPr>
          <p:nvPr>
            <p:ph type="sldNum" sz="quarter" idx="12"/>
          </p:nvPr>
        </p:nvSpPr>
        <p:spPr/>
        <p:txBody>
          <a:bodyPr/>
          <a:lstStyle/>
          <a:p>
            <a:fld id="{FD44707B-D922-47D5-BD24-D96E91B70543}" type="slidenum">
              <a:rPr lang="en-US" smtClean="0">
                <a:solidFill>
                  <a:prstClr val="white"/>
                </a:solidFill>
              </a:rPr>
              <a:pPr/>
              <a:t>‹#›</a:t>
            </a:fld>
            <a:endParaRPr lang="en-US">
              <a:solidFill>
                <a:prstClr val="white"/>
              </a:solidFill>
            </a:endParaRPr>
          </a:p>
        </p:txBody>
      </p:sp>
      <p:sp>
        <p:nvSpPr>
          <p:cNvPr id="6" name="Text Placeholder 9"/>
          <p:cNvSpPr>
            <a:spLocks noGrp="1"/>
          </p:cNvSpPr>
          <p:nvPr>
            <p:ph type="body" sz="quarter" idx="13" hasCustomPrompt="1"/>
          </p:nvPr>
        </p:nvSpPr>
        <p:spPr>
          <a:xfrm>
            <a:off x="354013" y="6343650"/>
            <a:ext cx="8008937" cy="295275"/>
          </a:xfrm>
        </p:spPr>
        <p:txBody>
          <a:bodyPr>
            <a:noAutofit/>
          </a:bodyPr>
          <a:lstStyle>
            <a:lvl1pPr marL="0" indent="0">
              <a:lnSpc>
                <a:spcPct val="75000"/>
              </a:lnSpc>
              <a:spcBef>
                <a:spcPts val="0"/>
              </a:spcBef>
              <a:buNone/>
              <a:defRPr sz="700">
                <a:solidFill>
                  <a:srgbClr val="FFFFFF"/>
                </a:solidFill>
                <a:latin typeface="Arial Narrow" pitchFamily="34" charset="0"/>
              </a:defRPr>
            </a:lvl1pPr>
            <a:lvl2pPr marL="228564" indent="0">
              <a:lnSpc>
                <a:spcPct val="75000"/>
              </a:lnSpc>
              <a:spcBef>
                <a:spcPts val="0"/>
              </a:spcBef>
              <a:buNone/>
              <a:defRPr sz="700">
                <a:solidFill>
                  <a:srgbClr val="FFFFFF"/>
                </a:solidFill>
                <a:latin typeface="Arial Narrow" pitchFamily="34" charset="0"/>
              </a:defRPr>
            </a:lvl2pPr>
            <a:lvl3pPr marL="457125" indent="0">
              <a:lnSpc>
                <a:spcPct val="75000"/>
              </a:lnSpc>
              <a:spcBef>
                <a:spcPts val="0"/>
              </a:spcBef>
              <a:buNone/>
              <a:defRPr sz="700">
                <a:solidFill>
                  <a:srgbClr val="FFFFFF"/>
                </a:solidFill>
                <a:latin typeface="Arial Narrow" pitchFamily="34" charset="0"/>
              </a:defRPr>
            </a:lvl3pPr>
            <a:lvl4pPr marL="685688" indent="0">
              <a:lnSpc>
                <a:spcPct val="75000"/>
              </a:lnSpc>
              <a:spcBef>
                <a:spcPts val="0"/>
              </a:spcBef>
              <a:buNone/>
              <a:defRPr sz="700">
                <a:solidFill>
                  <a:srgbClr val="FFFFFF"/>
                </a:solidFill>
                <a:latin typeface="Arial Narrow" pitchFamily="34" charset="0"/>
              </a:defRPr>
            </a:lvl4pPr>
            <a:lvl5pPr marL="914251" indent="0">
              <a:lnSpc>
                <a:spcPct val="75000"/>
              </a:lnSpc>
              <a:spcBef>
                <a:spcPts val="0"/>
              </a:spcBef>
              <a:buNone/>
              <a:defRPr sz="700">
                <a:solidFill>
                  <a:srgbClr val="FFFFFF"/>
                </a:solidFill>
                <a:latin typeface="Arial Narrow" pitchFamily="34" charset="0"/>
              </a:defRPr>
            </a:lvl5pPr>
          </a:lstStyle>
          <a:p>
            <a:pPr lvl="0"/>
            <a:r>
              <a:rPr lang="en-US" dirty="0" smtClean="0"/>
              <a:t>Click to edit footnote</a:t>
            </a:r>
            <a:endParaRPr lang="en-US" dirty="0"/>
          </a:p>
        </p:txBody>
      </p:sp>
    </p:spTree>
    <p:extLst>
      <p:ext uri="{BB962C8B-B14F-4D97-AF65-F5344CB8AC3E}">
        <p14:creationId xmlns:p14="http://schemas.microsoft.com/office/powerpoint/2010/main" val="1682792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5" name="Slide Number Placeholder 4"/>
          <p:cNvSpPr>
            <a:spLocks noGrp="1"/>
          </p:cNvSpPr>
          <p:nvPr>
            <p:ph type="sldNum" sz="quarter" idx="12"/>
          </p:nvPr>
        </p:nvSpPr>
        <p:spPr/>
        <p:txBody>
          <a:bodyPr/>
          <a:lstStyle/>
          <a:p>
            <a:fld id="{FD44707B-D922-47D5-BD24-D96E91B70543}" type="slidenum">
              <a:rPr lang="en-US" smtClean="0">
                <a:solidFill>
                  <a:prstClr val="white"/>
                </a:solidFill>
              </a:rPr>
              <a:pPr/>
              <a:t>‹#›</a:t>
            </a:fld>
            <a:endParaRPr lang="en-US">
              <a:solidFill>
                <a:prstClr val="white"/>
              </a:solidFill>
            </a:endParaRPr>
          </a:p>
        </p:txBody>
      </p:sp>
      <p:sp>
        <p:nvSpPr>
          <p:cNvPr id="6" name="Text Placeholder 9"/>
          <p:cNvSpPr>
            <a:spLocks noGrp="1"/>
          </p:cNvSpPr>
          <p:nvPr>
            <p:ph type="body" sz="quarter" idx="13" hasCustomPrompt="1"/>
          </p:nvPr>
        </p:nvSpPr>
        <p:spPr>
          <a:xfrm>
            <a:off x="354013" y="6343650"/>
            <a:ext cx="8008937" cy="295275"/>
          </a:xfrm>
        </p:spPr>
        <p:txBody>
          <a:bodyPr>
            <a:noAutofit/>
          </a:bodyPr>
          <a:lstStyle>
            <a:lvl1pPr marL="0" indent="0">
              <a:lnSpc>
                <a:spcPct val="75000"/>
              </a:lnSpc>
              <a:spcBef>
                <a:spcPts val="0"/>
              </a:spcBef>
              <a:buNone/>
              <a:defRPr sz="700">
                <a:solidFill>
                  <a:srgbClr val="FFFFFF"/>
                </a:solidFill>
                <a:latin typeface="Arial Narrow" pitchFamily="34" charset="0"/>
              </a:defRPr>
            </a:lvl1pPr>
            <a:lvl2pPr marL="228564" indent="0">
              <a:lnSpc>
                <a:spcPct val="75000"/>
              </a:lnSpc>
              <a:spcBef>
                <a:spcPts val="0"/>
              </a:spcBef>
              <a:buNone/>
              <a:defRPr sz="700">
                <a:solidFill>
                  <a:srgbClr val="FFFFFF"/>
                </a:solidFill>
                <a:latin typeface="Arial Narrow" pitchFamily="34" charset="0"/>
              </a:defRPr>
            </a:lvl2pPr>
            <a:lvl3pPr marL="457125" indent="0">
              <a:lnSpc>
                <a:spcPct val="75000"/>
              </a:lnSpc>
              <a:spcBef>
                <a:spcPts val="0"/>
              </a:spcBef>
              <a:buNone/>
              <a:defRPr sz="700">
                <a:solidFill>
                  <a:srgbClr val="FFFFFF"/>
                </a:solidFill>
                <a:latin typeface="Arial Narrow" pitchFamily="34" charset="0"/>
              </a:defRPr>
            </a:lvl3pPr>
            <a:lvl4pPr marL="685688" indent="0">
              <a:lnSpc>
                <a:spcPct val="75000"/>
              </a:lnSpc>
              <a:spcBef>
                <a:spcPts val="0"/>
              </a:spcBef>
              <a:buNone/>
              <a:defRPr sz="700">
                <a:solidFill>
                  <a:srgbClr val="FFFFFF"/>
                </a:solidFill>
                <a:latin typeface="Arial Narrow" pitchFamily="34" charset="0"/>
              </a:defRPr>
            </a:lvl4pPr>
            <a:lvl5pPr marL="914251" indent="0">
              <a:lnSpc>
                <a:spcPct val="75000"/>
              </a:lnSpc>
              <a:spcBef>
                <a:spcPts val="0"/>
              </a:spcBef>
              <a:buNone/>
              <a:defRPr sz="700">
                <a:solidFill>
                  <a:srgbClr val="FFFFFF"/>
                </a:solidFill>
                <a:latin typeface="Arial Narrow" pitchFamily="34" charset="0"/>
              </a:defRPr>
            </a:lvl5pPr>
          </a:lstStyle>
          <a:p>
            <a:pPr lvl="0"/>
            <a:r>
              <a:rPr lang="en-US" dirty="0" smtClean="0"/>
              <a:t>Click to edit footnote</a:t>
            </a:r>
            <a:endParaRPr lang="en-US" dirty="0"/>
          </a:p>
        </p:txBody>
      </p:sp>
    </p:spTree>
    <p:extLst>
      <p:ext uri="{BB962C8B-B14F-4D97-AF65-F5344CB8AC3E}">
        <p14:creationId xmlns:p14="http://schemas.microsoft.com/office/powerpoint/2010/main" val="1783998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5" name="Slide Number Placeholder 4"/>
          <p:cNvSpPr>
            <a:spLocks noGrp="1"/>
          </p:cNvSpPr>
          <p:nvPr>
            <p:ph type="sldNum" sz="quarter" idx="12"/>
          </p:nvPr>
        </p:nvSpPr>
        <p:spPr/>
        <p:txBody>
          <a:bodyPr/>
          <a:lstStyle/>
          <a:p>
            <a:fld id="{FD44707B-D922-47D5-BD24-D96E91B70543}" type="slidenum">
              <a:rPr lang="en-US" smtClean="0">
                <a:solidFill>
                  <a:prstClr val="white"/>
                </a:solidFill>
              </a:rPr>
              <a:pPr/>
              <a:t>‹#›</a:t>
            </a:fld>
            <a:endParaRPr lang="en-US">
              <a:solidFill>
                <a:prstClr val="white"/>
              </a:solidFill>
            </a:endParaRPr>
          </a:p>
        </p:txBody>
      </p:sp>
      <p:sp>
        <p:nvSpPr>
          <p:cNvPr id="6" name="Text Placeholder 9"/>
          <p:cNvSpPr>
            <a:spLocks noGrp="1"/>
          </p:cNvSpPr>
          <p:nvPr>
            <p:ph type="body" sz="quarter" idx="13" hasCustomPrompt="1"/>
          </p:nvPr>
        </p:nvSpPr>
        <p:spPr>
          <a:xfrm>
            <a:off x="354013" y="6343650"/>
            <a:ext cx="8008937" cy="295275"/>
          </a:xfrm>
        </p:spPr>
        <p:txBody>
          <a:bodyPr>
            <a:noAutofit/>
          </a:bodyPr>
          <a:lstStyle>
            <a:lvl1pPr marL="0" indent="0">
              <a:lnSpc>
                <a:spcPct val="75000"/>
              </a:lnSpc>
              <a:spcBef>
                <a:spcPts val="0"/>
              </a:spcBef>
              <a:buNone/>
              <a:defRPr sz="700">
                <a:solidFill>
                  <a:srgbClr val="FFFFFF"/>
                </a:solidFill>
                <a:latin typeface="Arial Narrow" pitchFamily="34" charset="0"/>
              </a:defRPr>
            </a:lvl1pPr>
            <a:lvl2pPr marL="228564" indent="0">
              <a:lnSpc>
                <a:spcPct val="75000"/>
              </a:lnSpc>
              <a:spcBef>
                <a:spcPts val="0"/>
              </a:spcBef>
              <a:buNone/>
              <a:defRPr sz="700">
                <a:solidFill>
                  <a:srgbClr val="FFFFFF"/>
                </a:solidFill>
                <a:latin typeface="Arial Narrow" pitchFamily="34" charset="0"/>
              </a:defRPr>
            </a:lvl2pPr>
            <a:lvl3pPr marL="457125" indent="0">
              <a:lnSpc>
                <a:spcPct val="75000"/>
              </a:lnSpc>
              <a:spcBef>
                <a:spcPts val="0"/>
              </a:spcBef>
              <a:buNone/>
              <a:defRPr sz="700">
                <a:solidFill>
                  <a:srgbClr val="FFFFFF"/>
                </a:solidFill>
                <a:latin typeface="Arial Narrow" pitchFamily="34" charset="0"/>
              </a:defRPr>
            </a:lvl3pPr>
            <a:lvl4pPr marL="685688" indent="0">
              <a:lnSpc>
                <a:spcPct val="75000"/>
              </a:lnSpc>
              <a:spcBef>
                <a:spcPts val="0"/>
              </a:spcBef>
              <a:buNone/>
              <a:defRPr sz="700">
                <a:solidFill>
                  <a:srgbClr val="FFFFFF"/>
                </a:solidFill>
                <a:latin typeface="Arial Narrow" pitchFamily="34" charset="0"/>
              </a:defRPr>
            </a:lvl4pPr>
            <a:lvl5pPr marL="914251" indent="0">
              <a:lnSpc>
                <a:spcPct val="75000"/>
              </a:lnSpc>
              <a:spcBef>
                <a:spcPts val="0"/>
              </a:spcBef>
              <a:buNone/>
              <a:defRPr sz="700">
                <a:solidFill>
                  <a:srgbClr val="FFFFFF"/>
                </a:solidFill>
                <a:latin typeface="Arial Narrow" pitchFamily="34" charset="0"/>
              </a:defRPr>
            </a:lvl5pPr>
          </a:lstStyle>
          <a:p>
            <a:pPr lvl="0"/>
            <a:r>
              <a:rPr lang="en-US" dirty="0" smtClean="0"/>
              <a:t>Click to edit footnote</a:t>
            </a:r>
            <a:endParaRPr lang="en-US" dirty="0"/>
          </a:p>
        </p:txBody>
      </p:sp>
    </p:spTree>
    <p:extLst>
      <p:ext uri="{BB962C8B-B14F-4D97-AF65-F5344CB8AC3E}">
        <p14:creationId xmlns:p14="http://schemas.microsoft.com/office/powerpoint/2010/main" val="199122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5" name="Slide Number Placeholder 4"/>
          <p:cNvSpPr>
            <a:spLocks noGrp="1"/>
          </p:cNvSpPr>
          <p:nvPr>
            <p:ph type="sldNum" sz="quarter" idx="12"/>
          </p:nvPr>
        </p:nvSpPr>
        <p:spPr/>
        <p:txBody>
          <a:bodyPr/>
          <a:lstStyle/>
          <a:p>
            <a:fld id="{FD44707B-D922-47D5-BD24-D96E91B70543}" type="slidenum">
              <a:rPr lang="en-US" smtClean="0">
                <a:solidFill>
                  <a:prstClr val="white"/>
                </a:solidFill>
              </a:rPr>
              <a:pPr/>
              <a:t>‹#›</a:t>
            </a:fld>
            <a:endParaRPr lang="en-US">
              <a:solidFill>
                <a:prstClr val="white"/>
              </a:solidFill>
            </a:endParaRPr>
          </a:p>
        </p:txBody>
      </p:sp>
      <p:sp>
        <p:nvSpPr>
          <p:cNvPr id="6" name="Text Placeholder 9"/>
          <p:cNvSpPr>
            <a:spLocks noGrp="1"/>
          </p:cNvSpPr>
          <p:nvPr>
            <p:ph type="body" sz="quarter" idx="13" hasCustomPrompt="1"/>
          </p:nvPr>
        </p:nvSpPr>
        <p:spPr>
          <a:xfrm>
            <a:off x="354013" y="6343650"/>
            <a:ext cx="8008937" cy="295275"/>
          </a:xfrm>
        </p:spPr>
        <p:txBody>
          <a:bodyPr>
            <a:noAutofit/>
          </a:bodyPr>
          <a:lstStyle>
            <a:lvl1pPr marL="0" indent="0">
              <a:lnSpc>
                <a:spcPct val="75000"/>
              </a:lnSpc>
              <a:spcBef>
                <a:spcPts val="0"/>
              </a:spcBef>
              <a:buNone/>
              <a:defRPr sz="700">
                <a:solidFill>
                  <a:srgbClr val="FFFFFF"/>
                </a:solidFill>
                <a:latin typeface="Arial Narrow" pitchFamily="34" charset="0"/>
              </a:defRPr>
            </a:lvl1pPr>
            <a:lvl2pPr marL="228564" indent="0">
              <a:lnSpc>
                <a:spcPct val="75000"/>
              </a:lnSpc>
              <a:spcBef>
                <a:spcPts val="0"/>
              </a:spcBef>
              <a:buNone/>
              <a:defRPr sz="700">
                <a:solidFill>
                  <a:srgbClr val="FFFFFF"/>
                </a:solidFill>
                <a:latin typeface="Arial Narrow" pitchFamily="34" charset="0"/>
              </a:defRPr>
            </a:lvl2pPr>
            <a:lvl3pPr marL="457125" indent="0">
              <a:lnSpc>
                <a:spcPct val="75000"/>
              </a:lnSpc>
              <a:spcBef>
                <a:spcPts val="0"/>
              </a:spcBef>
              <a:buNone/>
              <a:defRPr sz="700">
                <a:solidFill>
                  <a:srgbClr val="FFFFFF"/>
                </a:solidFill>
                <a:latin typeface="Arial Narrow" pitchFamily="34" charset="0"/>
              </a:defRPr>
            </a:lvl3pPr>
            <a:lvl4pPr marL="685688" indent="0">
              <a:lnSpc>
                <a:spcPct val="75000"/>
              </a:lnSpc>
              <a:spcBef>
                <a:spcPts val="0"/>
              </a:spcBef>
              <a:buNone/>
              <a:defRPr sz="700">
                <a:solidFill>
                  <a:srgbClr val="FFFFFF"/>
                </a:solidFill>
                <a:latin typeface="Arial Narrow" pitchFamily="34" charset="0"/>
              </a:defRPr>
            </a:lvl4pPr>
            <a:lvl5pPr marL="914251" indent="0">
              <a:lnSpc>
                <a:spcPct val="75000"/>
              </a:lnSpc>
              <a:spcBef>
                <a:spcPts val="0"/>
              </a:spcBef>
              <a:buNone/>
              <a:defRPr sz="700">
                <a:solidFill>
                  <a:srgbClr val="FFFFFF"/>
                </a:solidFill>
                <a:latin typeface="Arial Narrow" pitchFamily="34" charset="0"/>
              </a:defRPr>
            </a:lvl5pPr>
          </a:lstStyle>
          <a:p>
            <a:pPr lvl="0"/>
            <a:r>
              <a:rPr lang="en-US" dirty="0" smtClean="0"/>
              <a:t>Click to edit footnote</a:t>
            </a:r>
            <a:endParaRPr lang="en-US" dirty="0"/>
          </a:p>
        </p:txBody>
      </p:sp>
    </p:spTree>
    <p:extLst>
      <p:ext uri="{BB962C8B-B14F-4D97-AF65-F5344CB8AC3E}">
        <p14:creationId xmlns:p14="http://schemas.microsoft.com/office/powerpoint/2010/main" val="3614166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5" name="Slide Number Placeholder 4"/>
          <p:cNvSpPr>
            <a:spLocks noGrp="1"/>
          </p:cNvSpPr>
          <p:nvPr>
            <p:ph type="sldNum" sz="quarter" idx="12"/>
          </p:nvPr>
        </p:nvSpPr>
        <p:spPr/>
        <p:txBody>
          <a:bodyPr/>
          <a:lstStyle/>
          <a:p>
            <a:fld id="{FD44707B-D922-47D5-BD24-D96E91B70543}" type="slidenum">
              <a:rPr lang="en-US" smtClean="0">
                <a:solidFill>
                  <a:prstClr val="white"/>
                </a:solidFill>
              </a:rPr>
              <a:pPr/>
              <a:t>‹#›</a:t>
            </a:fld>
            <a:endParaRPr lang="en-US">
              <a:solidFill>
                <a:prstClr val="white"/>
              </a:solidFill>
            </a:endParaRPr>
          </a:p>
        </p:txBody>
      </p:sp>
      <p:sp>
        <p:nvSpPr>
          <p:cNvPr id="6" name="Text Placeholder 9"/>
          <p:cNvSpPr>
            <a:spLocks noGrp="1"/>
          </p:cNvSpPr>
          <p:nvPr>
            <p:ph type="body" sz="quarter" idx="13" hasCustomPrompt="1"/>
          </p:nvPr>
        </p:nvSpPr>
        <p:spPr>
          <a:xfrm>
            <a:off x="354013" y="6343650"/>
            <a:ext cx="8008937" cy="295275"/>
          </a:xfrm>
        </p:spPr>
        <p:txBody>
          <a:bodyPr>
            <a:noAutofit/>
          </a:bodyPr>
          <a:lstStyle>
            <a:lvl1pPr marL="0" indent="0">
              <a:lnSpc>
                <a:spcPct val="75000"/>
              </a:lnSpc>
              <a:spcBef>
                <a:spcPts val="0"/>
              </a:spcBef>
              <a:buNone/>
              <a:defRPr sz="700">
                <a:solidFill>
                  <a:srgbClr val="FFFFFF"/>
                </a:solidFill>
                <a:latin typeface="Arial Narrow" pitchFamily="34" charset="0"/>
              </a:defRPr>
            </a:lvl1pPr>
            <a:lvl2pPr marL="228564" indent="0">
              <a:lnSpc>
                <a:spcPct val="75000"/>
              </a:lnSpc>
              <a:spcBef>
                <a:spcPts val="0"/>
              </a:spcBef>
              <a:buNone/>
              <a:defRPr sz="700">
                <a:solidFill>
                  <a:srgbClr val="FFFFFF"/>
                </a:solidFill>
                <a:latin typeface="Arial Narrow" pitchFamily="34" charset="0"/>
              </a:defRPr>
            </a:lvl2pPr>
            <a:lvl3pPr marL="457125" indent="0">
              <a:lnSpc>
                <a:spcPct val="75000"/>
              </a:lnSpc>
              <a:spcBef>
                <a:spcPts val="0"/>
              </a:spcBef>
              <a:buNone/>
              <a:defRPr sz="700">
                <a:solidFill>
                  <a:srgbClr val="FFFFFF"/>
                </a:solidFill>
                <a:latin typeface="Arial Narrow" pitchFamily="34" charset="0"/>
              </a:defRPr>
            </a:lvl3pPr>
            <a:lvl4pPr marL="685688" indent="0">
              <a:lnSpc>
                <a:spcPct val="75000"/>
              </a:lnSpc>
              <a:spcBef>
                <a:spcPts val="0"/>
              </a:spcBef>
              <a:buNone/>
              <a:defRPr sz="700">
                <a:solidFill>
                  <a:srgbClr val="FFFFFF"/>
                </a:solidFill>
                <a:latin typeface="Arial Narrow" pitchFamily="34" charset="0"/>
              </a:defRPr>
            </a:lvl4pPr>
            <a:lvl5pPr marL="914251" indent="0">
              <a:lnSpc>
                <a:spcPct val="75000"/>
              </a:lnSpc>
              <a:spcBef>
                <a:spcPts val="0"/>
              </a:spcBef>
              <a:buNone/>
              <a:defRPr sz="700">
                <a:solidFill>
                  <a:srgbClr val="FFFFFF"/>
                </a:solidFill>
                <a:latin typeface="Arial Narrow" pitchFamily="34" charset="0"/>
              </a:defRPr>
            </a:lvl5pPr>
          </a:lstStyle>
          <a:p>
            <a:pPr lvl="0"/>
            <a:r>
              <a:rPr lang="en-US" dirty="0" smtClean="0"/>
              <a:t>Click to edit footnote</a:t>
            </a:r>
            <a:endParaRPr lang="en-US" dirty="0"/>
          </a:p>
        </p:txBody>
      </p:sp>
    </p:spTree>
    <p:extLst>
      <p:ext uri="{BB962C8B-B14F-4D97-AF65-F5344CB8AC3E}">
        <p14:creationId xmlns:p14="http://schemas.microsoft.com/office/powerpoint/2010/main" val="3156385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5" name="Slide Number Placeholder 4"/>
          <p:cNvSpPr>
            <a:spLocks noGrp="1"/>
          </p:cNvSpPr>
          <p:nvPr>
            <p:ph type="sldNum" sz="quarter" idx="12"/>
          </p:nvPr>
        </p:nvSpPr>
        <p:spPr/>
        <p:txBody>
          <a:bodyPr/>
          <a:lstStyle/>
          <a:p>
            <a:fld id="{FD44707B-D922-47D5-BD24-D96E91B70543}" type="slidenum">
              <a:rPr lang="en-US" smtClean="0">
                <a:solidFill>
                  <a:prstClr val="white"/>
                </a:solidFill>
              </a:rPr>
              <a:pPr/>
              <a:t>‹#›</a:t>
            </a:fld>
            <a:endParaRPr lang="en-US">
              <a:solidFill>
                <a:prstClr val="white"/>
              </a:solidFill>
            </a:endParaRPr>
          </a:p>
        </p:txBody>
      </p:sp>
      <p:sp>
        <p:nvSpPr>
          <p:cNvPr id="6" name="Text Placeholder 9"/>
          <p:cNvSpPr>
            <a:spLocks noGrp="1"/>
          </p:cNvSpPr>
          <p:nvPr>
            <p:ph type="body" sz="quarter" idx="13" hasCustomPrompt="1"/>
          </p:nvPr>
        </p:nvSpPr>
        <p:spPr>
          <a:xfrm>
            <a:off x="354013" y="6343650"/>
            <a:ext cx="8008937" cy="295275"/>
          </a:xfrm>
        </p:spPr>
        <p:txBody>
          <a:bodyPr>
            <a:noAutofit/>
          </a:bodyPr>
          <a:lstStyle>
            <a:lvl1pPr marL="0" indent="0">
              <a:lnSpc>
                <a:spcPct val="75000"/>
              </a:lnSpc>
              <a:spcBef>
                <a:spcPts val="0"/>
              </a:spcBef>
              <a:buNone/>
              <a:defRPr sz="700">
                <a:solidFill>
                  <a:srgbClr val="FFFFFF"/>
                </a:solidFill>
                <a:latin typeface="Arial Narrow" pitchFamily="34" charset="0"/>
              </a:defRPr>
            </a:lvl1pPr>
            <a:lvl2pPr marL="228564" indent="0">
              <a:lnSpc>
                <a:spcPct val="75000"/>
              </a:lnSpc>
              <a:spcBef>
                <a:spcPts val="0"/>
              </a:spcBef>
              <a:buNone/>
              <a:defRPr sz="700">
                <a:solidFill>
                  <a:srgbClr val="FFFFFF"/>
                </a:solidFill>
                <a:latin typeface="Arial Narrow" pitchFamily="34" charset="0"/>
              </a:defRPr>
            </a:lvl2pPr>
            <a:lvl3pPr marL="457125" indent="0">
              <a:lnSpc>
                <a:spcPct val="75000"/>
              </a:lnSpc>
              <a:spcBef>
                <a:spcPts val="0"/>
              </a:spcBef>
              <a:buNone/>
              <a:defRPr sz="700">
                <a:solidFill>
                  <a:srgbClr val="FFFFFF"/>
                </a:solidFill>
                <a:latin typeface="Arial Narrow" pitchFamily="34" charset="0"/>
              </a:defRPr>
            </a:lvl3pPr>
            <a:lvl4pPr marL="685688" indent="0">
              <a:lnSpc>
                <a:spcPct val="75000"/>
              </a:lnSpc>
              <a:spcBef>
                <a:spcPts val="0"/>
              </a:spcBef>
              <a:buNone/>
              <a:defRPr sz="700">
                <a:solidFill>
                  <a:srgbClr val="FFFFFF"/>
                </a:solidFill>
                <a:latin typeface="Arial Narrow" pitchFamily="34" charset="0"/>
              </a:defRPr>
            </a:lvl4pPr>
            <a:lvl5pPr marL="914251" indent="0">
              <a:lnSpc>
                <a:spcPct val="75000"/>
              </a:lnSpc>
              <a:spcBef>
                <a:spcPts val="0"/>
              </a:spcBef>
              <a:buNone/>
              <a:defRPr sz="700">
                <a:solidFill>
                  <a:srgbClr val="FFFFFF"/>
                </a:solidFill>
                <a:latin typeface="Arial Narrow" pitchFamily="34" charset="0"/>
              </a:defRPr>
            </a:lvl5pPr>
          </a:lstStyle>
          <a:p>
            <a:pPr lvl="0"/>
            <a:r>
              <a:rPr lang="en-US" dirty="0" smtClean="0"/>
              <a:t>Click to edit footnote</a:t>
            </a:r>
            <a:endParaRPr lang="en-US" dirty="0"/>
          </a:p>
        </p:txBody>
      </p:sp>
    </p:spTree>
    <p:extLst>
      <p:ext uri="{BB962C8B-B14F-4D97-AF65-F5344CB8AC3E}">
        <p14:creationId xmlns:p14="http://schemas.microsoft.com/office/powerpoint/2010/main" val="4203764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5" name="Slide Number Placeholder 4"/>
          <p:cNvSpPr>
            <a:spLocks noGrp="1"/>
          </p:cNvSpPr>
          <p:nvPr>
            <p:ph type="sldNum" sz="quarter" idx="12"/>
          </p:nvPr>
        </p:nvSpPr>
        <p:spPr/>
        <p:txBody>
          <a:bodyPr/>
          <a:lstStyle/>
          <a:p>
            <a:fld id="{FD44707B-D922-47D5-BD24-D96E91B70543}" type="slidenum">
              <a:rPr lang="en-US" smtClean="0">
                <a:solidFill>
                  <a:prstClr val="white"/>
                </a:solidFill>
              </a:rPr>
              <a:pPr/>
              <a:t>‹#›</a:t>
            </a:fld>
            <a:endParaRPr lang="en-US">
              <a:solidFill>
                <a:prstClr val="white"/>
              </a:solidFill>
            </a:endParaRPr>
          </a:p>
        </p:txBody>
      </p:sp>
      <p:sp>
        <p:nvSpPr>
          <p:cNvPr id="6" name="Text Placeholder 9"/>
          <p:cNvSpPr>
            <a:spLocks noGrp="1"/>
          </p:cNvSpPr>
          <p:nvPr>
            <p:ph type="body" sz="quarter" idx="13" hasCustomPrompt="1"/>
          </p:nvPr>
        </p:nvSpPr>
        <p:spPr>
          <a:xfrm>
            <a:off x="354013" y="6343650"/>
            <a:ext cx="8008937" cy="295275"/>
          </a:xfrm>
        </p:spPr>
        <p:txBody>
          <a:bodyPr>
            <a:noAutofit/>
          </a:bodyPr>
          <a:lstStyle>
            <a:lvl1pPr marL="0" indent="0">
              <a:lnSpc>
                <a:spcPct val="75000"/>
              </a:lnSpc>
              <a:spcBef>
                <a:spcPts val="0"/>
              </a:spcBef>
              <a:buNone/>
              <a:defRPr sz="700">
                <a:solidFill>
                  <a:srgbClr val="FFFFFF"/>
                </a:solidFill>
                <a:latin typeface="Arial Narrow" pitchFamily="34" charset="0"/>
              </a:defRPr>
            </a:lvl1pPr>
            <a:lvl2pPr marL="228457" indent="0">
              <a:lnSpc>
                <a:spcPct val="75000"/>
              </a:lnSpc>
              <a:spcBef>
                <a:spcPts val="0"/>
              </a:spcBef>
              <a:buNone/>
              <a:defRPr sz="700">
                <a:solidFill>
                  <a:srgbClr val="FFFFFF"/>
                </a:solidFill>
                <a:latin typeface="Arial Narrow" pitchFamily="34" charset="0"/>
              </a:defRPr>
            </a:lvl2pPr>
            <a:lvl3pPr marL="456925" indent="0">
              <a:lnSpc>
                <a:spcPct val="75000"/>
              </a:lnSpc>
              <a:spcBef>
                <a:spcPts val="0"/>
              </a:spcBef>
              <a:buNone/>
              <a:defRPr sz="700">
                <a:solidFill>
                  <a:srgbClr val="FFFFFF"/>
                </a:solidFill>
                <a:latin typeface="Arial Narrow" pitchFamily="34" charset="0"/>
              </a:defRPr>
            </a:lvl3pPr>
            <a:lvl4pPr marL="685384" indent="0">
              <a:lnSpc>
                <a:spcPct val="75000"/>
              </a:lnSpc>
              <a:spcBef>
                <a:spcPts val="0"/>
              </a:spcBef>
              <a:buNone/>
              <a:defRPr sz="700">
                <a:solidFill>
                  <a:srgbClr val="FFFFFF"/>
                </a:solidFill>
                <a:latin typeface="Arial Narrow" pitchFamily="34" charset="0"/>
              </a:defRPr>
            </a:lvl4pPr>
            <a:lvl5pPr marL="913841" indent="0">
              <a:lnSpc>
                <a:spcPct val="75000"/>
              </a:lnSpc>
              <a:spcBef>
                <a:spcPts val="0"/>
              </a:spcBef>
              <a:buNone/>
              <a:defRPr sz="700">
                <a:solidFill>
                  <a:srgbClr val="FFFFFF"/>
                </a:solidFill>
                <a:latin typeface="Arial Narrow" pitchFamily="34" charset="0"/>
              </a:defRPr>
            </a:lvl5pPr>
          </a:lstStyle>
          <a:p>
            <a:pPr lvl="0"/>
            <a:r>
              <a:rPr lang="en-US" dirty="0" smtClean="0"/>
              <a:t>Click to edit footnote</a:t>
            </a:r>
            <a:endParaRPr lang="en-US" dirty="0"/>
          </a:p>
        </p:txBody>
      </p:sp>
    </p:spTree>
    <p:extLst>
      <p:ext uri="{BB962C8B-B14F-4D97-AF65-F5344CB8AC3E}">
        <p14:creationId xmlns:p14="http://schemas.microsoft.com/office/powerpoint/2010/main" val="282689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5" name="Slide Number Placeholder 4"/>
          <p:cNvSpPr>
            <a:spLocks noGrp="1"/>
          </p:cNvSpPr>
          <p:nvPr>
            <p:ph type="sldNum" sz="quarter" idx="12"/>
          </p:nvPr>
        </p:nvSpPr>
        <p:spPr/>
        <p:txBody>
          <a:bodyPr/>
          <a:lstStyle/>
          <a:p>
            <a:fld id="{FD44707B-D922-47D5-BD24-D96E91B70543}" type="slidenum">
              <a:rPr lang="en-US" smtClean="0">
                <a:solidFill>
                  <a:prstClr val="white"/>
                </a:solidFill>
              </a:rPr>
              <a:pPr/>
              <a:t>‹#›</a:t>
            </a:fld>
            <a:endParaRPr lang="en-US">
              <a:solidFill>
                <a:prstClr val="white"/>
              </a:solidFill>
            </a:endParaRPr>
          </a:p>
        </p:txBody>
      </p:sp>
      <p:sp>
        <p:nvSpPr>
          <p:cNvPr id="6" name="Text Placeholder 9"/>
          <p:cNvSpPr>
            <a:spLocks noGrp="1"/>
          </p:cNvSpPr>
          <p:nvPr>
            <p:ph type="body" sz="quarter" idx="13" hasCustomPrompt="1"/>
          </p:nvPr>
        </p:nvSpPr>
        <p:spPr>
          <a:xfrm>
            <a:off x="354013" y="6343650"/>
            <a:ext cx="8008937" cy="295275"/>
          </a:xfrm>
        </p:spPr>
        <p:txBody>
          <a:bodyPr>
            <a:noAutofit/>
          </a:bodyPr>
          <a:lstStyle>
            <a:lvl1pPr marL="0" indent="0">
              <a:lnSpc>
                <a:spcPct val="75000"/>
              </a:lnSpc>
              <a:spcBef>
                <a:spcPts val="0"/>
              </a:spcBef>
              <a:buNone/>
              <a:defRPr sz="700">
                <a:solidFill>
                  <a:srgbClr val="FFFFFF"/>
                </a:solidFill>
                <a:latin typeface="Arial Narrow" pitchFamily="34" charset="0"/>
              </a:defRPr>
            </a:lvl1pPr>
            <a:lvl2pPr marL="228564" indent="0">
              <a:lnSpc>
                <a:spcPct val="75000"/>
              </a:lnSpc>
              <a:spcBef>
                <a:spcPts val="0"/>
              </a:spcBef>
              <a:buNone/>
              <a:defRPr sz="700">
                <a:solidFill>
                  <a:srgbClr val="FFFFFF"/>
                </a:solidFill>
                <a:latin typeface="Arial Narrow" pitchFamily="34" charset="0"/>
              </a:defRPr>
            </a:lvl2pPr>
            <a:lvl3pPr marL="457125" indent="0">
              <a:lnSpc>
                <a:spcPct val="75000"/>
              </a:lnSpc>
              <a:spcBef>
                <a:spcPts val="0"/>
              </a:spcBef>
              <a:buNone/>
              <a:defRPr sz="700">
                <a:solidFill>
                  <a:srgbClr val="FFFFFF"/>
                </a:solidFill>
                <a:latin typeface="Arial Narrow" pitchFamily="34" charset="0"/>
              </a:defRPr>
            </a:lvl3pPr>
            <a:lvl4pPr marL="685688" indent="0">
              <a:lnSpc>
                <a:spcPct val="75000"/>
              </a:lnSpc>
              <a:spcBef>
                <a:spcPts val="0"/>
              </a:spcBef>
              <a:buNone/>
              <a:defRPr sz="700">
                <a:solidFill>
                  <a:srgbClr val="FFFFFF"/>
                </a:solidFill>
                <a:latin typeface="Arial Narrow" pitchFamily="34" charset="0"/>
              </a:defRPr>
            </a:lvl4pPr>
            <a:lvl5pPr marL="914251" indent="0">
              <a:lnSpc>
                <a:spcPct val="75000"/>
              </a:lnSpc>
              <a:spcBef>
                <a:spcPts val="0"/>
              </a:spcBef>
              <a:buNone/>
              <a:defRPr sz="700">
                <a:solidFill>
                  <a:srgbClr val="FFFFFF"/>
                </a:solidFill>
                <a:latin typeface="Arial Narrow" pitchFamily="34" charset="0"/>
              </a:defRPr>
            </a:lvl5pPr>
          </a:lstStyle>
          <a:p>
            <a:pPr lvl="0"/>
            <a:r>
              <a:rPr lang="en-US" dirty="0" smtClean="0"/>
              <a:t>Click to edit footnote</a:t>
            </a:r>
            <a:endParaRPr lang="en-US" dirty="0"/>
          </a:p>
        </p:txBody>
      </p:sp>
    </p:spTree>
    <p:extLst>
      <p:ext uri="{BB962C8B-B14F-4D97-AF65-F5344CB8AC3E}">
        <p14:creationId xmlns:p14="http://schemas.microsoft.com/office/powerpoint/2010/main" val="408202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Slide Option 4">
    <p:spTree>
      <p:nvGrpSpPr>
        <p:cNvPr id="1" name=""/>
        <p:cNvGrpSpPr/>
        <p:nvPr/>
      </p:nvGrpSpPr>
      <p:grpSpPr>
        <a:xfrm>
          <a:off x="0" y="0"/>
          <a:ext cx="0" cy="0"/>
          <a:chOff x="0" y="0"/>
          <a:chExt cx="0" cy="0"/>
        </a:xfrm>
      </p:grpSpPr>
      <p:pic>
        <p:nvPicPr>
          <p:cNvPr id="6" name="Picture 5" descr="PPTCovers-04.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202543"/>
            <a:ext cx="8495059" cy="3724780"/>
          </a:xfrm>
          <a:prstGeom prst="rect">
            <a:avLst/>
          </a:prstGeom>
        </p:spPr>
      </p:pic>
      <p:pic>
        <p:nvPicPr>
          <p:cNvPr id="15" name="Picture 14" descr="intel_rgb_3000.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74399" y="301372"/>
            <a:ext cx="865548" cy="570685"/>
          </a:xfrm>
          <a:prstGeom prst="rect">
            <a:avLst/>
          </a:prstGeom>
        </p:spPr>
      </p:pic>
      <p:sp>
        <p:nvSpPr>
          <p:cNvPr id="10" name="Rectangle 3"/>
          <p:cNvSpPr>
            <a:spLocks noGrp="1" noChangeArrowheads="1"/>
          </p:cNvSpPr>
          <p:nvPr>
            <p:ph type="ctrTitle"/>
          </p:nvPr>
        </p:nvSpPr>
        <p:spPr>
          <a:xfrm>
            <a:off x="593531" y="2727579"/>
            <a:ext cx="6020027" cy="584775"/>
          </a:xfrm>
          <a:prstGeom prst="rect">
            <a:avLst/>
          </a:prstGeom>
        </p:spPr>
        <p:txBody>
          <a:bodyPr wrap="none" anchor="ctr" anchorCtr="0">
            <a:spAutoFit/>
          </a:bodyPr>
          <a:lstStyle>
            <a:lvl1pPr algn="l">
              <a:lnSpc>
                <a:spcPct val="100000"/>
              </a:lnSpc>
              <a:defRPr sz="3800" b="0" i="0">
                <a:solidFill>
                  <a:schemeClr val="bg1"/>
                </a:solidFill>
                <a:latin typeface="+mn-lt"/>
                <a:cs typeface="Neo Sans Intel"/>
              </a:defRPr>
            </a:lvl1pPr>
          </a:lstStyle>
          <a:p>
            <a:r>
              <a:rPr lang="en-US" altLang="ja-JP" smtClean="0"/>
              <a:t>Click to edit Master title style</a:t>
            </a:r>
            <a:endParaRPr lang="en-US" altLang="ja-JP" dirty="0"/>
          </a:p>
        </p:txBody>
      </p:sp>
      <p:sp>
        <p:nvSpPr>
          <p:cNvPr id="11" name="Rectangle 4"/>
          <p:cNvSpPr>
            <a:spLocks noGrp="1" noChangeArrowheads="1"/>
          </p:cNvSpPr>
          <p:nvPr>
            <p:ph type="subTitle" idx="1" hasCustomPrompt="1"/>
          </p:nvPr>
        </p:nvSpPr>
        <p:spPr>
          <a:xfrm>
            <a:off x="592333" y="3649814"/>
            <a:ext cx="4343400" cy="630942"/>
          </a:xfrm>
          <a:prstGeom prst="rect">
            <a:avLst/>
          </a:prstGeom>
        </p:spPr>
        <p:txBody>
          <a:bodyPr wrap="square">
            <a:spAutoFit/>
          </a:bodyPr>
          <a:lstStyle>
            <a:lvl1pPr marL="0" indent="0" algn="l">
              <a:lnSpc>
                <a:spcPts val="3000"/>
              </a:lnSpc>
              <a:spcBef>
                <a:spcPts val="0"/>
              </a:spcBef>
              <a:defRPr sz="2000" b="0" i="0">
                <a:solidFill>
                  <a:schemeClr val="bg1"/>
                </a:solidFill>
                <a:latin typeface="+mn-lt"/>
                <a:cs typeface="Neo Sans Intel Medium"/>
              </a:defRPr>
            </a:lvl1pPr>
          </a:lstStyle>
          <a:p>
            <a:pPr>
              <a:lnSpc>
                <a:spcPct val="80000"/>
              </a:lnSpc>
              <a:spcAft>
                <a:spcPts val="800"/>
              </a:spcAft>
            </a:pPr>
            <a:r>
              <a:rPr lang="en-US" b="0" i="0" dirty="0" smtClean="0">
                <a:latin typeface="Neo Sans Intel"/>
                <a:cs typeface="Neo Sans Intel"/>
              </a:rPr>
              <a:t>Subtitle</a:t>
            </a:r>
            <a:endParaRPr lang="en-US" dirty="0" smtClean="0">
              <a:latin typeface="Verdana" charset="0"/>
            </a:endParaRPr>
          </a:p>
          <a:p>
            <a:pPr>
              <a:lnSpc>
                <a:spcPts val="2160"/>
              </a:lnSpc>
              <a:spcAft>
                <a:spcPts val="0"/>
              </a:spcAft>
            </a:pPr>
            <a:r>
              <a:rPr lang="en-US" sz="1600" b="0" i="0" dirty="0" smtClean="0">
                <a:latin typeface="Neo Sans Intel"/>
                <a:cs typeface="Neo Sans Intel"/>
              </a:rPr>
              <a:t>Additional Info</a:t>
            </a:r>
            <a:endParaRPr lang="en-US" sz="1600" dirty="0" smtClean="0">
              <a:latin typeface="Verdana" charset="0"/>
            </a:endParaRPr>
          </a:p>
        </p:txBody>
      </p:sp>
    </p:spTree>
    <p:extLst>
      <p:ext uri="{BB962C8B-B14F-4D97-AF65-F5344CB8AC3E}">
        <p14:creationId xmlns:p14="http://schemas.microsoft.com/office/powerpoint/2010/main" val="3768598635"/>
      </p:ext>
    </p:extLst>
  </p:cSld>
  <p:clrMapOvr>
    <a:masterClrMapping/>
  </p:clrMapOvr>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F10CCBB2-23CF-43DD-999B-A7E7F6652AA9}" type="slidenum">
              <a:rPr lang="en-US" smtClean="0"/>
              <a:pPr/>
              <a:t>‹#›</a:t>
            </a:fld>
            <a:endParaRPr lang="en-US" dirty="0"/>
          </a:p>
        </p:txBody>
      </p:sp>
      <p:sp>
        <p:nvSpPr>
          <p:cNvPr id="7" name="Title 6"/>
          <p:cNvSpPr>
            <a:spLocks noGrp="1"/>
          </p:cNvSpPr>
          <p:nvPr>
            <p:ph type="title"/>
          </p:nvPr>
        </p:nvSpPr>
        <p:spPr>
          <a:xfrm>
            <a:off x="457200" y="409578"/>
            <a:ext cx="8229600" cy="885827"/>
          </a:xfrm>
          <a:prstGeom prst="rect">
            <a:avLst/>
          </a:prstGeom>
        </p:spPr>
        <p:txBody>
          <a:bodyPr/>
          <a:lstStyle/>
          <a:p>
            <a:r>
              <a:rPr lang="en-US" smtClean="0"/>
              <a:t>Click to edit Master title style</a:t>
            </a:r>
            <a:endParaRPr lang="en-US" dirty="0"/>
          </a:p>
        </p:txBody>
      </p:sp>
      <p:sp>
        <p:nvSpPr>
          <p:cNvPr id="9" name="Text Placeholder 8"/>
          <p:cNvSpPr>
            <a:spLocks noGrp="1"/>
          </p:cNvSpPr>
          <p:nvPr>
            <p:ph type="body" sz="quarter" idx="11"/>
          </p:nvPr>
        </p:nvSpPr>
        <p:spPr>
          <a:xfrm>
            <a:off x="457200" y="1371600"/>
            <a:ext cx="8229600" cy="4572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4893110"/>
      </p:ext>
    </p:extLst>
  </p:cSld>
  <p:clrMapOvr>
    <a:masterClrMapping/>
  </p:clrMapOvr>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F10CCBB2-23CF-43DD-999B-A7E7F6652AA9}" type="slidenum">
              <a:rPr lang="en-US" smtClean="0"/>
              <a:pPr/>
              <a:t>‹#›</a:t>
            </a:fld>
            <a:endParaRPr lang="en-US" dirty="0"/>
          </a:p>
        </p:txBody>
      </p:sp>
      <p:sp>
        <p:nvSpPr>
          <p:cNvPr id="7" name="Title 6"/>
          <p:cNvSpPr>
            <a:spLocks noGrp="1"/>
          </p:cNvSpPr>
          <p:nvPr>
            <p:ph type="title"/>
          </p:nvPr>
        </p:nvSpPr>
        <p:spPr>
          <a:xfrm>
            <a:off x="457200" y="409586"/>
            <a:ext cx="8229600" cy="885827"/>
          </a:xfrm>
          <a:prstGeom prst="rect">
            <a:avLst/>
          </a:prstGeom>
        </p:spPr>
        <p:txBody>
          <a:bodyPr/>
          <a:lstStyle/>
          <a:p>
            <a:r>
              <a:rPr lang="en-US" smtClean="0"/>
              <a:t>Click to edit Master title style</a:t>
            </a:r>
            <a:endParaRPr lang="en-US" dirty="0"/>
          </a:p>
        </p:txBody>
      </p:sp>
      <p:sp>
        <p:nvSpPr>
          <p:cNvPr id="9" name="Text Placeholder 8"/>
          <p:cNvSpPr>
            <a:spLocks noGrp="1"/>
          </p:cNvSpPr>
          <p:nvPr>
            <p:ph type="body" sz="quarter" idx="11"/>
          </p:nvPr>
        </p:nvSpPr>
        <p:spPr>
          <a:xfrm>
            <a:off x="457200" y="1371600"/>
            <a:ext cx="8229600" cy="4572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0289683"/>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p:bg>
      <p:bgPr>
        <a:gradFill flip="none" rotWithShape="1">
          <a:gsLst>
            <a:gs pos="5000">
              <a:schemeClr val="accent2"/>
            </a:gs>
            <a:gs pos="95000">
              <a:schemeClr val="accent1"/>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514601"/>
            <a:ext cx="6477000" cy="1362075"/>
          </a:xfrm>
          <a:prstGeom prst="rect">
            <a:avLst/>
          </a:prstGeom>
        </p:spPr>
        <p:txBody>
          <a:bodyPr anchor="ctr" anchorCtr="0"/>
          <a:lstStyle>
            <a:lvl1pPr algn="l">
              <a:lnSpc>
                <a:spcPct val="100000"/>
              </a:lnSpc>
              <a:defRPr sz="3800" b="0" i="0" cap="none">
                <a:solidFill>
                  <a:srgbClr val="FFFFFF"/>
                </a:solidFill>
                <a:latin typeface="+mn-lt"/>
                <a:cs typeface="Neo Sans Intel"/>
              </a:defRPr>
            </a:lvl1pPr>
          </a:lstStyle>
          <a:p>
            <a:r>
              <a:rPr lang="en-US" dirty="0" smtClean="0"/>
              <a:t>Click To Edit Section Divider title Style</a:t>
            </a:r>
            <a:endParaRPr lang="en-US" dirty="0"/>
          </a:p>
        </p:txBody>
      </p:sp>
      <p:sp>
        <p:nvSpPr>
          <p:cNvPr id="5" name="Slide Number Placeholder 4"/>
          <p:cNvSpPr>
            <a:spLocks noGrp="1"/>
          </p:cNvSpPr>
          <p:nvPr>
            <p:ph type="sldNum" sz="quarter" idx="10"/>
          </p:nvPr>
        </p:nvSpPr>
        <p:spPr/>
        <p:txBody>
          <a:bodyPr/>
          <a:lstStyle>
            <a:lvl1pPr>
              <a:defRPr>
                <a:latin typeface="+mn-lt"/>
              </a:defRPr>
            </a:lvl1pPr>
          </a:lstStyle>
          <a:p>
            <a:fld id="{F10CCBB2-23CF-43DD-999B-A7E7F6652AA9}" type="slidenum">
              <a:rPr lang="en-US" smtClean="0"/>
              <a:pPr/>
              <a:t>‹#›</a:t>
            </a:fld>
            <a:endParaRPr lang="en-US" dirty="0"/>
          </a:p>
        </p:txBody>
      </p:sp>
    </p:spTree>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Divider-option 2">
    <p:bg>
      <p:bgPr>
        <a:gradFill flip="none" rotWithShape="1">
          <a:gsLst>
            <a:gs pos="5000">
              <a:schemeClr val="accent2"/>
            </a:gs>
            <a:gs pos="95000">
              <a:schemeClr val="accent1"/>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514601"/>
            <a:ext cx="4627756" cy="1362075"/>
          </a:xfrm>
          <a:prstGeom prst="rect">
            <a:avLst/>
          </a:prstGeom>
        </p:spPr>
        <p:txBody>
          <a:bodyPr anchor="ctr" anchorCtr="0"/>
          <a:lstStyle>
            <a:lvl1pPr algn="l">
              <a:lnSpc>
                <a:spcPct val="100000"/>
              </a:lnSpc>
              <a:defRPr sz="3800" b="0" i="0" cap="none">
                <a:solidFill>
                  <a:srgbClr val="FFFFFF"/>
                </a:solidFill>
                <a:latin typeface="+mn-lt"/>
                <a:cs typeface="Neo Sans Intel"/>
              </a:defRPr>
            </a:lvl1pPr>
          </a:lstStyle>
          <a:p>
            <a:r>
              <a:rPr lang="en-US" dirty="0" smtClean="0"/>
              <a:t>Click To Edit Section Divider title Style</a:t>
            </a:r>
            <a:endParaRPr lang="en-US" dirty="0"/>
          </a:p>
        </p:txBody>
      </p:sp>
      <p:sp>
        <p:nvSpPr>
          <p:cNvPr id="8" name="Picture Placeholder 7"/>
          <p:cNvSpPr>
            <a:spLocks noGrp="1"/>
          </p:cNvSpPr>
          <p:nvPr>
            <p:ph type="pic" sz="quarter" idx="10" hasCustomPrompt="1"/>
          </p:nvPr>
        </p:nvSpPr>
        <p:spPr>
          <a:xfrm>
            <a:off x="5353050" y="0"/>
            <a:ext cx="3790950" cy="6858000"/>
          </a:xfrm>
          <a:prstGeom prst="rect">
            <a:avLst/>
          </a:prstGeom>
          <a:solidFill>
            <a:schemeClr val="tx2"/>
          </a:solidFill>
        </p:spPr>
        <p:txBody>
          <a:bodyPr anchor="ctr" anchorCtr="0"/>
          <a:lstStyle>
            <a:lvl1pPr algn="ctr">
              <a:defRPr lang="en-US" sz="1600" b="0" i="0" baseline="0" smtClean="0">
                <a:latin typeface="+mn-lt"/>
              </a:defRPr>
            </a:lvl1pPr>
          </a:lstStyle>
          <a:p>
            <a:r>
              <a:rPr lang="en-US" dirty="0" smtClean="0"/>
              <a:t>Photo goes here </a:t>
            </a:r>
            <a:endParaRPr lang="en-US" dirty="0"/>
          </a:p>
        </p:txBody>
      </p:sp>
      <p:sp>
        <p:nvSpPr>
          <p:cNvPr id="6" name="Slide Number Placeholder 5"/>
          <p:cNvSpPr>
            <a:spLocks noGrp="1"/>
          </p:cNvSpPr>
          <p:nvPr>
            <p:ph type="sldNum" sz="quarter" idx="11"/>
          </p:nvPr>
        </p:nvSpPr>
        <p:spPr/>
        <p:txBody>
          <a:bodyPr/>
          <a:lstStyle>
            <a:lvl1pPr>
              <a:defRPr>
                <a:latin typeface="+mn-lt"/>
              </a:defRPr>
            </a:lvl1pPr>
          </a:lstStyle>
          <a:p>
            <a:fld id="{F10CCBB2-23CF-43DD-999B-A7E7F6652AA9}" type="slidenum">
              <a:rPr lang="en-US" smtClean="0"/>
              <a:pPr/>
              <a:t>‹#›</a:t>
            </a:fld>
            <a:endParaRPr lang="en-US" dirty="0"/>
          </a:p>
        </p:txBody>
      </p:sp>
    </p:spTree>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Divider-option 3">
    <p:bg>
      <p:bgPr>
        <a:gradFill flip="none" rotWithShape="1">
          <a:gsLst>
            <a:gs pos="5000">
              <a:schemeClr val="accent2"/>
            </a:gs>
            <a:gs pos="95000">
              <a:schemeClr val="accent1"/>
            </a:gs>
          </a:gsLst>
          <a:lin ang="16200000" scaled="0"/>
          <a:tileRect/>
        </a:gradFill>
        <a:effectLst/>
      </p:bgPr>
    </p:bg>
    <p:spTree>
      <p:nvGrpSpPr>
        <p:cNvPr id="1" name=""/>
        <p:cNvGrpSpPr/>
        <p:nvPr/>
      </p:nvGrpSpPr>
      <p:grpSpPr>
        <a:xfrm>
          <a:off x="0" y="0"/>
          <a:ext cx="0" cy="0"/>
          <a:chOff x="0" y="0"/>
          <a:chExt cx="0" cy="0"/>
        </a:xfrm>
      </p:grpSpPr>
      <p:sp>
        <p:nvSpPr>
          <p:cNvPr id="14" name="Text Box 5"/>
          <p:cNvSpPr txBox="1">
            <a:spLocks noChangeArrowheads="1"/>
          </p:cNvSpPr>
          <p:nvPr userDrawn="1"/>
        </p:nvSpPr>
        <p:spPr bwMode="auto">
          <a:xfrm>
            <a:off x="524794" y="6644046"/>
            <a:ext cx="2890838" cy="123111"/>
          </a:xfrm>
          <a:prstGeom prst="rect">
            <a:avLst/>
          </a:prstGeom>
          <a:noFill/>
          <a:ln w="50800" algn="ctr">
            <a:noFill/>
            <a:miter lim="800000"/>
            <a:headEnd type="none" w="sm" len="sm"/>
            <a:tailEnd type="none" w="sm" len="sm"/>
          </a:ln>
          <a:effectLst/>
        </p:spPr>
        <p:txBody>
          <a:bodyPr wrap="square" lIns="0" tIns="0" rIns="0" bIns="0">
            <a:spAutoFit/>
          </a:bodyPr>
          <a:lstStyle/>
          <a:p>
            <a:pPr eaLnBrk="0" hangingPunct="0">
              <a:spcBef>
                <a:spcPct val="50000"/>
              </a:spcBef>
              <a:defRPr/>
            </a:pPr>
            <a:r>
              <a:rPr lang="en-US" sz="800" b="0" i="0" dirty="0" smtClean="0">
                <a:solidFill>
                  <a:schemeClr val="bg1"/>
                </a:solidFill>
                <a:latin typeface="Neo Sans Intel"/>
                <a:cs typeface="Neo Sans Intel"/>
              </a:rPr>
              <a:t>INTEL CONFIDENTIAL</a:t>
            </a:r>
            <a:endParaRPr lang="en-US" sz="800" b="0" i="0" dirty="0">
              <a:solidFill>
                <a:schemeClr val="bg1"/>
              </a:solidFill>
              <a:latin typeface="Neo Sans Intel"/>
              <a:cs typeface="Neo Sans Intel"/>
            </a:endParaRPr>
          </a:p>
        </p:txBody>
      </p:sp>
      <p:sp>
        <p:nvSpPr>
          <p:cNvPr id="15" name="Rectangle 4"/>
          <p:cNvSpPr>
            <a:spLocks noGrp="1" noChangeArrowheads="1"/>
          </p:cNvSpPr>
          <p:nvPr>
            <p:ph type="sldNum" sz="quarter" idx="4"/>
          </p:nvPr>
        </p:nvSpPr>
        <p:spPr bwMode="auto">
          <a:xfrm>
            <a:off x="76202" y="6553200"/>
            <a:ext cx="415925" cy="3048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ctr" eaLnBrk="0" hangingPunct="0">
              <a:defRPr sz="800" b="0">
                <a:solidFill>
                  <a:schemeClr val="bg1"/>
                </a:solidFill>
                <a:latin typeface="Neo Sans Intel Light" pitchFamily="34" charset="0"/>
                <a:ea typeface="MS PGothic" pitchFamily="34" charset="-128"/>
                <a:cs typeface="Arial" pitchFamily="34" charset="0"/>
              </a:defRPr>
            </a:lvl1pPr>
          </a:lstStyle>
          <a:p>
            <a:pPr>
              <a:defRPr/>
            </a:pPr>
            <a:fld id="{B44C7BE5-B578-44C2-B697-AD60B2F34A37}" type="slidenum">
              <a:rPr lang="ja-JP" altLang="en-US" smtClean="0"/>
              <a:pPr>
                <a:defRPr/>
              </a:pPr>
              <a:t>‹#›</a:t>
            </a:fld>
            <a:endParaRPr lang="en-US" altLang="ja-JP" dirty="0"/>
          </a:p>
        </p:txBody>
      </p:sp>
      <p:sp>
        <p:nvSpPr>
          <p:cNvPr id="8" name="Picture Placeholder 7"/>
          <p:cNvSpPr>
            <a:spLocks noGrp="1"/>
          </p:cNvSpPr>
          <p:nvPr>
            <p:ph type="pic" sz="quarter" idx="10" hasCustomPrompt="1"/>
          </p:nvPr>
        </p:nvSpPr>
        <p:spPr>
          <a:xfrm>
            <a:off x="0" y="0"/>
            <a:ext cx="9144000" cy="6858000"/>
          </a:xfrm>
          <a:prstGeom prst="rect">
            <a:avLst/>
          </a:prstGeom>
          <a:solidFill>
            <a:schemeClr val="tx2"/>
          </a:solidFill>
        </p:spPr>
        <p:txBody>
          <a:bodyPr anchor="ctr" anchorCtr="0"/>
          <a:lstStyle>
            <a:lvl1pPr marL="0" marR="0" indent="0" algn="ctr" defTabSz="914400" rtl="0" eaLnBrk="1" fontAlgn="base" latinLnBrk="0" hangingPunct="1">
              <a:lnSpc>
                <a:spcPct val="100000"/>
              </a:lnSpc>
              <a:spcBef>
                <a:spcPct val="75000"/>
              </a:spcBef>
              <a:spcAft>
                <a:spcPct val="0"/>
              </a:spcAft>
              <a:buClrTx/>
              <a:buSzTx/>
              <a:buFontTx/>
              <a:buNone/>
              <a:tabLst/>
              <a:defRPr/>
            </a:lvl1pPr>
          </a:lstStyle>
          <a:p>
            <a:r>
              <a:rPr lang="en-US" dirty="0" smtClean="0"/>
              <a:t>Photo goes here</a:t>
            </a:r>
          </a:p>
          <a:p>
            <a:endParaRPr lang="en-US" dirty="0"/>
          </a:p>
        </p:txBody>
      </p:sp>
      <p:sp>
        <p:nvSpPr>
          <p:cNvPr id="9" name="Title 1"/>
          <p:cNvSpPr>
            <a:spLocks noGrp="1" noChangeAspect="1"/>
          </p:cNvSpPr>
          <p:nvPr>
            <p:ph type="title" hasCustomPrompt="1"/>
          </p:nvPr>
        </p:nvSpPr>
        <p:spPr>
          <a:xfrm>
            <a:off x="0" y="409575"/>
            <a:ext cx="4937760" cy="1618488"/>
          </a:xfrm>
          <a:prstGeom prst="rect">
            <a:avLst/>
          </a:prstGeo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285750" indent="0" algn="l">
              <a:lnSpc>
                <a:spcPct val="100000"/>
              </a:lnSpc>
              <a:defRPr sz="3600" b="0" i="0" cap="none">
                <a:solidFill>
                  <a:srgbClr val="FFFFFF"/>
                </a:solidFill>
                <a:latin typeface="+mn-lt"/>
                <a:cs typeface="Neo Sans Intel"/>
              </a:defRPr>
            </a:lvl1pPr>
          </a:lstStyle>
          <a:p>
            <a:r>
              <a:rPr lang="en-US" dirty="0" smtClean="0"/>
              <a:t>Click To Edit Section Divider title Style</a:t>
            </a:r>
            <a:endParaRPr lang="en-US" dirty="0"/>
          </a:p>
        </p:txBody>
      </p:sp>
    </p:spTree>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F10CCBB2-23CF-43DD-999B-A7E7F6652AA9}" type="slidenum">
              <a:rPr lang="en-US" smtClean="0"/>
              <a:pPr/>
              <a:t>‹#›</a:t>
            </a:fld>
            <a:endParaRPr lang="en-US" dirty="0"/>
          </a:p>
        </p:txBody>
      </p:sp>
      <p:sp>
        <p:nvSpPr>
          <p:cNvPr id="7" name="Title 6"/>
          <p:cNvSpPr>
            <a:spLocks noGrp="1"/>
          </p:cNvSpPr>
          <p:nvPr>
            <p:ph type="title"/>
          </p:nvPr>
        </p:nvSpPr>
        <p:spPr>
          <a:xfrm>
            <a:off x="457200" y="409575"/>
            <a:ext cx="8229600" cy="885826"/>
          </a:xfrm>
          <a:prstGeom prst="rect">
            <a:avLst/>
          </a:prstGeom>
        </p:spPr>
        <p:txBody>
          <a:bodyPr/>
          <a:lstStyle/>
          <a:p>
            <a:r>
              <a:rPr lang="en-US" smtClean="0"/>
              <a:t>Click to edit Master title style</a:t>
            </a:r>
            <a:endParaRPr lang="en-US" dirty="0"/>
          </a:p>
        </p:txBody>
      </p:sp>
      <p:sp>
        <p:nvSpPr>
          <p:cNvPr id="9" name="Text Placeholder 8"/>
          <p:cNvSpPr>
            <a:spLocks noGrp="1"/>
          </p:cNvSpPr>
          <p:nvPr>
            <p:ph type="body" sz="quarter" idx="11"/>
          </p:nvPr>
        </p:nvSpPr>
        <p:spPr>
          <a:xfrm>
            <a:off x="457200" y="1371600"/>
            <a:ext cx="8229600" cy="4572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11480"/>
            <a:ext cx="8229600" cy="886968"/>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379539"/>
            <a:ext cx="4037012" cy="4537075"/>
          </a:xfrm>
          <a:prstGeom prst="rect">
            <a:avLst/>
          </a:prstGeom>
        </p:spPr>
        <p:txBody>
          <a:bodyPr/>
          <a:lstStyle>
            <a:lvl1pPr marL="0" indent="0">
              <a:defRPr sz="20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5025" y="1379539"/>
            <a:ext cx="4038600" cy="4537075"/>
          </a:xfrm>
          <a:prstGeom prst="rect">
            <a:avLst/>
          </a:prstGeom>
        </p:spPr>
        <p:txBody>
          <a:bodyPr/>
          <a:lstStyle>
            <a:lvl1pPr marL="0" indent="0">
              <a:defRPr sz="20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4"/>
          <p:cNvSpPr>
            <a:spLocks noGrp="1"/>
          </p:cNvSpPr>
          <p:nvPr>
            <p:ph type="sldNum" sz="quarter" idx="10"/>
          </p:nvPr>
        </p:nvSpPr>
        <p:spPr/>
        <p:txBody>
          <a:bodyPr/>
          <a:lstStyle/>
          <a:p>
            <a:fld id="{F10CCBB2-23CF-43DD-999B-A7E7F6652AA9}" type="slidenum">
              <a:rPr lang="en-US" smtClean="0"/>
              <a:pPr/>
              <a:t>‹#›</a:t>
            </a:fld>
            <a:endParaRPr lang="en-US"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Intel_footer_121410.png"/>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0" y="6362701"/>
            <a:ext cx="9144000" cy="495300"/>
          </a:xfrm>
          <a:prstGeom prst="rect">
            <a:avLst/>
          </a:prstGeom>
        </p:spPr>
      </p:pic>
      <p:sp>
        <p:nvSpPr>
          <p:cNvPr id="10" name="Slide Number Placeholder 9"/>
          <p:cNvSpPr>
            <a:spLocks noGrp="1"/>
          </p:cNvSpPr>
          <p:nvPr>
            <p:ph type="sldNum" sz="quarter" idx="4"/>
          </p:nvPr>
        </p:nvSpPr>
        <p:spPr>
          <a:xfrm>
            <a:off x="-3455" y="6592378"/>
            <a:ext cx="460655" cy="219456"/>
          </a:xfrm>
          <a:prstGeom prst="rect">
            <a:avLst/>
          </a:prstGeom>
        </p:spPr>
        <p:txBody>
          <a:bodyPr vert="horz" lIns="91440" tIns="45720" rIns="91440" bIns="45720" rtlCol="0" anchor="ctr"/>
          <a:lstStyle>
            <a:lvl1pPr marL="0" algn="r" defTabSz="914400" rtl="0" eaLnBrk="1" latinLnBrk="0" hangingPunct="1">
              <a:defRPr lang="en-US" sz="800" b="0" i="0" kern="1200" smtClean="0">
                <a:solidFill>
                  <a:schemeClr val="bg1"/>
                </a:solidFill>
                <a:latin typeface="+mn-lt"/>
                <a:ea typeface="Verdana" pitchFamily="34" charset="0"/>
                <a:cs typeface="Neo Sans Intel"/>
              </a:defRPr>
            </a:lvl1pPr>
          </a:lstStyle>
          <a:p>
            <a:fld id="{F10CCBB2-23CF-43DD-999B-A7E7F6652AA9}" type="slidenum">
              <a:rPr lang="en-US" smtClean="0"/>
              <a:pPr/>
              <a:t>‹#›</a:t>
            </a:fld>
            <a:endParaRPr lang="en-US" dirty="0"/>
          </a:p>
        </p:txBody>
      </p:sp>
      <p:sp>
        <p:nvSpPr>
          <p:cNvPr id="14" name="Title Placeholder 13"/>
          <p:cNvSpPr>
            <a:spLocks noGrp="1"/>
          </p:cNvSpPr>
          <p:nvPr>
            <p:ph type="title"/>
          </p:nvPr>
        </p:nvSpPr>
        <p:spPr>
          <a:xfrm>
            <a:off x="457200" y="409575"/>
            <a:ext cx="8229600" cy="885826"/>
          </a:xfrm>
          <a:prstGeom prst="rect">
            <a:avLst/>
          </a:prstGeom>
        </p:spPr>
        <p:txBody>
          <a:bodyPr vert="horz" lIns="0" tIns="0" rIns="0" bIns="0" rtlCol="0" anchor="t" anchorCtr="0">
            <a:noAutofit/>
          </a:bodyPr>
          <a:lstStyle/>
          <a:p>
            <a:r>
              <a:rPr lang="en-US" smtClean="0"/>
              <a:t>Click to edit Master title style</a:t>
            </a:r>
            <a:endParaRPr lang="en-US" dirty="0"/>
          </a:p>
        </p:txBody>
      </p:sp>
      <p:sp>
        <p:nvSpPr>
          <p:cNvPr id="15" name="Text Placeholder 14"/>
          <p:cNvSpPr>
            <a:spLocks noGrp="1"/>
          </p:cNvSpPr>
          <p:nvPr>
            <p:ph type="body" idx="1"/>
          </p:nvPr>
        </p:nvSpPr>
        <p:spPr>
          <a:xfrm>
            <a:off x="457200" y="1371600"/>
            <a:ext cx="8229600" cy="4572000"/>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1" name="Picture 10" descr="HP_White_RGB_150_LG.png"/>
          <p:cNvPicPr>
            <a:picLocks noChangeAspect="1"/>
          </p:cNvPicPr>
          <p:nvPr userDrawn="1"/>
        </p:nvPicPr>
        <p:blipFill>
          <a:blip r:embed="rId44" cstate="email">
            <a:extLst>
              <a:ext uri="{28A0092B-C50C-407E-A947-70E740481C1C}">
                <a14:useLocalDpi xmlns:a14="http://schemas.microsoft.com/office/drawing/2010/main"/>
              </a:ext>
            </a:extLst>
          </a:blip>
          <a:stretch>
            <a:fillRect/>
          </a:stretch>
        </p:blipFill>
        <p:spPr>
          <a:xfrm>
            <a:off x="7901336" y="6357622"/>
            <a:ext cx="486024" cy="486024"/>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74" r:id="rId8"/>
    <p:sldLayoutId id="2147483675" r:id="rId9"/>
    <p:sldLayoutId id="2147483676" r:id="rId10"/>
    <p:sldLayoutId id="2147483677" r:id="rId11"/>
    <p:sldLayoutId id="2147483671" r:id="rId12"/>
    <p:sldLayoutId id="2147483672" r:id="rId13"/>
    <p:sldLayoutId id="2147483673"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Lst>
  <p:txStyles>
    <p:titleStyle>
      <a:lvl1pPr algn="l" defTabSz="914400" rtl="0" eaLnBrk="1" latinLnBrk="0" hangingPunct="1">
        <a:lnSpc>
          <a:spcPts val="2600"/>
        </a:lnSpc>
        <a:spcBef>
          <a:spcPct val="0"/>
        </a:spcBef>
        <a:buNone/>
        <a:defRPr lang="en-US" altLang="ja-JP" sz="3000" b="1" i="0" kern="1200" dirty="0" smtClean="0">
          <a:solidFill>
            <a:schemeClr val="accent1"/>
          </a:solidFill>
          <a:latin typeface="+mj-lt"/>
          <a:ea typeface="+mj-ea"/>
          <a:cs typeface="+mj-cs"/>
        </a:defRPr>
      </a:lvl1pPr>
    </p:titleStyle>
    <p:bodyStyle>
      <a:lvl1pPr marL="0" indent="0" algn="l" defTabSz="914400" rtl="0" eaLnBrk="1" latinLnBrk="0" hangingPunct="1">
        <a:spcBef>
          <a:spcPts val="2200"/>
        </a:spcBef>
        <a:buFont typeface="Arial" pitchFamily="34" charset="0"/>
        <a:buNone/>
        <a:defRPr lang="en-US" altLang="ja-JP" sz="2400" b="0" i="0" kern="1200" dirty="0" smtClean="0">
          <a:solidFill>
            <a:schemeClr val="tx1"/>
          </a:solidFill>
          <a:latin typeface="+mn-lt"/>
          <a:ea typeface="+mn-ea"/>
          <a:cs typeface="+mn-cs"/>
        </a:defRPr>
      </a:lvl1pPr>
      <a:lvl2pPr marL="228600" indent="-228600" algn="l" defTabSz="914400" rtl="0" eaLnBrk="1" latinLnBrk="0" hangingPunct="1">
        <a:spcBef>
          <a:spcPts val="900"/>
        </a:spcBef>
        <a:buFont typeface="Arial" pitchFamily="34" charset="0"/>
        <a:buChar char="•"/>
        <a:defRPr lang="en-US" altLang="ja-JP" sz="2200" b="0" i="0" kern="1200" dirty="0" smtClean="0">
          <a:solidFill>
            <a:schemeClr val="tx1"/>
          </a:solidFill>
          <a:latin typeface="+mn-lt"/>
          <a:ea typeface="+mn-ea"/>
          <a:cs typeface="+mn-cs"/>
        </a:defRPr>
      </a:lvl2pPr>
      <a:lvl3pPr marL="457200" indent="-228600" algn="l" defTabSz="914400" rtl="0" eaLnBrk="1" latinLnBrk="0" hangingPunct="1">
        <a:spcBef>
          <a:spcPts val="600"/>
        </a:spcBef>
        <a:buClr>
          <a:schemeClr val="tx2"/>
        </a:buClr>
        <a:buFont typeface="Neo Sans Intel" pitchFamily="34" charset="0"/>
        <a:buChar char="–"/>
        <a:defRPr lang="en-US" altLang="ja-JP" sz="2000" b="0" i="0" kern="1200" dirty="0" smtClean="0">
          <a:solidFill>
            <a:schemeClr val="tx1"/>
          </a:solidFill>
          <a:latin typeface="+mn-lt"/>
          <a:ea typeface="+mn-ea"/>
          <a:cs typeface="+mn-cs"/>
        </a:defRPr>
      </a:lvl3pPr>
      <a:lvl4pPr marL="628650" indent="-171450" algn="l" defTabSz="914400" rtl="0" eaLnBrk="1" latinLnBrk="0" hangingPunct="1">
        <a:spcBef>
          <a:spcPts val="300"/>
        </a:spcBef>
        <a:buClr>
          <a:schemeClr val="tx2"/>
        </a:buClr>
        <a:buFont typeface="Neo Sans Intel" pitchFamily="34" charset="0"/>
        <a:buChar char="–"/>
        <a:defRPr lang="en-US" altLang="ja-JP" sz="1800" b="0" i="0" kern="1200" dirty="0" smtClean="0">
          <a:solidFill>
            <a:schemeClr val="tx1"/>
          </a:solidFill>
          <a:latin typeface="+mn-lt"/>
          <a:ea typeface="+mn-ea"/>
          <a:cs typeface="+mn-cs"/>
        </a:defRPr>
      </a:lvl4pPr>
      <a:lvl5pPr marL="800100" indent="-171450" algn="l" defTabSz="914400" rtl="0" eaLnBrk="1" latinLnBrk="0" hangingPunct="1">
        <a:spcBef>
          <a:spcPts val="100"/>
        </a:spcBef>
        <a:buClr>
          <a:schemeClr val="tx2"/>
        </a:buClr>
        <a:buFont typeface="Neo Sans Intel" pitchFamily="34" charset="0"/>
        <a:buChar char="–"/>
        <a:defRPr lang="en-US" altLang="ja-JP" sz="1800" b="0" i="0" kern="1200" dirty="0" smtClean="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33.jpeg"/></Relationships>
</file>

<file path=ppt/slides/_rels/slide100.xml.rels><?xml version="1.0" encoding="UTF-8" standalone="yes"?>
<Relationships xmlns="http://schemas.openxmlformats.org/package/2006/relationships"><Relationship Id="rId8" Type="http://schemas.openxmlformats.org/officeDocument/2006/relationships/image" Target="../media/image353.png"/><Relationship Id="rId13" Type="http://schemas.openxmlformats.org/officeDocument/2006/relationships/image" Target="../media/image12.jpeg"/><Relationship Id="rId3" Type="http://schemas.openxmlformats.org/officeDocument/2006/relationships/image" Target="../media/image340.png"/><Relationship Id="rId7" Type="http://schemas.openxmlformats.org/officeDocument/2006/relationships/image" Target="../media/image352.png"/><Relationship Id="rId12" Type="http://schemas.openxmlformats.org/officeDocument/2006/relationships/image" Target="../media/image332.png"/><Relationship Id="rId2" Type="http://schemas.openxmlformats.org/officeDocument/2006/relationships/notesSlide" Target="../notesSlides/notesSlide78.xml"/><Relationship Id="rId1" Type="http://schemas.openxmlformats.org/officeDocument/2006/relationships/slideLayout" Target="../slideLayouts/slideLayout37.xml"/><Relationship Id="rId6" Type="http://schemas.openxmlformats.org/officeDocument/2006/relationships/image" Target="../media/image351.png"/><Relationship Id="rId11" Type="http://schemas.openxmlformats.org/officeDocument/2006/relationships/image" Target="../media/image43.png"/><Relationship Id="rId5" Type="http://schemas.openxmlformats.org/officeDocument/2006/relationships/image" Target="../media/image350.png"/><Relationship Id="rId10" Type="http://schemas.openxmlformats.org/officeDocument/2006/relationships/image" Target="../media/image42.png"/><Relationship Id="rId4" Type="http://schemas.openxmlformats.org/officeDocument/2006/relationships/image" Target="../media/image349.png"/><Relationship Id="rId9" Type="http://schemas.openxmlformats.org/officeDocument/2006/relationships/image" Target="../media/image354.png"/></Relationships>
</file>

<file path=ppt/slides/_rels/slide101.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89.png"/><Relationship Id="rId7" Type="http://schemas.openxmlformats.org/officeDocument/2006/relationships/diagramColors" Target="../diagrams/colors9.xml"/><Relationship Id="rId12" Type="http://schemas.openxmlformats.org/officeDocument/2006/relationships/image" Target="../media/image12.jpeg"/><Relationship Id="rId2" Type="http://schemas.openxmlformats.org/officeDocument/2006/relationships/notesSlide" Target="../notesSlides/notesSlide79.xml"/><Relationship Id="rId1" Type="http://schemas.openxmlformats.org/officeDocument/2006/relationships/slideLayout" Target="../slideLayouts/slideLayout8.xml"/><Relationship Id="rId6" Type="http://schemas.openxmlformats.org/officeDocument/2006/relationships/diagramQuickStyle" Target="../diagrams/quickStyle9.xml"/><Relationship Id="rId11" Type="http://schemas.openxmlformats.org/officeDocument/2006/relationships/image" Target="../media/image43.png"/><Relationship Id="rId5" Type="http://schemas.openxmlformats.org/officeDocument/2006/relationships/diagramLayout" Target="../diagrams/layout9.xml"/><Relationship Id="rId10" Type="http://schemas.openxmlformats.org/officeDocument/2006/relationships/image" Target="../media/image42.png"/><Relationship Id="rId4" Type="http://schemas.openxmlformats.org/officeDocument/2006/relationships/diagramData" Target="../diagrams/data9.xml"/><Relationship Id="rId9" Type="http://schemas.openxmlformats.org/officeDocument/2006/relationships/image" Target="../media/image190.png"/></Relationships>
</file>

<file path=ppt/slides/_rels/slide102.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355.jpeg"/><Relationship Id="rId2" Type="http://schemas.openxmlformats.org/officeDocument/2006/relationships/notesSlide" Target="../notesSlides/notesSlide80.xml"/><Relationship Id="rId1" Type="http://schemas.openxmlformats.org/officeDocument/2006/relationships/slideLayout" Target="../slideLayouts/slideLayout38.xml"/><Relationship Id="rId6" Type="http://schemas.openxmlformats.org/officeDocument/2006/relationships/image" Target="../media/image12.jpeg"/><Relationship Id="rId5" Type="http://schemas.openxmlformats.org/officeDocument/2006/relationships/image" Target="../media/image43.png"/><Relationship Id="rId4" Type="http://schemas.openxmlformats.org/officeDocument/2006/relationships/image" Target="../media/image42.png"/></Relationships>
</file>

<file path=ppt/slides/_rels/slide103.xml.rels><?xml version="1.0" encoding="UTF-8" standalone="yes"?>
<Relationships xmlns="http://schemas.openxmlformats.org/package/2006/relationships"><Relationship Id="rId3" Type="http://schemas.openxmlformats.org/officeDocument/2006/relationships/image" Target="../media/image356.jpeg"/><Relationship Id="rId2" Type="http://schemas.openxmlformats.org/officeDocument/2006/relationships/image" Target="../media/image109.png"/><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89.png"/><Relationship Id="rId7" Type="http://schemas.openxmlformats.org/officeDocument/2006/relationships/diagramColors" Target="../diagrams/colors10.xml"/><Relationship Id="rId12" Type="http://schemas.openxmlformats.org/officeDocument/2006/relationships/image" Target="../media/image12.jpeg"/><Relationship Id="rId2" Type="http://schemas.openxmlformats.org/officeDocument/2006/relationships/notesSlide" Target="../notesSlides/notesSlide81.xml"/><Relationship Id="rId1" Type="http://schemas.openxmlformats.org/officeDocument/2006/relationships/slideLayout" Target="../slideLayouts/slideLayout8.xml"/><Relationship Id="rId6" Type="http://schemas.openxmlformats.org/officeDocument/2006/relationships/diagramQuickStyle" Target="../diagrams/quickStyle10.xml"/><Relationship Id="rId11" Type="http://schemas.openxmlformats.org/officeDocument/2006/relationships/image" Target="../media/image190.png"/><Relationship Id="rId5" Type="http://schemas.openxmlformats.org/officeDocument/2006/relationships/diagramLayout" Target="../diagrams/layout10.xml"/><Relationship Id="rId10" Type="http://schemas.openxmlformats.org/officeDocument/2006/relationships/image" Target="../media/image43.png"/><Relationship Id="rId4" Type="http://schemas.openxmlformats.org/officeDocument/2006/relationships/diagramData" Target="../diagrams/data10.xml"/><Relationship Id="rId9" Type="http://schemas.openxmlformats.org/officeDocument/2006/relationships/image" Target="../media/image42.png"/></Relationships>
</file>

<file path=ppt/slides/_rels/slide10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2.xml"/><Relationship Id="rId1" Type="http://schemas.openxmlformats.org/officeDocument/2006/relationships/slideLayout" Target="../slideLayouts/slideLayout8.xml"/><Relationship Id="rId5" Type="http://schemas.openxmlformats.org/officeDocument/2006/relationships/image" Target="../media/image55.png"/><Relationship Id="rId4" Type="http://schemas.openxmlformats.org/officeDocument/2006/relationships/image" Target="../media/image54.png"/></Relationships>
</file>

<file path=ppt/slides/_rels/slide10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3.xml"/><Relationship Id="rId1" Type="http://schemas.openxmlformats.org/officeDocument/2006/relationships/slideLayout" Target="../slideLayouts/slideLayout8.xml"/><Relationship Id="rId5" Type="http://schemas.openxmlformats.org/officeDocument/2006/relationships/image" Target="../media/image55.png"/><Relationship Id="rId4" Type="http://schemas.openxmlformats.org/officeDocument/2006/relationships/image" Target="../media/image57.png"/></Relationships>
</file>

<file path=ppt/slides/_rels/slide10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58.png"/><Relationship Id="rId1" Type="http://schemas.openxmlformats.org/officeDocument/2006/relationships/slideLayout" Target="../slideLayouts/slideLayout9.xml"/><Relationship Id="rId5" Type="http://schemas.openxmlformats.org/officeDocument/2006/relationships/image" Target="../media/image55.png"/><Relationship Id="rId4" Type="http://schemas.openxmlformats.org/officeDocument/2006/relationships/hyperlink" Target="https://www-ssl.intel.com/content/www/us/en/solid-state-drives/solid-state-drives-320-series-tco-estimator-demo.html" TargetMode="External"/></Relationships>
</file>

<file path=ppt/slides/_rels/slide108.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189.png"/><Relationship Id="rId7" Type="http://schemas.openxmlformats.org/officeDocument/2006/relationships/diagramColors" Target="../diagrams/colors11.xml"/><Relationship Id="rId12" Type="http://schemas.openxmlformats.org/officeDocument/2006/relationships/image" Target="../media/image12.jpeg"/><Relationship Id="rId2" Type="http://schemas.openxmlformats.org/officeDocument/2006/relationships/notesSlide" Target="../notesSlides/notesSlide84.xml"/><Relationship Id="rId1" Type="http://schemas.openxmlformats.org/officeDocument/2006/relationships/slideLayout" Target="../slideLayouts/slideLayout8.xml"/><Relationship Id="rId6" Type="http://schemas.openxmlformats.org/officeDocument/2006/relationships/diagramQuickStyle" Target="../diagrams/quickStyle11.xml"/><Relationship Id="rId11" Type="http://schemas.openxmlformats.org/officeDocument/2006/relationships/image" Target="../media/image190.png"/><Relationship Id="rId5" Type="http://schemas.openxmlformats.org/officeDocument/2006/relationships/diagramLayout" Target="../diagrams/layout11.xml"/><Relationship Id="rId10" Type="http://schemas.openxmlformats.org/officeDocument/2006/relationships/image" Target="../media/image43.png"/><Relationship Id="rId4" Type="http://schemas.openxmlformats.org/officeDocument/2006/relationships/diagramData" Target="../diagrams/data11.xml"/><Relationship Id="rId9" Type="http://schemas.openxmlformats.org/officeDocument/2006/relationships/image" Target="../media/image42.png"/></Relationships>
</file>

<file path=ppt/slides/_rels/slide109.xml.rels><?xml version="1.0" encoding="UTF-8" standalone="yes"?>
<Relationships xmlns="http://schemas.openxmlformats.org/package/2006/relationships"><Relationship Id="rId8" Type="http://schemas.openxmlformats.org/officeDocument/2006/relationships/image" Target="../media/image362.png"/><Relationship Id="rId3" Type="http://schemas.openxmlformats.org/officeDocument/2006/relationships/image" Target="../media/image357.png"/><Relationship Id="rId7" Type="http://schemas.openxmlformats.org/officeDocument/2006/relationships/image" Target="../media/image361.png"/><Relationship Id="rId12" Type="http://schemas.openxmlformats.org/officeDocument/2006/relationships/image" Target="../media/image55.png"/><Relationship Id="rId2" Type="http://schemas.openxmlformats.org/officeDocument/2006/relationships/notesSlide" Target="../notesSlides/notesSlide85.xml"/><Relationship Id="rId1" Type="http://schemas.openxmlformats.org/officeDocument/2006/relationships/slideLayout" Target="../slideLayouts/slideLayout39.xml"/><Relationship Id="rId6" Type="http://schemas.openxmlformats.org/officeDocument/2006/relationships/image" Target="../media/image360.png"/><Relationship Id="rId11" Type="http://schemas.openxmlformats.org/officeDocument/2006/relationships/image" Target="../media/image43.png"/><Relationship Id="rId5" Type="http://schemas.openxmlformats.org/officeDocument/2006/relationships/image" Target="../media/image359.png"/><Relationship Id="rId10" Type="http://schemas.openxmlformats.org/officeDocument/2006/relationships/image" Target="../media/image42.png"/><Relationship Id="rId4" Type="http://schemas.openxmlformats.org/officeDocument/2006/relationships/image" Target="../media/image358.png"/><Relationship Id="rId9" Type="http://schemas.openxmlformats.org/officeDocument/2006/relationships/image" Target="../media/image36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33.jpeg"/></Relationships>
</file>

<file path=ppt/slides/_rels/slide1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64.png"/><Relationship Id="rId7" Type="http://schemas.openxmlformats.org/officeDocument/2006/relationships/image" Target="../media/image368.png"/><Relationship Id="rId12" Type="http://schemas.openxmlformats.org/officeDocument/2006/relationships/image" Target="../media/image12.jpeg"/><Relationship Id="rId2" Type="http://schemas.openxmlformats.org/officeDocument/2006/relationships/notesSlide" Target="../notesSlides/notesSlide86.xml"/><Relationship Id="rId1" Type="http://schemas.openxmlformats.org/officeDocument/2006/relationships/slideLayout" Target="../slideLayouts/slideLayout11.xml"/><Relationship Id="rId6" Type="http://schemas.openxmlformats.org/officeDocument/2006/relationships/image" Target="../media/image367.png"/><Relationship Id="rId11" Type="http://schemas.openxmlformats.org/officeDocument/2006/relationships/image" Target="../media/image55.png"/><Relationship Id="rId5" Type="http://schemas.openxmlformats.org/officeDocument/2006/relationships/image" Target="../media/image366.png"/><Relationship Id="rId10" Type="http://schemas.openxmlformats.org/officeDocument/2006/relationships/image" Target="../media/image43.png"/><Relationship Id="rId4" Type="http://schemas.openxmlformats.org/officeDocument/2006/relationships/image" Target="../media/image365.png"/><Relationship Id="rId9" Type="http://schemas.openxmlformats.org/officeDocument/2006/relationships/image" Target="../media/image42.png"/></Relationships>
</file>

<file path=ppt/slides/_rels/slide1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69.png"/><Relationship Id="rId7" Type="http://schemas.openxmlformats.org/officeDocument/2006/relationships/image" Target="../media/image42.png"/><Relationship Id="rId2" Type="http://schemas.openxmlformats.org/officeDocument/2006/relationships/notesSlide" Target="../notesSlides/notesSlide87.xml"/><Relationship Id="rId1" Type="http://schemas.openxmlformats.org/officeDocument/2006/relationships/slideLayout" Target="../slideLayouts/slideLayout11.xml"/><Relationship Id="rId6" Type="http://schemas.openxmlformats.org/officeDocument/2006/relationships/image" Target="../media/image372.png"/><Relationship Id="rId5" Type="http://schemas.openxmlformats.org/officeDocument/2006/relationships/image" Target="../media/image371.png"/><Relationship Id="rId10" Type="http://schemas.openxmlformats.org/officeDocument/2006/relationships/image" Target="../media/image12.jpeg"/><Relationship Id="rId4" Type="http://schemas.openxmlformats.org/officeDocument/2006/relationships/image" Target="../media/image370.png"/><Relationship Id="rId9" Type="http://schemas.openxmlformats.org/officeDocument/2006/relationships/image" Target="../media/image55.png"/></Relationships>
</file>

<file path=ppt/slides/_rels/slide112.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189.png"/><Relationship Id="rId7" Type="http://schemas.openxmlformats.org/officeDocument/2006/relationships/diagramColors" Target="../diagrams/colors12.xml"/><Relationship Id="rId12" Type="http://schemas.openxmlformats.org/officeDocument/2006/relationships/image" Target="../media/image12.jpeg"/><Relationship Id="rId2" Type="http://schemas.openxmlformats.org/officeDocument/2006/relationships/notesSlide" Target="../notesSlides/notesSlide88.xml"/><Relationship Id="rId1" Type="http://schemas.openxmlformats.org/officeDocument/2006/relationships/slideLayout" Target="../slideLayouts/slideLayout40.xml"/><Relationship Id="rId6" Type="http://schemas.openxmlformats.org/officeDocument/2006/relationships/diagramQuickStyle" Target="../diagrams/quickStyle12.xml"/><Relationship Id="rId11" Type="http://schemas.openxmlformats.org/officeDocument/2006/relationships/image" Target="../media/image190.png"/><Relationship Id="rId5" Type="http://schemas.openxmlformats.org/officeDocument/2006/relationships/diagramLayout" Target="../diagrams/layout12.xml"/><Relationship Id="rId10" Type="http://schemas.openxmlformats.org/officeDocument/2006/relationships/image" Target="../media/image43.png"/><Relationship Id="rId4" Type="http://schemas.openxmlformats.org/officeDocument/2006/relationships/diagramData" Target="../diagrams/data12.xml"/><Relationship Id="rId9" Type="http://schemas.openxmlformats.org/officeDocument/2006/relationships/image" Target="../media/image42.png"/></Relationships>
</file>

<file path=ppt/slides/_rels/slide113.xml.rels><?xml version="1.0" encoding="UTF-8" standalone="yes"?>
<Relationships xmlns="http://schemas.openxmlformats.org/package/2006/relationships"><Relationship Id="rId3" Type="http://schemas.openxmlformats.org/officeDocument/2006/relationships/image" Target="../media/image373.png"/><Relationship Id="rId2" Type="http://schemas.openxmlformats.org/officeDocument/2006/relationships/notesSlide" Target="../notesSlides/notesSlide89.xml"/><Relationship Id="rId1" Type="http://schemas.openxmlformats.org/officeDocument/2006/relationships/slideLayout" Target="../slideLayouts/slideLayout41.xml"/><Relationship Id="rId6" Type="http://schemas.openxmlformats.org/officeDocument/2006/relationships/image" Target="../media/image12.jpeg"/><Relationship Id="rId5" Type="http://schemas.openxmlformats.org/officeDocument/2006/relationships/image" Target="../media/image43.png"/><Relationship Id="rId4" Type="http://schemas.openxmlformats.org/officeDocument/2006/relationships/image" Target="../media/image42.png"/></Relationships>
</file>

<file path=ppt/slides/_rels/slide114.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189.png"/><Relationship Id="rId7" Type="http://schemas.openxmlformats.org/officeDocument/2006/relationships/diagramColors" Target="../diagrams/colors13.xml"/><Relationship Id="rId12" Type="http://schemas.openxmlformats.org/officeDocument/2006/relationships/image" Target="../media/image12.jpeg"/><Relationship Id="rId2" Type="http://schemas.openxmlformats.org/officeDocument/2006/relationships/notesSlide" Target="../notesSlides/notesSlide90.xml"/><Relationship Id="rId1" Type="http://schemas.openxmlformats.org/officeDocument/2006/relationships/slideLayout" Target="../slideLayouts/slideLayout40.xml"/><Relationship Id="rId6" Type="http://schemas.openxmlformats.org/officeDocument/2006/relationships/diagramQuickStyle" Target="../diagrams/quickStyle13.xml"/><Relationship Id="rId11" Type="http://schemas.openxmlformats.org/officeDocument/2006/relationships/image" Target="../media/image190.png"/><Relationship Id="rId5" Type="http://schemas.openxmlformats.org/officeDocument/2006/relationships/diagramLayout" Target="../diagrams/layout13.xml"/><Relationship Id="rId10" Type="http://schemas.openxmlformats.org/officeDocument/2006/relationships/image" Target="../media/image43.png"/><Relationship Id="rId4" Type="http://schemas.openxmlformats.org/officeDocument/2006/relationships/diagramData" Target="../diagrams/data13.xml"/><Relationship Id="rId9" Type="http://schemas.openxmlformats.org/officeDocument/2006/relationships/image" Target="../media/image42.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50.png"/><Relationship Id="rId7"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52.png"/><Relationship Id="rId5" Type="http://schemas.openxmlformats.org/officeDocument/2006/relationships/image" Target="../media/image51.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55.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8.png"/><Relationship Id="rId1" Type="http://schemas.openxmlformats.org/officeDocument/2006/relationships/slideLayout" Target="../slideLayouts/slideLayout9.xml"/><Relationship Id="rId5" Type="http://schemas.openxmlformats.org/officeDocument/2006/relationships/image" Target="../media/image55.png"/><Relationship Id="rId4" Type="http://schemas.openxmlformats.org/officeDocument/2006/relationships/hyperlink" Target="https://www-ssl.intel.com/content/www/us/en/solid-state-drives/solid-state-drives-320-series-tco-estimator-demo.html"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jpeg"/></Relationships>
</file>

<file path=ppt/slides/_rels/slide2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jpeg"/><Relationship Id="rId7"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7.png"/><Relationship Id="rId4" Type="http://schemas.openxmlformats.org/officeDocument/2006/relationships/image" Target="../media/image72.png"/><Relationship Id="rId9" Type="http://schemas.openxmlformats.org/officeDocument/2006/relationships/image" Target="../media/image69.png"/></Relationships>
</file>

<file path=ppt/slides/_rels/slide2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jpe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10.xml"/><Relationship Id="rId6"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image" Target="../media/image77.png"/><Relationship Id="rId4" Type="http://schemas.openxmlformats.org/officeDocument/2006/relationships/image" Target="../media/image80.gif"/><Relationship Id="rId9" Type="http://schemas.openxmlformats.org/officeDocument/2006/relationships/image" Target="../media/image69.png"/></Relationships>
</file>

<file path=ppt/slides/_rels/slide2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85.png"/><Relationship Id="rId7" Type="http://schemas.openxmlformats.org/officeDocument/2006/relationships/image" Target="../media/image87.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75.png"/><Relationship Id="rId11" Type="http://schemas.openxmlformats.org/officeDocument/2006/relationships/image" Target="../media/image77.png"/><Relationship Id="rId5" Type="http://schemas.openxmlformats.org/officeDocument/2006/relationships/image" Target="../media/image74.png"/><Relationship Id="rId10" Type="http://schemas.openxmlformats.org/officeDocument/2006/relationships/image" Target="../media/image69.png"/><Relationship Id="rId4" Type="http://schemas.openxmlformats.org/officeDocument/2006/relationships/image" Target="../media/image86.png"/><Relationship Id="rId9" Type="http://schemas.openxmlformats.org/officeDocument/2006/relationships/image" Target="../media/image88.png"/></Relationships>
</file>

<file path=ppt/slides/_rels/slide26.xml.rels><?xml version="1.0" encoding="UTF-8" standalone="yes"?>
<Relationships xmlns="http://schemas.openxmlformats.org/package/2006/relationships"><Relationship Id="rId8" Type="http://schemas.openxmlformats.org/officeDocument/2006/relationships/image" Target="../media/image80.gif"/><Relationship Id="rId3" Type="http://schemas.openxmlformats.org/officeDocument/2006/relationships/image" Target="../media/image90.jpe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10.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95.png"/><Relationship Id="rId4" Type="http://schemas.openxmlformats.org/officeDocument/2006/relationships/image" Target="../media/image91.png"/><Relationship Id="rId9" Type="http://schemas.openxmlformats.org/officeDocument/2006/relationships/image" Target="../media/image70.png"/></Relationships>
</file>

<file path=ppt/slides/_rels/slide2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6.png"/><Relationship Id="rId7" Type="http://schemas.openxmlformats.org/officeDocument/2006/relationships/image" Target="../media/image87.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98.png"/><Relationship Id="rId11" Type="http://schemas.openxmlformats.org/officeDocument/2006/relationships/image" Target="../media/image77.png"/><Relationship Id="rId5" Type="http://schemas.openxmlformats.org/officeDocument/2006/relationships/image" Target="../media/image74.png"/><Relationship Id="rId10" Type="http://schemas.openxmlformats.org/officeDocument/2006/relationships/image" Target="../media/image69.png"/><Relationship Id="rId4" Type="http://schemas.openxmlformats.org/officeDocument/2006/relationships/image" Target="../media/image97.png"/><Relationship Id="rId9" Type="http://schemas.openxmlformats.org/officeDocument/2006/relationships/image" Target="../media/image100.png"/></Relationships>
</file>

<file path=ppt/slides/_rels/slide28.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2.png"/><Relationship Id="rId7" Type="http://schemas.openxmlformats.org/officeDocument/2006/relationships/image" Target="../media/image80.gif"/><Relationship Id="rId2" Type="http://schemas.openxmlformats.org/officeDocument/2006/relationships/image" Target="../media/image101.png"/><Relationship Id="rId1" Type="http://schemas.openxmlformats.org/officeDocument/2006/relationships/slideLayout" Target="../slideLayouts/slideLayout10.xml"/><Relationship Id="rId6" Type="http://schemas.openxmlformats.org/officeDocument/2006/relationships/image" Target="../media/image104.png"/><Relationship Id="rId5" Type="http://schemas.openxmlformats.org/officeDocument/2006/relationships/image" Target="../media/image93.png"/><Relationship Id="rId4" Type="http://schemas.openxmlformats.org/officeDocument/2006/relationships/image" Target="../media/image103.png"/><Relationship Id="rId9" Type="http://schemas.openxmlformats.org/officeDocument/2006/relationships/image" Target="../media/image95.png"/></Relationships>
</file>

<file path=ppt/slides/_rels/slide2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66.jpeg"/><Relationship Id="rId7" Type="http://schemas.openxmlformats.org/officeDocument/2006/relationships/image" Target="../media/image99.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87.png"/><Relationship Id="rId5" Type="http://schemas.openxmlformats.org/officeDocument/2006/relationships/image" Target="../media/image74.png"/><Relationship Id="rId10" Type="http://schemas.openxmlformats.org/officeDocument/2006/relationships/image" Target="../media/image108.png"/><Relationship Id="rId4" Type="http://schemas.openxmlformats.org/officeDocument/2006/relationships/image" Target="../media/image106.png"/><Relationship Id="rId9" Type="http://schemas.openxmlformats.org/officeDocument/2006/relationships/image" Target="../media/image10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9.png"/><Relationship Id="rId7" Type="http://schemas.openxmlformats.org/officeDocument/2006/relationships/image" Target="../media/image112.png"/><Relationship Id="rId2" Type="http://schemas.openxmlformats.org/officeDocument/2006/relationships/notesSlide" Target="../notesSlides/notesSlide23.xml"/><Relationship Id="rId1" Type="http://schemas.openxmlformats.org/officeDocument/2006/relationships/slideLayout" Target="../slideLayouts/slideLayout38.xml"/><Relationship Id="rId6" Type="http://schemas.openxmlformats.org/officeDocument/2006/relationships/image" Target="../media/image111.jpeg"/><Relationship Id="rId5" Type="http://schemas.openxmlformats.org/officeDocument/2006/relationships/image" Target="../media/image95.png"/><Relationship Id="rId4" Type="http://schemas.openxmlformats.org/officeDocument/2006/relationships/image" Target="../media/image110.png"/></Relationships>
</file>

<file path=ppt/slides/_rels/slide3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77.png"/><Relationship Id="rId2" Type="http://schemas.openxmlformats.org/officeDocument/2006/relationships/image" Target="../media/image114.png"/><Relationship Id="rId1" Type="http://schemas.openxmlformats.org/officeDocument/2006/relationships/slideLayout" Target="../slideLayouts/slideLayout10.xml"/><Relationship Id="rId6" Type="http://schemas.openxmlformats.org/officeDocument/2006/relationships/image" Target="../media/image69.png"/><Relationship Id="rId5" Type="http://schemas.openxmlformats.org/officeDocument/2006/relationships/image" Target="../media/image116.jpe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8.png"/><Relationship Id="rId3" Type="http://schemas.openxmlformats.org/officeDocument/2006/relationships/image" Target="../media/image118.png"/><Relationship Id="rId7" Type="http://schemas.openxmlformats.org/officeDocument/2006/relationships/image" Target="../media/image122.png"/><Relationship Id="rId12" Type="http://schemas.openxmlformats.org/officeDocument/2006/relationships/image" Target="../media/image127.png"/><Relationship Id="rId2" Type="http://schemas.openxmlformats.org/officeDocument/2006/relationships/image" Target="../media/image117.png"/><Relationship Id="rId1" Type="http://schemas.openxmlformats.org/officeDocument/2006/relationships/slideLayout" Target="../slideLayouts/slideLayout10.xml"/><Relationship Id="rId6" Type="http://schemas.openxmlformats.org/officeDocument/2006/relationships/image" Target="../media/image121.png"/><Relationship Id="rId11" Type="http://schemas.openxmlformats.org/officeDocument/2006/relationships/image" Target="../media/image126.png"/><Relationship Id="rId5" Type="http://schemas.openxmlformats.org/officeDocument/2006/relationships/image" Target="../media/image120.png"/><Relationship Id="rId15" Type="http://schemas.openxmlformats.org/officeDocument/2006/relationships/image" Target="../media/image77.png"/><Relationship Id="rId10" Type="http://schemas.openxmlformats.org/officeDocument/2006/relationships/image" Target="../media/image125.png"/><Relationship Id="rId4" Type="http://schemas.openxmlformats.org/officeDocument/2006/relationships/image" Target="../media/image119.jpeg"/><Relationship Id="rId9" Type="http://schemas.openxmlformats.org/officeDocument/2006/relationships/image" Target="../media/image124.png"/><Relationship Id="rId14" Type="http://schemas.openxmlformats.org/officeDocument/2006/relationships/image" Target="../media/image69.png"/></Relationships>
</file>

<file path=ppt/slides/_rels/slide34.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29.jpeg"/><Relationship Id="rId1" Type="http://schemas.openxmlformats.org/officeDocument/2006/relationships/slideLayout" Target="../slideLayouts/slideLayout10.xml"/><Relationship Id="rId6" Type="http://schemas.openxmlformats.org/officeDocument/2006/relationships/image" Target="../media/image133.png"/><Relationship Id="rId11" Type="http://schemas.openxmlformats.org/officeDocument/2006/relationships/image" Target="../media/image95.png"/><Relationship Id="rId5" Type="http://schemas.openxmlformats.org/officeDocument/2006/relationships/image" Target="../media/image132.png"/><Relationship Id="rId10" Type="http://schemas.openxmlformats.org/officeDocument/2006/relationships/image" Target="../media/image110.png"/><Relationship Id="rId4" Type="http://schemas.openxmlformats.org/officeDocument/2006/relationships/image" Target="../media/image131.png"/><Relationship Id="rId9" Type="http://schemas.openxmlformats.org/officeDocument/2006/relationships/image" Target="../media/image87.png"/></Relationships>
</file>

<file path=ppt/slides/_rels/slide35.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image" Target="../media/image136.png"/><Relationship Id="rId1" Type="http://schemas.openxmlformats.org/officeDocument/2006/relationships/slideLayout" Target="../slideLayouts/slideLayout10.xml"/><Relationship Id="rId6" Type="http://schemas.openxmlformats.org/officeDocument/2006/relationships/image" Target="../media/image140.jpeg"/><Relationship Id="rId11" Type="http://schemas.openxmlformats.org/officeDocument/2006/relationships/image" Target="../media/image95.png"/><Relationship Id="rId5" Type="http://schemas.openxmlformats.org/officeDocument/2006/relationships/image" Target="../media/image139.png"/><Relationship Id="rId10" Type="http://schemas.openxmlformats.org/officeDocument/2006/relationships/image" Target="../media/image110.png"/><Relationship Id="rId4" Type="http://schemas.openxmlformats.org/officeDocument/2006/relationships/image" Target="../media/image138.png"/><Relationship Id="rId9" Type="http://schemas.openxmlformats.org/officeDocument/2006/relationships/image" Target="../media/image132.png"/></Relationships>
</file>

<file path=ppt/slides/_rels/slide36.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43.png"/><Relationship Id="rId7" Type="http://schemas.openxmlformats.org/officeDocument/2006/relationships/image" Target="../media/image87.png"/><Relationship Id="rId2" Type="http://schemas.openxmlformats.org/officeDocument/2006/relationships/image" Target="../media/image142.png"/><Relationship Id="rId1" Type="http://schemas.openxmlformats.org/officeDocument/2006/relationships/slideLayout" Target="../slideLayouts/slideLayout10.xml"/><Relationship Id="rId6" Type="http://schemas.openxmlformats.org/officeDocument/2006/relationships/image" Target="../media/image98.png"/><Relationship Id="rId5" Type="http://schemas.openxmlformats.org/officeDocument/2006/relationships/image" Target="../media/image74.png"/><Relationship Id="rId10" Type="http://schemas.openxmlformats.org/officeDocument/2006/relationships/image" Target="../media/image95.png"/><Relationship Id="rId4" Type="http://schemas.openxmlformats.org/officeDocument/2006/relationships/image" Target="../media/image106.png"/><Relationship Id="rId9" Type="http://schemas.openxmlformats.org/officeDocument/2006/relationships/image" Target="../media/image110.png"/></Relationships>
</file>

<file path=ppt/slides/_rels/slide37.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image" Target="../media/image145.png"/><Relationship Id="rId1" Type="http://schemas.openxmlformats.org/officeDocument/2006/relationships/slideLayout" Target="../slideLayouts/slideLayout10.xml"/><Relationship Id="rId6" Type="http://schemas.openxmlformats.org/officeDocument/2006/relationships/image" Target="../media/image149.png"/><Relationship Id="rId11" Type="http://schemas.openxmlformats.org/officeDocument/2006/relationships/image" Target="../media/image153.png"/><Relationship Id="rId5" Type="http://schemas.openxmlformats.org/officeDocument/2006/relationships/image" Target="../media/image148.png"/><Relationship Id="rId10" Type="http://schemas.openxmlformats.org/officeDocument/2006/relationships/hyperlink" Target="http://shopping1.hp.com/is-bin/INTERSHOP.enfinity/WFS/WW-USSMBPublicStore-Site/en_US/-/USD/ViewStandardCatalog-Browse?CatalogCategoryID=sDwQ7EN5eLcAAAEuvZY.zwd0" TargetMode="External"/><Relationship Id="rId4" Type="http://schemas.openxmlformats.org/officeDocument/2006/relationships/image" Target="../media/image147.png"/><Relationship Id="rId9" Type="http://schemas.openxmlformats.org/officeDocument/2006/relationships/image" Target="../media/image152.png"/></Relationships>
</file>

<file path=ppt/slides/_rels/slide3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54.png"/><Relationship Id="rId7" Type="http://schemas.openxmlformats.org/officeDocument/2006/relationships/image" Target="../media/image157.pn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156.png"/><Relationship Id="rId5" Type="http://schemas.openxmlformats.org/officeDocument/2006/relationships/image" Target="../media/image67.png"/><Relationship Id="rId4" Type="http://schemas.openxmlformats.org/officeDocument/2006/relationships/image" Target="../media/image155.png"/></Relationships>
</file>

<file path=ppt/slides/_rels/slide3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25.xml"/><Relationship Id="rId1" Type="http://schemas.openxmlformats.org/officeDocument/2006/relationships/slideLayout" Target="../slideLayouts/slideLayout10.xml"/><Relationship Id="rId5" Type="http://schemas.openxmlformats.org/officeDocument/2006/relationships/image" Target="../media/image77.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6.xml"/><Relationship Id="rId1" Type="http://schemas.openxmlformats.org/officeDocument/2006/relationships/slideLayout" Target="../slideLayouts/slideLayout10.xml"/><Relationship Id="rId5" Type="http://schemas.openxmlformats.org/officeDocument/2006/relationships/image" Target="../media/image77.png"/><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7.xml"/><Relationship Id="rId1" Type="http://schemas.openxmlformats.org/officeDocument/2006/relationships/slideLayout" Target="../slideLayouts/slideLayout10.xml"/><Relationship Id="rId5" Type="http://schemas.openxmlformats.org/officeDocument/2006/relationships/image" Target="../media/image161.png"/><Relationship Id="rId4" Type="http://schemas.openxmlformats.org/officeDocument/2006/relationships/image" Target="../media/image110.png"/></Relationships>
</file>

<file path=ppt/slides/_rels/slide4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8.xml"/><Relationship Id="rId1" Type="http://schemas.openxmlformats.org/officeDocument/2006/relationships/slideLayout" Target="../slideLayouts/slideLayout19.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43.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67.png"/><Relationship Id="rId7" Type="http://schemas.openxmlformats.org/officeDocument/2006/relationships/image" Target="../media/image171.png"/><Relationship Id="rId2" Type="http://schemas.openxmlformats.org/officeDocument/2006/relationships/image" Target="../media/image166.png"/><Relationship Id="rId1" Type="http://schemas.openxmlformats.org/officeDocument/2006/relationships/slideLayout" Target="../slideLayouts/slideLayout11.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44.xml.rels><?xml version="1.0" encoding="UTF-8" standalone="yes"?>
<Relationships xmlns="http://schemas.openxmlformats.org/package/2006/relationships"><Relationship Id="rId3" Type="http://schemas.openxmlformats.org/officeDocument/2006/relationships/image" Target="../media/image167.png"/><Relationship Id="rId7" Type="http://schemas.openxmlformats.org/officeDocument/2006/relationships/image" Target="../media/image173.png"/><Relationship Id="rId2" Type="http://schemas.openxmlformats.org/officeDocument/2006/relationships/image" Target="../media/image166.png"/><Relationship Id="rId1" Type="http://schemas.openxmlformats.org/officeDocument/2006/relationships/slideLayout" Target="../slideLayouts/slideLayout11.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4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49.xml.rels><?xml version="1.0" encoding="UTF-8" standalone="yes"?>
<Relationships xmlns="http://schemas.openxmlformats.org/package/2006/relationships"><Relationship Id="rId3" Type="http://schemas.openxmlformats.org/officeDocument/2006/relationships/hyperlink" Target="http://intel.us5.list-manage.com/track/click?u=07aa2ee821c1ae930446f5a1f&amp;id=f878f780fc&amp;e=68b1b1f831" TargetMode="External"/><Relationship Id="rId2" Type="http://schemas.openxmlformats.org/officeDocument/2006/relationships/hyperlink" Target="http://intel.us5.list-manage1.com/track/click?u=07aa2ee821c1ae930446f5a1f&amp;id=cd6bd47617&amp;e=68b1b1f831" TargetMode="External"/><Relationship Id="rId1" Type="http://schemas.openxmlformats.org/officeDocument/2006/relationships/slideLayout" Target="../slideLayouts/slideLayout10.xml"/><Relationship Id="rId6" Type="http://schemas.openxmlformats.org/officeDocument/2006/relationships/hyperlink" Target="http://www.intel.com/content/www/us/en/remote-support/intel-vpro-technology-resource-kit.html?wapkw=resource+kit" TargetMode="External"/><Relationship Id="rId5" Type="http://schemas.openxmlformats.org/officeDocument/2006/relationships/hyperlink" Target="http://intel.us5.list-manage.com/track/click?u=07aa2ee821c1ae930446f5a1f&amp;id=07f9626e68&amp;e=68b1b1f831" TargetMode="External"/><Relationship Id="rId4" Type="http://schemas.openxmlformats.org/officeDocument/2006/relationships/hyperlink" Target="http://intel.us5.list-manage1.com/track/click?u=07aa2ee821c1ae930446f5a1f&amp;id=44f5dd4710&amp;e=68b1b1f83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8" Type="http://schemas.openxmlformats.org/officeDocument/2006/relationships/hyperlink" Target="http://targetmailer.intel.com/TMService/Redir.aspx?ID=1017442" TargetMode="External"/><Relationship Id="rId3" Type="http://schemas.openxmlformats.org/officeDocument/2006/relationships/hyperlink" Target="http://www.intel.com/vpro" TargetMode="External"/><Relationship Id="rId7" Type="http://schemas.openxmlformats.org/officeDocument/2006/relationships/image" Target="../media/image175.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12.jpeg"/><Relationship Id="rId11" Type="http://schemas.openxmlformats.org/officeDocument/2006/relationships/image" Target="../media/image177.png"/><Relationship Id="rId5" Type="http://schemas.openxmlformats.org/officeDocument/2006/relationships/image" Target="../media/image43.png"/><Relationship Id="rId10" Type="http://schemas.openxmlformats.org/officeDocument/2006/relationships/hyperlink" Target="http://targetmailer.intel.com/TMService/Redir.aspx?ID=1017443" TargetMode="External"/><Relationship Id="rId4" Type="http://schemas.openxmlformats.org/officeDocument/2006/relationships/image" Target="../media/image42.png"/><Relationship Id="rId9" Type="http://schemas.openxmlformats.org/officeDocument/2006/relationships/image" Target="../media/image176.png"/></Relationships>
</file>

<file path=ppt/slides/_rels/slide51.xml.rels><?xml version="1.0" encoding="UTF-8" standalone="yes"?>
<Relationships xmlns="http://schemas.openxmlformats.org/package/2006/relationships"><Relationship Id="rId8" Type="http://schemas.openxmlformats.org/officeDocument/2006/relationships/hyperlink" Target="http://targetmailer.intel.com/TMService/Redir.aspx?ID=1017446" TargetMode="External"/><Relationship Id="rId3" Type="http://schemas.openxmlformats.org/officeDocument/2006/relationships/hyperlink" Target="http://www.intel.com/content/www/us/en/remote-support/vpro-technology-solutions-reference-designs.html" TargetMode="External"/><Relationship Id="rId7" Type="http://schemas.openxmlformats.org/officeDocument/2006/relationships/hyperlink" Target="http://www.intel.com/content/www/us/en/remote-support/vpro-technology-use-case-reference-designs.html" TargetMode="External"/><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12.jpeg"/><Relationship Id="rId11" Type="http://schemas.openxmlformats.org/officeDocument/2006/relationships/image" Target="../media/image180.png"/><Relationship Id="rId5" Type="http://schemas.openxmlformats.org/officeDocument/2006/relationships/image" Target="../media/image43.png"/><Relationship Id="rId10" Type="http://schemas.openxmlformats.org/officeDocument/2006/relationships/image" Target="../media/image179.png"/><Relationship Id="rId4" Type="http://schemas.openxmlformats.org/officeDocument/2006/relationships/image" Target="../media/image42.png"/><Relationship Id="rId9" Type="http://schemas.openxmlformats.org/officeDocument/2006/relationships/image" Target="../media/image178.png"/></Relationships>
</file>

<file path=ppt/slides/_rels/slide52.xml.rels><?xml version="1.0" encoding="UTF-8" standalone="yes"?>
<Relationships xmlns="http://schemas.openxmlformats.org/package/2006/relationships"><Relationship Id="rId8" Type="http://schemas.openxmlformats.org/officeDocument/2006/relationships/hyperlink" Target="http://www.intel.com/content/www/us/en/solid-state-drives/solid-state-drives-320-series-tco-estimator-demo.html" TargetMode="External"/><Relationship Id="rId3" Type="http://schemas.openxmlformats.org/officeDocument/2006/relationships/hyperlink" Target="http://ark.intel.com/" TargetMode="External"/><Relationship Id="rId7" Type="http://schemas.openxmlformats.org/officeDocument/2006/relationships/hyperlink" Target="http://www.intel.com/content/www/us/en/business-intelligence/pc-total-cost-of-ownership-estimator-demo.html" TargetMode="External"/><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12.jpe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hyperlink" Target="http://targetmailer.intel.com/TMService/Redir.aspx?ID=1017448"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prowesscorp.us5.list-manage1.com/subscribe?u=07aa2ee821c1ae930446f5a1f&amp;id=9f4668b0e1" TargetMode="External"/><Relationship Id="rId2" Type="http://schemas.openxmlformats.org/officeDocument/2006/relationships/image" Target="../media/image181.emf"/><Relationship Id="rId1" Type="http://schemas.openxmlformats.org/officeDocument/2006/relationships/slideLayout" Target="../slideLayouts/slideLayout10.xml"/><Relationship Id="rId4" Type="http://schemas.openxmlformats.org/officeDocument/2006/relationships/image" Target="../media/image182.png"/></Relationships>
</file>

<file path=ppt/slides/_rels/slide5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83.png"/><Relationship Id="rId7" Type="http://schemas.openxmlformats.org/officeDocument/2006/relationships/image" Target="../media/image187.png"/><Relationship Id="rId2" Type="http://schemas.openxmlformats.org/officeDocument/2006/relationships/notesSlide" Target="../notesSlides/notesSlide35.xml"/><Relationship Id="rId1" Type="http://schemas.openxmlformats.org/officeDocument/2006/relationships/slideLayout" Target="../slideLayouts/slideLayout10.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s>
</file>

<file path=ppt/slides/_rels/slide5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36.xml"/><Relationship Id="rId1" Type="http://schemas.openxmlformats.org/officeDocument/2006/relationships/slideLayout" Target="../slideLayouts/slideLayout10.xml"/><Relationship Id="rId6" Type="http://schemas.openxmlformats.org/officeDocument/2006/relationships/image" Target="../media/image12.jpeg"/><Relationship Id="rId5" Type="http://schemas.openxmlformats.org/officeDocument/2006/relationships/image" Target="../media/image188.png"/><Relationship Id="rId4" Type="http://schemas.openxmlformats.org/officeDocument/2006/relationships/image" Target="../media/image18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89.png"/><Relationship Id="rId7" Type="http://schemas.openxmlformats.org/officeDocument/2006/relationships/diagramColors" Target="../diagrams/colors1.xml"/><Relationship Id="rId12" Type="http://schemas.openxmlformats.org/officeDocument/2006/relationships/image" Target="../media/image12.jpe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diagramQuickStyle" Target="../diagrams/quickStyle1.xml"/><Relationship Id="rId11" Type="http://schemas.openxmlformats.org/officeDocument/2006/relationships/image" Target="../media/image43.png"/><Relationship Id="rId5" Type="http://schemas.openxmlformats.org/officeDocument/2006/relationships/diagramLayout" Target="../diagrams/layout1.xml"/><Relationship Id="rId10" Type="http://schemas.openxmlformats.org/officeDocument/2006/relationships/image" Target="../media/image42.png"/><Relationship Id="rId4" Type="http://schemas.openxmlformats.org/officeDocument/2006/relationships/diagramData" Target="../diagrams/data1.xml"/><Relationship Id="rId9" Type="http://schemas.openxmlformats.org/officeDocument/2006/relationships/image" Target="../media/image190.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42.png"/><Relationship Id="rId7" Type="http://schemas.openxmlformats.org/officeDocument/2006/relationships/image" Target="../media/image191.jpeg"/><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3.png"/></Relationships>
</file>

<file path=ppt/slides/_rels/slide61.xml.rels><?xml version="1.0" encoding="UTF-8" standalone="yes"?>
<Relationships xmlns="http://schemas.openxmlformats.org/package/2006/relationships"><Relationship Id="rId3" Type="http://schemas.openxmlformats.org/officeDocument/2006/relationships/image" Target="../media/image192.png"/><Relationship Id="rId7" Type="http://schemas.openxmlformats.org/officeDocument/2006/relationships/image" Target="../media/image12.jpeg"/><Relationship Id="rId2" Type="http://schemas.openxmlformats.org/officeDocument/2006/relationships/notesSlide" Target="../notesSlides/notesSlide39.xml"/><Relationship Id="rId1" Type="http://schemas.openxmlformats.org/officeDocument/2006/relationships/slideLayout" Target="../slideLayouts/slideLayout10.xml"/><Relationship Id="rId6" Type="http://schemas.openxmlformats.org/officeDocument/2006/relationships/image" Target="../media/image49.jpeg"/><Relationship Id="rId5" Type="http://schemas.openxmlformats.org/officeDocument/2006/relationships/image" Target="../media/image43.png"/><Relationship Id="rId4" Type="http://schemas.openxmlformats.org/officeDocument/2006/relationships/image" Target="../media/image42.png"/></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12.jpeg"/><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image" Target="../media/image49.jpeg"/><Relationship Id="rId5" Type="http://schemas.openxmlformats.org/officeDocument/2006/relationships/image" Target="../media/image43.png"/><Relationship Id="rId4" Type="http://schemas.openxmlformats.org/officeDocument/2006/relationships/image" Target="../media/image42.png"/></Relationships>
</file>

<file path=ppt/slides/_rels/slide6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0.png"/><Relationship Id="rId7" Type="http://schemas.openxmlformats.org/officeDocument/2006/relationships/image" Target="../media/image17.jpeg"/><Relationship Id="rId2" Type="http://schemas.openxmlformats.org/officeDocument/2006/relationships/notesSlide" Target="../notesSlides/notesSlide41.xml"/><Relationship Id="rId1" Type="http://schemas.openxmlformats.org/officeDocument/2006/relationships/slideLayout" Target="../slideLayouts/slideLayout15.xml"/><Relationship Id="rId6" Type="http://schemas.openxmlformats.org/officeDocument/2006/relationships/image" Target="../media/image52.png"/><Relationship Id="rId11" Type="http://schemas.openxmlformats.org/officeDocument/2006/relationships/image" Target="../media/image12.jpeg"/><Relationship Id="rId5" Type="http://schemas.openxmlformats.org/officeDocument/2006/relationships/image" Target="../media/image51.png"/><Relationship Id="rId10" Type="http://schemas.openxmlformats.org/officeDocument/2006/relationships/image" Target="../media/image49.jpeg"/><Relationship Id="rId4" Type="http://schemas.microsoft.com/office/2007/relationships/hdphoto" Target="../media/hdphoto1.wdp"/><Relationship Id="rId9" Type="http://schemas.openxmlformats.org/officeDocument/2006/relationships/image" Target="../media/image43.png"/></Relationships>
</file>

<file path=ppt/slides/_rels/slide64.xml.rels><?xml version="1.0" encoding="UTF-8" standalone="yes"?>
<Relationships xmlns="http://schemas.openxmlformats.org/package/2006/relationships"><Relationship Id="rId3" Type="http://schemas.openxmlformats.org/officeDocument/2006/relationships/image" Target="../media/image193.jpeg"/><Relationship Id="rId7" Type="http://schemas.openxmlformats.org/officeDocument/2006/relationships/image" Target="../media/image12.jpeg"/><Relationship Id="rId2" Type="http://schemas.openxmlformats.org/officeDocument/2006/relationships/notesSlide" Target="../notesSlides/notesSlide42.xml"/><Relationship Id="rId1" Type="http://schemas.openxmlformats.org/officeDocument/2006/relationships/slideLayout" Target="../slideLayouts/slideLayout8.xml"/><Relationship Id="rId6" Type="http://schemas.openxmlformats.org/officeDocument/2006/relationships/image" Target="../media/image194.png"/><Relationship Id="rId5" Type="http://schemas.openxmlformats.org/officeDocument/2006/relationships/image" Target="../media/image43.png"/><Relationship Id="rId4" Type="http://schemas.openxmlformats.org/officeDocument/2006/relationships/image" Target="../media/image42.png"/></Relationships>
</file>

<file path=ppt/slides/_rels/slide65.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95.png"/><Relationship Id="rId7" Type="http://schemas.openxmlformats.org/officeDocument/2006/relationships/image" Target="../media/image199.png"/><Relationship Id="rId12" Type="http://schemas.openxmlformats.org/officeDocument/2006/relationships/image" Target="../media/image12.jpeg"/><Relationship Id="rId2" Type="http://schemas.openxmlformats.org/officeDocument/2006/relationships/notesSlide" Target="../notesSlides/notesSlide43.xml"/><Relationship Id="rId1" Type="http://schemas.openxmlformats.org/officeDocument/2006/relationships/slideLayout" Target="../slideLayouts/slideLayout16.xml"/><Relationship Id="rId6" Type="http://schemas.openxmlformats.org/officeDocument/2006/relationships/image" Target="../media/image198.png"/><Relationship Id="rId11" Type="http://schemas.openxmlformats.org/officeDocument/2006/relationships/image" Target="../media/image43.png"/><Relationship Id="rId5" Type="http://schemas.openxmlformats.org/officeDocument/2006/relationships/image" Target="../media/image197.png"/><Relationship Id="rId10" Type="http://schemas.openxmlformats.org/officeDocument/2006/relationships/image" Target="../media/image42.png"/><Relationship Id="rId4" Type="http://schemas.openxmlformats.org/officeDocument/2006/relationships/image" Target="../media/image196.png"/><Relationship Id="rId9" Type="http://schemas.openxmlformats.org/officeDocument/2006/relationships/image" Target="../media/image55.png"/></Relationships>
</file>

<file path=ppt/slides/_rels/slide6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01.png"/><Relationship Id="rId7"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17.xml"/><Relationship Id="rId6" Type="http://schemas.openxmlformats.org/officeDocument/2006/relationships/image" Target="../media/image42.png"/><Relationship Id="rId5" Type="http://schemas.openxmlformats.org/officeDocument/2006/relationships/image" Target="../media/image203.png"/><Relationship Id="rId4" Type="http://schemas.openxmlformats.org/officeDocument/2006/relationships/image" Target="../media/image202.png"/><Relationship Id="rId9" Type="http://schemas.openxmlformats.org/officeDocument/2006/relationships/image" Target="../media/image12.jpeg"/></Relationships>
</file>

<file path=ppt/slides/_rels/slide67.xml.rels><?xml version="1.0" encoding="UTF-8" standalone="yes"?>
<Relationships xmlns="http://schemas.openxmlformats.org/package/2006/relationships"><Relationship Id="rId8" Type="http://schemas.openxmlformats.org/officeDocument/2006/relationships/image" Target="../media/image206.jpeg"/><Relationship Id="rId3" Type="http://schemas.openxmlformats.org/officeDocument/2006/relationships/image" Target="../media/image204.png"/><Relationship Id="rId7" Type="http://schemas.openxmlformats.org/officeDocument/2006/relationships/image" Target="../media/image12.jpeg"/><Relationship Id="rId2" Type="http://schemas.openxmlformats.org/officeDocument/2006/relationships/notesSlide" Target="../notesSlides/notesSlide45.xml"/><Relationship Id="rId1" Type="http://schemas.openxmlformats.org/officeDocument/2006/relationships/slideLayout" Target="../slideLayouts/slideLayout10.xml"/><Relationship Id="rId6" Type="http://schemas.openxmlformats.org/officeDocument/2006/relationships/image" Target="../media/image205.png"/><Relationship Id="rId5" Type="http://schemas.openxmlformats.org/officeDocument/2006/relationships/image" Target="../media/image43.png"/><Relationship Id="rId4" Type="http://schemas.openxmlformats.org/officeDocument/2006/relationships/image" Target="../media/image42.png"/></Relationships>
</file>

<file path=ppt/slides/_rels/slide68.xml.rels><?xml version="1.0" encoding="UTF-8" standalone="yes"?>
<Relationships xmlns="http://schemas.openxmlformats.org/package/2006/relationships"><Relationship Id="rId8" Type="http://schemas.openxmlformats.org/officeDocument/2006/relationships/image" Target="../media/image212.png"/><Relationship Id="rId13" Type="http://schemas.openxmlformats.org/officeDocument/2006/relationships/image" Target="../media/image12.jpeg"/><Relationship Id="rId3" Type="http://schemas.openxmlformats.org/officeDocument/2006/relationships/image" Target="../media/image207.png"/><Relationship Id="rId7" Type="http://schemas.openxmlformats.org/officeDocument/2006/relationships/image" Target="../media/image211.png"/><Relationship Id="rId12" Type="http://schemas.openxmlformats.org/officeDocument/2006/relationships/image" Target="../media/image205.png"/><Relationship Id="rId2" Type="http://schemas.openxmlformats.org/officeDocument/2006/relationships/notesSlide" Target="../notesSlides/notesSlide46.xml"/><Relationship Id="rId1" Type="http://schemas.openxmlformats.org/officeDocument/2006/relationships/slideLayout" Target="../slideLayouts/slideLayout18.xml"/><Relationship Id="rId6" Type="http://schemas.openxmlformats.org/officeDocument/2006/relationships/image" Target="../media/image210.png"/><Relationship Id="rId11" Type="http://schemas.openxmlformats.org/officeDocument/2006/relationships/image" Target="../media/image43.png"/><Relationship Id="rId5" Type="http://schemas.openxmlformats.org/officeDocument/2006/relationships/image" Target="../media/image209.png"/><Relationship Id="rId10" Type="http://schemas.openxmlformats.org/officeDocument/2006/relationships/image" Target="../media/image42.png"/><Relationship Id="rId4" Type="http://schemas.openxmlformats.org/officeDocument/2006/relationships/image" Target="../media/image208.png"/><Relationship Id="rId9" Type="http://schemas.openxmlformats.org/officeDocument/2006/relationships/image" Target="../media/image213.png"/></Relationships>
</file>

<file path=ppt/slides/_rels/slide69.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14.png"/><Relationship Id="rId7" Type="http://schemas.openxmlformats.org/officeDocument/2006/relationships/image" Target="../media/image218.jpeg"/><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image" Target="../media/image217.wmf"/><Relationship Id="rId11" Type="http://schemas.openxmlformats.org/officeDocument/2006/relationships/image" Target="../media/image12.jpeg"/><Relationship Id="rId5" Type="http://schemas.openxmlformats.org/officeDocument/2006/relationships/image" Target="../media/image216.png"/><Relationship Id="rId10" Type="http://schemas.openxmlformats.org/officeDocument/2006/relationships/image" Target="../media/image43.png"/><Relationship Id="rId4" Type="http://schemas.openxmlformats.org/officeDocument/2006/relationships/image" Target="../media/image215.png"/><Relationship Id="rId9"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11.xml"/><Relationship Id="rId6" Type="http://schemas.openxmlformats.org/officeDocument/2006/relationships/image" Target="../media/image12.jpeg"/><Relationship Id="rId5" Type="http://schemas.openxmlformats.org/officeDocument/2006/relationships/image" Target="../media/image219.png"/><Relationship Id="rId4" Type="http://schemas.openxmlformats.org/officeDocument/2006/relationships/image" Target="../media/image43.png"/></Relationships>
</file>

<file path=ppt/slides/_rels/slide7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10.xml"/><Relationship Id="rId6" Type="http://schemas.openxmlformats.org/officeDocument/2006/relationships/image" Target="../media/image47.png"/><Relationship Id="rId5" Type="http://schemas.openxmlformats.org/officeDocument/2006/relationships/image" Target="../media/image12.jpeg"/><Relationship Id="rId4" Type="http://schemas.openxmlformats.org/officeDocument/2006/relationships/image" Target="../media/image43.png"/></Relationships>
</file>

<file path=ppt/slides/_rels/slide7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89.png"/><Relationship Id="rId7" Type="http://schemas.openxmlformats.org/officeDocument/2006/relationships/diagramColors" Target="../diagrams/colors2.xml"/><Relationship Id="rId12" Type="http://schemas.openxmlformats.org/officeDocument/2006/relationships/image" Target="../media/image12.jpeg"/><Relationship Id="rId2" Type="http://schemas.openxmlformats.org/officeDocument/2006/relationships/notesSlide" Target="../notesSlides/notesSlide50.xml"/><Relationship Id="rId1" Type="http://schemas.openxmlformats.org/officeDocument/2006/relationships/slideLayout" Target="../slideLayouts/slideLayout8.xml"/><Relationship Id="rId6" Type="http://schemas.openxmlformats.org/officeDocument/2006/relationships/diagramQuickStyle" Target="../diagrams/quickStyle2.xml"/><Relationship Id="rId11" Type="http://schemas.openxmlformats.org/officeDocument/2006/relationships/image" Target="../media/image43.png"/><Relationship Id="rId5" Type="http://schemas.openxmlformats.org/officeDocument/2006/relationships/diagramLayout" Target="../diagrams/layout2.xml"/><Relationship Id="rId10" Type="http://schemas.openxmlformats.org/officeDocument/2006/relationships/image" Target="../media/image42.png"/><Relationship Id="rId4" Type="http://schemas.openxmlformats.org/officeDocument/2006/relationships/diagramData" Target="../diagrams/data2.xml"/><Relationship Id="rId9" Type="http://schemas.openxmlformats.org/officeDocument/2006/relationships/image" Target="../media/image190.png"/></Relationships>
</file>

<file path=ppt/slides/_rels/slide73.xml.rels><?xml version="1.0" encoding="UTF-8" standalone="yes"?>
<Relationships xmlns="http://schemas.openxmlformats.org/package/2006/relationships"><Relationship Id="rId8" Type="http://schemas.openxmlformats.org/officeDocument/2006/relationships/diagramQuickStyle" Target="../diagrams/quickStyle3.xml"/><Relationship Id="rId13" Type="http://schemas.openxmlformats.org/officeDocument/2006/relationships/diagramQuickStyle" Target="../diagrams/quickStyle4.xml"/><Relationship Id="rId18" Type="http://schemas.openxmlformats.org/officeDocument/2006/relationships/diagramQuickStyle" Target="../diagrams/quickStyle5.xml"/><Relationship Id="rId26" Type="http://schemas.openxmlformats.org/officeDocument/2006/relationships/image" Target="../media/image12.jpeg"/><Relationship Id="rId3" Type="http://schemas.openxmlformats.org/officeDocument/2006/relationships/image" Target="../media/image42.png"/><Relationship Id="rId21" Type="http://schemas.openxmlformats.org/officeDocument/2006/relationships/image" Target="../media/image221.jpeg"/><Relationship Id="rId7" Type="http://schemas.openxmlformats.org/officeDocument/2006/relationships/diagramLayout" Target="../diagrams/layout3.xml"/><Relationship Id="rId12" Type="http://schemas.openxmlformats.org/officeDocument/2006/relationships/diagramLayout" Target="../diagrams/layout4.xml"/><Relationship Id="rId17" Type="http://schemas.openxmlformats.org/officeDocument/2006/relationships/diagramLayout" Target="../diagrams/layout5.xml"/><Relationship Id="rId25" Type="http://schemas.openxmlformats.org/officeDocument/2006/relationships/image" Target="../media/image225.jpeg"/><Relationship Id="rId2" Type="http://schemas.openxmlformats.org/officeDocument/2006/relationships/notesSlide" Target="../notesSlides/notesSlide51.xml"/><Relationship Id="rId16" Type="http://schemas.openxmlformats.org/officeDocument/2006/relationships/diagramData" Target="../diagrams/data5.xml"/><Relationship Id="rId20" Type="http://schemas.microsoft.com/office/2007/relationships/diagramDrawing" Target="../diagrams/drawing5.xml"/><Relationship Id="rId1" Type="http://schemas.openxmlformats.org/officeDocument/2006/relationships/slideLayout" Target="../slideLayouts/slideLayout20.xml"/><Relationship Id="rId6" Type="http://schemas.openxmlformats.org/officeDocument/2006/relationships/diagramData" Target="../diagrams/data3.xml"/><Relationship Id="rId11" Type="http://schemas.openxmlformats.org/officeDocument/2006/relationships/diagramData" Target="../diagrams/data4.xml"/><Relationship Id="rId24" Type="http://schemas.openxmlformats.org/officeDocument/2006/relationships/image" Target="../media/image224.jpeg"/><Relationship Id="rId5" Type="http://schemas.openxmlformats.org/officeDocument/2006/relationships/image" Target="../media/image220.png"/><Relationship Id="rId15" Type="http://schemas.microsoft.com/office/2007/relationships/diagramDrawing" Target="../diagrams/drawing4.xml"/><Relationship Id="rId23" Type="http://schemas.openxmlformats.org/officeDocument/2006/relationships/image" Target="../media/image223.jpeg"/><Relationship Id="rId10" Type="http://schemas.microsoft.com/office/2007/relationships/diagramDrawing" Target="../diagrams/drawing3.xml"/><Relationship Id="rId19" Type="http://schemas.openxmlformats.org/officeDocument/2006/relationships/diagramColors" Target="../diagrams/colors5.xml"/><Relationship Id="rId4" Type="http://schemas.openxmlformats.org/officeDocument/2006/relationships/image" Target="../media/image43.png"/><Relationship Id="rId9" Type="http://schemas.openxmlformats.org/officeDocument/2006/relationships/diagramColors" Target="../diagrams/colors3.xml"/><Relationship Id="rId14" Type="http://schemas.openxmlformats.org/officeDocument/2006/relationships/diagramColors" Target="../diagrams/colors4.xml"/><Relationship Id="rId22" Type="http://schemas.openxmlformats.org/officeDocument/2006/relationships/image" Target="../media/image222.jpeg"/></Relationships>
</file>

<file path=ppt/slides/_rels/slide7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226.png"/><Relationship Id="rId7" Type="http://schemas.openxmlformats.org/officeDocument/2006/relationships/image" Target="../media/image220.png"/><Relationship Id="rId2" Type="http://schemas.openxmlformats.org/officeDocument/2006/relationships/notesSlide" Target="../notesSlides/notesSlide52.xml"/><Relationship Id="rId1" Type="http://schemas.openxmlformats.org/officeDocument/2006/relationships/slideLayout" Target="../slideLayouts/slideLayout2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27.png"/></Relationships>
</file>

<file path=ppt/slides/_rels/slide75.xml.rels><?xml version="1.0" encoding="UTF-8" standalone="yes"?>
<Relationships xmlns="http://schemas.openxmlformats.org/package/2006/relationships"><Relationship Id="rId8" Type="http://schemas.openxmlformats.org/officeDocument/2006/relationships/image" Target="../media/image233.jpeg"/><Relationship Id="rId13" Type="http://schemas.openxmlformats.org/officeDocument/2006/relationships/image" Target="../media/image238.png"/><Relationship Id="rId18" Type="http://schemas.openxmlformats.org/officeDocument/2006/relationships/image" Target="../media/image243.png"/><Relationship Id="rId3" Type="http://schemas.openxmlformats.org/officeDocument/2006/relationships/image" Target="../media/image228.png"/><Relationship Id="rId21" Type="http://schemas.openxmlformats.org/officeDocument/2006/relationships/image" Target="../media/image43.png"/><Relationship Id="rId7" Type="http://schemas.openxmlformats.org/officeDocument/2006/relationships/image" Target="../media/image232.jpeg"/><Relationship Id="rId12" Type="http://schemas.openxmlformats.org/officeDocument/2006/relationships/image" Target="../media/image237.png"/><Relationship Id="rId17" Type="http://schemas.openxmlformats.org/officeDocument/2006/relationships/image" Target="../media/image242.png"/><Relationship Id="rId2" Type="http://schemas.openxmlformats.org/officeDocument/2006/relationships/notesSlide" Target="../notesSlides/notesSlide53.xml"/><Relationship Id="rId16" Type="http://schemas.openxmlformats.org/officeDocument/2006/relationships/image" Target="../media/image241.png"/><Relationship Id="rId20" Type="http://schemas.openxmlformats.org/officeDocument/2006/relationships/image" Target="../media/image42.png"/><Relationship Id="rId1" Type="http://schemas.openxmlformats.org/officeDocument/2006/relationships/slideLayout" Target="../slideLayouts/slideLayout10.xml"/><Relationship Id="rId6" Type="http://schemas.openxmlformats.org/officeDocument/2006/relationships/image" Target="../media/image231.png"/><Relationship Id="rId11" Type="http://schemas.openxmlformats.org/officeDocument/2006/relationships/image" Target="../media/image236.png"/><Relationship Id="rId5" Type="http://schemas.openxmlformats.org/officeDocument/2006/relationships/image" Target="../media/image230.png"/><Relationship Id="rId15" Type="http://schemas.openxmlformats.org/officeDocument/2006/relationships/image" Target="../media/image240.png"/><Relationship Id="rId23" Type="http://schemas.openxmlformats.org/officeDocument/2006/relationships/image" Target="../media/image245.png"/><Relationship Id="rId10" Type="http://schemas.openxmlformats.org/officeDocument/2006/relationships/image" Target="../media/image235.png"/><Relationship Id="rId19" Type="http://schemas.openxmlformats.org/officeDocument/2006/relationships/image" Target="../media/image244.png"/><Relationship Id="rId4" Type="http://schemas.openxmlformats.org/officeDocument/2006/relationships/image" Target="../media/image229.png"/><Relationship Id="rId9" Type="http://schemas.openxmlformats.org/officeDocument/2006/relationships/image" Target="../media/image234.png"/><Relationship Id="rId14" Type="http://schemas.openxmlformats.org/officeDocument/2006/relationships/image" Target="../media/image239.png"/><Relationship Id="rId22" Type="http://schemas.openxmlformats.org/officeDocument/2006/relationships/image" Target="../media/image12.jpeg"/></Relationships>
</file>

<file path=ppt/slides/_rels/slide76.xml.rels><?xml version="1.0" encoding="UTF-8" standalone="yes"?>
<Relationships xmlns="http://schemas.openxmlformats.org/package/2006/relationships"><Relationship Id="rId8" Type="http://schemas.openxmlformats.org/officeDocument/2006/relationships/image" Target="../media/image251.jpeg"/><Relationship Id="rId13" Type="http://schemas.openxmlformats.org/officeDocument/2006/relationships/image" Target="../media/image256.png"/><Relationship Id="rId18" Type="http://schemas.openxmlformats.org/officeDocument/2006/relationships/image" Target="../media/image261.png"/><Relationship Id="rId26" Type="http://schemas.openxmlformats.org/officeDocument/2006/relationships/image" Target="../media/image269.png"/><Relationship Id="rId3" Type="http://schemas.openxmlformats.org/officeDocument/2006/relationships/image" Target="../media/image246.png"/><Relationship Id="rId21" Type="http://schemas.openxmlformats.org/officeDocument/2006/relationships/image" Target="../media/image264.png"/><Relationship Id="rId7" Type="http://schemas.openxmlformats.org/officeDocument/2006/relationships/image" Target="../media/image250.png"/><Relationship Id="rId12" Type="http://schemas.openxmlformats.org/officeDocument/2006/relationships/image" Target="../media/image255.png"/><Relationship Id="rId17" Type="http://schemas.openxmlformats.org/officeDocument/2006/relationships/image" Target="../media/image260.png"/><Relationship Id="rId25" Type="http://schemas.openxmlformats.org/officeDocument/2006/relationships/image" Target="../media/image268.png"/><Relationship Id="rId2" Type="http://schemas.openxmlformats.org/officeDocument/2006/relationships/notesSlide" Target="../notesSlides/notesSlide54.xml"/><Relationship Id="rId16" Type="http://schemas.openxmlformats.org/officeDocument/2006/relationships/image" Target="../media/image259.png"/><Relationship Id="rId20" Type="http://schemas.openxmlformats.org/officeDocument/2006/relationships/image" Target="../media/image263.png"/><Relationship Id="rId29" Type="http://schemas.openxmlformats.org/officeDocument/2006/relationships/image" Target="../media/image42.png"/><Relationship Id="rId1" Type="http://schemas.openxmlformats.org/officeDocument/2006/relationships/slideLayout" Target="../slideLayouts/slideLayout22.xml"/><Relationship Id="rId6" Type="http://schemas.openxmlformats.org/officeDocument/2006/relationships/image" Target="../media/image249.png"/><Relationship Id="rId11" Type="http://schemas.openxmlformats.org/officeDocument/2006/relationships/image" Target="../media/image254.png"/><Relationship Id="rId24" Type="http://schemas.openxmlformats.org/officeDocument/2006/relationships/image" Target="../media/image267.png"/><Relationship Id="rId32" Type="http://schemas.openxmlformats.org/officeDocument/2006/relationships/image" Target="../media/image245.png"/><Relationship Id="rId5" Type="http://schemas.openxmlformats.org/officeDocument/2006/relationships/image" Target="../media/image248.png"/><Relationship Id="rId15" Type="http://schemas.openxmlformats.org/officeDocument/2006/relationships/image" Target="../media/image258.jpeg"/><Relationship Id="rId23" Type="http://schemas.openxmlformats.org/officeDocument/2006/relationships/image" Target="../media/image266.png"/><Relationship Id="rId28" Type="http://schemas.openxmlformats.org/officeDocument/2006/relationships/image" Target="../media/image271.jpeg"/><Relationship Id="rId10" Type="http://schemas.openxmlformats.org/officeDocument/2006/relationships/image" Target="../media/image253.png"/><Relationship Id="rId19" Type="http://schemas.openxmlformats.org/officeDocument/2006/relationships/image" Target="../media/image262.png"/><Relationship Id="rId31" Type="http://schemas.openxmlformats.org/officeDocument/2006/relationships/image" Target="../media/image12.jpeg"/><Relationship Id="rId4" Type="http://schemas.openxmlformats.org/officeDocument/2006/relationships/image" Target="../media/image247.png"/><Relationship Id="rId9" Type="http://schemas.openxmlformats.org/officeDocument/2006/relationships/image" Target="../media/image252.png"/><Relationship Id="rId14" Type="http://schemas.openxmlformats.org/officeDocument/2006/relationships/image" Target="../media/image257.jpeg"/><Relationship Id="rId22" Type="http://schemas.openxmlformats.org/officeDocument/2006/relationships/image" Target="../media/image265.png"/><Relationship Id="rId27" Type="http://schemas.openxmlformats.org/officeDocument/2006/relationships/image" Target="../media/image270.png"/><Relationship Id="rId30" Type="http://schemas.openxmlformats.org/officeDocument/2006/relationships/image" Target="../media/image43.png"/></Relationships>
</file>

<file path=ppt/slides/_rels/slide77.xml.rels><?xml version="1.0" encoding="UTF-8" standalone="yes"?>
<Relationships xmlns="http://schemas.openxmlformats.org/package/2006/relationships"><Relationship Id="rId8" Type="http://schemas.openxmlformats.org/officeDocument/2006/relationships/image" Target="../media/image277.jpeg"/><Relationship Id="rId3" Type="http://schemas.openxmlformats.org/officeDocument/2006/relationships/image" Target="../media/image272.png"/><Relationship Id="rId7" Type="http://schemas.openxmlformats.org/officeDocument/2006/relationships/image" Target="../media/image276.png"/><Relationship Id="rId12" Type="http://schemas.openxmlformats.org/officeDocument/2006/relationships/image" Target="../media/image12.jpeg"/><Relationship Id="rId2" Type="http://schemas.openxmlformats.org/officeDocument/2006/relationships/notesSlide" Target="../notesSlides/notesSlide55.xml"/><Relationship Id="rId1" Type="http://schemas.openxmlformats.org/officeDocument/2006/relationships/slideLayout" Target="../slideLayouts/slideLayout23.xml"/><Relationship Id="rId6" Type="http://schemas.openxmlformats.org/officeDocument/2006/relationships/image" Target="../media/image275.jpeg"/><Relationship Id="rId11" Type="http://schemas.openxmlformats.org/officeDocument/2006/relationships/image" Target="../media/image220.png"/><Relationship Id="rId5" Type="http://schemas.openxmlformats.org/officeDocument/2006/relationships/image" Target="../media/image274.png"/><Relationship Id="rId10" Type="http://schemas.openxmlformats.org/officeDocument/2006/relationships/image" Target="../media/image43.png"/><Relationship Id="rId4" Type="http://schemas.openxmlformats.org/officeDocument/2006/relationships/image" Target="../media/image273.png"/><Relationship Id="rId9" Type="http://schemas.openxmlformats.org/officeDocument/2006/relationships/image" Target="../media/image42.png"/></Relationships>
</file>

<file path=ppt/slides/_rels/slide7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78.jpeg"/><Relationship Id="rId7" Type="http://schemas.openxmlformats.org/officeDocument/2006/relationships/image" Target="../media/image42.png"/><Relationship Id="rId2" Type="http://schemas.openxmlformats.org/officeDocument/2006/relationships/notesSlide" Target="../notesSlides/notesSlide56.xml"/><Relationship Id="rId1" Type="http://schemas.openxmlformats.org/officeDocument/2006/relationships/slideLayout" Target="../slideLayouts/slideLayout24.xml"/><Relationship Id="rId6" Type="http://schemas.openxmlformats.org/officeDocument/2006/relationships/image" Target="../media/image281.jpeg"/><Relationship Id="rId5" Type="http://schemas.openxmlformats.org/officeDocument/2006/relationships/image" Target="../media/image280.png"/><Relationship Id="rId10" Type="http://schemas.openxmlformats.org/officeDocument/2006/relationships/image" Target="../media/image12.jpeg"/><Relationship Id="rId4" Type="http://schemas.openxmlformats.org/officeDocument/2006/relationships/image" Target="../media/image279.png"/><Relationship Id="rId9" Type="http://schemas.openxmlformats.org/officeDocument/2006/relationships/image" Target="../media/image220.png"/></Relationships>
</file>

<file path=ppt/slides/_rels/slide79.xml.rels><?xml version="1.0" encoding="UTF-8" standalone="yes"?>
<Relationships xmlns="http://schemas.openxmlformats.org/package/2006/relationships"><Relationship Id="rId8" Type="http://schemas.openxmlformats.org/officeDocument/2006/relationships/image" Target="../media/image280.png"/><Relationship Id="rId13" Type="http://schemas.openxmlformats.org/officeDocument/2006/relationships/image" Target="../media/image12.jpeg"/><Relationship Id="rId3" Type="http://schemas.openxmlformats.org/officeDocument/2006/relationships/image" Target="../media/image282.jpeg"/><Relationship Id="rId7" Type="http://schemas.openxmlformats.org/officeDocument/2006/relationships/image" Target="../media/image279.png"/><Relationship Id="rId12" Type="http://schemas.openxmlformats.org/officeDocument/2006/relationships/image" Target="../media/image220.png"/><Relationship Id="rId2" Type="http://schemas.openxmlformats.org/officeDocument/2006/relationships/notesSlide" Target="../notesSlides/notesSlide57.xml"/><Relationship Id="rId1" Type="http://schemas.openxmlformats.org/officeDocument/2006/relationships/slideLayout" Target="../slideLayouts/slideLayout25.xml"/><Relationship Id="rId6" Type="http://schemas.openxmlformats.org/officeDocument/2006/relationships/image" Target="../media/image285.png"/><Relationship Id="rId11" Type="http://schemas.openxmlformats.org/officeDocument/2006/relationships/image" Target="../media/image43.png"/><Relationship Id="rId5" Type="http://schemas.openxmlformats.org/officeDocument/2006/relationships/image" Target="../media/image284.png"/><Relationship Id="rId10" Type="http://schemas.openxmlformats.org/officeDocument/2006/relationships/image" Target="../media/image42.png"/><Relationship Id="rId4" Type="http://schemas.openxmlformats.org/officeDocument/2006/relationships/image" Target="../media/image283.png"/><Relationship Id="rId9" Type="http://schemas.openxmlformats.org/officeDocument/2006/relationships/image" Target="../media/image281.jpe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8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86.jpeg"/><Relationship Id="rId7" Type="http://schemas.openxmlformats.org/officeDocument/2006/relationships/image" Target="../media/image220.png"/><Relationship Id="rId2" Type="http://schemas.openxmlformats.org/officeDocument/2006/relationships/notesSlide" Target="../notesSlides/notesSlide58.xml"/><Relationship Id="rId1" Type="http://schemas.openxmlformats.org/officeDocument/2006/relationships/slideLayout" Target="../slideLayouts/slideLayout26.xml"/><Relationship Id="rId6" Type="http://schemas.openxmlformats.org/officeDocument/2006/relationships/image" Target="../media/image281.jpeg"/><Relationship Id="rId5" Type="http://schemas.openxmlformats.org/officeDocument/2006/relationships/image" Target="../media/image288.png"/><Relationship Id="rId10" Type="http://schemas.openxmlformats.org/officeDocument/2006/relationships/image" Target="../media/image12.jpeg"/><Relationship Id="rId4" Type="http://schemas.openxmlformats.org/officeDocument/2006/relationships/image" Target="../media/image287.png"/><Relationship Id="rId9" Type="http://schemas.openxmlformats.org/officeDocument/2006/relationships/image" Target="../media/image43.png"/></Relationships>
</file>

<file path=ppt/slides/_rels/slide81.xml.rels><?xml version="1.0" encoding="UTF-8" standalone="yes"?>
<Relationships xmlns="http://schemas.openxmlformats.org/package/2006/relationships"><Relationship Id="rId8" Type="http://schemas.openxmlformats.org/officeDocument/2006/relationships/image" Target="../media/image294.gif"/><Relationship Id="rId3" Type="http://schemas.openxmlformats.org/officeDocument/2006/relationships/image" Target="../media/image289.jpeg"/><Relationship Id="rId7" Type="http://schemas.openxmlformats.org/officeDocument/2006/relationships/image" Target="../media/image293.jpeg"/><Relationship Id="rId12" Type="http://schemas.openxmlformats.org/officeDocument/2006/relationships/image" Target="../media/image12.jpeg"/><Relationship Id="rId2" Type="http://schemas.openxmlformats.org/officeDocument/2006/relationships/notesSlide" Target="../notesSlides/notesSlide59.xml"/><Relationship Id="rId1" Type="http://schemas.openxmlformats.org/officeDocument/2006/relationships/slideLayout" Target="../slideLayouts/slideLayout27.xml"/><Relationship Id="rId6" Type="http://schemas.openxmlformats.org/officeDocument/2006/relationships/image" Target="../media/image292.jpeg"/><Relationship Id="rId11" Type="http://schemas.openxmlformats.org/officeDocument/2006/relationships/image" Target="../media/image220.png"/><Relationship Id="rId5" Type="http://schemas.openxmlformats.org/officeDocument/2006/relationships/image" Target="../media/image291.jpeg"/><Relationship Id="rId10" Type="http://schemas.openxmlformats.org/officeDocument/2006/relationships/image" Target="../media/image43.png"/><Relationship Id="rId4" Type="http://schemas.openxmlformats.org/officeDocument/2006/relationships/image" Target="../media/image290.jpeg"/><Relationship Id="rId9" Type="http://schemas.openxmlformats.org/officeDocument/2006/relationships/image" Target="../media/image42.png"/></Relationships>
</file>

<file path=ppt/slides/_rels/slide82.xml.rels><?xml version="1.0" encoding="UTF-8" standalone="yes"?>
<Relationships xmlns="http://schemas.openxmlformats.org/package/2006/relationships"><Relationship Id="rId8" Type="http://schemas.openxmlformats.org/officeDocument/2006/relationships/image" Target="../media/image300.png"/><Relationship Id="rId13" Type="http://schemas.openxmlformats.org/officeDocument/2006/relationships/image" Target="../media/image304.png"/><Relationship Id="rId3" Type="http://schemas.openxmlformats.org/officeDocument/2006/relationships/image" Target="../media/image295.png"/><Relationship Id="rId7" Type="http://schemas.openxmlformats.org/officeDocument/2006/relationships/image" Target="../media/image299.png"/><Relationship Id="rId12" Type="http://schemas.openxmlformats.org/officeDocument/2006/relationships/image" Target="../media/image286.jpeg"/><Relationship Id="rId17" Type="http://schemas.openxmlformats.org/officeDocument/2006/relationships/image" Target="../media/image12.jpeg"/><Relationship Id="rId2" Type="http://schemas.openxmlformats.org/officeDocument/2006/relationships/notesSlide" Target="../notesSlides/notesSlide60.xml"/><Relationship Id="rId16" Type="http://schemas.openxmlformats.org/officeDocument/2006/relationships/image" Target="../media/image220.png"/><Relationship Id="rId1" Type="http://schemas.openxmlformats.org/officeDocument/2006/relationships/slideLayout" Target="../slideLayouts/slideLayout28.xml"/><Relationship Id="rId6" Type="http://schemas.openxmlformats.org/officeDocument/2006/relationships/image" Target="../media/image298.png"/><Relationship Id="rId11" Type="http://schemas.openxmlformats.org/officeDocument/2006/relationships/image" Target="../media/image303.png"/><Relationship Id="rId5" Type="http://schemas.openxmlformats.org/officeDocument/2006/relationships/image" Target="../media/image297.png"/><Relationship Id="rId15" Type="http://schemas.openxmlformats.org/officeDocument/2006/relationships/image" Target="../media/image43.png"/><Relationship Id="rId10" Type="http://schemas.openxmlformats.org/officeDocument/2006/relationships/image" Target="../media/image302.png"/><Relationship Id="rId4" Type="http://schemas.openxmlformats.org/officeDocument/2006/relationships/image" Target="../media/image296.png"/><Relationship Id="rId9" Type="http://schemas.openxmlformats.org/officeDocument/2006/relationships/image" Target="../media/image301.png"/><Relationship Id="rId14" Type="http://schemas.openxmlformats.org/officeDocument/2006/relationships/image" Target="../media/image42.png"/></Relationships>
</file>

<file path=ppt/slides/_rels/slide83.xml.rels><?xml version="1.0" encoding="UTF-8" standalone="yes"?>
<Relationships xmlns="http://schemas.openxmlformats.org/package/2006/relationships"><Relationship Id="rId8" Type="http://schemas.openxmlformats.org/officeDocument/2006/relationships/image" Target="../media/image310.png"/><Relationship Id="rId13" Type="http://schemas.openxmlformats.org/officeDocument/2006/relationships/image" Target="../media/image314.png"/><Relationship Id="rId18" Type="http://schemas.openxmlformats.org/officeDocument/2006/relationships/image" Target="../media/image43.png"/><Relationship Id="rId3" Type="http://schemas.openxmlformats.org/officeDocument/2006/relationships/image" Target="../media/image305.png"/><Relationship Id="rId7" Type="http://schemas.openxmlformats.org/officeDocument/2006/relationships/image" Target="../media/image309.png"/><Relationship Id="rId12" Type="http://schemas.openxmlformats.org/officeDocument/2006/relationships/chart" Target="../charts/chart2.xml"/><Relationship Id="rId17" Type="http://schemas.openxmlformats.org/officeDocument/2006/relationships/image" Target="../media/image42.png"/><Relationship Id="rId2" Type="http://schemas.openxmlformats.org/officeDocument/2006/relationships/notesSlide" Target="../notesSlides/notesSlide61.xml"/><Relationship Id="rId16" Type="http://schemas.openxmlformats.org/officeDocument/2006/relationships/image" Target="../media/image317.png"/><Relationship Id="rId20" Type="http://schemas.openxmlformats.org/officeDocument/2006/relationships/image" Target="../media/image12.jpeg"/><Relationship Id="rId1" Type="http://schemas.openxmlformats.org/officeDocument/2006/relationships/slideLayout" Target="../slideLayouts/slideLayout20.xml"/><Relationship Id="rId6" Type="http://schemas.openxmlformats.org/officeDocument/2006/relationships/image" Target="../media/image308.png"/><Relationship Id="rId11" Type="http://schemas.openxmlformats.org/officeDocument/2006/relationships/image" Target="../media/image313.png"/><Relationship Id="rId5" Type="http://schemas.openxmlformats.org/officeDocument/2006/relationships/image" Target="../media/image307.png"/><Relationship Id="rId15" Type="http://schemas.openxmlformats.org/officeDocument/2006/relationships/image" Target="../media/image316.png"/><Relationship Id="rId10" Type="http://schemas.openxmlformats.org/officeDocument/2006/relationships/image" Target="../media/image312.png"/><Relationship Id="rId19" Type="http://schemas.openxmlformats.org/officeDocument/2006/relationships/image" Target="../media/image220.png"/><Relationship Id="rId4" Type="http://schemas.openxmlformats.org/officeDocument/2006/relationships/image" Target="../media/image306.png"/><Relationship Id="rId9" Type="http://schemas.openxmlformats.org/officeDocument/2006/relationships/image" Target="../media/image311.png"/><Relationship Id="rId14" Type="http://schemas.openxmlformats.org/officeDocument/2006/relationships/image" Target="../media/image315.png"/></Relationships>
</file>

<file path=ppt/slides/_rels/slide8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318.png"/><Relationship Id="rId7" Type="http://schemas.openxmlformats.org/officeDocument/2006/relationships/image" Target="../media/image219.png"/><Relationship Id="rId2" Type="http://schemas.openxmlformats.org/officeDocument/2006/relationships/notesSlide" Target="../notesSlides/notesSlide62.xml"/><Relationship Id="rId1" Type="http://schemas.openxmlformats.org/officeDocument/2006/relationships/slideLayout" Target="../slideLayouts/slideLayout2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19.jpeg"/></Relationships>
</file>

<file path=ppt/slides/_rels/slide8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20.png"/><Relationship Id="rId7" Type="http://schemas.openxmlformats.org/officeDocument/2006/relationships/image" Target="../media/image42.png"/><Relationship Id="rId2" Type="http://schemas.openxmlformats.org/officeDocument/2006/relationships/notesSlide" Target="../notesSlides/notesSlide63.xml"/><Relationship Id="rId1" Type="http://schemas.openxmlformats.org/officeDocument/2006/relationships/slideLayout" Target="../slideLayouts/slideLayout30.xml"/><Relationship Id="rId6" Type="http://schemas.openxmlformats.org/officeDocument/2006/relationships/image" Target="../media/image319.jpeg"/><Relationship Id="rId5" Type="http://schemas.openxmlformats.org/officeDocument/2006/relationships/image" Target="../media/image322.png"/><Relationship Id="rId10" Type="http://schemas.openxmlformats.org/officeDocument/2006/relationships/image" Target="../media/image12.jpeg"/><Relationship Id="rId4" Type="http://schemas.openxmlformats.org/officeDocument/2006/relationships/image" Target="../media/image321.png"/><Relationship Id="rId9" Type="http://schemas.openxmlformats.org/officeDocument/2006/relationships/image" Target="../media/image219.png"/></Relationships>
</file>

<file path=ppt/slides/_rels/slide86.xml.rels><?xml version="1.0" encoding="UTF-8" standalone="yes"?>
<Relationships xmlns="http://schemas.openxmlformats.org/package/2006/relationships"><Relationship Id="rId8" Type="http://schemas.openxmlformats.org/officeDocument/2006/relationships/image" Target="../media/image327.png"/><Relationship Id="rId13" Type="http://schemas.openxmlformats.org/officeDocument/2006/relationships/image" Target="../media/image12.jpeg"/><Relationship Id="rId3" Type="http://schemas.openxmlformats.org/officeDocument/2006/relationships/image" Target="../media/image319.jpeg"/><Relationship Id="rId7" Type="http://schemas.openxmlformats.org/officeDocument/2006/relationships/image" Target="../media/image326.png"/><Relationship Id="rId12" Type="http://schemas.openxmlformats.org/officeDocument/2006/relationships/image" Target="../media/image219.png"/><Relationship Id="rId2" Type="http://schemas.openxmlformats.org/officeDocument/2006/relationships/notesSlide" Target="../notesSlides/notesSlide64.xml"/><Relationship Id="rId1" Type="http://schemas.openxmlformats.org/officeDocument/2006/relationships/slideLayout" Target="../slideLayouts/slideLayout31.xml"/><Relationship Id="rId6" Type="http://schemas.openxmlformats.org/officeDocument/2006/relationships/image" Target="../media/image325.jpeg"/><Relationship Id="rId11" Type="http://schemas.openxmlformats.org/officeDocument/2006/relationships/image" Target="../media/image43.png"/><Relationship Id="rId5" Type="http://schemas.openxmlformats.org/officeDocument/2006/relationships/image" Target="../media/image324.jpeg"/><Relationship Id="rId10" Type="http://schemas.openxmlformats.org/officeDocument/2006/relationships/image" Target="../media/image42.png"/><Relationship Id="rId4" Type="http://schemas.openxmlformats.org/officeDocument/2006/relationships/image" Target="../media/image323.png"/><Relationship Id="rId9" Type="http://schemas.openxmlformats.org/officeDocument/2006/relationships/image" Target="../media/image328.jpeg"/></Relationships>
</file>

<file path=ppt/slides/_rels/slide8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29.png"/><Relationship Id="rId7" Type="http://schemas.openxmlformats.org/officeDocument/2006/relationships/diagramColors" Target="../diagrams/colors6.xml"/><Relationship Id="rId2" Type="http://schemas.openxmlformats.org/officeDocument/2006/relationships/notesSlide" Target="../notesSlides/notesSlide65.xml"/><Relationship Id="rId1" Type="http://schemas.openxmlformats.org/officeDocument/2006/relationships/slideLayout" Target="../slideLayouts/slideLayout8.xml"/><Relationship Id="rId6" Type="http://schemas.openxmlformats.org/officeDocument/2006/relationships/diagramQuickStyle" Target="../diagrams/quickStyle6.xml"/><Relationship Id="rId11" Type="http://schemas.openxmlformats.org/officeDocument/2006/relationships/image" Target="../media/image43.png"/><Relationship Id="rId5" Type="http://schemas.openxmlformats.org/officeDocument/2006/relationships/diagramLayout" Target="../diagrams/layout6.xml"/><Relationship Id="rId10" Type="http://schemas.openxmlformats.org/officeDocument/2006/relationships/image" Target="../media/image42.png"/><Relationship Id="rId4" Type="http://schemas.openxmlformats.org/officeDocument/2006/relationships/diagramData" Target="../diagrams/data6.xml"/><Relationship Id="rId9" Type="http://schemas.openxmlformats.org/officeDocument/2006/relationships/image" Target="../media/image330.png"/></Relationships>
</file>

<file path=ppt/slides/_rels/slide8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6.xml"/><Relationship Id="rId1" Type="http://schemas.openxmlformats.org/officeDocument/2006/relationships/slideLayout" Target="../slideLayouts/slideLayout11.xml"/><Relationship Id="rId6" Type="http://schemas.openxmlformats.org/officeDocument/2006/relationships/image" Target="../media/image12.jpeg"/><Relationship Id="rId5" Type="http://schemas.openxmlformats.org/officeDocument/2006/relationships/image" Target="../media/image174.png"/><Relationship Id="rId4" Type="http://schemas.openxmlformats.org/officeDocument/2006/relationships/image" Target="../media/image43.png"/></Relationships>
</file>

<file path=ppt/slides/_rels/slide8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7.xml"/><Relationship Id="rId1" Type="http://schemas.openxmlformats.org/officeDocument/2006/relationships/slideLayout" Target="../slideLayouts/slideLayout11.xml"/><Relationship Id="rId6" Type="http://schemas.openxmlformats.org/officeDocument/2006/relationships/image" Target="../media/image12.jpeg"/><Relationship Id="rId5" Type="http://schemas.openxmlformats.org/officeDocument/2006/relationships/image" Target="../media/image17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33.jpeg"/></Relationships>
</file>

<file path=ppt/slides/_rels/slide9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8.xml"/><Relationship Id="rId1" Type="http://schemas.openxmlformats.org/officeDocument/2006/relationships/slideLayout" Target="../slideLayouts/slideLayout11.xml"/><Relationship Id="rId6" Type="http://schemas.openxmlformats.org/officeDocument/2006/relationships/image" Target="../media/image12.jpeg"/><Relationship Id="rId5" Type="http://schemas.openxmlformats.org/officeDocument/2006/relationships/image" Target="../media/image174.png"/><Relationship Id="rId4" Type="http://schemas.openxmlformats.org/officeDocument/2006/relationships/image" Target="../media/image43.png"/></Relationships>
</file>

<file path=ppt/slides/_rels/slide91.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89.png"/><Relationship Id="rId7" Type="http://schemas.openxmlformats.org/officeDocument/2006/relationships/diagramColors" Target="../diagrams/colors7.xml"/><Relationship Id="rId12" Type="http://schemas.openxmlformats.org/officeDocument/2006/relationships/image" Target="../media/image12.jpeg"/><Relationship Id="rId2" Type="http://schemas.openxmlformats.org/officeDocument/2006/relationships/notesSlide" Target="../notesSlides/notesSlide69.xml"/><Relationship Id="rId1" Type="http://schemas.openxmlformats.org/officeDocument/2006/relationships/slideLayout" Target="../slideLayouts/slideLayout8.xml"/><Relationship Id="rId6" Type="http://schemas.openxmlformats.org/officeDocument/2006/relationships/diagramQuickStyle" Target="../diagrams/quickStyle7.xml"/><Relationship Id="rId11" Type="http://schemas.openxmlformats.org/officeDocument/2006/relationships/image" Target="../media/image43.png"/><Relationship Id="rId5" Type="http://schemas.openxmlformats.org/officeDocument/2006/relationships/diagramLayout" Target="../diagrams/layout7.xml"/><Relationship Id="rId10" Type="http://schemas.openxmlformats.org/officeDocument/2006/relationships/image" Target="../media/image42.png"/><Relationship Id="rId4" Type="http://schemas.openxmlformats.org/officeDocument/2006/relationships/diagramData" Target="../diagrams/data7.xml"/><Relationship Id="rId9" Type="http://schemas.openxmlformats.org/officeDocument/2006/relationships/image" Target="../media/image190.png"/></Relationships>
</file>

<file path=ppt/slides/_rels/slide9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0.xml"/><Relationship Id="rId1" Type="http://schemas.openxmlformats.org/officeDocument/2006/relationships/slideLayout" Target="../slideLayouts/slideLayout11.xml"/><Relationship Id="rId5" Type="http://schemas.openxmlformats.org/officeDocument/2006/relationships/image" Target="../media/image12.jpeg"/><Relationship Id="rId4" Type="http://schemas.openxmlformats.org/officeDocument/2006/relationships/image" Target="../media/image43.png"/></Relationships>
</file>

<file path=ppt/slides/_rels/slide9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1.xml"/><Relationship Id="rId1" Type="http://schemas.openxmlformats.org/officeDocument/2006/relationships/slideLayout" Target="../slideLayouts/slideLayout11.xml"/><Relationship Id="rId5" Type="http://schemas.openxmlformats.org/officeDocument/2006/relationships/image" Target="../media/image12.jpeg"/><Relationship Id="rId4" Type="http://schemas.openxmlformats.org/officeDocument/2006/relationships/image" Target="../media/image43.png"/></Relationships>
</file>

<file path=ppt/slides/_rels/slide94.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189.png"/><Relationship Id="rId7" Type="http://schemas.openxmlformats.org/officeDocument/2006/relationships/diagramColors" Target="../diagrams/colors8.xml"/><Relationship Id="rId12" Type="http://schemas.openxmlformats.org/officeDocument/2006/relationships/image" Target="../media/image12.jpeg"/><Relationship Id="rId2" Type="http://schemas.openxmlformats.org/officeDocument/2006/relationships/notesSlide" Target="../notesSlides/notesSlide72.xml"/><Relationship Id="rId1" Type="http://schemas.openxmlformats.org/officeDocument/2006/relationships/slideLayout" Target="../slideLayouts/slideLayout8.xml"/><Relationship Id="rId6" Type="http://schemas.openxmlformats.org/officeDocument/2006/relationships/diagramQuickStyle" Target="../diagrams/quickStyle8.xml"/><Relationship Id="rId11" Type="http://schemas.openxmlformats.org/officeDocument/2006/relationships/image" Target="../media/image43.png"/><Relationship Id="rId5" Type="http://schemas.openxmlformats.org/officeDocument/2006/relationships/diagramLayout" Target="../diagrams/layout8.xml"/><Relationship Id="rId10" Type="http://schemas.openxmlformats.org/officeDocument/2006/relationships/image" Target="../media/image42.png"/><Relationship Id="rId4" Type="http://schemas.openxmlformats.org/officeDocument/2006/relationships/diagramData" Target="../diagrams/data8.xml"/><Relationship Id="rId9" Type="http://schemas.openxmlformats.org/officeDocument/2006/relationships/image" Target="../media/image190.png"/></Relationships>
</file>

<file path=ppt/slides/_rels/slide95.xml.rels><?xml version="1.0" encoding="UTF-8" standalone="yes"?>
<Relationships xmlns="http://schemas.openxmlformats.org/package/2006/relationships"><Relationship Id="rId3" Type="http://schemas.openxmlformats.org/officeDocument/2006/relationships/image" Target="../media/image331.jpeg"/><Relationship Id="rId7" Type="http://schemas.openxmlformats.org/officeDocument/2006/relationships/image" Target="../media/image12.jpeg"/><Relationship Id="rId2" Type="http://schemas.openxmlformats.org/officeDocument/2006/relationships/notesSlide" Target="../notesSlides/notesSlide73.xml"/><Relationship Id="rId1" Type="http://schemas.openxmlformats.org/officeDocument/2006/relationships/slideLayout" Target="../slideLayouts/slideLayout32.xml"/><Relationship Id="rId6" Type="http://schemas.openxmlformats.org/officeDocument/2006/relationships/image" Target="../media/image332.png"/><Relationship Id="rId5" Type="http://schemas.openxmlformats.org/officeDocument/2006/relationships/image" Target="../media/image43.png"/><Relationship Id="rId4" Type="http://schemas.openxmlformats.org/officeDocument/2006/relationships/image" Target="../media/image42.png"/></Relationships>
</file>

<file path=ppt/slides/_rels/slide96.xml.rels><?xml version="1.0" encoding="UTF-8" standalone="yes"?>
<Relationships xmlns="http://schemas.openxmlformats.org/package/2006/relationships"><Relationship Id="rId8" Type="http://schemas.openxmlformats.org/officeDocument/2006/relationships/image" Target="../media/image338.png"/><Relationship Id="rId3" Type="http://schemas.openxmlformats.org/officeDocument/2006/relationships/image" Target="../media/image333.png"/><Relationship Id="rId7" Type="http://schemas.openxmlformats.org/officeDocument/2006/relationships/image" Target="../media/image337.png"/><Relationship Id="rId12" Type="http://schemas.openxmlformats.org/officeDocument/2006/relationships/image" Target="../media/image12.jpeg"/><Relationship Id="rId2" Type="http://schemas.openxmlformats.org/officeDocument/2006/relationships/notesSlide" Target="../notesSlides/notesSlide74.xml"/><Relationship Id="rId1" Type="http://schemas.openxmlformats.org/officeDocument/2006/relationships/slideLayout" Target="../slideLayouts/slideLayout33.xml"/><Relationship Id="rId6" Type="http://schemas.openxmlformats.org/officeDocument/2006/relationships/image" Target="../media/image336.png"/><Relationship Id="rId11" Type="http://schemas.openxmlformats.org/officeDocument/2006/relationships/image" Target="../media/image332.png"/><Relationship Id="rId5" Type="http://schemas.openxmlformats.org/officeDocument/2006/relationships/image" Target="../media/image335.png"/><Relationship Id="rId10" Type="http://schemas.openxmlformats.org/officeDocument/2006/relationships/image" Target="../media/image43.png"/><Relationship Id="rId4" Type="http://schemas.openxmlformats.org/officeDocument/2006/relationships/image" Target="../media/image334.png"/><Relationship Id="rId9" Type="http://schemas.openxmlformats.org/officeDocument/2006/relationships/image" Target="../media/image42.png"/></Relationships>
</file>

<file path=ppt/slides/_rels/slide97.xml.rels><?xml version="1.0" encoding="UTF-8" standalone="yes"?>
<Relationships xmlns="http://schemas.openxmlformats.org/package/2006/relationships"><Relationship Id="rId3" Type="http://schemas.openxmlformats.org/officeDocument/2006/relationships/image" Target="../media/image339.jpeg"/><Relationship Id="rId7" Type="http://schemas.openxmlformats.org/officeDocument/2006/relationships/image" Target="../media/image12.jpeg"/><Relationship Id="rId2" Type="http://schemas.openxmlformats.org/officeDocument/2006/relationships/notesSlide" Target="../notesSlides/notesSlide75.xml"/><Relationship Id="rId1" Type="http://schemas.openxmlformats.org/officeDocument/2006/relationships/slideLayout" Target="../slideLayouts/slideLayout34.xml"/><Relationship Id="rId6" Type="http://schemas.openxmlformats.org/officeDocument/2006/relationships/image" Target="../media/image332.png"/><Relationship Id="rId5" Type="http://schemas.openxmlformats.org/officeDocument/2006/relationships/image" Target="../media/image43.png"/><Relationship Id="rId4" Type="http://schemas.openxmlformats.org/officeDocument/2006/relationships/image" Target="../media/image42.png"/></Relationships>
</file>

<file path=ppt/slides/_rels/slide98.xml.rels><?xml version="1.0" encoding="UTF-8" standalone="yes"?>
<Relationships xmlns="http://schemas.openxmlformats.org/package/2006/relationships"><Relationship Id="rId8" Type="http://schemas.openxmlformats.org/officeDocument/2006/relationships/image" Target="../media/image345.png"/><Relationship Id="rId13" Type="http://schemas.openxmlformats.org/officeDocument/2006/relationships/image" Target="../media/image332.png"/><Relationship Id="rId3" Type="http://schemas.openxmlformats.org/officeDocument/2006/relationships/image" Target="../media/image340.png"/><Relationship Id="rId7" Type="http://schemas.openxmlformats.org/officeDocument/2006/relationships/image" Target="../media/image344.png"/><Relationship Id="rId12" Type="http://schemas.openxmlformats.org/officeDocument/2006/relationships/image" Target="../media/image43.png"/><Relationship Id="rId2" Type="http://schemas.openxmlformats.org/officeDocument/2006/relationships/notesSlide" Target="../notesSlides/notesSlide76.xml"/><Relationship Id="rId1" Type="http://schemas.openxmlformats.org/officeDocument/2006/relationships/slideLayout" Target="../slideLayouts/slideLayout35.xml"/><Relationship Id="rId6" Type="http://schemas.openxmlformats.org/officeDocument/2006/relationships/image" Target="../media/image343.png"/><Relationship Id="rId11" Type="http://schemas.openxmlformats.org/officeDocument/2006/relationships/image" Target="../media/image42.png"/><Relationship Id="rId5" Type="http://schemas.openxmlformats.org/officeDocument/2006/relationships/image" Target="../media/image342.png"/><Relationship Id="rId10" Type="http://schemas.openxmlformats.org/officeDocument/2006/relationships/image" Target="../media/image347.png"/><Relationship Id="rId4" Type="http://schemas.openxmlformats.org/officeDocument/2006/relationships/image" Target="../media/image341.png"/><Relationship Id="rId9" Type="http://schemas.openxmlformats.org/officeDocument/2006/relationships/image" Target="../media/image346.png"/><Relationship Id="rId14" Type="http://schemas.openxmlformats.org/officeDocument/2006/relationships/image" Target="../media/image12.jpeg"/></Relationships>
</file>

<file path=ppt/slides/_rels/slide99.xml.rels><?xml version="1.0" encoding="UTF-8" standalone="yes"?>
<Relationships xmlns="http://schemas.openxmlformats.org/package/2006/relationships"><Relationship Id="rId3" Type="http://schemas.openxmlformats.org/officeDocument/2006/relationships/image" Target="../media/image348.jpeg"/><Relationship Id="rId7" Type="http://schemas.openxmlformats.org/officeDocument/2006/relationships/image" Target="../media/image12.jpeg"/><Relationship Id="rId2" Type="http://schemas.openxmlformats.org/officeDocument/2006/relationships/notesSlide" Target="../notesSlides/notesSlide77.xml"/><Relationship Id="rId1" Type="http://schemas.openxmlformats.org/officeDocument/2006/relationships/slideLayout" Target="../slideLayouts/slideLayout36.xml"/><Relationship Id="rId6" Type="http://schemas.openxmlformats.org/officeDocument/2006/relationships/image" Target="../media/image332.pn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93531" y="2812878"/>
            <a:ext cx="7292061" cy="1169551"/>
          </a:xfrm>
        </p:spPr>
        <p:txBody>
          <a:bodyPr/>
          <a:lstStyle/>
          <a:p>
            <a:r>
              <a:rPr lang="en-US" dirty="0" smtClean="0"/>
              <a:t>HP &amp; Intel </a:t>
            </a:r>
            <a:r>
              <a:rPr lang="en-US" dirty="0"/>
              <a:t>Commercial Client </a:t>
            </a:r>
            <a:r>
              <a:rPr lang="en-US" dirty="0" smtClean="0"/>
              <a:t/>
            </a:r>
            <a:br>
              <a:rPr lang="en-US" dirty="0" smtClean="0"/>
            </a:br>
            <a:r>
              <a:rPr lang="en-US" dirty="0" smtClean="0"/>
              <a:t>Field </a:t>
            </a:r>
            <a:r>
              <a:rPr lang="en-US" dirty="0"/>
              <a:t>Presentation</a:t>
            </a:r>
          </a:p>
        </p:txBody>
      </p:sp>
      <p:sp>
        <p:nvSpPr>
          <p:cNvPr id="6" name="Subtitle 5"/>
          <p:cNvSpPr>
            <a:spLocks noGrp="1"/>
          </p:cNvSpPr>
          <p:nvPr>
            <p:ph type="subTitle" idx="1"/>
          </p:nvPr>
        </p:nvSpPr>
        <p:spPr>
          <a:xfrm>
            <a:off x="602272" y="4206405"/>
            <a:ext cx="1723486" cy="474925"/>
          </a:xfrm>
        </p:spPr>
        <p:txBody>
          <a:bodyPr/>
          <a:lstStyle/>
          <a:p>
            <a:pPr>
              <a:lnSpc>
                <a:spcPts val="2160"/>
              </a:lnSpc>
              <a:spcAft>
                <a:spcPts val="0"/>
              </a:spcAft>
            </a:pPr>
            <a:r>
              <a:rPr lang="en-US" sz="2800" dirty="0" smtClean="0">
                <a:latin typeface="Neo Sans Intel"/>
                <a:cs typeface="Neo Sans Intel"/>
              </a:rPr>
              <a:t>2H 2012</a:t>
            </a:r>
            <a:endParaRPr lang="en-US" sz="2800" dirty="0">
              <a:latin typeface="Neo Sans Intel"/>
              <a:cs typeface="Neo Sans Intel"/>
            </a:endParaRPr>
          </a:p>
          <a:p>
            <a:endParaRPr lang="en-US" sz="2800" dirty="0">
              <a:latin typeface="Neo Sans Intel"/>
              <a:cs typeface="Neo Sans Intel"/>
            </a:endParaRPr>
          </a:p>
        </p:txBody>
      </p:sp>
      <p:pic>
        <p:nvPicPr>
          <p:cNvPr id="5" name="Picture 2" descr="C:\Users\mainscow\Desktop\HP Logos\HP_S_1C_PMS_2925.jpg"/>
          <p:cNvPicPr>
            <a:picLocks noChangeAspect="1" noChangeArrowheads="1"/>
          </p:cNvPicPr>
          <p:nvPr/>
        </p:nvPicPr>
        <p:blipFill>
          <a:blip r:embed="rId3" cstate="email">
            <a:extLst>
              <a:ext uri="{28A0092B-C50C-407E-A947-70E740481C1C}">
                <a14:useLocalDpi xmlns:a14="http://schemas.microsoft.com/office/drawing/2010/main"/>
              </a:ext>
            </a:extLst>
          </a:blip>
          <a:srcRect l="27130" t="26920" r="27926" b="27013"/>
          <a:stretch>
            <a:fillRect/>
          </a:stretch>
        </p:blipFill>
        <p:spPr bwMode="auto">
          <a:xfrm>
            <a:off x="6902245" y="139147"/>
            <a:ext cx="807935" cy="828133"/>
          </a:xfrm>
          <a:prstGeom prst="rect">
            <a:avLst/>
          </a:prstGeom>
          <a:noFill/>
        </p:spPr>
      </p:pic>
    </p:spTree>
    <p:extLst>
      <p:ext uri="{BB962C8B-B14F-4D97-AF65-F5344CB8AC3E}">
        <p14:creationId xmlns:p14="http://schemas.microsoft.com/office/powerpoint/2010/main" val="210711849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HP &amp; Intel: Connected</a:t>
            </a:r>
            <a:endParaRPr lang="en-US" dirty="0"/>
          </a:p>
        </p:txBody>
      </p:sp>
      <p:sp>
        <p:nvSpPr>
          <p:cNvPr id="22" name="Subtitle 1"/>
          <p:cNvSpPr txBox="1">
            <a:spLocks/>
          </p:cNvSpPr>
          <p:nvPr/>
        </p:nvSpPr>
        <p:spPr>
          <a:xfrm>
            <a:off x="357024" y="1065975"/>
            <a:ext cx="6151931" cy="901448"/>
          </a:xfrm>
          <a:prstGeom prst="rect">
            <a:avLst/>
          </a:prstGeom>
        </p:spPr>
        <p:txBody>
          <a:bodyPr/>
          <a:lstStyle>
            <a:defPPr>
              <a:defRPr lang="en-US"/>
            </a:defPPr>
            <a:lvl1pPr indent="0">
              <a:spcBef>
                <a:spcPts val="0"/>
              </a:spcBef>
              <a:buFont typeface="Arial" pitchFamily="34" charset="0"/>
              <a:buNone/>
              <a:defRPr sz="2400" b="0" i="0"/>
            </a:lvl1pPr>
            <a:lvl2pPr marL="228600" indent="-228600">
              <a:spcBef>
                <a:spcPts val="900"/>
              </a:spcBef>
              <a:buFont typeface="Arial" pitchFamily="34" charset="0"/>
              <a:buChar char="•"/>
              <a:defRPr sz="2200" b="0" i="0"/>
            </a:lvl2pPr>
            <a:lvl3pPr marL="457200" indent="-228600">
              <a:spcBef>
                <a:spcPts val="600"/>
              </a:spcBef>
              <a:buClr>
                <a:schemeClr val="tx2"/>
              </a:buClr>
              <a:buFont typeface="Neo Sans Intel" pitchFamily="34" charset="0"/>
              <a:buChar char="–"/>
              <a:defRPr sz="2000" b="0" i="0"/>
            </a:lvl3pPr>
            <a:lvl4pPr marL="628650" indent="-171450">
              <a:spcBef>
                <a:spcPts val="300"/>
              </a:spcBef>
              <a:buClr>
                <a:schemeClr val="tx2"/>
              </a:buClr>
              <a:buFont typeface="Neo Sans Intel" pitchFamily="34" charset="0"/>
              <a:buChar char="–"/>
              <a:defRPr b="0" i="0"/>
            </a:lvl4pPr>
            <a:lvl5pPr marL="800100" indent="-171450">
              <a:spcBef>
                <a:spcPts val="100"/>
              </a:spcBef>
              <a:buClr>
                <a:schemeClr val="tx2"/>
              </a:buClr>
              <a:buFont typeface="Neo Sans Intel" pitchFamily="34" charset="0"/>
              <a:buChar char="–"/>
              <a:defRPr b="0" i="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a:t>Seamless Access to Information, People, and Experiences</a:t>
            </a:r>
          </a:p>
        </p:txBody>
      </p:sp>
      <p:sp>
        <p:nvSpPr>
          <p:cNvPr id="23" name="Title 3"/>
          <p:cNvSpPr txBox="1">
            <a:spLocks/>
          </p:cNvSpPr>
          <p:nvPr/>
        </p:nvSpPr>
        <p:spPr>
          <a:xfrm>
            <a:off x="331470" y="1591880"/>
            <a:ext cx="8117206" cy="430887"/>
          </a:xfrm>
          <a:prstGeom prst="rect">
            <a:avLst/>
          </a:prstGeom>
        </p:spPr>
        <p:txBody>
          <a:bodyPr vert="horz" lIns="0" tIns="0" rIns="0" bIns="0" rtlCol="0" anchor="t" anchorCtr="0">
            <a:noAutofit/>
          </a:bodyPr>
          <a:lstStyle>
            <a:lvl1pPr algn="l" defTabSz="914400" rtl="0" eaLnBrk="1" latinLnBrk="0" hangingPunct="1">
              <a:lnSpc>
                <a:spcPts val="2600"/>
              </a:lnSpc>
              <a:spcBef>
                <a:spcPct val="0"/>
              </a:spcBef>
              <a:buNone/>
              <a:defRPr lang="en-US" altLang="ja-JP" sz="3000" b="1" i="0" kern="1200" dirty="0" smtClean="0">
                <a:solidFill>
                  <a:schemeClr val="accent1"/>
                </a:solidFill>
                <a:latin typeface="+mj-lt"/>
                <a:ea typeface="+mj-ea"/>
                <a:cs typeface="+mj-cs"/>
              </a:defRPr>
            </a:lvl1pPr>
          </a:lstStyle>
          <a:p>
            <a:endParaRPr lang="en-GB" dirty="0">
              <a:latin typeface="+mn-lt"/>
            </a:endParaRPr>
          </a:p>
        </p:txBody>
      </p:sp>
      <p:sp>
        <p:nvSpPr>
          <p:cNvPr id="38" name="Text Placeholder 18"/>
          <p:cNvSpPr txBox="1">
            <a:spLocks/>
          </p:cNvSpPr>
          <p:nvPr/>
        </p:nvSpPr>
        <p:spPr bwMode="auto">
          <a:xfrm>
            <a:off x="292100" y="2804888"/>
            <a:ext cx="2736108" cy="1133475"/>
          </a:xfrm>
          <a:prstGeom prst="rect">
            <a:avLst/>
          </a:prstGeom>
          <a:noFill/>
          <a:ln w="9525">
            <a:noFill/>
            <a:miter lim="800000"/>
            <a:headEnd/>
            <a:tailEnd/>
          </a:ln>
        </p:spPr>
        <p:txBody>
          <a:bodyPr/>
          <a:lstStyle/>
          <a:p>
            <a:pPr marL="171450" indent="-171450" defTabSz="914400" eaLnBrk="0" hangingPunct="0">
              <a:lnSpc>
                <a:spcPct val="150000"/>
              </a:lnSpc>
              <a:spcAft>
                <a:spcPts val="200"/>
              </a:spcAft>
              <a:buSzPct val="80000"/>
              <a:buFont typeface="Arial" pitchFamily="34" charset="0"/>
              <a:buChar char="•"/>
            </a:pPr>
            <a:r>
              <a:rPr lang="en-US" sz="1200" dirty="0" smtClean="0"/>
              <a:t>Out-of-box collaboration tools</a:t>
            </a:r>
            <a:endParaRPr lang="en-US" sz="1200" dirty="0"/>
          </a:p>
          <a:p>
            <a:pPr marL="171450" indent="-171450" defTabSz="914400" eaLnBrk="0" hangingPunct="0">
              <a:lnSpc>
                <a:spcPct val="150000"/>
              </a:lnSpc>
              <a:spcAft>
                <a:spcPts val="200"/>
              </a:spcAft>
              <a:buSzPct val="80000"/>
              <a:buFont typeface="Arial" pitchFamily="34" charset="0"/>
              <a:buChar char="•"/>
            </a:pPr>
            <a:r>
              <a:rPr lang="en-US" sz="1200" dirty="0" smtClean="0"/>
              <a:t>Wireless solutions</a:t>
            </a:r>
            <a:r>
              <a:rPr lang="en-US" sz="1200" baseline="30000" dirty="0" smtClean="0"/>
              <a:t>13</a:t>
            </a:r>
            <a:endParaRPr lang="en-US" sz="1200" dirty="0"/>
          </a:p>
          <a:p>
            <a:pPr marL="171450" indent="-171450" defTabSz="914400" eaLnBrk="0" hangingPunct="0">
              <a:lnSpc>
                <a:spcPct val="150000"/>
              </a:lnSpc>
              <a:spcAft>
                <a:spcPts val="200"/>
              </a:spcAft>
              <a:buSzPct val="80000"/>
              <a:buFont typeface="Arial" pitchFamily="34" charset="0"/>
              <a:buChar char="•"/>
            </a:pPr>
            <a:r>
              <a:rPr lang="en-US" sz="1200" dirty="0" smtClean="0"/>
              <a:t>Virtualization solutions</a:t>
            </a:r>
            <a:endParaRPr lang="en-US" sz="1200" baseline="30000" dirty="0"/>
          </a:p>
          <a:p>
            <a:pPr marL="171450" indent="-171450" defTabSz="914400" eaLnBrk="0" hangingPunct="0">
              <a:lnSpc>
                <a:spcPct val="150000"/>
              </a:lnSpc>
              <a:spcAft>
                <a:spcPts val="200"/>
              </a:spcAft>
              <a:buSzPct val="80000"/>
              <a:buFont typeface="Arial" pitchFamily="34" charset="0"/>
              <a:buChar char="•"/>
            </a:pPr>
            <a:r>
              <a:rPr lang="en-US" sz="1200" dirty="0" smtClean="0"/>
              <a:t>Cloud solutions</a:t>
            </a:r>
            <a:endParaRPr lang="en-US" sz="1200" dirty="0"/>
          </a:p>
        </p:txBody>
      </p:sp>
      <p:sp>
        <p:nvSpPr>
          <p:cNvPr id="40" name="Text Placeholder 18"/>
          <p:cNvSpPr txBox="1">
            <a:spLocks/>
          </p:cNvSpPr>
          <p:nvPr/>
        </p:nvSpPr>
        <p:spPr>
          <a:xfrm>
            <a:off x="3108398" y="3342479"/>
            <a:ext cx="3708037" cy="1688597"/>
          </a:xfrm>
          <a:prstGeom prst="rect">
            <a:avLst/>
          </a:prstGeom>
        </p:spPr>
        <p:txBody>
          <a:bodyPr numCol="2"/>
          <a:lstStyle>
            <a:lvl1pPr marL="0" indent="0" algn="l" defTabSz="457200" rtl="0" eaLnBrk="1" latinLnBrk="0" hangingPunct="1">
              <a:lnSpc>
                <a:spcPct val="120000"/>
              </a:lnSpc>
              <a:spcBef>
                <a:spcPts val="0"/>
              </a:spcBef>
              <a:spcAft>
                <a:spcPts val="140"/>
              </a:spcAft>
              <a:buSzPct val="100000"/>
              <a:buFont typeface="Arial"/>
              <a:buNone/>
              <a:defRPr sz="1400" kern="1200">
                <a:solidFill>
                  <a:schemeClr val="tx1"/>
                </a:solidFill>
                <a:latin typeface="HPFutura Light" pitchFamily="50" charset="0"/>
                <a:ea typeface="+mn-ea"/>
                <a:cs typeface="+mn-cs"/>
              </a:defRPr>
            </a:lvl1pPr>
            <a:lvl2pPr marL="165100" indent="-165100" algn="l" defTabSz="430213" rtl="0" eaLnBrk="1" latinLnBrk="0" hangingPunct="1">
              <a:lnSpc>
                <a:spcPct val="120000"/>
              </a:lnSpc>
              <a:spcBef>
                <a:spcPts val="0"/>
              </a:spcBef>
              <a:spcAft>
                <a:spcPts val="140"/>
              </a:spcAft>
              <a:buSzPct val="100000"/>
              <a:buFont typeface="Lucida Grande"/>
              <a:buChar char="•"/>
              <a:defRPr sz="1400" kern="1200">
                <a:solidFill>
                  <a:schemeClr val="tx1"/>
                </a:solidFill>
                <a:latin typeface="HPFutura Light" pitchFamily="50" charset="0"/>
                <a:ea typeface="+mn-ea"/>
                <a:cs typeface="+mn-cs"/>
              </a:defRPr>
            </a:lvl2pPr>
            <a:lvl3pPr marL="300038" indent="-125413" algn="l" defTabSz="457200" rtl="0" eaLnBrk="1" latinLnBrk="0" hangingPunct="1">
              <a:lnSpc>
                <a:spcPct val="120000"/>
              </a:lnSpc>
              <a:spcBef>
                <a:spcPts val="0"/>
              </a:spcBef>
              <a:spcAft>
                <a:spcPts val="140"/>
              </a:spcAft>
              <a:buFont typeface="Lucida Grande"/>
              <a:buChar char="–"/>
              <a:defRPr sz="1400" kern="1200">
                <a:solidFill>
                  <a:schemeClr val="tx1"/>
                </a:solidFill>
                <a:latin typeface="HPFutura Light" pitchFamily="50" charset="0"/>
                <a:ea typeface="+mn-ea"/>
                <a:cs typeface="+mn-cs"/>
              </a:defRPr>
            </a:lvl3pPr>
            <a:lvl4pPr marL="409575" indent="-123825" algn="l" defTabSz="457200" rtl="0" eaLnBrk="1" latinLnBrk="0" hangingPunct="1">
              <a:lnSpc>
                <a:spcPct val="120000"/>
              </a:lnSpc>
              <a:spcBef>
                <a:spcPts val="0"/>
              </a:spcBef>
              <a:spcAft>
                <a:spcPts val="140"/>
              </a:spcAft>
              <a:buSzPct val="80000"/>
              <a:buFont typeface="Courier New"/>
              <a:buChar char="o"/>
              <a:defRPr lang="en-US" sz="1400" kern="1200">
                <a:solidFill>
                  <a:schemeClr val="tx1"/>
                </a:solidFill>
                <a:latin typeface="HPFutura Light" pitchFamily="50" charset="0"/>
                <a:ea typeface="+mn-ea"/>
                <a:cs typeface="+mn-cs"/>
              </a:defRPr>
            </a:lvl4pPr>
            <a:lvl5pPr marL="409575" indent="0" algn="l" defTabSz="457200" rtl="0" eaLnBrk="1" latinLnBrk="0" hangingPunct="1">
              <a:lnSpc>
                <a:spcPct val="120000"/>
              </a:lnSpc>
              <a:spcBef>
                <a:spcPts val="0"/>
              </a:spcBef>
              <a:spcAft>
                <a:spcPts val="140"/>
              </a:spcAft>
              <a:buFont typeface="Arial"/>
              <a:buNone/>
              <a:tabLst/>
              <a:defRPr sz="1400" kern="1200">
                <a:solidFill>
                  <a:schemeClr val="tx1"/>
                </a:solidFill>
                <a:latin typeface="HPFutura Light" pitchFamily="50" charset="0"/>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lvl="1" indent="-171450" defTabSz="914400" eaLnBrk="0" fontAlgn="auto" hangingPunct="0">
              <a:lnSpc>
                <a:spcPct val="150000"/>
              </a:lnSpc>
              <a:spcAft>
                <a:spcPts val="200"/>
              </a:spcAft>
              <a:buSzPct val="80000"/>
              <a:buFont typeface="Arial" pitchFamily="34" charset="0"/>
              <a:buChar char="•"/>
              <a:defRPr/>
            </a:pPr>
            <a:r>
              <a:rPr lang="en-US" sz="1200" dirty="0" smtClean="0">
                <a:latin typeface="+mn-lt"/>
                <a:cs typeface="Arial" pitchFamily="34" charset="0"/>
              </a:rPr>
              <a:t>Virtual Rooms</a:t>
            </a:r>
            <a:r>
              <a:rPr lang="en-US" sz="1200" baseline="30000" dirty="0" smtClean="0">
                <a:latin typeface="+mn-lt"/>
                <a:cs typeface="Arial" pitchFamily="34" charset="0"/>
              </a:rPr>
              <a:t>21</a:t>
            </a:r>
            <a:endParaRPr lang="en-US" sz="1200" dirty="0" smtClean="0">
              <a:latin typeface="+mn-lt"/>
              <a:cs typeface="Arial" pitchFamily="34" charset="0"/>
            </a:endParaRPr>
          </a:p>
          <a:p>
            <a:pPr marL="171450" lvl="3" indent="-171450" defTabSz="914400" eaLnBrk="0" fontAlgn="auto" hangingPunct="0">
              <a:lnSpc>
                <a:spcPct val="150000"/>
              </a:lnSpc>
              <a:spcAft>
                <a:spcPts val="200"/>
              </a:spcAft>
              <a:buFont typeface="Arial" pitchFamily="34" charset="0"/>
              <a:buChar char="•"/>
              <a:defRPr/>
            </a:pPr>
            <a:r>
              <a:rPr sz="1200" dirty="0" smtClean="0">
                <a:latin typeface="+mn-lt"/>
                <a:cs typeface="Arial" pitchFamily="34" charset="0"/>
              </a:rPr>
              <a:t>HP Connection Manager</a:t>
            </a:r>
            <a:r>
              <a:rPr sz="1200" baseline="30000" dirty="0" smtClean="0">
                <a:latin typeface="+mn-lt"/>
                <a:cs typeface="Arial" pitchFamily="34" charset="0"/>
              </a:rPr>
              <a:t>7</a:t>
            </a:r>
            <a:endParaRPr sz="1200" dirty="0">
              <a:latin typeface="+mn-lt"/>
              <a:cs typeface="Arial" pitchFamily="34" charset="0"/>
            </a:endParaRPr>
          </a:p>
        </p:txBody>
      </p:sp>
      <p:grpSp>
        <p:nvGrpSpPr>
          <p:cNvPr id="56" name="Group 14"/>
          <p:cNvGrpSpPr>
            <a:grpSpLocks/>
          </p:cNvGrpSpPr>
          <p:nvPr/>
        </p:nvGrpSpPr>
        <p:grpSpPr bwMode="auto">
          <a:xfrm>
            <a:off x="7107207" y="132788"/>
            <a:ext cx="1912938" cy="1866900"/>
            <a:chOff x="6381651" y="202295"/>
            <a:chExt cx="1913659" cy="1865889"/>
          </a:xfrm>
        </p:grpSpPr>
        <p:sp>
          <p:nvSpPr>
            <p:cNvPr id="57" name="Oval 56"/>
            <p:cNvSpPr/>
            <p:nvPr/>
          </p:nvSpPr>
          <p:spPr>
            <a:xfrm>
              <a:off x="6451527" y="210228"/>
              <a:ext cx="1843783" cy="1843676"/>
            </a:xfrm>
            <a:prstGeom prst="ellipse">
              <a:avLst/>
            </a:prstGeom>
            <a:solidFill>
              <a:schemeClr val="bg2">
                <a:lumMod val="60000"/>
                <a:lumOff val="40000"/>
                <a:alpha val="54902"/>
              </a:schemeClr>
            </a:solidFill>
            <a:ln>
              <a:noFill/>
            </a:ln>
            <a:effectLst>
              <a:outerShdw blurRad="127000" sx="106000" sy="106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85000"/>
                </a:lnSpc>
                <a:spcBef>
                  <a:spcPts val="0"/>
                </a:spcBef>
                <a:spcAft>
                  <a:spcPts val="0"/>
                </a:spcAft>
                <a:defRPr/>
              </a:pPr>
              <a:endParaRPr lang="en-US" sz="2000" dirty="0">
                <a:solidFill>
                  <a:prstClr val="white"/>
                </a:solidFill>
                <a:cs typeface="Arial" pitchFamily="34" charset="0"/>
              </a:endParaRPr>
            </a:p>
          </p:txBody>
        </p:sp>
        <p:pic>
          <p:nvPicPr>
            <p:cNvPr id="58" name="Picture 19" descr="green-arc.png"/>
            <p:cNvPicPr>
              <a:picLocks noChangeAspect="1"/>
            </p:cNvPicPr>
            <p:nvPr/>
          </p:nvPicPr>
          <p:blipFill>
            <a:blip r:embed="rId3" cstate="email">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rot="10800000">
              <a:off x="6381651" y="202295"/>
              <a:ext cx="1909762" cy="958850"/>
            </a:xfrm>
            <a:prstGeom prst="rect">
              <a:avLst/>
            </a:prstGeom>
            <a:noFill/>
            <a:ln w="9525">
              <a:noFill/>
              <a:miter lim="800000"/>
              <a:headEnd/>
              <a:tailEnd/>
            </a:ln>
          </p:spPr>
        </p:pic>
        <p:sp>
          <p:nvSpPr>
            <p:cNvPr id="59" name="TextBox 58"/>
            <p:cNvSpPr txBox="1"/>
            <p:nvPr/>
          </p:nvSpPr>
          <p:spPr>
            <a:xfrm rot="4812721">
              <a:off x="6976246" y="848348"/>
              <a:ext cx="1622058" cy="817613"/>
            </a:xfrm>
            <a:prstGeom prst="rect">
              <a:avLst/>
            </a:prstGeom>
            <a:noFill/>
          </p:spPr>
          <p:txBody>
            <a:bodyPr spcFirstLastPara="1" wrap="none">
              <a:prstTxWarp prst="textArchUp">
                <a:avLst>
                  <a:gd name="adj" fmla="val 11319667"/>
                </a:avLst>
              </a:prstTxWarp>
              <a:spAutoFit/>
            </a:bodyPr>
            <a:lstStyle/>
            <a:p>
              <a:pPr fontAlgn="auto">
                <a:spcBef>
                  <a:spcPts val="0"/>
                </a:spcBef>
                <a:spcAft>
                  <a:spcPts val="0"/>
                </a:spcAft>
                <a:defRPr/>
              </a:pPr>
              <a:r>
                <a:rPr lang="en-US" sz="900" dirty="0">
                  <a:solidFill>
                    <a:schemeClr val="bg1"/>
                  </a:solidFill>
                </a:rPr>
                <a:t>CONNECTED</a:t>
              </a:r>
            </a:p>
          </p:txBody>
        </p:sp>
        <p:sp>
          <p:nvSpPr>
            <p:cNvPr id="60" name="TextBox 59"/>
            <p:cNvSpPr txBox="1"/>
            <p:nvPr/>
          </p:nvSpPr>
          <p:spPr>
            <a:xfrm rot="18489043">
              <a:off x="6612733" y="376409"/>
              <a:ext cx="1497164" cy="1602544"/>
            </a:xfrm>
            <a:prstGeom prst="rect">
              <a:avLst/>
            </a:prstGeom>
            <a:noFill/>
          </p:spPr>
          <p:txBody>
            <a:bodyPr spcFirstLastPara="1" wrap="none">
              <a:prstTxWarp prst="textArchDown">
                <a:avLst>
                  <a:gd name="adj" fmla="val 2272404"/>
                </a:avLst>
              </a:prstTxWarp>
              <a:spAutoFit/>
            </a:bodyPr>
            <a:lstStyle/>
            <a:p>
              <a:pPr algn="ctr" fontAlgn="auto">
                <a:spcBef>
                  <a:spcPts val="0"/>
                </a:spcBef>
                <a:spcAft>
                  <a:spcPts val="0"/>
                </a:spcAft>
                <a:defRPr/>
              </a:pPr>
              <a:r>
                <a:rPr lang="en-US" sz="900" dirty="0">
                  <a:solidFill>
                    <a:schemeClr val="tx2">
                      <a:lumMod val="75000"/>
                    </a:schemeClr>
                  </a:solidFill>
                </a:rPr>
                <a:t>RELIABLE</a:t>
              </a:r>
            </a:p>
          </p:txBody>
        </p:sp>
        <p:sp>
          <p:nvSpPr>
            <p:cNvPr id="61" name="TextBox 60"/>
            <p:cNvSpPr txBox="1"/>
            <p:nvPr/>
          </p:nvSpPr>
          <p:spPr>
            <a:xfrm>
              <a:off x="6705332" y="408906"/>
              <a:ext cx="1465418" cy="839624"/>
            </a:xfrm>
            <a:prstGeom prst="rect">
              <a:avLst/>
            </a:prstGeom>
            <a:noFill/>
          </p:spPr>
          <p:txBody>
            <a:bodyPr spcFirstLastPara="1" wrap="none">
              <a:prstTxWarp prst="textArchUp">
                <a:avLst>
                  <a:gd name="adj" fmla="val 11176947"/>
                </a:avLst>
              </a:prstTxWarp>
              <a:spAutoFit/>
            </a:bodyPr>
            <a:lstStyle/>
            <a:p>
              <a:pPr fontAlgn="auto">
                <a:spcBef>
                  <a:spcPts val="0"/>
                </a:spcBef>
                <a:spcAft>
                  <a:spcPts val="0"/>
                </a:spcAft>
                <a:defRPr/>
              </a:pPr>
              <a:r>
                <a:rPr lang="en-US" sz="900" dirty="0">
                  <a:solidFill>
                    <a:schemeClr val="bg2">
                      <a:lumMod val="50000"/>
                    </a:schemeClr>
                  </a:solidFill>
                </a:rPr>
                <a:t>SECURE</a:t>
              </a:r>
            </a:p>
          </p:txBody>
        </p:sp>
        <p:sp>
          <p:nvSpPr>
            <p:cNvPr id="62" name="TextBox 61"/>
            <p:cNvSpPr txBox="1"/>
            <p:nvPr/>
          </p:nvSpPr>
          <p:spPr>
            <a:xfrm rot="2740049">
              <a:off x="6592589" y="386301"/>
              <a:ext cx="1522384" cy="1569905"/>
            </a:xfrm>
            <a:prstGeom prst="rect">
              <a:avLst/>
            </a:prstGeom>
            <a:noFill/>
          </p:spPr>
          <p:txBody>
            <a:bodyPr spcFirstLastPara="1" wrap="none">
              <a:prstTxWarp prst="textArchDown">
                <a:avLst>
                  <a:gd name="adj" fmla="val 2335799"/>
                </a:avLst>
              </a:prstTxWarp>
              <a:spAutoFit/>
            </a:bodyPr>
            <a:lstStyle/>
            <a:p>
              <a:pPr algn="ctr" fontAlgn="auto">
                <a:spcBef>
                  <a:spcPts val="0"/>
                </a:spcBef>
                <a:spcAft>
                  <a:spcPts val="0"/>
                </a:spcAft>
                <a:defRPr/>
              </a:pPr>
              <a:r>
                <a:rPr lang="en-US" sz="900" dirty="0">
                  <a:solidFill>
                    <a:schemeClr val="bg2">
                      <a:lumMod val="50000"/>
                    </a:schemeClr>
                  </a:solidFill>
                </a:rPr>
                <a:t>EFFICIENT</a:t>
              </a:r>
            </a:p>
          </p:txBody>
        </p:sp>
        <p:cxnSp>
          <p:nvCxnSpPr>
            <p:cNvPr id="63" name="Straight Connector 62"/>
            <p:cNvCxnSpPr/>
            <p:nvPr/>
          </p:nvCxnSpPr>
          <p:spPr>
            <a:xfrm rot="5400000">
              <a:off x="6454753" y="1142380"/>
              <a:ext cx="1835742" cy="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sp>
          <p:nvSpPr>
            <p:cNvPr id="64" name="Isosceles Triangle 63"/>
            <p:cNvSpPr/>
            <p:nvPr/>
          </p:nvSpPr>
          <p:spPr>
            <a:xfrm rot="2802421">
              <a:off x="7664210" y="625070"/>
              <a:ext cx="368101" cy="138165"/>
            </a:xfrm>
            <a:prstGeom prst="triangl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85000"/>
                </a:lnSpc>
                <a:spcBef>
                  <a:spcPts val="0"/>
                </a:spcBef>
                <a:spcAft>
                  <a:spcPts val="0"/>
                </a:spcAft>
                <a:defRPr/>
              </a:pPr>
              <a:endParaRPr lang="en-US" sz="2000" dirty="0">
                <a:solidFill>
                  <a:prstClr val="white"/>
                </a:solidFill>
                <a:cs typeface="Arial" pitchFamily="34" charset="0"/>
              </a:endParaRPr>
            </a:p>
          </p:txBody>
        </p:sp>
        <p:cxnSp>
          <p:nvCxnSpPr>
            <p:cNvPr id="65" name="Straight Connector 64"/>
            <p:cNvCxnSpPr/>
            <p:nvPr/>
          </p:nvCxnSpPr>
          <p:spPr>
            <a:xfrm rot="10800000">
              <a:off x="6454704" y="1132066"/>
              <a:ext cx="1837430" cy="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6745326" y="503757"/>
              <a:ext cx="1256185" cy="1255032"/>
            </a:xfrm>
            <a:custGeom>
              <a:avLst/>
              <a:gdLst>
                <a:gd name="connsiteX0" fmla="*/ 0 w 1510828"/>
                <a:gd name="connsiteY0" fmla="*/ 755414 h 1510828"/>
                <a:gd name="connsiteX1" fmla="*/ 221256 w 1510828"/>
                <a:gd name="connsiteY1" fmla="*/ 221256 h 1510828"/>
                <a:gd name="connsiteX2" fmla="*/ 755415 w 1510828"/>
                <a:gd name="connsiteY2" fmla="*/ 1 h 1510828"/>
                <a:gd name="connsiteX3" fmla="*/ 1289573 w 1510828"/>
                <a:gd name="connsiteY3" fmla="*/ 221257 h 1510828"/>
                <a:gd name="connsiteX4" fmla="*/ 1510828 w 1510828"/>
                <a:gd name="connsiteY4" fmla="*/ 755416 h 1510828"/>
                <a:gd name="connsiteX5" fmla="*/ 1289572 w 1510828"/>
                <a:gd name="connsiteY5" fmla="*/ 1289575 h 1510828"/>
                <a:gd name="connsiteX6" fmla="*/ 755413 w 1510828"/>
                <a:gd name="connsiteY6" fmla="*/ 1510830 h 1510828"/>
                <a:gd name="connsiteX7" fmla="*/ 221255 w 1510828"/>
                <a:gd name="connsiteY7" fmla="*/ 1289574 h 1510828"/>
                <a:gd name="connsiteX8" fmla="*/ 0 w 1510828"/>
                <a:gd name="connsiteY8" fmla="*/ 755415 h 1510828"/>
                <a:gd name="connsiteX9" fmla="*/ 0 w 1510828"/>
                <a:gd name="connsiteY9" fmla="*/ 755414 h 1510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0828" h="1510828">
                  <a:moveTo>
                    <a:pt x="0" y="755414"/>
                  </a:moveTo>
                  <a:cubicBezTo>
                    <a:pt x="0" y="555066"/>
                    <a:pt x="79589" y="362923"/>
                    <a:pt x="221256" y="221256"/>
                  </a:cubicBezTo>
                  <a:cubicBezTo>
                    <a:pt x="362924" y="79589"/>
                    <a:pt x="555067" y="1"/>
                    <a:pt x="755415" y="1"/>
                  </a:cubicBezTo>
                  <a:cubicBezTo>
                    <a:pt x="955763" y="1"/>
                    <a:pt x="1147906" y="79590"/>
                    <a:pt x="1289573" y="221257"/>
                  </a:cubicBezTo>
                  <a:cubicBezTo>
                    <a:pt x="1431240" y="362925"/>
                    <a:pt x="1510828" y="555068"/>
                    <a:pt x="1510828" y="755416"/>
                  </a:cubicBezTo>
                  <a:cubicBezTo>
                    <a:pt x="1510828" y="955764"/>
                    <a:pt x="1431240" y="1147907"/>
                    <a:pt x="1289572" y="1289575"/>
                  </a:cubicBezTo>
                  <a:cubicBezTo>
                    <a:pt x="1147904" y="1431243"/>
                    <a:pt x="955762" y="1510831"/>
                    <a:pt x="755413" y="1510830"/>
                  </a:cubicBezTo>
                  <a:cubicBezTo>
                    <a:pt x="555065" y="1510830"/>
                    <a:pt x="362922" y="1431242"/>
                    <a:pt x="221255" y="1289574"/>
                  </a:cubicBezTo>
                  <a:cubicBezTo>
                    <a:pt x="79587" y="1147906"/>
                    <a:pt x="0" y="955764"/>
                    <a:pt x="0" y="755415"/>
                  </a:cubicBezTo>
                  <a:lnTo>
                    <a:pt x="0" y="755414"/>
                  </a:lnTo>
                  <a:close/>
                </a:path>
              </a:pathLst>
            </a:custGeom>
            <a:blipFill>
              <a:blip r:embed="rId4" cstate="email">
                <a:extLst>
                  <a:ext uri="{28A0092B-C50C-407E-A947-70E740481C1C}">
                    <a14:useLocalDpi xmlns:a14="http://schemas.microsoft.com/office/drawing/2010/main"/>
                  </a:ext>
                </a:extLst>
              </a:blip>
              <a:stretch>
                <a:fillRect/>
              </a:stretch>
            </a:blipFill>
            <a:ln w="25400" cap="flat" cmpd="sng" algn="ctr">
              <a:solidFill>
                <a:srgbClr val="FFFFFF">
                  <a:hueOff val="0"/>
                  <a:satOff val="0"/>
                  <a:lumOff val="0"/>
                  <a:alphaOff val="0"/>
                </a:srgbClr>
              </a:solidFill>
              <a:prstDash val="solid"/>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wrap="none" lIns="236496" tIns="236495" rIns="236496" bIns="236495" spcCol="1270" anchor="ctr"/>
            <a:lstStyle/>
            <a:p>
              <a:pPr algn="ctr" defTabSz="533400" fontAlgn="auto">
                <a:lnSpc>
                  <a:spcPct val="90000"/>
                </a:lnSpc>
                <a:spcBef>
                  <a:spcPts val="0"/>
                </a:spcBef>
                <a:spcAft>
                  <a:spcPct val="35000"/>
                </a:spcAft>
                <a:defRPr/>
              </a:pPr>
              <a:r>
                <a:rPr lang="en-US" sz="1200" smtClean="0">
                  <a:solidFill>
                    <a:srgbClr val="FFFFFF"/>
                  </a:solidFill>
                  <a:cs typeface="Arial" pitchFamily="34" charset="0"/>
                </a:rPr>
                <a:t>HP Professional </a:t>
              </a:r>
              <a:r>
                <a:rPr lang="en-US" sz="1200" dirty="0" smtClean="0">
                  <a:solidFill>
                    <a:srgbClr val="FFFFFF"/>
                  </a:solidFill>
                  <a:cs typeface="Arial" pitchFamily="34" charset="0"/>
                </a:rPr>
                <a:t/>
              </a:r>
              <a:br>
                <a:rPr lang="en-US" sz="1200" dirty="0" smtClean="0">
                  <a:solidFill>
                    <a:srgbClr val="FFFFFF"/>
                  </a:solidFill>
                  <a:cs typeface="Arial" pitchFamily="34" charset="0"/>
                </a:rPr>
              </a:br>
              <a:r>
                <a:rPr lang="en-US" sz="1200" dirty="0" smtClean="0">
                  <a:solidFill>
                    <a:srgbClr val="FFFFFF"/>
                  </a:solidFill>
                  <a:cs typeface="Arial" pitchFamily="34" charset="0"/>
                </a:rPr>
                <a:t>Innovations</a:t>
              </a:r>
              <a:endParaRPr lang="en-US" sz="1200" dirty="0">
                <a:solidFill>
                  <a:srgbClr val="FFFFFF"/>
                </a:solidFill>
                <a:cs typeface="Arial" pitchFamily="34" charset="0"/>
              </a:endParaRPr>
            </a:p>
          </p:txBody>
        </p:sp>
      </p:grpSp>
      <p:sp>
        <p:nvSpPr>
          <p:cNvPr id="68" name="Text Placeholder 18"/>
          <p:cNvSpPr txBox="1">
            <a:spLocks/>
          </p:cNvSpPr>
          <p:nvPr/>
        </p:nvSpPr>
        <p:spPr bwMode="auto">
          <a:xfrm>
            <a:off x="5930874" y="3819792"/>
            <a:ext cx="3213125" cy="1686282"/>
          </a:xfrm>
          <a:prstGeom prst="rect">
            <a:avLst/>
          </a:prstGeom>
          <a:noFill/>
          <a:ln w="9525">
            <a:noFill/>
            <a:miter lim="800000"/>
            <a:headEnd/>
            <a:tailEnd/>
          </a:ln>
        </p:spPr>
        <p:txBody>
          <a:bodyPr/>
          <a:lstStyle/>
          <a:p>
            <a:pPr marL="171450" indent="-171450" eaLnBrk="0" hangingPunct="0">
              <a:lnSpc>
                <a:spcPct val="150000"/>
              </a:lnSpc>
              <a:spcAft>
                <a:spcPts val="200"/>
              </a:spcAft>
              <a:buSzPct val="80000"/>
              <a:buFont typeface="Arial" pitchFamily="34" charset="0"/>
              <a:buChar char="•"/>
            </a:pPr>
            <a:r>
              <a:rPr lang="en-US" sz="1100" dirty="0"/>
              <a:t>2012 generation Intel® Centrino® processor technology supports Bluetooth* low </a:t>
            </a:r>
            <a:r>
              <a:rPr lang="en-US" sz="1100" dirty="0" smtClean="0"/>
              <a:t>energy</a:t>
            </a:r>
          </a:p>
          <a:p>
            <a:pPr marL="171450" indent="-171450" eaLnBrk="0" hangingPunct="0">
              <a:lnSpc>
                <a:spcPct val="150000"/>
              </a:lnSpc>
              <a:spcAft>
                <a:spcPts val="200"/>
              </a:spcAft>
              <a:buSzPct val="80000"/>
              <a:buFont typeface="Arial" pitchFamily="34" charset="0"/>
              <a:buChar char="•"/>
            </a:pPr>
            <a:r>
              <a:rPr lang="en-US" sz="1100" dirty="0"/>
              <a:t>Intel® Virtualization </a:t>
            </a:r>
            <a:r>
              <a:rPr lang="en-US" sz="1100" dirty="0" smtClean="0"/>
              <a:t>Technology</a:t>
            </a:r>
          </a:p>
          <a:p>
            <a:pPr marL="171450" indent="-171450" eaLnBrk="0" hangingPunct="0">
              <a:lnSpc>
                <a:spcPct val="150000"/>
              </a:lnSpc>
              <a:spcAft>
                <a:spcPts val="200"/>
              </a:spcAft>
              <a:buSzPct val="80000"/>
              <a:buFont typeface="Arial" pitchFamily="34" charset="0"/>
              <a:buChar char="•"/>
            </a:pPr>
            <a:r>
              <a:rPr lang="en-US" sz="1100" dirty="0" smtClean="0"/>
              <a:t>My </a:t>
            </a:r>
            <a:r>
              <a:rPr lang="en-US" sz="1100" dirty="0" err="1"/>
              <a:t>WiFi</a:t>
            </a:r>
            <a:r>
              <a:rPr lang="en-US" sz="1100" dirty="0"/>
              <a:t> Technology </a:t>
            </a:r>
            <a:endParaRPr lang="en-US" sz="1100" dirty="0" smtClean="0"/>
          </a:p>
          <a:p>
            <a:pPr marL="171450" lvl="3" indent="-171450" eaLnBrk="0" hangingPunct="0">
              <a:lnSpc>
                <a:spcPct val="150000"/>
              </a:lnSpc>
              <a:spcAft>
                <a:spcPts val="200"/>
              </a:spcAft>
              <a:buSzPct val="80000"/>
              <a:buFont typeface="Arial" pitchFamily="34" charset="0"/>
              <a:buChar char="•"/>
            </a:pPr>
            <a:r>
              <a:rPr lang="en-US" sz="1100" dirty="0" smtClean="0">
                <a:cs typeface="Arial" pitchFamily="34" charset="0"/>
              </a:rPr>
              <a:t>Intel</a:t>
            </a:r>
            <a:r>
              <a:rPr lang="en-US" sz="1100" dirty="0">
                <a:cs typeface="Arial" pitchFamily="34" charset="0"/>
              </a:rPr>
              <a:t>® Wireless Display 3.x </a:t>
            </a:r>
            <a:endParaRPr lang="en-US" sz="1100" dirty="0" smtClean="0">
              <a:cs typeface="Arial" pitchFamily="34" charset="0"/>
            </a:endParaRPr>
          </a:p>
          <a:p>
            <a:pPr marL="628650" lvl="4" indent="-171450" eaLnBrk="0" hangingPunct="0">
              <a:lnSpc>
                <a:spcPct val="150000"/>
              </a:lnSpc>
              <a:spcAft>
                <a:spcPts val="200"/>
              </a:spcAft>
              <a:buSzPct val="80000"/>
            </a:pPr>
            <a:r>
              <a:rPr lang="en-US" sz="900" dirty="0" smtClean="0">
                <a:cs typeface="Arial" pitchFamily="34" charset="0"/>
              </a:rPr>
              <a:t>(</a:t>
            </a:r>
            <a:r>
              <a:rPr lang="en-US" sz="900" dirty="0">
                <a:cs typeface="Arial" pitchFamily="34" charset="0"/>
              </a:rPr>
              <a:t>selected models)</a:t>
            </a:r>
            <a:r>
              <a:rPr lang="en-US" sz="900" baseline="30000" dirty="0" smtClean="0">
                <a:cs typeface="Arial" pitchFamily="34" charset="0"/>
              </a:rPr>
              <a:t>22</a:t>
            </a:r>
          </a:p>
          <a:p>
            <a:pPr marL="171450" lvl="3" indent="-171450" eaLnBrk="0" hangingPunct="0">
              <a:lnSpc>
                <a:spcPct val="150000"/>
              </a:lnSpc>
              <a:spcAft>
                <a:spcPts val="200"/>
              </a:spcAft>
              <a:buSzPct val="80000"/>
              <a:buFont typeface="Arial" pitchFamily="34" charset="0"/>
              <a:buChar char="•"/>
            </a:pPr>
            <a:r>
              <a:rPr lang="en-US" sz="1100" dirty="0" smtClean="0">
                <a:cs typeface="Arial" pitchFamily="34" charset="0"/>
              </a:rPr>
              <a:t>Intel</a:t>
            </a:r>
            <a:r>
              <a:rPr lang="en-US" sz="1100" dirty="0">
                <a:cs typeface="Arial" pitchFamily="34" charset="0"/>
              </a:rPr>
              <a:t>® Quick Sync </a:t>
            </a:r>
            <a:r>
              <a:rPr lang="en-US" sz="1100" dirty="0" smtClean="0">
                <a:cs typeface="Arial" pitchFamily="34" charset="0"/>
              </a:rPr>
              <a:t>Video</a:t>
            </a:r>
          </a:p>
          <a:p>
            <a:pPr marL="171450" lvl="3" indent="-171450" eaLnBrk="0" hangingPunct="0">
              <a:lnSpc>
                <a:spcPct val="150000"/>
              </a:lnSpc>
              <a:spcAft>
                <a:spcPts val="200"/>
              </a:spcAft>
              <a:buSzPct val="80000"/>
              <a:buFont typeface="Arial" pitchFamily="34" charset="0"/>
              <a:buChar char="•"/>
            </a:pPr>
            <a:r>
              <a:rPr lang="en-US" sz="1100" dirty="0" smtClean="0">
                <a:cs typeface="Arial" pitchFamily="34" charset="0"/>
              </a:rPr>
              <a:t>USB 3.0</a:t>
            </a:r>
            <a:endParaRPr lang="en-US" sz="1100" dirty="0">
              <a:cs typeface="Arial" pitchFamily="34" charset="0"/>
            </a:endParaRPr>
          </a:p>
          <a:p>
            <a:pPr eaLnBrk="0" hangingPunct="0">
              <a:lnSpc>
                <a:spcPct val="150000"/>
              </a:lnSpc>
              <a:spcAft>
                <a:spcPts val="200"/>
              </a:spcAft>
              <a:buSzPct val="80000"/>
            </a:pPr>
            <a:endParaRPr lang="en-US" sz="1100" dirty="0" smtClean="0"/>
          </a:p>
        </p:txBody>
      </p:sp>
      <p:sp>
        <p:nvSpPr>
          <p:cNvPr id="24" name="Text Placeholder 1"/>
          <p:cNvSpPr txBox="1">
            <a:spLocks/>
          </p:cNvSpPr>
          <p:nvPr/>
        </p:nvSpPr>
        <p:spPr>
          <a:xfrm>
            <a:off x="257175" y="2365885"/>
            <a:ext cx="2847975" cy="374650"/>
          </a:xfrm>
          <a:prstGeom prst="parallelogram">
            <a:avLst/>
          </a:prstGeom>
          <a:solidFill>
            <a:schemeClr val="accent1"/>
          </a:solidFill>
          <a:ln>
            <a:noFill/>
          </a:ln>
        </p:spPr>
        <p:txBody>
          <a:bodyPr bIns="0" anchor="ctr"/>
          <a:lstStyle>
            <a:defPPr>
              <a:defRPr lang="en-US"/>
            </a:defPPr>
            <a:lvl1pPr fontAlgn="auto">
              <a:lnSpc>
                <a:spcPct val="85000"/>
              </a:lnSpc>
              <a:spcBef>
                <a:spcPts val="0"/>
              </a:spcBef>
              <a:spcAft>
                <a:spcPts val="0"/>
              </a:spcAft>
              <a:buSzPct val="100000"/>
              <a:defRPr sz="1600">
                <a:solidFill>
                  <a:schemeClr val="lt1"/>
                </a:solidFill>
              </a:defRPr>
            </a:lvl1pPr>
          </a:lstStyle>
          <a:p>
            <a:pPr algn="ctr"/>
            <a:r>
              <a:rPr lang="en-US" dirty="0"/>
              <a:t>What is it?</a:t>
            </a:r>
          </a:p>
        </p:txBody>
      </p:sp>
      <p:sp>
        <p:nvSpPr>
          <p:cNvPr id="25" name="Text Placeholder 1"/>
          <p:cNvSpPr txBox="1">
            <a:spLocks/>
          </p:cNvSpPr>
          <p:nvPr/>
        </p:nvSpPr>
        <p:spPr>
          <a:xfrm>
            <a:off x="3152083" y="2819910"/>
            <a:ext cx="3018407" cy="374650"/>
          </a:xfrm>
          <a:prstGeom prst="parallelogram">
            <a:avLst/>
          </a:prstGeom>
          <a:solidFill>
            <a:srgbClr val="0070C0"/>
          </a:solidFill>
          <a:ln>
            <a:noFill/>
          </a:ln>
        </p:spPr>
        <p:txBody>
          <a:bodyPr bIns="0" anchor="ctr"/>
          <a:lstStyle>
            <a:defPPr>
              <a:defRPr lang="en-US"/>
            </a:defPPr>
            <a:lvl1pPr fontAlgn="auto">
              <a:lnSpc>
                <a:spcPct val="85000"/>
              </a:lnSpc>
              <a:spcBef>
                <a:spcPts val="0"/>
              </a:spcBef>
              <a:spcAft>
                <a:spcPts val="0"/>
              </a:spcAft>
              <a:buSzPct val="100000"/>
              <a:defRPr sz="1600">
                <a:solidFill>
                  <a:schemeClr val="lt1"/>
                </a:solidFill>
              </a:defRPr>
            </a:lvl1pPr>
          </a:lstStyle>
          <a:p>
            <a:pPr algn="ctr"/>
            <a:r>
              <a:rPr lang="en-US" dirty="0"/>
              <a:t>What does HP offer?</a:t>
            </a:r>
          </a:p>
        </p:txBody>
      </p:sp>
      <p:sp>
        <p:nvSpPr>
          <p:cNvPr id="26" name="Text Placeholder 1"/>
          <p:cNvSpPr txBox="1">
            <a:spLocks/>
          </p:cNvSpPr>
          <p:nvPr/>
        </p:nvSpPr>
        <p:spPr>
          <a:xfrm>
            <a:off x="5818459" y="3443031"/>
            <a:ext cx="3141304" cy="376911"/>
          </a:xfrm>
          <a:prstGeom prst="parallelogram">
            <a:avLst/>
          </a:prstGeom>
          <a:solidFill>
            <a:srgbClr val="0070C0"/>
          </a:solidFill>
          <a:ln>
            <a:noFill/>
          </a:ln>
        </p:spPr>
        <p:txBody>
          <a:bodyPr bIns="0" anchor="ctr"/>
          <a:lstStyle>
            <a:defPPr>
              <a:defRPr lang="en-US"/>
            </a:defPPr>
            <a:lvl1pPr fontAlgn="auto">
              <a:lnSpc>
                <a:spcPct val="85000"/>
              </a:lnSpc>
              <a:spcBef>
                <a:spcPts val="0"/>
              </a:spcBef>
              <a:spcAft>
                <a:spcPts val="0"/>
              </a:spcAft>
              <a:buSzPct val="100000"/>
              <a:defRPr sz="1600">
                <a:solidFill>
                  <a:schemeClr val="lt1"/>
                </a:solidFill>
              </a:defRPr>
            </a:lvl1pPr>
          </a:lstStyle>
          <a:p>
            <a:pPr algn="ctr"/>
            <a:r>
              <a:rPr lang="en-US" dirty="0"/>
              <a:t>What does </a:t>
            </a:r>
            <a:r>
              <a:rPr lang="en-US" dirty="0" smtClean="0"/>
              <a:t>Intel offer</a:t>
            </a:r>
            <a:r>
              <a:rPr lang="en-US" dirty="0"/>
              <a:t>?</a:t>
            </a:r>
          </a:p>
        </p:txBody>
      </p:sp>
    </p:spTree>
    <p:extLst>
      <p:ext uri="{BB962C8B-B14F-4D97-AF65-F5344CB8AC3E}">
        <p14:creationId xmlns:p14="http://schemas.microsoft.com/office/powerpoint/2010/main" val="2133512373"/>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ounded Rectangle 47"/>
          <p:cNvSpPr/>
          <p:nvPr/>
        </p:nvSpPr>
        <p:spPr>
          <a:xfrm>
            <a:off x="653142" y="1198116"/>
            <a:ext cx="7837716" cy="3003617"/>
          </a:xfrm>
          <a:prstGeom prst="roundRect">
            <a:avLst>
              <a:gd name="adj" fmla="val 2843"/>
            </a:avLst>
          </a:prstGeom>
          <a:ln/>
          <a:effectLst>
            <a:outerShdw blurRad="190500" dist="25400" dir="2700000" algn="br" rotWithShape="0">
              <a:srgbClr val="000000">
                <a:alpha val="60000"/>
              </a:srgbClr>
            </a:outerShdw>
          </a:effectLst>
        </p:spPr>
        <p:style>
          <a:lnRef idx="0">
            <a:schemeClr val="accent2"/>
          </a:lnRef>
          <a:fillRef idx="3">
            <a:schemeClr val="accent2"/>
          </a:fillRef>
          <a:effectRef idx="3">
            <a:schemeClr val="accent2"/>
          </a:effectRef>
          <a:fontRef idx="minor">
            <a:schemeClr val="lt1"/>
          </a:fontRef>
        </p:style>
        <p:txBody>
          <a:bodyPr lIns="91425" tIns="45713" rIns="91425" bIns="45713" rtlCol="0" anchor="ctr"/>
          <a:lstStyle/>
          <a:p>
            <a:pPr algn="ctr"/>
            <a:endParaRPr lang="en-US"/>
          </a:p>
        </p:txBody>
      </p:sp>
      <p:sp>
        <p:nvSpPr>
          <p:cNvPr id="38" name="Rounded Rectangle 37"/>
          <p:cNvSpPr/>
          <p:nvPr/>
        </p:nvSpPr>
        <p:spPr>
          <a:xfrm>
            <a:off x="653144" y="4327303"/>
            <a:ext cx="3857901" cy="1835240"/>
          </a:xfrm>
          <a:prstGeom prst="roundRect">
            <a:avLst>
              <a:gd name="adj" fmla="val 5315"/>
            </a:avLst>
          </a:prstGeom>
          <a:ln/>
          <a:effectLst>
            <a:outerShdw blurRad="1905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91425" tIns="45713" rIns="91425" bIns="45713" rtlCol="0" anchor="t" anchorCtr="0"/>
          <a:lstStyle/>
          <a:p>
            <a:pPr>
              <a:lnSpc>
                <a:spcPct val="90000"/>
              </a:lnSpc>
              <a:spcBef>
                <a:spcPts val="300"/>
              </a:spcBef>
            </a:pPr>
            <a:r>
              <a:rPr lang="en-US" sz="1600" b="1" dirty="0">
                <a:solidFill>
                  <a:schemeClr val="tx1"/>
                </a:solidFill>
              </a:rPr>
              <a:t>Save on energy costs with enforceable energy policies</a:t>
            </a:r>
          </a:p>
          <a:p>
            <a:pPr marL="171422" indent="-171422">
              <a:lnSpc>
                <a:spcPct val="90000"/>
              </a:lnSpc>
              <a:spcBef>
                <a:spcPts val="300"/>
              </a:spcBef>
              <a:buFont typeface="Arial" pitchFamily="34" charset="0"/>
              <a:buChar char="•"/>
            </a:pPr>
            <a:r>
              <a:rPr lang="en-US" sz="1500" dirty="0">
                <a:solidFill>
                  <a:schemeClr val="tx1"/>
                </a:solidFill>
              </a:rPr>
              <a:t>Intelligently power-down Intel</a:t>
            </a:r>
            <a:r>
              <a:rPr lang="en-US" sz="1500" baseline="30000" dirty="0">
                <a:solidFill>
                  <a:schemeClr val="tx1"/>
                </a:solidFill>
              </a:rPr>
              <a:t>®</a:t>
            </a:r>
            <a:r>
              <a:rPr lang="en-US" sz="1500" dirty="0">
                <a:solidFill>
                  <a:schemeClr val="tx1"/>
                </a:solidFill>
              </a:rPr>
              <a:t> </a:t>
            </a:r>
            <a:r>
              <a:rPr lang="en-US" sz="1500" dirty="0" err="1">
                <a:solidFill>
                  <a:schemeClr val="tx1"/>
                </a:solidFill>
              </a:rPr>
              <a:t>vPro</a:t>
            </a:r>
            <a:r>
              <a:rPr lang="en-US" sz="1500" dirty="0">
                <a:solidFill>
                  <a:schemeClr val="tx1"/>
                </a:solidFill>
              </a:rPr>
              <a:t>™ clients during non-working hours</a:t>
            </a:r>
          </a:p>
          <a:p>
            <a:pPr marL="171422" indent="-171422">
              <a:lnSpc>
                <a:spcPct val="90000"/>
              </a:lnSpc>
              <a:spcBef>
                <a:spcPts val="300"/>
              </a:spcBef>
              <a:buFont typeface="Arial" pitchFamily="34" charset="0"/>
              <a:buChar char="•"/>
            </a:pPr>
            <a:r>
              <a:rPr lang="en-US" sz="1500" dirty="0">
                <a:solidFill>
                  <a:schemeClr val="tx1"/>
                </a:solidFill>
              </a:rPr>
              <a:t>Proactively power-on Intel</a:t>
            </a:r>
            <a:r>
              <a:rPr lang="en-US" sz="1500" baseline="30000" dirty="0">
                <a:solidFill>
                  <a:schemeClr val="tx1"/>
                </a:solidFill>
              </a:rPr>
              <a:t>®</a:t>
            </a:r>
            <a:r>
              <a:rPr lang="en-US" sz="1500" dirty="0">
                <a:solidFill>
                  <a:schemeClr val="tx1"/>
                </a:solidFill>
              </a:rPr>
              <a:t> </a:t>
            </a:r>
            <a:r>
              <a:rPr lang="en-US" sz="1500" dirty="0" err="1">
                <a:solidFill>
                  <a:schemeClr val="tx1"/>
                </a:solidFill>
              </a:rPr>
              <a:t>vPro</a:t>
            </a:r>
            <a:r>
              <a:rPr lang="en-US" sz="1500" dirty="0">
                <a:solidFill>
                  <a:schemeClr val="tx1"/>
                </a:solidFill>
              </a:rPr>
              <a:t>™ clients at the start of each workday</a:t>
            </a:r>
          </a:p>
        </p:txBody>
      </p:sp>
      <p:sp>
        <p:nvSpPr>
          <p:cNvPr id="17" name="Title 16"/>
          <p:cNvSpPr>
            <a:spLocks noGrp="1"/>
          </p:cNvSpPr>
          <p:nvPr>
            <p:ph type="title"/>
          </p:nvPr>
        </p:nvSpPr>
        <p:spPr>
          <a:xfrm>
            <a:off x="653143" y="342902"/>
            <a:ext cx="7837714" cy="685799"/>
          </a:xfrm>
        </p:spPr>
        <p:txBody>
          <a:bodyPr/>
          <a:lstStyle/>
          <a:p>
            <a:r>
              <a:rPr lang="en-US" sz="2900" dirty="0"/>
              <a:t>Solution</a:t>
            </a:r>
          </a:p>
        </p:txBody>
      </p:sp>
      <p:sp>
        <p:nvSpPr>
          <p:cNvPr id="32" name="Title 1"/>
          <p:cNvSpPr txBox="1">
            <a:spLocks/>
          </p:cNvSpPr>
          <p:nvPr/>
        </p:nvSpPr>
        <p:spPr>
          <a:xfrm>
            <a:off x="653142" y="675242"/>
            <a:ext cx="7837716" cy="353929"/>
          </a:xfrm>
          <a:prstGeom prst="rect">
            <a:avLst/>
          </a:prstGeom>
        </p:spPr>
        <p:txBody>
          <a:bodyPr vert="horz" wrap="square" lIns="91425" tIns="45713" rIns="91425" bIns="45713" rtlCol="0" anchor="t" anchorCtr="0">
            <a:spAutoFit/>
          </a:bodyPr>
          <a:lstStyle>
            <a:lvl1pPr algn="l" defTabSz="914400" rtl="0" eaLnBrk="1" latinLnBrk="0" hangingPunct="1">
              <a:spcBef>
                <a:spcPct val="0"/>
              </a:spcBef>
              <a:buNone/>
              <a:defRPr sz="2600" b="1" kern="1200">
                <a:solidFill>
                  <a:schemeClr val="accent1"/>
                </a:solidFill>
                <a:latin typeface="+mj-lt"/>
                <a:ea typeface="+mj-ea"/>
                <a:cs typeface="+mj-cs"/>
              </a:defRPr>
            </a:lvl1pPr>
          </a:lstStyle>
          <a:p>
            <a:r>
              <a:rPr lang="en-US" sz="1700" b="0" i="1" dirty="0">
                <a:solidFill>
                  <a:srgbClr val="004280"/>
                </a:solidFill>
              </a:rPr>
              <a:t>Green power management with Intel</a:t>
            </a:r>
            <a:r>
              <a:rPr lang="en-US" sz="1700" b="0" i="1" baseline="30000" dirty="0">
                <a:solidFill>
                  <a:srgbClr val="004280"/>
                </a:solidFill>
              </a:rPr>
              <a:t>®</a:t>
            </a:r>
            <a:r>
              <a:rPr lang="en-US" sz="1700" b="0" i="1" dirty="0">
                <a:solidFill>
                  <a:srgbClr val="004280"/>
                </a:solidFill>
              </a:rPr>
              <a:t> </a:t>
            </a:r>
            <a:r>
              <a:rPr lang="en-US" sz="1700" b="0" i="1" dirty="0" err="1">
                <a:solidFill>
                  <a:srgbClr val="004280"/>
                </a:solidFill>
              </a:rPr>
              <a:t>vPro</a:t>
            </a:r>
            <a:r>
              <a:rPr lang="en-US" sz="1700" b="0" i="1" dirty="0">
                <a:solidFill>
                  <a:srgbClr val="004280"/>
                </a:solidFill>
              </a:rPr>
              <a:t>™ technology</a:t>
            </a:r>
            <a:r>
              <a:rPr lang="en-US" sz="1700" b="0" i="1" baseline="30000" dirty="0">
                <a:solidFill>
                  <a:srgbClr val="004280"/>
                </a:solidFill>
              </a:rPr>
              <a:t>1</a:t>
            </a:r>
          </a:p>
        </p:txBody>
      </p:sp>
      <p:sp>
        <p:nvSpPr>
          <p:cNvPr id="39" name="Rounded Rectangle 38"/>
          <p:cNvSpPr/>
          <p:nvPr/>
        </p:nvSpPr>
        <p:spPr>
          <a:xfrm>
            <a:off x="4632965" y="4327303"/>
            <a:ext cx="3857893" cy="1835240"/>
          </a:xfrm>
          <a:prstGeom prst="roundRect">
            <a:avLst>
              <a:gd name="adj" fmla="val 5315"/>
            </a:avLst>
          </a:prstGeom>
          <a:ln/>
          <a:effectLst>
            <a:outerShdw blurRad="1905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91425" tIns="45713" rIns="91425" bIns="45713" rtlCol="0" anchor="t" anchorCtr="0"/>
          <a:lstStyle/>
          <a:p>
            <a:pPr>
              <a:lnSpc>
                <a:spcPct val="90000"/>
              </a:lnSpc>
              <a:spcBef>
                <a:spcPts val="300"/>
              </a:spcBef>
            </a:pPr>
            <a:r>
              <a:rPr lang="en-US" sz="1600" b="1" dirty="0">
                <a:solidFill>
                  <a:schemeClr val="tx1"/>
                </a:solidFill>
              </a:rPr>
              <a:t>Retain the ability to perform after hours maintenance</a:t>
            </a:r>
          </a:p>
          <a:p>
            <a:pPr marL="171422" indent="-171422">
              <a:lnSpc>
                <a:spcPct val="90000"/>
              </a:lnSpc>
              <a:spcBef>
                <a:spcPts val="300"/>
              </a:spcBef>
              <a:buFont typeface="Arial" pitchFamily="34" charset="0"/>
              <a:buChar char="•"/>
            </a:pPr>
            <a:r>
              <a:rPr lang="en-US" sz="1500" dirty="0">
                <a:solidFill>
                  <a:schemeClr val="tx1"/>
                </a:solidFill>
              </a:rPr>
              <a:t>Selectively power-on Intel</a:t>
            </a:r>
            <a:r>
              <a:rPr lang="en-US" sz="1500" baseline="30000" dirty="0">
                <a:solidFill>
                  <a:schemeClr val="tx1"/>
                </a:solidFill>
              </a:rPr>
              <a:t>®</a:t>
            </a:r>
            <a:r>
              <a:rPr lang="en-US" sz="1500" dirty="0">
                <a:solidFill>
                  <a:schemeClr val="tx1"/>
                </a:solidFill>
              </a:rPr>
              <a:t> </a:t>
            </a:r>
            <a:r>
              <a:rPr lang="en-US" sz="1500" dirty="0" err="1">
                <a:solidFill>
                  <a:schemeClr val="tx1"/>
                </a:solidFill>
              </a:rPr>
              <a:t>vPro</a:t>
            </a:r>
            <a:r>
              <a:rPr lang="en-US" sz="1500" dirty="0">
                <a:solidFill>
                  <a:schemeClr val="tx1"/>
                </a:solidFill>
              </a:rPr>
              <a:t>™ clients for afterhours maintenance</a:t>
            </a:r>
          </a:p>
        </p:txBody>
      </p:sp>
      <p:pic>
        <p:nvPicPr>
          <p:cNvPr id="47" name="Picture 46" descr="I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821769" y="2106035"/>
            <a:ext cx="1088913" cy="534060"/>
          </a:xfrm>
          <a:prstGeom prst="rect">
            <a:avLst/>
          </a:prstGeom>
          <a:noFill/>
          <a:ln w="9525">
            <a:noFill/>
            <a:miter lim="800000"/>
            <a:headEnd/>
            <a:tailEnd/>
          </a:ln>
          <a:effectLst/>
        </p:spPr>
      </p:pic>
      <p:sp>
        <p:nvSpPr>
          <p:cNvPr id="50" name="TextBox 21"/>
          <p:cNvSpPr txBox="1"/>
          <p:nvPr/>
        </p:nvSpPr>
        <p:spPr>
          <a:xfrm>
            <a:off x="2306627" y="1445669"/>
            <a:ext cx="4646440" cy="510458"/>
          </a:xfrm>
          <a:prstGeom prst="rect">
            <a:avLst/>
          </a:prstGeom>
          <a:noFill/>
        </p:spPr>
        <p:txBody>
          <a:bodyPr wrap="square" lIns="91425" tIns="45713" rIns="91425" bIns="45713" rtlCol="0">
            <a:spAutoFit/>
          </a:bodyPr>
          <a:lstStyle>
            <a:defPPr>
              <a:defRPr lang="en-US"/>
            </a:defPPr>
            <a:lvl1pPr algn="l" rtl="0" fontAlgn="base">
              <a:spcBef>
                <a:spcPct val="0"/>
              </a:spcBef>
              <a:spcAft>
                <a:spcPct val="0"/>
              </a:spcAft>
              <a:defRPr sz="2000" b="1" kern="1200">
                <a:solidFill>
                  <a:schemeClr val="tx1"/>
                </a:solidFill>
                <a:latin typeface="Verdana" pitchFamily="34" charset="0"/>
                <a:ea typeface="+mn-ea"/>
                <a:cs typeface="Arial" charset="0"/>
              </a:defRPr>
            </a:lvl1pPr>
            <a:lvl2pPr marL="457200" algn="l" rtl="0" fontAlgn="base">
              <a:spcBef>
                <a:spcPct val="0"/>
              </a:spcBef>
              <a:spcAft>
                <a:spcPct val="0"/>
              </a:spcAft>
              <a:defRPr sz="2000" b="1" kern="1200">
                <a:solidFill>
                  <a:schemeClr val="tx1"/>
                </a:solidFill>
                <a:latin typeface="Verdana" pitchFamily="34" charset="0"/>
                <a:ea typeface="+mn-ea"/>
                <a:cs typeface="Arial" charset="0"/>
              </a:defRPr>
            </a:lvl2pPr>
            <a:lvl3pPr marL="914400" algn="l" rtl="0" fontAlgn="base">
              <a:spcBef>
                <a:spcPct val="0"/>
              </a:spcBef>
              <a:spcAft>
                <a:spcPct val="0"/>
              </a:spcAft>
              <a:defRPr sz="2000" b="1" kern="1200">
                <a:solidFill>
                  <a:schemeClr val="tx1"/>
                </a:solidFill>
                <a:latin typeface="Verdana" pitchFamily="34" charset="0"/>
                <a:ea typeface="+mn-ea"/>
                <a:cs typeface="Arial" charset="0"/>
              </a:defRPr>
            </a:lvl3pPr>
            <a:lvl4pPr marL="1371600" algn="l" rtl="0" fontAlgn="base">
              <a:spcBef>
                <a:spcPct val="0"/>
              </a:spcBef>
              <a:spcAft>
                <a:spcPct val="0"/>
              </a:spcAft>
              <a:defRPr sz="2000" b="1" kern="1200">
                <a:solidFill>
                  <a:schemeClr val="tx1"/>
                </a:solidFill>
                <a:latin typeface="Verdana" pitchFamily="34" charset="0"/>
                <a:ea typeface="+mn-ea"/>
                <a:cs typeface="Arial" charset="0"/>
              </a:defRPr>
            </a:lvl4pPr>
            <a:lvl5pPr marL="1828800" algn="l" rtl="0" fontAlgn="base">
              <a:spcBef>
                <a:spcPct val="0"/>
              </a:spcBef>
              <a:spcAft>
                <a:spcPct val="0"/>
              </a:spcAft>
              <a:defRPr sz="2000" b="1" kern="1200">
                <a:solidFill>
                  <a:schemeClr val="tx1"/>
                </a:solidFill>
                <a:latin typeface="Verdana" pitchFamily="34" charset="0"/>
                <a:ea typeface="+mn-ea"/>
                <a:cs typeface="Arial" charset="0"/>
              </a:defRPr>
            </a:lvl5pPr>
            <a:lvl6pPr marL="2286000" algn="l" defTabSz="914400" rtl="0" eaLnBrk="1" latinLnBrk="0" hangingPunct="1">
              <a:defRPr sz="2000" b="1" kern="1200">
                <a:solidFill>
                  <a:schemeClr val="tx1"/>
                </a:solidFill>
                <a:latin typeface="Verdana" pitchFamily="34" charset="0"/>
                <a:ea typeface="+mn-ea"/>
                <a:cs typeface="Arial" charset="0"/>
              </a:defRPr>
            </a:lvl6pPr>
            <a:lvl7pPr marL="2743200" algn="l" defTabSz="914400" rtl="0" eaLnBrk="1" latinLnBrk="0" hangingPunct="1">
              <a:defRPr sz="2000" b="1" kern="1200">
                <a:solidFill>
                  <a:schemeClr val="tx1"/>
                </a:solidFill>
                <a:latin typeface="Verdana" pitchFamily="34" charset="0"/>
                <a:ea typeface="+mn-ea"/>
                <a:cs typeface="Arial" charset="0"/>
              </a:defRPr>
            </a:lvl7pPr>
            <a:lvl8pPr marL="3200400" algn="l" defTabSz="914400" rtl="0" eaLnBrk="1" latinLnBrk="0" hangingPunct="1">
              <a:defRPr sz="2000" b="1" kern="1200">
                <a:solidFill>
                  <a:schemeClr val="tx1"/>
                </a:solidFill>
                <a:latin typeface="Verdana" pitchFamily="34" charset="0"/>
                <a:ea typeface="+mn-ea"/>
                <a:cs typeface="Arial" charset="0"/>
              </a:defRPr>
            </a:lvl8pPr>
            <a:lvl9pPr marL="3657600" algn="l" defTabSz="914400" rtl="0" eaLnBrk="1" latinLnBrk="0" hangingPunct="1">
              <a:defRPr sz="2000" b="1" kern="1200">
                <a:solidFill>
                  <a:schemeClr val="tx1"/>
                </a:solidFill>
                <a:latin typeface="Verdana" pitchFamily="34" charset="0"/>
                <a:ea typeface="+mn-ea"/>
                <a:cs typeface="Arial" charset="0"/>
              </a:defRPr>
            </a:lvl9pPr>
          </a:lstStyle>
          <a:p>
            <a:r>
              <a:rPr lang="en-US" sz="1300" b="0" dirty="0">
                <a:solidFill>
                  <a:srgbClr val="000000"/>
                </a:solidFill>
              </a:rPr>
              <a:t>Schedule clients to power down during non-working hours</a:t>
            </a:r>
          </a:p>
        </p:txBody>
      </p:sp>
      <p:sp>
        <p:nvSpPr>
          <p:cNvPr id="53" name="TextBox 21"/>
          <p:cNvSpPr txBox="1"/>
          <p:nvPr/>
        </p:nvSpPr>
        <p:spPr>
          <a:xfrm>
            <a:off x="2306629" y="2421739"/>
            <a:ext cx="4646440" cy="510458"/>
          </a:xfrm>
          <a:prstGeom prst="rect">
            <a:avLst/>
          </a:prstGeom>
          <a:noFill/>
        </p:spPr>
        <p:txBody>
          <a:bodyPr wrap="square" lIns="91425" tIns="45713" rIns="91425" bIns="45713" rtlCol="0">
            <a:spAutoFit/>
          </a:bodyPr>
          <a:lstStyle>
            <a:defPPr>
              <a:defRPr lang="en-US"/>
            </a:defPPr>
            <a:lvl1pPr algn="l" rtl="0" fontAlgn="base">
              <a:spcBef>
                <a:spcPct val="0"/>
              </a:spcBef>
              <a:spcAft>
                <a:spcPct val="0"/>
              </a:spcAft>
              <a:defRPr sz="2000" b="1" kern="1200">
                <a:solidFill>
                  <a:schemeClr val="tx1"/>
                </a:solidFill>
                <a:latin typeface="Verdana" pitchFamily="34" charset="0"/>
                <a:ea typeface="+mn-ea"/>
                <a:cs typeface="Arial" charset="0"/>
              </a:defRPr>
            </a:lvl1pPr>
            <a:lvl2pPr marL="457200" algn="l" rtl="0" fontAlgn="base">
              <a:spcBef>
                <a:spcPct val="0"/>
              </a:spcBef>
              <a:spcAft>
                <a:spcPct val="0"/>
              </a:spcAft>
              <a:defRPr sz="2000" b="1" kern="1200">
                <a:solidFill>
                  <a:schemeClr val="tx1"/>
                </a:solidFill>
                <a:latin typeface="Verdana" pitchFamily="34" charset="0"/>
                <a:ea typeface="+mn-ea"/>
                <a:cs typeface="Arial" charset="0"/>
              </a:defRPr>
            </a:lvl2pPr>
            <a:lvl3pPr marL="914400" algn="l" rtl="0" fontAlgn="base">
              <a:spcBef>
                <a:spcPct val="0"/>
              </a:spcBef>
              <a:spcAft>
                <a:spcPct val="0"/>
              </a:spcAft>
              <a:defRPr sz="2000" b="1" kern="1200">
                <a:solidFill>
                  <a:schemeClr val="tx1"/>
                </a:solidFill>
                <a:latin typeface="Verdana" pitchFamily="34" charset="0"/>
                <a:ea typeface="+mn-ea"/>
                <a:cs typeface="Arial" charset="0"/>
              </a:defRPr>
            </a:lvl3pPr>
            <a:lvl4pPr marL="1371600" algn="l" rtl="0" fontAlgn="base">
              <a:spcBef>
                <a:spcPct val="0"/>
              </a:spcBef>
              <a:spcAft>
                <a:spcPct val="0"/>
              </a:spcAft>
              <a:defRPr sz="2000" b="1" kern="1200">
                <a:solidFill>
                  <a:schemeClr val="tx1"/>
                </a:solidFill>
                <a:latin typeface="Verdana" pitchFamily="34" charset="0"/>
                <a:ea typeface="+mn-ea"/>
                <a:cs typeface="Arial" charset="0"/>
              </a:defRPr>
            </a:lvl4pPr>
            <a:lvl5pPr marL="1828800" algn="l" rtl="0" fontAlgn="base">
              <a:spcBef>
                <a:spcPct val="0"/>
              </a:spcBef>
              <a:spcAft>
                <a:spcPct val="0"/>
              </a:spcAft>
              <a:defRPr sz="2000" b="1" kern="1200">
                <a:solidFill>
                  <a:schemeClr val="tx1"/>
                </a:solidFill>
                <a:latin typeface="Verdana" pitchFamily="34" charset="0"/>
                <a:ea typeface="+mn-ea"/>
                <a:cs typeface="Arial" charset="0"/>
              </a:defRPr>
            </a:lvl5pPr>
            <a:lvl6pPr marL="2286000" algn="l" defTabSz="914400" rtl="0" eaLnBrk="1" latinLnBrk="0" hangingPunct="1">
              <a:defRPr sz="2000" b="1" kern="1200">
                <a:solidFill>
                  <a:schemeClr val="tx1"/>
                </a:solidFill>
                <a:latin typeface="Verdana" pitchFamily="34" charset="0"/>
                <a:ea typeface="+mn-ea"/>
                <a:cs typeface="Arial" charset="0"/>
              </a:defRPr>
            </a:lvl6pPr>
            <a:lvl7pPr marL="2743200" algn="l" defTabSz="914400" rtl="0" eaLnBrk="1" latinLnBrk="0" hangingPunct="1">
              <a:defRPr sz="2000" b="1" kern="1200">
                <a:solidFill>
                  <a:schemeClr val="tx1"/>
                </a:solidFill>
                <a:latin typeface="Verdana" pitchFamily="34" charset="0"/>
                <a:ea typeface="+mn-ea"/>
                <a:cs typeface="Arial" charset="0"/>
              </a:defRPr>
            </a:lvl7pPr>
            <a:lvl8pPr marL="3200400" algn="l" defTabSz="914400" rtl="0" eaLnBrk="1" latinLnBrk="0" hangingPunct="1">
              <a:defRPr sz="2000" b="1" kern="1200">
                <a:solidFill>
                  <a:schemeClr val="tx1"/>
                </a:solidFill>
                <a:latin typeface="Verdana" pitchFamily="34" charset="0"/>
                <a:ea typeface="+mn-ea"/>
                <a:cs typeface="Arial" charset="0"/>
              </a:defRPr>
            </a:lvl8pPr>
            <a:lvl9pPr marL="3657600" algn="l" defTabSz="914400" rtl="0" eaLnBrk="1" latinLnBrk="0" hangingPunct="1">
              <a:defRPr sz="2000" b="1" kern="1200">
                <a:solidFill>
                  <a:schemeClr val="tx1"/>
                </a:solidFill>
                <a:latin typeface="Verdana" pitchFamily="34" charset="0"/>
                <a:ea typeface="+mn-ea"/>
                <a:cs typeface="Arial" charset="0"/>
              </a:defRPr>
            </a:lvl9pPr>
          </a:lstStyle>
          <a:p>
            <a:r>
              <a:rPr lang="en-US" sz="1300" b="0" dirty="0">
                <a:solidFill>
                  <a:srgbClr val="000000"/>
                </a:solidFill>
              </a:rPr>
              <a:t>Schedule clients to power on for maintenance or to be ready for the work day</a:t>
            </a:r>
          </a:p>
        </p:txBody>
      </p:sp>
      <p:grpSp>
        <p:nvGrpSpPr>
          <p:cNvPr id="65" name="Group 64"/>
          <p:cNvGrpSpPr/>
          <p:nvPr/>
        </p:nvGrpSpPr>
        <p:grpSpPr>
          <a:xfrm>
            <a:off x="7296167" y="1592605"/>
            <a:ext cx="1150464" cy="1068200"/>
            <a:chOff x="9946345" y="1715903"/>
            <a:chExt cx="1199838" cy="1068199"/>
          </a:xfrm>
        </p:grpSpPr>
        <p:pic>
          <p:nvPicPr>
            <p:cNvPr id="66" name="Picture 6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92258" y="1715903"/>
              <a:ext cx="659569" cy="493776"/>
            </a:xfrm>
            <a:prstGeom prst="rect">
              <a:avLst/>
            </a:prstGeom>
          </p:spPr>
        </p:pic>
        <p:pic>
          <p:nvPicPr>
            <p:cNvPr id="67" name="Picture 6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46345" y="1898298"/>
              <a:ext cx="659569" cy="493776"/>
            </a:xfrm>
            <a:prstGeom prst="rect">
              <a:avLst/>
            </a:prstGeom>
          </p:spPr>
        </p:pic>
        <p:pic>
          <p:nvPicPr>
            <p:cNvPr id="68" name="Picture 6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86614" y="2290326"/>
              <a:ext cx="659569" cy="493776"/>
            </a:xfrm>
            <a:prstGeom prst="rect">
              <a:avLst/>
            </a:prstGeom>
          </p:spPr>
        </p:pic>
      </p:grpSp>
      <p:grpSp>
        <p:nvGrpSpPr>
          <p:cNvPr id="69" name="Group 68"/>
          <p:cNvGrpSpPr/>
          <p:nvPr/>
        </p:nvGrpSpPr>
        <p:grpSpPr>
          <a:xfrm>
            <a:off x="7278454" y="2848432"/>
            <a:ext cx="1150464" cy="1052720"/>
            <a:chOff x="9946345" y="3475207"/>
            <a:chExt cx="1199839" cy="1052718"/>
          </a:xfrm>
        </p:grpSpPr>
        <p:pic>
          <p:nvPicPr>
            <p:cNvPr id="70" name="Picture 6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92258" y="3475207"/>
              <a:ext cx="659570" cy="493776"/>
            </a:xfrm>
            <a:prstGeom prst="rect">
              <a:avLst/>
            </a:prstGeom>
          </p:spPr>
        </p:pic>
        <p:pic>
          <p:nvPicPr>
            <p:cNvPr id="71" name="Picture 7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46345" y="3614707"/>
              <a:ext cx="659570" cy="493776"/>
            </a:xfrm>
            <a:prstGeom prst="rect">
              <a:avLst/>
            </a:prstGeom>
          </p:spPr>
        </p:pic>
        <p:pic>
          <p:nvPicPr>
            <p:cNvPr id="72" name="Picture 7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86614" y="4034149"/>
              <a:ext cx="659570" cy="493776"/>
            </a:xfrm>
            <a:prstGeom prst="rect">
              <a:avLst/>
            </a:prstGeom>
          </p:spPr>
        </p:pic>
      </p:grpSp>
      <p:pic>
        <p:nvPicPr>
          <p:cNvPr id="73" name="Picture 7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48161" y="1454250"/>
            <a:ext cx="385241" cy="385242"/>
          </a:xfrm>
          <a:prstGeom prst="rect">
            <a:avLst/>
          </a:prstGeom>
        </p:spPr>
      </p:pic>
      <p:pic>
        <p:nvPicPr>
          <p:cNvPr id="74" name="Picture 7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48160" y="2421738"/>
            <a:ext cx="385241" cy="385242"/>
          </a:xfrm>
          <a:prstGeom prst="rect">
            <a:avLst/>
          </a:prstGeom>
        </p:spPr>
      </p:pic>
      <p:cxnSp>
        <p:nvCxnSpPr>
          <p:cNvPr id="49" name="Straight Arrow Connector 48"/>
          <p:cNvCxnSpPr/>
          <p:nvPr/>
        </p:nvCxnSpPr>
        <p:spPr>
          <a:xfrm>
            <a:off x="2470710" y="1949558"/>
            <a:ext cx="4647969" cy="0"/>
          </a:xfrm>
          <a:prstGeom prst="straightConnector1">
            <a:avLst/>
          </a:prstGeom>
          <a:ln w="1270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2511531" y="2957738"/>
            <a:ext cx="4647969" cy="0"/>
          </a:xfrm>
          <a:prstGeom prst="straightConnector1">
            <a:avLst/>
          </a:prstGeom>
          <a:ln w="12700">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76" name="TextBox 21"/>
          <p:cNvSpPr txBox="1"/>
          <p:nvPr/>
        </p:nvSpPr>
        <p:spPr>
          <a:xfrm>
            <a:off x="2306630" y="3025301"/>
            <a:ext cx="4541531" cy="718208"/>
          </a:xfrm>
          <a:prstGeom prst="rect">
            <a:avLst/>
          </a:prstGeom>
          <a:noFill/>
        </p:spPr>
        <p:txBody>
          <a:bodyPr wrap="square" lIns="91425" tIns="45713" rIns="91425" bIns="45713" rtlCol="0">
            <a:spAutoFit/>
          </a:bodyPr>
          <a:lstStyle>
            <a:defPPr>
              <a:defRPr lang="en-US"/>
            </a:defPPr>
            <a:lvl1pPr algn="l" rtl="0" fontAlgn="base">
              <a:spcBef>
                <a:spcPct val="0"/>
              </a:spcBef>
              <a:spcAft>
                <a:spcPct val="0"/>
              </a:spcAft>
              <a:defRPr sz="2000" b="1" kern="1200">
                <a:solidFill>
                  <a:schemeClr val="tx1"/>
                </a:solidFill>
                <a:latin typeface="Verdana" pitchFamily="34" charset="0"/>
                <a:ea typeface="+mn-ea"/>
                <a:cs typeface="Arial" charset="0"/>
              </a:defRPr>
            </a:lvl1pPr>
            <a:lvl2pPr marL="457200" algn="l" rtl="0" fontAlgn="base">
              <a:spcBef>
                <a:spcPct val="0"/>
              </a:spcBef>
              <a:spcAft>
                <a:spcPct val="0"/>
              </a:spcAft>
              <a:defRPr sz="2000" b="1" kern="1200">
                <a:solidFill>
                  <a:schemeClr val="tx1"/>
                </a:solidFill>
                <a:latin typeface="Verdana" pitchFamily="34" charset="0"/>
                <a:ea typeface="+mn-ea"/>
                <a:cs typeface="Arial" charset="0"/>
              </a:defRPr>
            </a:lvl2pPr>
            <a:lvl3pPr marL="914400" algn="l" rtl="0" fontAlgn="base">
              <a:spcBef>
                <a:spcPct val="0"/>
              </a:spcBef>
              <a:spcAft>
                <a:spcPct val="0"/>
              </a:spcAft>
              <a:defRPr sz="2000" b="1" kern="1200">
                <a:solidFill>
                  <a:schemeClr val="tx1"/>
                </a:solidFill>
                <a:latin typeface="Verdana" pitchFamily="34" charset="0"/>
                <a:ea typeface="+mn-ea"/>
                <a:cs typeface="Arial" charset="0"/>
              </a:defRPr>
            </a:lvl3pPr>
            <a:lvl4pPr marL="1371600" algn="l" rtl="0" fontAlgn="base">
              <a:spcBef>
                <a:spcPct val="0"/>
              </a:spcBef>
              <a:spcAft>
                <a:spcPct val="0"/>
              </a:spcAft>
              <a:defRPr sz="2000" b="1" kern="1200">
                <a:solidFill>
                  <a:schemeClr val="tx1"/>
                </a:solidFill>
                <a:latin typeface="Verdana" pitchFamily="34" charset="0"/>
                <a:ea typeface="+mn-ea"/>
                <a:cs typeface="Arial" charset="0"/>
              </a:defRPr>
            </a:lvl4pPr>
            <a:lvl5pPr marL="1828800" algn="l" rtl="0" fontAlgn="base">
              <a:spcBef>
                <a:spcPct val="0"/>
              </a:spcBef>
              <a:spcAft>
                <a:spcPct val="0"/>
              </a:spcAft>
              <a:defRPr sz="2000" b="1" kern="1200">
                <a:solidFill>
                  <a:schemeClr val="tx1"/>
                </a:solidFill>
                <a:latin typeface="Verdana" pitchFamily="34" charset="0"/>
                <a:ea typeface="+mn-ea"/>
                <a:cs typeface="Arial" charset="0"/>
              </a:defRPr>
            </a:lvl5pPr>
            <a:lvl6pPr marL="2286000" algn="l" defTabSz="914400" rtl="0" eaLnBrk="1" latinLnBrk="0" hangingPunct="1">
              <a:defRPr sz="2000" b="1" kern="1200">
                <a:solidFill>
                  <a:schemeClr val="tx1"/>
                </a:solidFill>
                <a:latin typeface="Verdana" pitchFamily="34" charset="0"/>
                <a:ea typeface="+mn-ea"/>
                <a:cs typeface="Arial" charset="0"/>
              </a:defRPr>
            </a:lvl6pPr>
            <a:lvl7pPr marL="2743200" algn="l" defTabSz="914400" rtl="0" eaLnBrk="1" latinLnBrk="0" hangingPunct="1">
              <a:defRPr sz="2000" b="1" kern="1200">
                <a:solidFill>
                  <a:schemeClr val="tx1"/>
                </a:solidFill>
                <a:latin typeface="Verdana" pitchFamily="34" charset="0"/>
                <a:ea typeface="+mn-ea"/>
                <a:cs typeface="Arial" charset="0"/>
              </a:defRPr>
            </a:lvl7pPr>
            <a:lvl8pPr marL="3200400" algn="l" defTabSz="914400" rtl="0" eaLnBrk="1" latinLnBrk="0" hangingPunct="1">
              <a:defRPr sz="2000" b="1" kern="1200">
                <a:solidFill>
                  <a:schemeClr val="tx1"/>
                </a:solidFill>
                <a:latin typeface="Verdana" pitchFamily="34" charset="0"/>
                <a:ea typeface="+mn-ea"/>
                <a:cs typeface="Arial" charset="0"/>
              </a:defRPr>
            </a:lvl8pPr>
            <a:lvl9pPr marL="3657600" algn="l" defTabSz="914400" rtl="0" eaLnBrk="1" latinLnBrk="0" hangingPunct="1">
              <a:defRPr sz="2000" b="1" kern="1200">
                <a:solidFill>
                  <a:schemeClr val="tx1"/>
                </a:solidFill>
                <a:latin typeface="Verdana" pitchFamily="34" charset="0"/>
                <a:ea typeface="+mn-ea"/>
                <a:cs typeface="Arial" charset="0"/>
              </a:defRPr>
            </a:lvl9pPr>
          </a:lstStyle>
          <a:p>
            <a:r>
              <a:rPr lang="en-US" sz="1300" b="0" dirty="0">
                <a:solidFill>
                  <a:srgbClr val="000000"/>
                </a:solidFill>
              </a:rPr>
              <a:t>With Intel</a:t>
            </a:r>
            <a:r>
              <a:rPr lang="en-US" sz="1300" b="0" baseline="30000" dirty="0">
                <a:solidFill>
                  <a:srgbClr val="000000"/>
                </a:solidFill>
              </a:rPr>
              <a:t>®</a:t>
            </a:r>
            <a:r>
              <a:rPr lang="en-US" sz="1300" b="0" dirty="0">
                <a:solidFill>
                  <a:srgbClr val="000000"/>
                </a:solidFill>
              </a:rPr>
              <a:t> </a:t>
            </a:r>
            <a:r>
              <a:rPr lang="en-US" sz="1300" b="0" dirty="0" err="1">
                <a:solidFill>
                  <a:srgbClr val="000000"/>
                </a:solidFill>
              </a:rPr>
              <a:t>vPro</a:t>
            </a:r>
            <a:r>
              <a:rPr lang="en-US" sz="1300" b="0" dirty="0">
                <a:solidFill>
                  <a:srgbClr val="000000"/>
                </a:solidFill>
              </a:rPr>
              <a:t>™ Technology you can schedule the client wake up locally without causing network implications </a:t>
            </a:r>
          </a:p>
        </p:txBody>
      </p:sp>
      <p:grpSp>
        <p:nvGrpSpPr>
          <p:cNvPr id="37" name="Group 7"/>
          <p:cNvGrpSpPr/>
          <p:nvPr/>
        </p:nvGrpSpPr>
        <p:grpSpPr>
          <a:xfrm>
            <a:off x="749140" y="2785072"/>
            <a:ext cx="1452366" cy="508844"/>
            <a:chOff x="9585890" y="4564988"/>
            <a:chExt cx="1631177" cy="547972"/>
          </a:xfrm>
        </p:grpSpPr>
        <p:pic>
          <p:nvPicPr>
            <p:cNvPr id="41" name="Picture 4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86437" y="4564988"/>
              <a:ext cx="730630" cy="547972"/>
            </a:xfrm>
            <a:prstGeom prst="rect">
              <a:avLst/>
            </a:prstGeom>
          </p:spPr>
        </p:pic>
        <p:pic>
          <p:nvPicPr>
            <p:cNvPr id="42" name="Picture 4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585890" y="4564988"/>
              <a:ext cx="730630" cy="547972"/>
            </a:xfrm>
            <a:prstGeom prst="rect">
              <a:avLst/>
            </a:prstGeom>
          </p:spPr>
        </p:pic>
      </p:grpSp>
      <p:sp>
        <p:nvSpPr>
          <p:cNvPr id="28" name="Slide Number Placeholder 1"/>
          <p:cNvSpPr txBox="1">
            <a:spLocks/>
          </p:cNvSpPr>
          <p:nvPr/>
        </p:nvSpPr>
        <p:spPr>
          <a:xfrm>
            <a:off x="-3454" y="6592378"/>
            <a:ext cx="2901776" cy="265622"/>
          </a:xfrm>
          <a:prstGeom prst="rect">
            <a:avLst/>
          </a:prstGeom>
        </p:spPr>
        <p:txBody>
          <a:bodyPr vert="horz" lIns="91425" tIns="45713" rIns="91425" bIns="45713" rtlCol="0" anchor="ctr"/>
          <a:lstStyle>
            <a:defPPr>
              <a:defRPr lang="en-US"/>
            </a:defPPr>
            <a:lvl1pPr marL="0" algn="r" defTabSz="626929" rtl="0" eaLnBrk="1" latinLnBrk="0" hangingPunct="1">
              <a:defRPr lang="en-US" sz="500" b="0" i="0" kern="1200" smtClean="0">
                <a:solidFill>
                  <a:schemeClr val="bg1"/>
                </a:solidFill>
                <a:latin typeface="+mn-lt"/>
                <a:ea typeface="Verdana" pitchFamily="34" charset="0"/>
                <a:cs typeface="Neo Sans Intel"/>
              </a:defRPr>
            </a:lvl1pPr>
            <a:lvl2pPr marL="313464" algn="l" defTabSz="626929" rtl="0" eaLnBrk="1" latinLnBrk="0" hangingPunct="1">
              <a:defRPr sz="1200" kern="1200">
                <a:solidFill>
                  <a:schemeClr val="tx1"/>
                </a:solidFill>
                <a:latin typeface="+mn-lt"/>
                <a:ea typeface="+mn-ea"/>
                <a:cs typeface="+mn-cs"/>
              </a:defRPr>
            </a:lvl2pPr>
            <a:lvl3pPr marL="626929" algn="l" defTabSz="626929" rtl="0" eaLnBrk="1" latinLnBrk="0" hangingPunct="1">
              <a:defRPr sz="1200" kern="1200">
                <a:solidFill>
                  <a:schemeClr val="tx1"/>
                </a:solidFill>
                <a:latin typeface="+mn-lt"/>
                <a:ea typeface="+mn-ea"/>
                <a:cs typeface="+mn-cs"/>
              </a:defRPr>
            </a:lvl3pPr>
            <a:lvl4pPr marL="940394" algn="l" defTabSz="626929" rtl="0" eaLnBrk="1" latinLnBrk="0" hangingPunct="1">
              <a:defRPr sz="1200" kern="1200">
                <a:solidFill>
                  <a:schemeClr val="tx1"/>
                </a:solidFill>
                <a:latin typeface="+mn-lt"/>
                <a:ea typeface="+mn-ea"/>
                <a:cs typeface="+mn-cs"/>
              </a:defRPr>
            </a:lvl4pPr>
            <a:lvl5pPr marL="1253859" algn="l" defTabSz="626929" rtl="0" eaLnBrk="1" latinLnBrk="0" hangingPunct="1">
              <a:defRPr sz="1200" kern="1200">
                <a:solidFill>
                  <a:schemeClr val="tx1"/>
                </a:solidFill>
                <a:latin typeface="+mn-lt"/>
                <a:ea typeface="+mn-ea"/>
                <a:cs typeface="+mn-cs"/>
              </a:defRPr>
            </a:lvl5pPr>
            <a:lvl6pPr marL="1567323" algn="l" defTabSz="626929" rtl="0" eaLnBrk="1" latinLnBrk="0" hangingPunct="1">
              <a:defRPr sz="1200" kern="1200">
                <a:solidFill>
                  <a:schemeClr val="tx1"/>
                </a:solidFill>
                <a:latin typeface="+mn-lt"/>
                <a:ea typeface="+mn-ea"/>
                <a:cs typeface="+mn-cs"/>
              </a:defRPr>
            </a:lvl6pPr>
            <a:lvl7pPr marL="1880787" algn="l" defTabSz="626929" rtl="0" eaLnBrk="1" latinLnBrk="0" hangingPunct="1">
              <a:defRPr sz="1200" kern="1200">
                <a:solidFill>
                  <a:schemeClr val="tx1"/>
                </a:solidFill>
                <a:latin typeface="+mn-lt"/>
                <a:ea typeface="+mn-ea"/>
                <a:cs typeface="+mn-cs"/>
              </a:defRPr>
            </a:lvl7pPr>
            <a:lvl8pPr marL="2194252" algn="l" defTabSz="626929" rtl="0" eaLnBrk="1" latinLnBrk="0" hangingPunct="1">
              <a:defRPr sz="1200" kern="1200">
                <a:solidFill>
                  <a:schemeClr val="tx1"/>
                </a:solidFill>
                <a:latin typeface="+mn-lt"/>
                <a:ea typeface="+mn-ea"/>
                <a:cs typeface="+mn-cs"/>
              </a:defRPr>
            </a:lvl8pPr>
            <a:lvl9pPr marL="2507717" algn="l" defTabSz="626929" rtl="0" eaLnBrk="1" latinLnBrk="0" hangingPunct="1">
              <a:defRPr sz="1200" kern="1200">
                <a:solidFill>
                  <a:schemeClr val="tx1"/>
                </a:solidFill>
                <a:latin typeface="+mn-lt"/>
                <a:ea typeface="+mn-ea"/>
                <a:cs typeface="+mn-cs"/>
              </a:defRPr>
            </a:lvl9pPr>
          </a:lstStyle>
          <a:p>
            <a:pPr algn="l"/>
            <a:fld id="{FD44707B-D922-47D5-BD24-D96E91B70543}" type="slidenum">
              <a:rPr lang="en-US" sz="900"/>
              <a:pPr algn="l"/>
              <a:t>100</a:t>
            </a:fld>
            <a:r>
              <a:rPr lang="en-US" sz="900" dirty="0"/>
              <a:t>	</a:t>
            </a:r>
          </a:p>
        </p:txBody>
      </p:sp>
      <p:pic>
        <p:nvPicPr>
          <p:cNvPr id="27" name="Picture 2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232158" y="6399609"/>
            <a:ext cx="557893" cy="439341"/>
          </a:xfrm>
          <a:prstGeom prst="rect">
            <a:avLst/>
          </a:prstGeom>
        </p:spPr>
      </p:pic>
      <p:pic>
        <p:nvPicPr>
          <p:cNvPr id="29" name="Picture 2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30" name="Picture 2" descr="C:\Users\ecampoy\AppData\Local\Temp\wzc1bb\2D_Diecon_Lightbulb_rgb.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462220" y="75969"/>
            <a:ext cx="616797" cy="89535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Users\mainscow\Desktop\HP Logos\HP_S_1C_PMS_2925.jpg"/>
          <p:cNvPicPr>
            <a:picLocks noChangeAspect="1" noChangeArrowheads="1"/>
          </p:cNvPicPr>
          <p:nvPr/>
        </p:nvPicPr>
        <p:blipFill>
          <a:blip r:embed="rId13"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spTree>
    <p:extLst>
      <p:ext uri="{BB962C8B-B14F-4D97-AF65-F5344CB8AC3E}">
        <p14:creationId xmlns:p14="http://schemas.microsoft.com/office/powerpoint/2010/main" val="382309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1692" y="-321463"/>
            <a:ext cx="6090849" cy="265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 name="Rectangle 4"/>
          <p:cNvSpPr>
            <a:spLocks/>
          </p:cNvSpPr>
          <p:nvPr/>
        </p:nvSpPr>
        <p:spPr bwMode="auto">
          <a:xfrm>
            <a:off x="321473" y="763068"/>
            <a:ext cx="3303986" cy="366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900" dirty="0">
                <a:solidFill>
                  <a:srgbClr val="FFFFFF"/>
                </a:solidFill>
                <a:ea typeface="ＭＳ Ｐゴシック" charset="0"/>
                <a:cs typeface="Neo Sans Intel Light"/>
                <a:sym typeface="Neo Sans Intel Medium" charset="0"/>
              </a:rPr>
              <a:t>What’s Inside</a:t>
            </a:r>
          </a:p>
        </p:txBody>
      </p:sp>
      <p:graphicFrame>
        <p:nvGraphicFramePr>
          <p:cNvPr id="25" name="Diagram 24"/>
          <p:cNvGraphicFramePr/>
          <p:nvPr>
            <p:extLst>
              <p:ext uri="{D42A27DB-BD31-4B8C-83A1-F6EECF244321}">
                <p14:modId xmlns:p14="http://schemas.microsoft.com/office/powerpoint/2010/main" val="3254034330"/>
              </p:ext>
            </p:extLst>
          </p:nvPr>
        </p:nvGraphicFramePr>
        <p:xfrm>
          <a:off x="515391" y="1842861"/>
          <a:ext cx="8038409" cy="35846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icture 2" descr="C:\Users\ecampoy\AppData\Local\Temp\wz5227\2D_Diecon_Brain_rgb.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368805" y="183028"/>
            <a:ext cx="1502064" cy="1646313"/>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
          <p:cNvSpPr>
            <a:spLocks noGrp="1"/>
          </p:cNvSpPr>
          <p:nvPr>
            <p:ph type="sldNum" sz="quarter" idx="4294967295"/>
          </p:nvPr>
        </p:nvSpPr>
        <p:spPr>
          <a:xfrm>
            <a:off x="-3454" y="6592378"/>
            <a:ext cx="2901776" cy="265622"/>
          </a:xfrm>
          <a:prstGeom prst="rect">
            <a:avLst/>
          </a:prstGeom>
        </p:spPr>
        <p:txBody>
          <a:bodyPr/>
          <a:lstStyle/>
          <a:p>
            <a:pPr algn="l"/>
            <a:fld id="{FD44707B-D922-47D5-BD24-D96E91B70543}" type="slidenum">
              <a:rPr lang="en-US" sz="900"/>
              <a:pPr algn="l"/>
              <a:t>101</a:t>
            </a:fld>
            <a:r>
              <a:rPr lang="en-US" sz="900" dirty="0"/>
              <a:t>	</a:t>
            </a:r>
          </a:p>
        </p:txBody>
      </p:sp>
      <p:pic>
        <p:nvPicPr>
          <p:cNvPr id="12" name="Picture 1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232158" y="6399609"/>
            <a:ext cx="557893" cy="439341"/>
          </a:xfrm>
          <a:prstGeom prst="rect">
            <a:avLst/>
          </a:prstGeom>
        </p:spPr>
      </p:pic>
      <p:pic>
        <p:nvPicPr>
          <p:cNvPr id="15" name="Picture 1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16" name="Picture 2" descr="C:\Users\mainscow\Desktop\HP Logos\HP_S_1C_PMS_2925.jpg"/>
          <p:cNvPicPr>
            <a:picLocks noChangeAspect="1" noChangeArrowheads="1"/>
          </p:cNvPicPr>
          <p:nvPr/>
        </p:nvPicPr>
        <p:blipFill>
          <a:blip r:embed="rId12"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spTree>
    <p:extLst>
      <p:ext uri="{BB962C8B-B14F-4D97-AF65-F5344CB8AC3E}">
        <p14:creationId xmlns:p14="http://schemas.microsoft.com/office/powerpoint/2010/main" val="3299365593"/>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42" y="342900"/>
            <a:ext cx="7837717" cy="685800"/>
          </a:xfrm>
        </p:spPr>
        <p:txBody>
          <a:bodyPr/>
          <a:lstStyle/>
          <a:p>
            <a:r>
              <a:rPr lang="en-US" altLang="ja-JP" sz="2900" dirty="0" err="1"/>
              <a:t>Ultrabook</a:t>
            </a:r>
            <a:r>
              <a:rPr lang="en-US" altLang="ja-JP" sz="2900" dirty="0"/>
              <a:t>™</a:t>
            </a:r>
          </a:p>
        </p:txBody>
      </p:sp>
      <p:sp>
        <p:nvSpPr>
          <p:cNvPr id="26" name="Title 1"/>
          <p:cNvSpPr txBox="1">
            <a:spLocks/>
          </p:cNvSpPr>
          <p:nvPr/>
        </p:nvSpPr>
        <p:spPr>
          <a:xfrm>
            <a:off x="653143" y="656823"/>
            <a:ext cx="7837714" cy="353929"/>
          </a:xfrm>
          <a:prstGeom prst="rect">
            <a:avLst/>
          </a:prstGeom>
        </p:spPr>
        <p:txBody>
          <a:bodyPr vert="horz" wrap="square" lIns="91425" tIns="45713" rIns="91425" bIns="45713" rtlCol="0" anchor="t" anchorCtr="0">
            <a:spAutoFit/>
          </a:bodyPr>
          <a:lstStyle>
            <a:lvl1pPr algn="l" defTabSz="914400" rtl="0" eaLnBrk="1" latinLnBrk="0" hangingPunct="1">
              <a:spcBef>
                <a:spcPct val="0"/>
              </a:spcBef>
              <a:buNone/>
              <a:defRPr sz="2600" b="1" kern="1200">
                <a:solidFill>
                  <a:schemeClr val="accent1"/>
                </a:solidFill>
                <a:latin typeface="+mj-lt"/>
                <a:ea typeface="+mj-ea"/>
                <a:cs typeface="+mj-cs"/>
              </a:defRPr>
            </a:lvl1pPr>
          </a:lstStyle>
          <a:p>
            <a:r>
              <a:rPr lang="en-US" sz="1700" b="0" i="1" dirty="0">
                <a:solidFill>
                  <a:srgbClr val="004280"/>
                </a:solidFill>
                <a:latin typeface="+mn-lt"/>
              </a:rPr>
              <a:t>A new category that meets the emerging needs of the business user</a:t>
            </a:r>
          </a:p>
        </p:txBody>
      </p:sp>
      <p:sp>
        <p:nvSpPr>
          <p:cNvPr id="14" name="Rounded Rectangle 13"/>
          <p:cNvSpPr/>
          <p:nvPr/>
        </p:nvSpPr>
        <p:spPr>
          <a:xfrm>
            <a:off x="653142" y="1442028"/>
            <a:ext cx="5385707" cy="3202371"/>
          </a:xfrm>
          <a:prstGeom prst="roundRect">
            <a:avLst>
              <a:gd name="adj" fmla="val 2267"/>
            </a:avLst>
          </a:prstGeom>
          <a:ln/>
          <a:effectLst>
            <a:outerShdw blurRad="1905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182850" tIns="182850" rIns="182850" bIns="182850" rtlCol="0" anchor="t" anchorCtr="0"/>
          <a:lstStyle/>
          <a:p>
            <a:pPr>
              <a:spcBef>
                <a:spcPts val="900"/>
              </a:spcBef>
            </a:pPr>
            <a:r>
              <a:rPr lang="en-US" sz="1400" b="1" dirty="0">
                <a:solidFill>
                  <a:schemeClr val="tx1"/>
                </a:solidFill>
              </a:rPr>
              <a:t>Sleek, Cool, Super Responsive, and a </a:t>
            </a:r>
            <a:r>
              <a:rPr lang="en-US" sz="1400" b="1" u="sng" dirty="0">
                <a:solidFill>
                  <a:schemeClr val="tx1"/>
                </a:solidFill>
              </a:rPr>
              <a:t>Full</a:t>
            </a:r>
            <a:r>
              <a:rPr lang="en-US" sz="1400" b="1" dirty="0">
                <a:solidFill>
                  <a:schemeClr val="tx1"/>
                </a:solidFill>
              </a:rPr>
              <a:t> PC</a:t>
            </a:r>
          </a:p>
          <a:p>
            <a:pPr marL="174596" indent="-174596">
              <a:spcBef>
                <a:spcPts val="900"/>
              </a:spcBef>
              <a:buFont typeface="Arial" pitchFamily="34" charset="0"/>
              <a:buChar char="•"/>
            </a:pPr>
            <a:r>
              <a:rPr lang="en-US" sz="1400" dirty="0">
                <a:solidFill>
                  <a:schemeClr val="tx1"/>
                </a:solidFill>
              </a:rPr>
              <a:t>Instant on, always on, always connected</a:t>
            </a:r>
          </a:p>
          <a:p>
            <a:pPr marL="174596" indent="-174596">
              <a:spcBef>
                <a:spcPts val="900"/>
              </a:spcBef>
              <a:buFont typeface="Arial" pitchFamily="34" charset="0"/>
              <a:buChar char="•"/>
            </a:pPr>
            <a:r>
              <a:rPr lang="en-US" sz="1400" dirty="0">
                <a:solidFill>
                  <a:schemeClr val="tx1"/>
                </a:solidFill>
              </a:rPr>
              <a:t>High performance, visual, and media experience</a:t>
            </a:r>
          </a:p>
          <a:p>
            <a:pPr marL="174596" indent="-174596">
              <a:spcBef>
                <a:spcPts val="900"/>
              </a:spcBef>
              <a:buFont typeface="Arial" pitchFamily="34" charset="0"/>
              <a:buChar char="•"/>
            </a:pPr>
            <a:r>
              <a:rPr lang="en-US" sz="1400" dirty="0">
                <a:solidFill>
                  <a:schemeClr val="tx1"/>
                </a:solidFill>
              </a:rPr>
              <a:t>Extended battery life, multi-week standby</a:t>
            </a:r>
          </a:p>
          <a:p>
            <a:pPr marL="174596" indent="-174596">
              <a:spcBef>
                <a:spcPts val="900"/>
              </a:spcBef>
              <a:buFont typeface="Arial" pitchFamily="34" charset="0"/>
              <a:buChar char="•"/>
            </a:pPr>
            <a:r>
              <a:rPr lang="en-US" sz="1400" dirty="0">
                <a:solidFill>
                  <a:schemeClr val="tx1"/>
                </a:solidFill>
              </a:rPr>
              <a:t>Sleek design – 1-2 external connectors + wireless</a:t>
            </a:r>
          </a:p>
          <a:p>
            <a:pPr marL="174596" indent="-174596">
              <a:spcBef>
                <a:spcPts val="900"/>
              </a:spcBef>
              <a:buFont typeface="Arial" pitchFamily="34" charset="0"/>
              <a:buChar char="•"/>
            </a:pPr>
            <a:r>
              <a:rPr lang="en-US" sz="1400" dirty="0">
                <a:solidFill>
                  <a:schemeClr val="tx1"/>
                </a:solidFill>
              </a:rPr>
              <a:t>Full keyboard + convertible to full touch</a:t>
            </a:r>
          </a:p>
          <a:p>
            <a:pPr marL="174596" indent="-174596">
              <a:spcBef>
                <a:spcPts val="900"/>
              </a:spcBef>
              <a:buFont typeface="Arial" pitchFamily="34" charset="0"/>
              <a:buChar char="•"/>
            </a:pPr>
            <a:r>
              <a:rPr lang="en-US" sz="1400" dirty="0">
                <a:solidFill>
                  <a:schemeClr val="tx1"/>
                </a:solidFill>
              </a:rPr>
              <a:t>Sensors – accelerometer, GPS, compass, gyro</a:t>
            </a:r>
          </a:p>
          <a:p>
            <a:pPr marL="174596" indent="-174596">
              <a:spcBef>
                <a:spcPts val="900"/>
              </a:spcBef>
              <a:buFont typeface="Arial" pitchFamily="34" charset="0"/>
              <a:buChar char="•"/>
            </a:pPr>
            <a:r>
              <a:rPr lang="en-US" sz="1400" dirty="0">
                <a:solidFill>
                  <a:schemeClr val="tx1"/>
                </a:solidFill>
              </a:rPr>
              <a:t>IA compute continuum, security, and perceptual computing experiences</a:t>
            </a:r>
          </a:p>
        </p:txBody>
      </p:sp>
      <p:sp>
        <p:nvSpPr>
          <p:cNvPr id="15" name="Rounded Rectangle 14"/>
          <p:cNvSpPr/>
          <p:nvPr/>
        </p:nvSpPr>
        <p:spPr>
          <a:xfrm>
            <a:off x="664338" y="4823465"/>
            <a:ext cx="4781584" cy="1177286"/>
          </a:xfrm>
          <a:prstGeom prst="roundRect">
            <a:avLst>
              <a:gd name="adj" fmla="val 6513"/>
            </a:avLst>
          </a:prstGeom>
          <a:gradFill flip="none" rotWithShape="1">
            <a:gsLst>
              <a:gs pos="5000">
                <a:schemeClr val="accent1"/>
              </a:gs>
              <a:gs pos="95000">
                <a:schemeClr val="accent2">
                  <a:tint val="100000"/>
                  <a:shade val="100000"/>
                  <a:satMod val="100000"/>
                </a:schemeClr>
              </a:gs>
            </a:gsLst>
            <a:lin ang="5400000" scaled="1"/>
            <a:tileRect/>
          </a:gradFill>
          <a:effectLst>
            <a:outerShdw blurRad="190500" dist="25400" dir="2700000" algn="br" rotWithShape="0">
              <a:srgbClr val="000000">
                <a:alpha val="60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25" tIns="45713" rIns="91425" bIns="45713" numCol="1" spcCol="0" rtlCol="0" fromWordArt="0" anchor="ctr" anchorCtr="0" forceAA="0" compatLnSpc="1">
            <a:prstTxWarp prst="textNoShape">
              <a:avLst/>
            </a:prstTxWarp>
            <a:noAutofit/>
          </a:bodyPr>
          <a:lstStyle/>
          <a:p>
            <a:pPr marL="160311" indent="-160311">
              <a:spcBef>
                <a:spcPts val="1200"/>
              </a:spcBef>
            </a:pPr>
            <a:r>
              <a:rPr lang="en-US" sz="2000" b="1" dirty="0">
                <a:solidFill>
                  <a:srgbClr val="FFFFFF"/>
                </a:solidFill>
              </a:rPr>
              <a:t>“	It’s a tablet when I want it.</a:t>
            </a:r>
            <a:br>
              <a:rPr lang="en-US" sz="2000" b="1" dirty="0">
                <a:solidFill>
                  <a:srgbClr val="FFFFFF"/>
                </a:solidFill>
              </a:rPr>
            </a:br>
            <a:r>
              <a:rPr lang="en-US" sz="2000" b="1" dirty="0">
                <a:solidFill>
                  <a:srgbClr val="FFFFFF"/>
                </a:solidFill>
              </a:rPr>
              <a:t>It’s a PC when I need it.</a:t>
            </a:r>
            <a:br>
              <a:rPr lang="en-US" sz="2000" b="1" dirty="0">
                <a:solidFill>
                  <a:srgbClr val="FFFFFF"/>
                </a:solidFill>
              </a:rPr>
            </a:br>
            <a:r>
              <a:rPr lang="en-US" sz="2000" b="1" dirty="0">
                <a:solidFill>
                  <a:srgbClr val="FFFFFF"/>
                </a:solidFill>
              </a:rPr>
              <a:t>All day. Every day.”</a:t>
            </a:r>
          </a:p>
        </p:txBody>
      </p:sp>
      <p:sp>
        <p:nvSpPr>
          <p:cNvPr id="12" name="Slide Number Placeholder 1"/>
          <p:cNvSpPr>
            <a:spLocks noGrp="1"/>
          </p:cNvSpPr>
          <p:nvPr>
            <p:ph type="sldNum" sz="quarter" idx="4294967295"/>
          </p:nvPr>
        </p:nvSpPr>
        <p:spPr>
          <a:xfrm>
            <a:off x="-3454" y="6592378"/>
            <a:ext cx="2901776" cy="265622"/>
          </a:xfrm>
          <a:prstGeom prst="rect">
            <a:avLst/>
          </a:prstGeom>
        </p:spPr>
        <p:txBody>
          <a:bodyPr/>
          <a:lstStyle/>
          <a:p>
            <a:pPr algn="l"/>
            <a:fld id="{FD44707B-D922-47D5-BD24-D96E91B70543}" type="slidenum">
              <a:rPr lang="en-US" sz="900"/>
              <a:pPr algn="l"/>
              <a:t>102</a:t>
            </a:fld>
            <a:r>
              <a:rPr lang="en-US" sz="900" dirty="0"/>
              <a:t>	</a:t>
            </a:r>
          </a:p>
        </p:txBody>
      </p:sp>
      <p:pic>
        <p:nvPicPr>
          <p:cNvPr id="11266" name="Picture 2" descr="C:\Users\ecampoy\AppData\Local\Temp\wz7e07\2D_Diecon_Microscope_rgb.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78411" y="166527"/>
            <a:ext cx="437661" cy="6762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32158" y="6399609"/>
            <a:ext cx="557893" cy="439341"/>
          </a:xfrm>
          <a:prstGeom prst="rect">
            <a:avLst/>
          </a:prstGeom>
        </p:spPr>
      </p:pic>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16" name="Picture 2" descr="C:\Users\mainscow\Desktop\HP Logos\HP_S_1C_PMS_2925.jpg"/>
          <p:cNvPicPr>
            <a:picLocks noChangeAspect="1" noChangeArrowheads="1"/>
          </p:cNvPicPr>
          <p:nvPr/>
        </p:nvPicPr>
        <p:blipFill>
          <a:blip r:embed="rId6"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pic>
        <p:nvPicPr>
          <p:cNvPr id="20" name="Picture 2" descr="http://cdn.slashgear.com/wp-content/uploads/2011/12/hp_folio_13-580x425.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298544" y="1526616"/>
            <a:ext cx="2325820" cy="1704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663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t" anchorCtr="0">
            <a:noAutofit/>
          </a:bodyPr>
          <a:lstStyle/>
          <a:p>
            <a:pPr eaLnBrk="0" fontAlgn="base" hangingPunct="0">
              <a:spcAft>
                <a:spcPct val="0"/>
              </a:spcAft>
            </a:pPr>
            <a:r>
              <a:rPr lang="en-US" sz="2600" dirty="0" smtClean="0">
                <a:latin typeface="Verdana"/>
                <a:ea typeface="ＭＳ Ｐゴシック" pitchFamily="34" charset="-128"/>
                <a:cs typeface="Verdana"/>
              </a:rPr>
              <a:t>Sell Business Class </a:t>
            </a:r>
            <a:r>
              <a:rPr lang="en-US" altLang="ja-JP" sz="2800" dirty="0"/>
              <a:t>Ultrabook™</a:t>
            </a:r>
            <a:endParaRPr lang="en-US" sz="2600" dirty="0">
              <a:latin typeface="Verdana"/>
              <a:ea typeface="ＭＳ Ｐゴシック" pitchFamily="34" charset="-128"/>
              <a:cs typeface="Verdana"/>
            </a:endParaRPr>
          </a:p>
        </p:txBody>
      </p:sp>
      <p:graphicFrame>
        <p:nvGraphicFramePr>
          <p:cNvPr id="18" name="Content Placeholder 3"/>
          <p:cNvGraphicFramePr>
            <a:graphicFrameLocks/>
          </p:cNvGraphicFramePr>
          <p:nvPr>
            <p:extLst>
              <p:ext uri="{D42A27DB-BD31-4B8C-83A1-F6EECF244321}">
                <p14:modId xmlns:p14="http://schemas.microsoft.com/office/powerpoint/2010/main" val="1872771517"/>
              </p:ext>
            </p:extLst>
          </p:nvPr>
        </p:nvGraphicFramePr>
        <p:xfrm>
          <a:off x="457201" y="924703"/>
          <a:ext cx="8229597" cy="4389120"/>
        </p:xfrm>
        <a:graphic>
          <a:graphicData uri="http://schemas.openxmlformats.org/drawingml/2006/table">
            <a:tbl>
              <a:tblPr firstRow="1" bandRow="1">
                <a:gradFill rotWithShape="1">
                  <a:gsLst>
                    <a:gs pos="0">
                      <a:srgbClr val="2EA5D5">
                        <a:tint val="50000"/>
                        <a:satMod val="300000"/>
                      </a:srgbClr>
                    </a:gs>
                    <a:gs pos="35000">
                      <a:srgbClr val="2EA5D5">
                        <a:tint val="37000"/>
                        <a:satMod val="300000"/>
                      </a:srgbClr>
                    </a:gs>
                    <a:gs pos="100000">
                      <a:srgbClr val="2EA5D5">
                        <a:tint val="15000"/>
                        <a:satMod val="350000"/>
                      </a:srgbClr>
                    </a:gs>
                  </a:gsLst>
                  <a:lin ang="16200000" scaled="1"/>
                </a:gradFill>
                <a:effectLst>
                  <a:outerShdw blurRad="40000" dist="20000" dir="5400000" rotWithShape="0">
                    <a:srgbClr val="000000">
                      <a:alpha val="38000"/>
                    </a:srgbClr>
                  </a:outerShdw>
                </a:effectLst>
              </a:tblPr>
              <a:tblGrid>
                <a:gridCol w="1815787"/>
                <a:gridCol w="1828800"/>
                <a:gridCol w="2362200"/>
                <a:gridCol w="2222810"/>
              </a:tblGrid>
              <a:tr h="470100">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en-US" sz="1600" b="0" dirty="0" smtClean="0">
                          <a:solidFill>
                            <a:schemeClr val="bg1"/>
                          </a:solidFill>
                          <a:effectLst>
                            <a:outerShdw blurRad="38100" dist="38100" dir="2700000" algn="tl">
                              <a:srgbClr val="000000">
                                <a:alpha val="43137"/>
                              </a:srgbClr>
                            </a:outerShdw>
                          </a:effectLst>
                          <a:latin typeface="Neo Sans Intel Medium" pitchFamily="34" charset="0"/>
                        </a:rPr>
                        <a:t>Categories</a:t>
                      </a:r>
                      <a:endParaRPr lang="en-US" sz="1600" b="0" dirty="0">
                        <a:solidFill>
                          <a:schemeClr val="bg1"/>
                        </a:solidFill>
                        <a:effectLst>
                          <a:outerShdw blurRad="38100" dist="38100" dir="2700000" algn="tl">
                            <a:srgbClr val="000000">
                              <a:alpha val="43137"/>
                            </a:srgbClr>
                          </a:outerShdw>
                        </a:effectLst>
                        <a:latin typeface="Neo Sans Intel Medium" pitchFamily="34" charset="0"/>
                      </a:endParaRPr>
                    </a:p>
                  </a:txBody>
                  <a:tcPr anchor="ctr">
                    <a:lnL w="9525" cap="flat" cmpd="sng" algn="ctr">
                      <a:solidFill>
                        <a:srgbClr val="2EA5D5">
                          <a:shade val="95000"/>
                          <a:satMod val="105000"/>
                        </a:srgbClr>
                      </a:solidFill>
                      <a:prstDash val="solid"/>
                    </a:lnL>
                    <a:lnR w="12700" cap="flat" cmpd="sng" algn="ctr">
                      <a:solidFill>
                        <a:schemeClr val="bg1"/>
                      </a:solidFill>
                      <a:prstDash val="solid"/>
                      <a:round/>
                      <a:headEnd type="none" w="med" len="med"/>
                      <a:tailEnd type="none" w="med" len="med"/>
                    </a:lnR>
                    <a:lnT w="9525" cap="flat" cmpd="sng" algn="ctr">
                      <a:solidFill>
                        <a:srgbClr val="2EA5D5">
                          <a:shade val="95000"/>
                          <a:satMod val="105000"/>
                        </a:srgbClr>
                      </a:solidFill>
                      <a:prstDash val="soli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en-US" sz="1600" b="0" dirty="0" smtClean="0">
                          <a:solidFill>
                            <a:schemeClr val="bg1"/>
                          </a:solidFill>
                          <a:effectLst>
                            <a:outerShdw blurRad="38100" dist="38100" dir="2700000" algn="tl">
                              <a:srgbClr val="000000">
                                <a:alpha val="43137"/>
                              </a:srgbClr>
                            </a:outerShdw>
                          </a:effectLst>
                          <a:latin typeface="Neo Sans Intel Medium" pitchFamily="34" charset="0"/>
                        </a:rPr>
                        <a:t>Consumer</a:t>
                      </a:r>
                      <a:endParaRPr lang="en-US" sz="1600" b="0" dirty="0">
                        <a:solidFill>
                          <a:schemeClr val="bg1"/>
                        </a:solidFill>
                        <a:effectLst>
                          <a:outerShdw blurRad="38100" dist="38100" dir="2700000" algn="tl">
                            <a:srgbClr val="000000">
                              <a:alpha val="43137"/>
                            </a:srgbClr>
                          </a:outerShdw>
                        </a:effectLst>
                        <a:latin typeface="Neo Sans Intel Medium"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2EA5D5">
                          <a:shade val="95000"/>
                          <a:satMod val="105000"/>
                        </a:srgbClr>
                      </a:solidFill>
                      <a:prstDash val="soli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en-US" sz="1600" b="0" dirty="0" smtClean="0">
                          <a:solidFill>
                            <a:schemeClr val="bg1"/>
                          </a:solidFill>
                          <a:effectLst>
                            <a:outerShdw blurRad="38100" dist="38100" dir="2700000" algn="tl">
                              <a:srgbClr val="000000">
                                <a:alpha val="43137"/>
                              </a:srgbClr>
                            </a:outerShdw>
                          </a:effectLst>
                          <a:latin typeface="Neo Sans Intel Medium" pitchFamily="34" charset="0"/>
                        </a:rPr>
                        <a:t>Small Business</a:t>
                      </a:r>
                      <a:endParaRPr lang="en-US" sz="1600" b="0" dirty="0">
                        <a:solidFill>
                          <a:schemeClr val="bg1"/>
                        </a:solidFill>
                        <a:effectLst>
                          <a:outerShdw blurRad="38100" dist="38100" dir="2700000" algn="tl">
                            <a:srgbClr val="000000">
                              <a:alpha val="43137"/>
                            </a:srgbClr>
                          </a:outerShdw>
                        </a:effectLst>
                        <a:latin typeface="Neo Sans Intel Medium"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2EA5D5">
                          <a:shade val="95000"/>
                          <a:satMod val="105000"/>
                        </a:srgbClr>
                      </a:solidFill>
                      <a:prstDash val="soli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en-US" sz="1600" b="0" dirty="0" smtClean="0">
                          <a:solidFill>
                            <a:schemeClr val="bg1"/>
                          </a:solidFill>
                          <a:effectLst>
                            <a:outerShdw blurRad="38100" dist="38100" dir="2700000" algn="tl">
                              <a:srgbClr val="000000">
                                <a:alpha val="43137"/>
                              </a:srgbClr>
                            </a:outerShdw>
                          </a:effectLst>
                          <a:latin typeface="Neo Sans Intel Medium" pitchFamily="34" charset="0"/>
                        </a:rPr>
                        <a:t>Medium/Large Business</a:t>
                      </a:r>
                      <a:endParaRPr lang="en-US" sz="1600" b="0" dirty="0">
                        <a:solidFill>
                          <a:schemeClr val="bg1"/>
                        </a:solidFill>
                        <a:effectLst>
                          <a:outerShdw blurRad="38100" dist="38100" dir="2700000" algn="tl">
                            <a:srgbClr val="000000">
                              <a:alpha val="43137"/>
                            </a:srgbClr>
                          </a:outerShdw>
                        </a:effectLst>
                        <a:latin typeface="Neo Sans Intel Medium" pitchFamily="34" charset="0"/>
                      </a:endParaRPr>
                    </a:p>
                  </a:txBody>
                  <a:tcPr anchor="ctr">
                    <a:lnL w="12700" cap="flat" cmpd="sng" algn="ctr">
                      <a:solidFill>
                        <a:schemeClr val="bg1"/>
                      </a:solidFill>
                      <a:prstDash val="solid"/>
                      <a:round/>
                      <a:headEnd type="none" w="med" len="med"/>
                      <a:tailEnd type="none" w="med" len="med"/>
                    </a:lnL>
                    <a:lnR w="9525" cap="flat" cmpd="sng" algn="ctr">
                      <a:solidFill>
                        <a:srgbClr val="2EA5D5">
                          <a:shade val="95000"/>
                          <a:satMod val="105000"/>
                        </a:srgbClr>
                      </a:solidFill>
                      <a:prstDash val="solid"/>
                    </a:lnR>
                    <a:lnT w="9525" cap="flat" cmpd="sng" algn="ctr">
                      <a:solidFill>
                        <a:srgbClr val="2EA5D5">
                          <a:shade val="95000"/>
                          <a:satMod val="105000"/>
                        </a:srgbClr>
                      </a:solidFill>
                      <a:prstDash val="soli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r>
              <a:tr h="375920">
                <a:tc>
                  <a:txBody>
                    <a:bodyPr/>
                    <a:lstStyle/>
                    <a:p>
                      <a:pPr>
                        <a:tabLst>
                          <a:tab pos="457200" algn="l"/>
                        </a:tabLst>
                      </a:pPr>
                      <a:r>
                        <a:rPr lang="en-US" sz="1400" b="0" dirty="0" smtClean="0">
                          <a:solidFill>
                            <a:schemeClr val="bg1"/>
                          </a:solidFill>
                          <a:effectLst>
                            <a:outerShdw blurRad="38100" dist="38100" dir="2700000" algn="tl">
                              <a:srgbClr val="000000">
                                <a:alpha val="43137"/>
                              </a:srgbClr>
                            </a:outerShdw>
                          </a:effectLst>
                          <a:latin typeface="Neo Sans Intel" pitchFamily="34" charset="0"/>
                        </a:rPr>
                        <a:t>Thin and light</a:t>
                      </a:r>
                      <a:endParaRPr lang="en-US" sz="1400" b="0" dirty="0">
                        <a:solidFill>
                          <a:schemeClr val="bg1"/>
                        </a:solidFill>
                        <a:effectLst>
                          <a:outerShdw blurRad="38100" dist="38100" dir="2700000" algn="tl">
                            <a:srgbClr val="000000">
                              <a:alpha val="43137"/>
                            </a:srgbClr>
                          </a:outerShdw>
                        </a:effectLst>
                        <a:latin typeface="Neo Sans Intel" pitchFamily="34" charset="0"/>
                      </a:endParaRPr>
                    </a:p>
                  </a:txBody>
                  <a:tcPr anchor="ctr">
                    <a:lnL w="12700" cap="flat" cmpd="sng" algn="ctr">
                      <a:solidFill>
                        <a:srgbClr val="0070C0"/>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0070C0"/>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Neo Sans Intel" pitchFamily="34" charset="0"/>
                          <a:ea typeface="+mn-ea"/>
                          <a:cs typeface="+mn-cs"/>
                        </a:rPr>
                        <a:t>≤ 21mm for ≥ 14” systems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Neo Sans Intel" pitchFamily="34" charset="0"/>
                          <a:ea typeface="+mn-ea"/>
                          <a:cs typeface="+mn-cs"/>
                        </a:rPr>
                        <a:t>≤18mm for &lt; 14” systems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0070C0"/>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Neo Sans Intel" pitchFamily="34" charset="0"/>
                          <a:ea typeface="+mn-ea"/>
                          <a:cs typeface="+mn-cs"/>
                        </a:rPr>
                        <a:t>≤ 21mm for ≥ 14” systems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Neo Sans Intel" pitchFamily="34" charset="0"/>
                          <a:ea typeface="+mn-ea"/>
                          <a:cs typeface="+mn-cs"/>
                        </a:rPr>
                        <a:t>≤18mm for &lt; 14” systems</a:t>
                      </a:r>
                      <a:endParaRPr lang="en-US" sz="1000" b="0" dirty="0">
                        <a:solidFill>
                          <a:schemeClr val="bg1"/>
                        </a:solidFill>
                        <a:effectLst>
                          <a:outerShdw blurRad="38100" dist="38100" dir="2700000" algn="tl">
                            <a:srgbClr val="000000">
                              <a:alpha val="43137"/>
                            </a:srgbClr>
                          </a:outerShdw>
                        </a:effectLst>
                        <a:latin typeface="Neo Sans Intel"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0070C0"/>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Neo Sans Intel" pitchFamily="34" charset="0"/>
                          <a:ea typeface="+mn-ea"/>
                          <a:cs typeface="+mn-cs"/>
                        </a:rPr>
                        <a:t>≤ 21mm for ≥ 14” systems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Neo Sans Intel" pitchFamily="34" charset="0"/>
                          <a:ea typeface="+mn-ea"/>
                          <a:cs typeface="+mn-cs"/>
                        </a:rPr>
                        <a:t>≤18mm for &lt; 14” systems</a:t>
                      </a:r>
                      <a:endParaRPr lang="en-US" sz="1000" b="0" dirty="0">
                        <a:solidFill>
                          <a:schemeClr val="bg1"/>
                        </a:solidFill>
                        <a:effectLst>
                          <a:outerShdw blurRad="38100" dist="38100" dir="2700000" algn="tl">
                            <a:srgbClr val="000000">
                              <a:alpha val="43137"/>
                            </a:srgbClr>
                          </a:outerShdw>
                        </a:effectLst>
                        <a:latin typeface="Neo Sans Intel" pitchFamily="34" charset="0"/>
                      </a:endParaRPr>
                    </a:p>
                  </a:txBody>
                  <a:tcPr anchor="ctr">
                    <a:lnL w="6350" cap="flat" cmpd="sng" algn="ctr">
                      <a:solidFill>
                        <a:schemeClr val="bg1"/>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r>
              <a:tr h="375920">
                <a:tc>
                  <a:txBody>
                    <a:bodyPr/>
                    <a:lstStyle/>
                    <a:p>
                      <a:pPr>
                        <a:tabLst>
                          <a:tab pos="457200" algn="l"/>
                        </a:tabLst>
                      </a:pPr>
                      <a:r>
                        <a:rPr lang="en-US" sz="1400" b="0" dirty="0" smtClean="0">
                          <a:solidFill>
                            <a:schemeClr val="bg1"/>
                          </a:solidFill>
                          <a:effectLst>
                            <a:outerShdw blurRad="38100" dist="38100" dir="2700000" algn="tl">
                              <a:srgbClr val="000000">
                                <a:alpha val="43137"/>
                              </a:srgbClr>
                            </a:outerShdw>
                          </a:effectLst>
                          <a:latin typeface="Neo Sans Intel" pitchFamily="34" charset="0"/>
                        </a:rPr>
                        <a:t>Battery life</a:t>
                      </a:r>
                      <a:endParaRPr lang="en-US" sz="1400" b="0" dirty="0">
                        <a:solidFill>
                          <a:schemeClr val="bg1"/>
                        </a:solidFill>
                        <a:effectLst>
                          <a:outerShdw blurRad="38100" dist="38100" dir="2700000" algn="tl">
                            <a:srgbClr val="000000">
                              <a:alpha val="43137"/>
                            </a:srgbClr>
                          </a:outerShdw>
                        </a:effectLst>
                        <a:latin typeface="Neo Sans Intel" pitchFamily="34" charset="0"/>
                      </a:endParaRPr>
                    </a:p>
                  </a:txBody>
                  <a:tcPr anchor="ctr">
                    <a:lnL w="12700" cap="flat" cmpd="sng" algn="ctr">
                      <a:solidFill>
                        <a:srgbClr val="0070C0"/>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indent="0" algn="ctr" defTabSz="914400" rtl="0" eaLnBrk="1" fontAlgn="auto" latinLnBrk="0" hangingPunct="1">
                        <a:lnSpc>
                          <a:spcPct val="100000"/>
                        </a:lnSpc>
                        <a:spcBef>
                          <a:spcPts val="0"/>
                        </a:spcBef>
                        <a:spcAft>
                          <a:spcPts val="0"/>
                        </a:spcAft>
                        <a:buClrTx/>
                        <a:buSzTx/>
                        <a:buFont typeface="Wingdings"/>
                        <a:buNone/>
                        <a:tabLst/>
                        <a:defRPr/>
                      </a:pPr>
                      <a:r>
                        <a:rPr lang="en-US" sz="1000" b="0" dirty="0" smtClean="0">
                          <a:solidFill>
                            <a:schemeClr val="bg1"/>
                          </a:solidFill>
                          <a:effectLst>
                            <a:outerShdw blurRad="38100" dist="38100" dir="2700000" algn="tl">
                              <a:srgbClr val="000000">
                                <a:alpha val="43137"/>
                              </a:srgbClr>
                            </a:outerShdw>
                          </a:effectLst>
                          <a:latin typeface="Neo Sans Intel" pitchFamily="34" charset="0"/>
                        </a:rPr>
                        <a:t>5 hours (MobileMark* 2007)</a:t>
                      </a:r>
                    </a:p>
                    <a:p>
                      <a:pPr marL="0" marR="0" indent="0" algn="ctr" defTabSz="914400" rtl="0" eaLnBrk="1" fontAlgn="auto" latinLnBrk="0" hangingPunct="1">
                        <a:lnSpc>
                          <a:spcPct val="100000"/>
                        </a:lnSpc>
                        <a:spcBef>
                          <a:spcPts val="0"/>
                        </a:spcBef>
                        <a:spcAft>
                          <a:spcPts val="0"/>
                        </a:spcAft>
                        <a:buClrTx/>
                        <a:buSzTx/>
                        <a:buFont typeface="Wingdings"/>
                        <a:buNone/>
                        <a:tabLst/>
                        <a:defRPr/>
                      </a:pPr>
                      <a:r>
                        <a:rPr lang="en-US" sz="1000" b="0" u="sng" dirty="0" smtClean="0">
                          <a:solidFill>
                            <a:schemeClr val="bg1"/>
                          </a:solidFill>
                          <a:effectLst>
                            <a:outerShdw blurRad="38100" dist="38100" dir="2700000" algn="tl">
                              <a:srgbClr val="000000">
                                <a:alpha val="43137"/>
                              </a:srgbClr>
                            </a:outerShdw>
                          </a:effectLst>
                          <a:latin typeface="Neo Sans Intel" pitchFamily="34" charset="0"/>
                        </a:rPr>
                        <a:t>Recommended</a:t>
                      </a:r>
                      <a:r>
                        <a:rPr lang="en-US" sz="1000" b="0" dirty="0" smtClean="0">
                          <a:solidFill>
                            <a:schemeClr val="bg1"/>
                          </a:solidFill>
                          <a:effectLst>
                            <a:outerShdw blurRad="38100" dist="38100" dir="2700000" algn="tl">
                              <a:srgbClr val="000000">
                                <a:alpha val="43137"/>
                              </a:srgbClr>
                            </a:outerShdw>
                          </a:effectLst>
                          <a:latin typeface="Neo Sans Intel" pitchFamily="34" charset="0"/>
                        </a:rPr>
                        <a:t>:</a:t>
                      </a:r>
                      <a:r>
                        <a:rPr lang="en-US" sz="1000" b="0" baseline="0" dirty="0" smtClean="0">
                          <a:solidFill>
                            <a:schemeClr val="bg1"/>
                          </a:solidFill>
                          <a:effectLst>
                            <a:outerShdw blurRad="38100" dist="38100" dir="2700000" algn="tl">
                              <a:srgbClr val="000000">
                                <a:alpha val="43137"/>
                              </a:srgbClr>
                            </a:outerShdw>
                          </a:effectLst>
                          <a:latin typeface="Neo Sans Intel" pitchFamily="34" charset="0"/>
                        </a:rPr>
                        <a:t> &gt; 8 hours</a:t>
                      </a:r>
                      <a:endParaRPr lang="en-US" sz="1000" b="0" dirty="0" smtClean="0">
                        <a:solidFill>
                          <a:schemeClr val="bg1"/>
                        </a:solidFill>
                        <a:effectLst>
                          <a:outerShdw blurRad="38100" dist="38100" dir="2700000" algn="tl">
                            <a:srgbClr val="000000">
                              <a:alpha val="43137"/>
                            </a:srgbClr>
                          </a:outerShdw>
                        </a:effectLst>
                        <a:latin typeface="Neo Sans Intel"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Wingdings"/>
                        <a:buNone/>
                        <a:tabLst/>
                        <a:defRPr/>
                      </a:pPr>
                      <a:r>
                        <a:rPr kumimoji="0" lang="en-US" sz="10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Neo Sans Intel" pitchFamily="34" charset="0"/>
                          <a:ea typeface="+mn-ea"/>
                          <a:cs typeface="+mn-cs"/>
                        </a:rPr>
                        <a:t>5 hours (MobileMark* 2007)</a:t>
                      </a:r>
                    </a:p>
                    <a:p>
                      <a:pPr marL="0" marR="0" lvl="0" indent="0" algn="ctr" defTabSz="914400" rtl="0" eaLnBrk="1" fontAlgn="auto" latinLnBrk="0" hangingPunct="1">
                        <a:lnSpc>
                          <a:spcPct val="100000"/>
                        </a:lnSpc>
                        <a:spcBef>
                          <a:spcPts val="0"/>
                        </a:spcBef>
                        <a:spcAft>
                          <a:spcPts val="0"/>
                        </a:spcAft>
                        <a:buClrTx/>
                        <a:buSzTx/>
                        <a:buFont typeface="Wingdings"/>
                        <a:buNone/>
                        <a:tabLst/>
                        <a:defRPr/>
                      </a:pPr>
                      <a:r>
                        <a:rPr lang="en-US" sz="1000" b="0" u="sng" dirty="0" smtClean="0">
                          <a:solidFill>
                            <a:schemeClr val="bg1"/>
                          </a:solidFill>
                          <a:effectLst>
                            <a:outerShdw blurRad="38100" dist="38100" dir="2700000" algn="tl">
                              <a:srgbClr val="000000">
                                <a:alpha val="43137"/>
                              </a:srgbClr>
                            </a:outerShdw>
                          </a:effectLst>
                          <a:latin typeface="Neo Sans Intel" pitchFamily="34" charset="0"/>
                        </a:rPr>
                        <a:t>Recommended</a:t>
                      </a:r>
                      <a:r>
                        <a:rPr lang="en-US" sz="1000" b="0" dirty="0" smtClean="0">
                          <a:solidFill>
                            <a:schemeClr val="bg1"/>
                          </a:solidFill>
                          <a:effectLst>
                            <a:outerShdw blurRad="38100" dist="38100" dir="2700000" algn="tl">
                              <a:srgbClr val="000000">
                                <a:alpha val="43137"/>
                              </a:srgbClr>
                            </a:outerShdw>
                          </a:effectLst>
                          <a:latin typeface="Neo Sans Intel" pitchFamily="34" charset="0"/>
                        </a:rPr>
                        <a:t>:</a:t>
                      </a:r>
                      <a:r>
                        <a:rPr lang="en-US" sz="1000" b="0" baseline="0" dirty="0" smtClean="0">
                          <a:solidFill>
                            <a:schemeClr val="bg1"/>
                          </a:solidFill>
                          <a:effectLst>
                            <a:outerShdw blurRad="38100" dist="38100" dir="2700000" algn="tl">
                              <a:srgbClr val="000000">
                                <a:alpha val="43137"/>
                              </a:srgbClr>
                            </a:outerShdw>
                          </a:effectLst>
                          <a:latin typeface="Neo Sans Intel" pitchFamily="34" charset="0"/>
                        </a:rPr>
                        <a:t> &gt; 8 hours</a:t>
                      </a:r>
                      <a:endParaRPr lang="en-US" sz="1000" b="0" dirty="0" smtClean="0">
                        <a:solidFill>
                          <a:schemeClr val="bg1"/>
                        </a:solidFill>
                        <a:effectLst>
                          <a:outerShdw blurRad="38100" dist="38100" dir="2700000" algn="tl">
                            <a:srgbClr val="000000">
                              <a:alpha val="43137"/>
                            </a:srgbClr>
                          </a:outerShdw>
                        </a:effectLst>
                        <a:latin typeface="Neo Sans Intel"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Wingdings"/>
                        <a:buNone/>
                        <a:tabLst/>
                        <a:defRPr/>
                      </a:pPr>
                      <a:r>
                        <a:rPr kumimoji="0" lang="en-US" sz="10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Neo Sans Intel" pitchFamily="34" charset="0"/>
                          <a:ea typeface="+mn-ea"/>
                          <a:cs typeface="+mn-cs"/>
                        </a:rPr>
                        <a:t>5 hours (MobileMark* 2007)</a:t>
                      </a:r>
                    </a:p>
                    <a:p>
                      <a:pPr marL="0" marR="0" lvl="0" indent="0" algn="ctr" defTabSz="914400" rtl="0" eaLnBrk="1" fontAlgn="auto" latinLnBrk="0" hangingPunct="1">
                        <a:lnSpc>
                          <a:spcPct val="100000"/>
                        </a:lnSpc>
                        <a:spcBef>
                          <a:spcPts val="0"/>
                        </a:spcBef>
                        <a:spcAft>
                          <a:spcPts val="0"/>
                        </a:spcAft>
                        <a:buClrTx/>
                        <a:buSzTx/>
                        <a:buFont typeface="Wingdings"/>
                        <a:buNone/>
                        <a:tabLst/>
                        <a:defRPr/>
                      </a:pPr>
                      <a:r>
                        <a:rPr lang="en-US" sz="1000" b="0" u="sng" dirty="0" smtClean="0">
                          <a:solidFill>
                            <a:schemeClr val="bg1"/>
                          </a:solidFill>
                          <a:effectLst>
                            <a:outerShdw blurRad="38100" dist="38100" dir="2700000" algn="tl">
                              <a:srgbClr val="000000">
                                <a:alpha val="43137"/>
                              </a:srgbClr>
                            </a:outerShdw>
                          </a:effectLst>
                          <a:latin typeface="Neo Sans Intel" pitchFamily="34" charset="0"/>
                        </a:rPr>
                        <a:t>Recommended</a:t>
                      </a:r>
                      <a:r>
                        <a:rPr lang="en-US" sz="1000" b="0" dirty="0" smtClean="0">
                          <a:solidFill>
                            <a:schemeClr val="bg1"/>
                          </a:solidFill>
                          <a:effectLst>
                            <a:outerShdw blurRad="38100" dist="38100" dir="2700000" algn="tl">
                              <a:srgbClr val="000000">
                                <a:alpha val="43137"/>
                              </a:srgbClr>
                            </a:outerShdw>
                          </a:effectLst>
                          <a:latin typeface="Neo Sans Intel" pitchFamily="34" charset="0"/>
                        </a:rPr>
                        <a:t>:</a:t>
                      </a:r>
                      <a:r>
                        <a:rPr lang="en-US" sz="1000" b="0" baseline="0" dirty="0" smtClean="0">
                          <a:solidFill>
                            <a:schemeClr val="bg1"/>
                          </a:solidFill>
                          <a:effectLst>
                            <a:outerShdw blurRad="38100" dist="38100" dir="2700000" algn="tl">
                              <a:srgbClr val="000000">
                                <a:alpha val="43137"/>
                              </a:srgbClr>
                            </a:outerShdw>
                          </a:effectLst>
                          <a:latin typeface="Neo Sans Intel" pitchFamily="34" charset="0"/>
                        </a:rPr>
                        <a:t> &gt; 8 hours</a:t>
                      </a:r>
                      <a:endParaRPr lang="en-US" sz="1000" b="0" dirty="0" smtClean="0">
                        <a:solidFill>
                          <a:schemeClr val="bg1"/>
                        </a:solidFill>
                        <a:effectLst>
                          <a:outerShdw blurRad="38100" dist="38100" dir="2700000" algn="tl">
                            <a:srgbClr val="000000">
                              <a:alpha val="43137"/>
                            </a:srgbClr>
                          </a:outerShdw>
                        </a:effectLst>
                        <a:latin typeface="Neo Sans Intel" pitchFamily="34" charset="0"/>
                      </a:endParaRPr>
                    </a:p>
                  </a:txBody>
                  <a:tcPr anchor="ctr">
                    <a:lnL w="6350" cap="flat" cmpd="sng" algn="ctr">
                      <a:solidFill>
                        <a:schemeClr val="bg1"/>
                      </a:solidFill>
                      <a:prstDash val="solid"/>
                      <a:round/>
                      <a:headEnd type="none" w="med" len="med"/>
                      <a:tailEnd type="none" w="med" len="med"/>
                    </a:lnL>
                    <a:lnR w="12700" cap="flat" cmpd="sng" algn="ctr">
                      <a:solidFill>
                        <a:srgbClr val="0070C0"/>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r>
              <a:tr h="274320">
                <a:tc>
                  <a:txBody>
                    <a:bodyPr/>
                    <a:lstStyle/>
                    <a:p>
                      <a:pPr>
                        <a:tabLst>
                          <a:tab pos="457200" algn="l"/>
                        </a:tabLst>
                      </a:pPr>
                      <a:r>
                        <a:rPr lang="en-US" sz="1400" b="0" dirty="0" smtClean="0">
                          <a:solidFill>
                            <a:schemeClr val="bg1"/>
                          </a:solidFill>
                          <a:effectLst>
                            <a:outerShdw blurRad="38100" dist="38100" dir="2700000" algn="tl">
                              <a:srgbClr val="000000">
                                <a:alpha val="43137"/>
                              </a:srgbClr>
                            </a:outerShdw>
                          </a:effectLst>
                          <a:latin typeface="Neo Sans Intel" pitchFamily="34" charset="0"/>
                        </a:rPr>
                        <a:t>Responsive</a:t>
                      </a:r>
                      <a:endParaRPr lang="en-US" sz="1400" b="0" dirty="0">
                        <a:solidFill>
                          <a:schemeClr val="bg1"/>
                        </a:solidFill>
                        <a:effectLst>
                          <a:outerShdw blurRad="38100" dist="38100" dir="2700000" algn="tl">
                            <a:srgbClr val="000000">
                              <a:alpha val="43137"/>
                            </a:srgbClr>
                          </a:outerShdw>
                        </a:effectLst>
                        <a:latin typeface="Neo Sans Intel" pitchFamily="34" charset="0"/>
                      </a:endParaRPr>
                    </a:p>
                  </a:txBody>
                  <a:tcPr anchor="ctr">
                    <a:lnL w="12700" cap="flat" cmpd="sng" algn="ctr">
                      <a:solidFill>
                        <a:srgbClr val="0070C0"/>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Neo Sans Intel" pitchFamily="34" charset="0"/>
                          <a:ea typeface="+mn-ea"/>
                          <a:cs typeface="+mn-cs"/>
                        </a:rPr>
                        <a:t>Awaken S4 to keyboard &lt; 7 sec</a:t>
                      </a:r>
                      <a:endParaRPr lang="en-US" sz="1000" b="0" dirty="0">
                        <a:solidFill>
                          <a:schemeClr val="bg1"/>
                        </a:solidFill>
                        <a:effectLst>
                          <a:outerShdw blurRad="38100" dist="38100" dir="2700000" algn="tl">
                            <a:srgbClr val="000000">
                              <a:alpha val="43137"/>
                            </a:srgbClr>
                          </a:outerShdw>
                        </a:effectLst>
                        <a:latin typeface="Neo Sans Intel"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Neo Sans Intel" pitchFamily="34" charset="0"/>
                          <a:ea typeface="+mn-ea"/>
                          <a:cs typeface="+mn-cs"/>
                        </a:rPr>
                        <a:t>Awaken S4 to keyboard &lt; 7 sec</a:t>
                      </a:r>
                      <a:endParaRPr lang="en-US" sz="1000" b="0" dirty="0">
                        <a:solidFill>
                          <a:schemeClr val="bg1"/>
                        </a:solidFill>
                        <a:effectLst>
                          <a:outerShdw blurRad="38100" dist="38100" dir="2700000" algn="tl">
                            <a:srgbClr val="000000">
                              <a:alpha val="43137"/>
                            </a:srgbClr>
                          </a:outerShdw>
                        </a:effectLst>
                        <a:latin typeface="Neo Sans Intel"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Neo Sans Intel" pitchFamily="34" charset="0"/>
                          <a:ea typeface="+mn-ea"/>
                          <a:cs typeface="+mn-cs"/>
                        </a:rPr>
                        <a:t>Awaken S4 to keyboard &lt; 7 sec</a:t>
                      </a:r>
                      <a:endParaRPr lang="en-US" sz="1000" b="0" dirty="0">
                        <a:solidFill>
                          <a:schemeClr val="bg1"/>
                        </a:solidFill>
                        <a:effectLst>
                          <a:outerShdw blurRad="38100" dist="38100" dir="2700000" algn="tl">
                            <a:srgbClr val="000000">
                              <a:alpha val="43137"/>
                            </a:srgbClr>
                          </a:outerShdw>
                        </a:effectLst>
                        <a:latin typeface="Neo Sans Intel" pitchFamily="34" charset="0"/>
                      </a:endParaRPr>
                    </a:p>
                  </a:txBody>
                  <a:tcPr anchor="ctr">
                    <a:lnL w="6350" cap="flat" cmpd="sng" algn="ctr">
                      <a:solidFill>
                        <a:schemeClr val="bg1"/>
                      </a:solidFill>
                      <a:prstDash val="solid"/>
                      <a:round/>
                      <a:headEnd type="none" w="med" len="med"/>
                      <a:tailEnd type="none" w="med" len="med"/>
                    </a:lnL>
                    <a:lnR w="12700" cap="flat" cmpd="sng" algn="ctr">
                      <a:solidFill>
                        <a:srgbClr val="0070C0"/>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r>
              <a:tr h="502920">
                <a:tc>
                  <a:txBody>
                    <a:bodyPr/>
                    <a:lstStyle/>
                    <a:p>
                      <a:pPr>
                        <a:tabLst>
                          <a:tab pos="457200" algn="l"/>
                        </a:tabLst>
                      </a:pPr>
                      <a:r>
                        <a:rPr lang="en-US" sz="1400" b="0" dirty="0" smtClean="0">
                          <a:solidFill>
                            <a:schemeClr val="bg1"/>
                          </a:solidFill>
                          <a:effectLst>
                            <a:outerShdw blurRad="38100" dist="38100" dir="2700000" algn="tl">
                              <a:srgbClr val="000000">
                                <a:alpha val="43137"/>
                              </a:srgbClr>
                            </a:outerShdw>
                          </a:effectLst>
                          <a:latin typeface="Neo Sans Intel" pitchFamily="34" charset="0"/>
                        </a:rPr>
                        <a:t>CPU</a:t>
                      </a:r>
                      <a:endParaRPr lang="en-US" sz="1400" b="0" dirty="0">
                        <a:solidFill>
                          <a:schemeClr val="bg1"/>
                        </a:solidFill>
                        <a:effectLst>
                          <a:outerShdw blurRad="38100" dist="38100" dir="2700000" algn="tl">
                            <a:srgbClr val="000000">
                              <a:alpha val="43137"/>
                            </a:srgbClr>
                          </a:outerShdw>
                        </a:effectLst>
                        <a:latin typeface="Neo Sans Intel" pitchFamily="34" charset="0"/>
                      </a:endParaRPr>
                    </a:p>
                  </a:txBody>
                  <a:tcPr anchor="ctr">
                    <a:lnL w="12700" cap="flat" cmpd="sng" algn="ctr">
                      <a:solidFill>
                        <a:srgbClr val="0070C0"/>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sz="1000" b="0" dirty="0" smtClean="0">
                          <a:solidFill>
                            <a:schemeClr val="bg1"/>
                          </a:solidFill>
                          <a:effectLst>
                            <a:outerShdw blurRad="38100" dist="38100" dir="2700000" algn="tl">
                              <a:srgbClr val="000000">
                                <a:alpha val="43137"/>
                              </a:srgbClr>
                            </a:outerShdw>
                          </a:effectLst>
                          <a:latin typeface="Neo Sans Intel" pitchFamily="34" charset="0"/>
                        </a:rPr>
                        <a:t>Ivy</a:t>
                      </a:r>
                      <a:r>
                        <a:rPr lang="en-US" sz="1000" b="0" baseline="0" dirty="0" smtClean="0">
                          <a:solidFill>
                            <a:schemeClr val="bg1"/>
                          </a:solidFill>
                          <a:effectLst>
                            <a:outerShdw blurRad="38100" dist="38100" dir="2700000" algn="tl">
                              <a:srgbClr val="000000">
                                <a:alpha val="43137"/>
                              </a:srgbClr>
                            </a:outerShdw>
                          </a:effectLst>
                          <a:latin typeface="Neo Sans Intel" pitchFamily="34" charset="0"/>
                        </a:rPr>
                        <a:t> Bridge 17W (Core™ only), Sandy Bridge 17W (Core™ only)</a:t>
                      </a:r>
                      <a:endParaRPr lang="en-US" sz="1000" b="0" dirty="0">
                        <a:solidFill>
                          <a:schemeClr val="bg1"/>
                        </a:solidFill>
                        <a:effectLst>
                          <a:outerShdw blurRad="38100" dist="38100" dir="2700000" algn="tl">
                            <a:srgbClr val="000000">
                              <a:alpha val="43137"/>
                            </a:srgbClr>
                          </a:outerShdw>
                        </a:effectLst>
                        <a:latin typeface="Neo Sans Intel"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sz="1000" b="0" dirty="0" smtClean="0">
                          <a:solidFill>
                            <a:schemeClr val="bg1"/>
                          </a:solidFill>
                          <a:effectLst>
                            <a:outerShdw blurRad="38100" dist="38100" dir="2700000" algn="tl">
                              <a:srgbClr val="000000">
                                <a:alpha val="43137"/>
                              </a:srgbClr>
                            </a:outerShdw>
                          </a:effectLst>
                          <a:latin typeface="Neo Sans Intel" pitchFamily="34" charset="0"/>
                        </a:rPr>
                        <a:t>Ivy Bridge 17W (Core™ only)</a:t>
                      </a:r>
                    </a:p>
                    <a:p>
                      <a:pPr algn="ctr"/>
                      <a:r>
                        <a:rPr lang="en-US" sz="1000" b="0" u="sng" dirty="0" smtClean="0">
                          <a:solidFill>
                            <a:schemeClr val="bg1"/>
                          </a:solidFill>
                          <a:effectLst>
                            <a:outerShdw blurRad="38100" dist="38100" dir="2700000" algn="tl">
                              <a:srgbClr val="000000">
                                <a:alpha val="43137"/>
                              </a:srgbClr>
                            </a:outerShdw>
                          </a:effectLst>
                          <a:latin typeface="Neo Sans Intel" pitchFamily="34" charset="0"/>
                        </a:rPr>
                        <a:t>Recommended</a:t>
                      </a:r>
                      <a:r>
                        <a:rPr lang="en-US" sz="1000" b="0" dirty="0" smtClean="0">
                          <a:solidFill>
                            <a:schemeClr val="bg1"/>
                          </a:solidFill>
                          <a:effectLst>
                            <a:outerShdw blurRad="38100" dist="38100" dir="2700000" algn="tl">
                              <a:srgbClr val="000000">
                                <a:alpha val="43137"/>
                              </a:srgbClr>
                            </a:outerShdw>
                          </a:effectLst>
                          <a:latin typeface="Neo Sans Intel" pitchFamily="34" charset="0"/>
                        </a:rPr>
                        <a:t>: Intel® Small Business Advantage</a:t>
                      </a:r>
                      <a:endParaRPr lang="en-US" sz="1000" b="0" dirty="0">
                        <a:solidFill>
                          <a:schemeClr val="bg1"/>
                        </a:solidFill>
                        <a:effectLst>
                          <a:outerShdw blurRad="38100" dist="38100" dir="2700000" algn="tl">
                            <a:srgbClr val="000000">
                              <a:alpha val="43137"/>
                            </a:srgbClr>
                          </a:outerShdw>
                        </a:effectLst>
                        <a:latin typeface="Neo Sans Intel"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7021"/>
                    </a:solidFill>
                  </a:tcPr>
                </a:tc>
                <a:tc>
                  <a:txBody>
                    <a:bodyPr/>
                    <a:lstStyle/>
                    <a:p>
                      <a:pPr algn="ctr"/>
                      <a:r>
                        <a:rPr lang="en-US" sz="1000" b="0" dirty="0" smtClean="0">
                          <a:solidFill>
                            <a:schemeClr val="bg1"/>
                          </a:solidFill>
                          <a:effectLst>
                            <a:outerShdw blurRad="38100" dist="38100" dir="2700000" algn="tl">
                              <a:srgbClr val="000000">
                                <a:alpha val="43137"/>
                              </a:srgbClr>
                            </a:outerShdw>
                          </a:effectLst>
                          <a:latin typeface="Neo Sans Intel" pitchFamily="34" charset="0"/>
                        </a:rPr>
                        <a:t>Ivy Bridge 17W (Core™,</a:t>
                      </a:r>
                      <a:r>
                        <a:rPr lang="en-US" sz="1000" b="0" baseline="0" dirty="0" smtClean="0">
                          <a:solidFill>
                            <a:schemeClr val="bg1"/>
                          </a:solidFill>
                          <a:effectLst>
                            <a:outerShdw blurRad="38100" dist="38100" dir="2700000" algn="tl">
                              <a:srgbClr val="000000">
                                <a:alpha val="43137"/>
                              </a:srgbClr>
                            </a:outerShdw>
                          </a:effectLst>
                          <a:latin typeface="Neo Sans Intel" pitchFamily="34" charset="0"/>
                        </a:rPr>
                        <a:t> Core™ vPro</a:t>
                      </a:r>
                      <a:r>
                        <a:rPr lang="en-US" sz="1000" b="0" dirty="0" smtClean="0">
                          <a:solidFill>
                            <a:schemeClr val="bg1"/>
                          </a:solidFill>
                          <a:effectLst>
                            <a:outerShdw blurRad="38100" dist="38100" dir="2700000" algn="tl">
                              <a:srgbClr val="000000">
                                <a:alpha val="43137"/>
                              </a:srgbClr>
                            </a:outerShdw>
                          </a:effectLst>
                          <a:latin typeface="Neo Sans Intel" pitchFamily="34" charset="0"/>
                        </a:rPr>
                        <a:t>)</a:t>
                      </a:r>
                    </a:p>
                    <a:p>
                      <a:pPr algn="ctr"/>
                      <a:r>
                        <a:rPr lang="en-US" sz="1000" b="0" i="0" u="sng" dirty="0" smtClean="0">
                          <a:solidFill>
                            <a:schemeClr val="bg1"/>
                          </a:solidFill>
                          <a:effectLst>
                            <a:outerShdw blurRad="38100" dist="38100" dir="2700000" algn="tl">
                              <a:srgbClr val="000000">
                                <a:alpha val="43137"/>
                              </a:srgbClr>
                            </a:outerShdw>
                          </a:effectLst>
                          <a:latin typeface="Neo Sans Intel" pitchFamily="34" charset="0"/>
                        </a:rPr>
                        <a:t>Recommended</a:t>
                      </a:r>
                      <a:r>
                        <a:rPr lang="en-US" sz="1000" b="0" i="0" dirty="0" smtClean="0">
                          <a:solidFill>
                            <a:schemeClr val="bg1"/>
                          </a:solidFill>
                          <a:effectLst>
                            <a:outerShdw blurRad="38100" dist="38100" dir="2700000" algn="tl">
                              <a:srgbClr val="000000">
                                <a:alpha val="43137"/>
                              </a:srgbClr>
                            </a:outerShdw>
                          </a:effectLst>
                          <a:latin typeface="Neo Sans Intel" pitchFamily="34" charset="0"/>
                        </a:rPr>
                        <a:t>:</a:t>
                      </a:r>
                      <a:r>
                        <a:rPr lang="en-US" sz="1000" b="0" i="0" baseline="0" dirty="0" smtClean="0">
                          <a:solidFill>
                            <a:schemeClr val="bg1"/>
                          </a:solidFill>
                          <a:effectLst>
                            <a:outerShdw blurRad="38100" dist="38100" dir="2700000" algn="tl">
                              <a:srgbClr val="000000">
                                <a:alpha val="43137"/>
                              </a:srgbClr>
                            </a:outerShdw>
                          </a:effectLst>
                          <a:latin typeface="Neo Sans Intel" pitchFamily="34" charset="0"/>
                        </a:rPr>
                        <a:t> Intel® vPro™ Technology</a:t>
                      </a:r>
                      <a:endParaRPr lang="en-US" sz="1000" b="0" i="0" dirty="0">
                        <a:solidFill>
                          <a:schemeClr val="bg1"/>
                        </a:solidFill>
                        <a:effectLst>
                          <a:outerShdw blurRad="38100" dist="38100" dir="2700000" algn="tl">
                            <a:srgbClr val="000000">
                              <a:alpha val="43137"/>
                            </a:srgbClr>
                          </a:outerShdw>
                        </a:effectLst>
                        <a:latin typeface="Neo Sans Intel" pitchFamily="34" charset="0"/>
                      </a:endParaRPr>
                    </a:p>
                  </a:txBody>
                  <a:tcPr anchor="ctr">
                    <a:lnL w="6350" cap="flat" cmpd="sng" algn="ctr">
                      <a:solidFill>
                        <a:schemeClr val="bg1"/>
                      </a:solidFill>
                      <a:prstDash val="solid"/>
                      <a:round/>
                      <a:headEnd type="none" w="med" len="med"/>
                      <a:tailEnd type="none" w="med" len="med"/>
                    </a:lnL>
                    <a:lnR w="12700" cap="flat" cmpd="sng" algn="ctr">
                      <a:solidFill>
                        <a:srgbClr val="0070C0"/>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7021"/>
                    </a:solidFill>
                  </a:tcPr>
                </a:tc>
              </a:tr>
              <a:tr h="914400">
                <a:tc>
                  <a:txBody>
                    <a:bodyPr/>
                    <a:lstStyle/>
                    <a:p>
                      <a:pPr>
                        <a:tabLst>
                          <a:tab pos="457200" algn="l"/>
                        </a:tabLst>
                      </a:pPr>
                      <a:r>
                        <a:rPr lang="en-US" sz="1400" b="0" dirty="0" smtClean="0">
                          <a:solidFill>
                            <a:schemeClr val="bg1"/>
                          </a:solidFill>
                          <a:effectLst>
                            <a:outerShdw blurRad="38100" dist="38100" dir="2700000" algn="tl">
                              <a:srgbClr val="000000">
                                <a:alpha val="43137"/>
                              </a:srgbClr>
                            </a:outerShdw>
                          </a:effectLst>
                          <a:latin typeface="Neo Sans Intel" pitchFamily="34" charset="0"/>
                        </a:rPr>
                        <a:t>Security</a:t>
                      </a:r>
                      <a:endParaRPr lang="en-US" sz="1400" b="0" dirty="0">
                        <a:solidFill>
                          <a:schemeClr val="bg1"/>
                        </a:solidFill>
                        <a:effectLst>
                          <a:outerShdw blurRad="38100" dist="38100" dir="2700000" algn="tl">
                            <a:srgbClr val="000000">
                              <a:alpha val="43137"/>
                            </a:srgbClr>
                          </a:outerShdw>
                        </a:effectLst>
                        <a:latin typeface="Neo Sans Intel" pitchFamily="34" charset="0"/>
                      </a:endParaRPr>
                    </a:p>
                  </a:txBody>
                  <a:tcPr anchor="ctr">
                    <a:lnL w="12700" cap="flat" cmpd="sng" algn="ctr">
                      <a:solidFill>
                        <a:srgbClr val="0070C0"/>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sz="1000" b="0" dirty="0" smtClean="0">
                          <a:solidFill>
                            <a:schemeClr val="bg1"/>
                          </a:solidFill>
                          <a:effectLst>
                            <a:outerShdw blurRad="38100" dist="38100" dir="2700000" algn="tl">
                              <a:srgbClr val="000000">
                                <a:alpha val="43137"/>
                              </a:srgbClr>
                            </a:outerShdw>
                          </a:effectLst>
                          <a:latin typeface="Neo Sans Intel" pitchFamily="34" charset="0"/>
                        </a:rPr>
                        <a:t>Intel® Anti-Theft Technology,</a:t>
                      </a:r>
                    </a:p>
                    <a:p>
                      <a:pPr algn="ctr"/>
                      <a:r>
                        <a:rPr lang="en-US" sz="1000" b="0" baseline="0" dirty="0" smtClean="0">
                          <a:solidFill>
                            <a:schemeClr val="bg1"/>
                          </a:solidFill>
                          <a:effectLst>
                            <a:outerShdw blurRad="38100" dist="38100" dir="2700000" algn="tl">
                              <a:srgbClr val="000000">
                                <a:alpha val="43137"/>
                              </a:srgbClr>
                            </a:outerShdw>
                          </a:effectLst>
                          <a:latin typeface="Neo Sans Intel" pitchFamily="34" charset="0"/>
                        </a:rPr>
                        <a:t>Intel® Identity Protection Technology</a:t>
                      </a:r>
                      <a:endParaRPr lang="en-US" sz="1000" b="0" dirty="0">
                        <a:solidFill>
                          <a:schemeClr val="bg1"/>
                        </a:solidFill>
                        <a:effectLst>
                          <a:outerShdw blurRad="38100" dist="38100" dir="2700000" algn="tl">
                            <a:srgbClr val="000000">
                              <a:alpha val="43137"/>
                            </a:srgbClr>
                          </a:outerShdw>
                        </a:effectLst>
                        <a:latin typeface="Neo Sans Intel"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sz="1000" b="0" dirty="0" smtClean="0">
                          <a:solidFill>
                            <a:schemeClr val="bg1"/>
                          </a:solidFill>
                          <a:effectLst>
                            <a:outerShdw blurRad="38100" dist="38100" dir="2700000" algn="tl">
                              <a:srgbClr val="000000">
                                <a:alpha val="43137"/>
                              </a:srgbClr>
                            </a:outerShdw>
                          </a:effectLst>
                          <a:latin typeface="Neo Sans Intel" pitchFamily="34" charset="0"/>
                        </a:rPr>
                        <a:t>Intel® Anti-Theft and </a:t>
                      </a:r>
                    </a:p>
                    <a:p>
                      <a:pPr algn="ctr"/>
                      <a:r>
                        <a:rPr lang="en-US" sz="1000" b="0" baseline="0" dirty="0" smtClean="0">
                          <a:solidFill>
                            <a:schemeClr val="bg1"/>
                          </a:solidFill>
                          <a:effectLst>
                            <a:outerShdw blurRad="38100" dist="38100" dir="2700000" algn="tl">
                              <a:srgbClr val="000000">
                                <a:alpha val="43137"/>
                              </a:srgbClr>
                            </a:outerShdw>
                          </a:effectLst>
                          <a:latin typeface="Neo Sans Intel" pitchFamily="34" charset="0"/>
                        </a:rPr>
                        <a:t>Intel® Identity Protection Technology services enabled with software/middleware pre-installed and services ready for OOBE</a:t>
                      </a:r>
                      <a:endParaRPr lang="en-US" sz="1000" b="0" dirty="0" smtClean="0">
                        <a:solidFill>
                          <a:schemeClr val="bg1"/>
                        </a:solidFill>
                        <a:effectLst>
                          <a:outerShdw blurRad="38100" dist="38100" dir="2700000" algn="tl">
                            <a:srgbClr val="000000">
                              <a:alpha val="43137"/>
                            </a:srgbClr>
                          </a:outerShdw>
                        </a:effectLst>
                        <a:latin typeface="Neo Sans Intel" pitchFamily="34" charset="0"/>
                      </a:endParaRPr>
                    </a:p>
                    <a:p>
                      <a:pPr algn="ctr"/>
                      <a:r>
                        <a:rPr lang="en-US" sz="1000" b="0" i="0" u="sng" dirty="0" smtClean="0">
                          <a:solidFill>
                            <a:schemeClr val="bg1"/>
                          </a:solidFill>
                          <a:effectLst>
                            <a:outerShdw blurRad="38100" dist="38100" dir="2700000" algn="tl">
                              <a:srgbClr val="000000">
                                <a:alpha val="43137"/>
                              </a:srgbClr>
                            </a:outerShdw>
                          </a:effectLst>
                          <a:latin typeface="Neo Sans Intel" pitchFamily="34" charset="0"/>
                        </a:rPr>
                        <a:t>Recommended</a:t>
                      </a:r>
                      <a:r>
                        <a:rPr lang="en-US" sz="1000" b="0" i="0" u="none" dirty="0" smtClean="0">
                          <a:solidFill>
                            <a:schemeClr val="bg1"/>
                          </a:solidFill>
                          <a:effectLst>
                            <a:outerShdw blurRad="38100" dist="38100" dir="2700000" algn="tl">
                              <a:srgbClr val="000000">
                                <a:alpha val="43137"/>
                              </a:srgbClr>
                            </a:outerShdw>
                          </a:effectLst>
                          <a:latin typeface="Neo Sans Intel" pitchFamily="34" charset="0"/>
                        </a:rPr>
                        <a:t>:</a:t>
                      </a:r>
                      <a:r>
                        <a:rPr lang="en-US" sz="1000" b="0" i="0" u="none" baseline="0" dirty="0" smtClean="0">
                          <a:solidFill>
                            <a:schemeClr val="bg1"/>
                          </a:solidFill>
                          <a:effectLst>
                            <a:outerShdw blurRad="38100" dist="38100" dir="2700000" algn="tl">
                              <a:srgbClr val="000000">
                                <a:alpha val="43137"/>
                              </a:srgbClr>
                            </a:outerShdw>
                          </a:effectLst>
                          <a:latin typeface="Neo Sans Intel" pitchFamily="34" charset="0"/>
                        </a:rPr>
                        <a:t> Intel® Small Business Advantage</a:t>
                      </a:r>
                      <a:endParaRPr lang="en-US" sz="1000" b="0" i="0" u="none" dirty="0">
                        <a:solidFill>
                          <a:schemeClr val="bg1"/>
                        </a:solidFill>
                        <a:effectLst>
                          <a:outerShdw blurRad="38100" dist="38100" dir="2700000" algn="tl">
                            <a:srgbClr val="000000">
                              <a:alpha val="43137"/>
                            </a:srgbClr>
                          </a:outerShdw>
                        </a:effectLst>
                        <a:latin typeface="Neo Sans Intel"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7021"/>
                    </a:solidFill>
                  </a:tcPr>
                </a:tc>
                <a:tc>
                  <a:txBody>
                    <a:bodyPr/>
                    <a:lstStyle/>
                    <a:p>
                      <a:pPr algn="ctr"/>
                      <a:r>
                        <a:rPr lang="en-US" sz="1000" b="0" dirty="0" smtClean="0">
                          <a:solidFill>
                            <a:schemeClr val="bg1"/>
                          </a:solidFill>
                          <a:effectLst>
                            <a:outerShdw blurRad="38100" dist="38100" dir="2700000" algn="tl">
                              <a:srgbClr val="000000">
                                <a:alpha val="43137"/>
                              </a:srgbClr>
                            </a:outerShdw>
                          </a:effectLst>
                          <a:latin typeface="Neo Sans Intel" pitchFamily="34" charset="0"/>
                        </a:rPr>
                        <a:t>Intel® Anti-Theft and </a:t>
                      </a:r>
                    </a:p>
                    <a:p>
                      <a:pPr algn="ctr"/>
                      <a:r>
                        <a:rPr lang="en-US" sz="1000" b="0" baseline="0" dirty="0" smtClean="0">
                          <a:solidFill>
                            <a:schemeClr val="bg1"/>
                          </a:solidFill>
                          <a:effectLst>
                            <a:outerShdw blurRad="38100" dist="38100" dir="2700000" algn="tl">
                              <a:srgbClr val="000000">
                                <a:alpha val="43137"/>
                              </a:srgbClr>
                            </a:outerShdw>
                          </a:effectLst>
                          <a:latin typeface="Neo Sans Intel" pitchFamily="34" charset="0"/>
                        </a:rPr>
                        <a:t>Intel® Identity Protection Technology services enabled with software/middleware pre-installed and services ready for OOBE</a:t>
                      </a:r>
                      <a:endParaRPr lang="en-US" sz="1000" b="0" dirty="0" smtClean="0">
                        <a:solidFill>
                          <a:schemeClr val="bg1"/>
                        </a:solidFill>
                        <a:effectLst>
                          <a:outerShdw blurRad="38100" dist="38100" dir="2700000" algn="tl">
                            <a:srgbClr val="000000">
                              <a:alpha val="43137"/>
                            </a:srgbClr>
                          </a:outerShdw>
                        </a:effectLst>
                        <a:latin typeface="Neo Sans Intel" pitchFamily="34" charset="0"/>
                      </a:endParaRPr>
                    </a:p>
                    <a:p>
                      <a:pPr algn="ctr"/>
                      <a:r>
                        <a:rPr lang="en-US" sz="1000" b="0" i="0" u="sng" dirty="0" smtClean="0">
                          <a:solidFill>
                            <a:schemeClr val="bg1"/>
                          </a:solidFill>
                          <a:effectLst>
                            <a:outerShdw blurRad="38100" dist="38100" dir="2700000" algn="tl">
                              <a:srgbClr val="000000">
                                <a:alpha val="43137"/>
                              </a:srgbClr>
                            </a:outerShdw>
                          </a:effectLst>
                          <a:latin typeface="Neo Sans Intel" pitchFamily="34" charset="0"/>
                        </a:rPr>
                        <a:t>Recommended</a:t>
                      </a:r>
                      <a:r>
                        <a:rPr lang="en-US" sz="1000" b="0" i="0" u="none" dirty="0" smtClean="0">
                          <a:solidFill>
                            <a:schemeClr val="bg1"/>
                          </a:solidFill>
                          <a:effectLst>
                            <a:outerShdw blurRad="38100" dist="38100" dir="2700000" algn="tl">
                              <a:srgbClr val="000000">
                                <a:alpha val="43137"/>
                              </a:srgbClr>
                            </a:outerShdw>
                          </a:effectLst>
                          <a:latin typeface="Neo Sans Intel" pitchFamily="34" charset="0"/>
                        </a:rPr>
                        <a:t>:</a:t>
                      </a:r>
                      <a:r>
                        <a:rPr lang="en-US" sz="1000" b="0" i="0" u="none" baseline="0" dirty="0" smtClean="0">
                          <a:solidFill>
                            <a:schemeClr val="bg1"/>
                          </a:solidFill>
                          <a:effectLst>
                            <a:outerShdw blurRad="38100" dist="38100" dir="2700000" algn="tl">
                              <a:srgbClr val="000000">
                                <a:alpha val="43137"/>
                              </a:srgbClr>
                            </a:outerShdw>
                          </a:effectLst>
                          <a:latin typeface="Neo Sans Intel" pitchFamily="34" charset="0"/>
                        </a:rPr>
                        <a:t> Intel® vPro™ Technology</a:t>
                      </a:r>
                      <a:endParaRPr lang="en-US" sz="1000" b="0" i="0" u="none" dirty="0">
                        <a:solidFill>
                          <a:schemeClr val="bg1"/>
                        </a:solidFill>
                        <a:effectLst>
                          <a:outerShdw blurRad="38100" dist="38100" dir="2700000" algn="tl">
                            <a:srgbClr val="000000">
                              <a:alpha val="43137"/>
                            </a:srgbClr>
                          </a:outerShdw>
                        </a:effectLst>
                        <a:latin typeface="Neo Sans Intel" pitchFamily="34" charset="0"/>
                      </a:endParaRPr>
                    </a:p>
                  </a:txBody>
                  <a:tcPr anchor="ctr">
                    <a:lnL w="6350" cap="flat" cmpd="sng" algn="ctr">
                      <a:solidFill>
                        <a:schemeClr val="bg1"/>
                      </a:solidFill>
                      <a:prstDash val="solid"/>
                      <a:round/>
                      <a:headEnd type="none" w="med" len="med"/>
                      <a:tailEnd type="none" w="med" len="med"/>
                    </a:lnL>
                    <a:lnR w="12700" cap="flat" cmpd="sng" algn="ctr">
                      <a:solidFill>
                        <a:srgbClr val="0070C0"/>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7021"/>
                    </a:solidFill>
                  </a:tcPr>
                </a:tc>
              </a:tr>
              <a:tr h="457200">
                <a:tc>
                  <a:txBody>
                    <a:bodyPr/>
                    <a:lstStyle/>
                    <a:p>
                      <a:pPr>
                        <a:tabLst>
                          <a:tab pos="457200" algn="l"/>
                        </a:tabLst>
                      </a:pPr>
                      <a:r>
                        <a:rPr lang="en-US" sz="1400" b="0" dirty="0" smtClean="0">
                          <a:solidFill>
                            <a:schemeClr val="bg1"/>
                          </a:solidFill>
                          <a:effectLst>
                            <a:outerShdw blurRad="38100" dist="38100" dir="2700000" algn="tl">
                              <a:srgbClr val="000000">
                                <a:alpha val="43137"/>
                              </a:srgbClr>
                            </a:outerShdw>
                          </a:effectLst>
                          <a:latin typeface="Neo Sans Intel" pitchFamily="34" charset="0"/>
                        </a:rPr>
                        <a:t>Maintenance</a:t>
                      </a:r>
                      <a:r>
                        <a:rPr lang="en-US" sz="1400" b="0" baseline="0" dirty="0" smtClean="0">
                          <a:solidFill>
                            <a:schemeClr val="bg1"/>
                          </a:solidFill>
                          <a:effectLst>
                            <a:outerShdw blurRad="38100" dist="38100" dir="2700000" algn="tl">
                              <a:srgbClr val="000000">
                                <a:alpha val="43137"/>
                              </a:srgbClr>
                            </a:outerShdw>
                          </a:effectLst>
                          <a:latin typeface="Neo Sans Intel" pitchFamily="34" charset="0"/>
                        </a:rPr>
                        <a:t> task automation</a:t>
                      </a:r>
                      <a:endParaRPr lang="en-US" sz="1400" b="0" dirty="0">
                        <a:solidFill>
                          <a:schemeClr val="bg1"/>
                        </a:solidFill>
                        <a:effectLst>
                          <a:outerShdw blurRad="38100" dist="38100" dir="2700000" algn="tl">
                            <a:srgbClr val="000000">
                              <a:alpha val="43137"/>
                            </a:srgbClr>
                          </a:outerShdw>
                        </a:effectLst>
                        <a:latin typeface="Neo Sans Intel" pitchFamily="34" charset="0"/>
                      </a:endParaRPr>
                    </a:p>
                  </a:txBody>
                  <a:tcPr anchor="ctr">
                    <a:lnL w="12700" cap="flat" cmpd="sng" algn="ctr">
                      <a:solidFill>
                        <a:srgbClr val="0070C0"/>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endParaRPr lang="en-US" sz="1000" b="0" dirty="0">
                        <a:solidFill>
                          <a:schemeClr val="bg1"/>
                        </a:solidFill>
                        <a:effectLst>
                          <a:outerShdw blurRad="38100" dist="38100" dir="2700000" algn="tl">
                            <a:srgbClr val="000000">
                              <a:alpha val="43137"/>
                            </a:srgbClr>
                          </a:outerShdw>
                        </a:effectLst>
                        <a:latin typeface="Neo Sans Intel"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u="sng" dirty="0" smtClean="0">
                          <a:solidFill>
                            <a:schemeClr val="bg1"/>
                          </a:solidFill>
                          <a:effectLst>
                            <a:outerShdw blurRad="38100" dist="38100" dir="2700000" algn="tl">
                              <a:srgbClr val="000000">
                                <a:alpha val="43137"/>
                              </a:srgbClr>
                            </a:outerShdw>
                          </a:effectLst>
                          <a:latin typeface="Neo Sans Intel" pitchFamily="34" charset="0"/>
                        </a:rPr>
                        <a:t>Recommended</a:t>
                      </a:r>
                      <a:r>
                        <a:rPr lang="en-US" sz="1000" b="0" i="0" u="none" dirty="0" smtClean="0">
                          <a:solidFill>
                            <a:schemeClr val="bg1"/>
                          </a:solidFill>
                          <a:effectLst>
                            <a:outerShdw blurRad="38100" dist="38100" dir="2700000" algn="tl">
                              <a:srgbClr val="000000">
                                <a:alpha val="43137"/>
                              </a:srgbClr>
                            </a:outerShdw>
                          </a:effectLst>
                          <a:latin typeface="Neo Sans Intel" pitchFamily="34" charset="0"/>
                        </a:rPr>
                        <a:t>:</a:t>
                      </a:r>
                      <a:r>
                        <a:rPr lang="en-US" sz="1000" b="0" i="0" u="none" baseline="0" dirty="0" smtClean="0">
                          <a:solidFill>
                            <a:schemeClr val="bg1"/>
                          </a:solidFill>
                          <a:effectLst>
                            <a:outerShdw blurRad="38100" dist="38100" dir="2700000" algn="tl">
                              <a:srgbClr val="000000">
                                <a:alpha val="43137"/>
                              </a:srgbClr>
                            </a:outerShdw>
                          </a:effectLst>
                          <a:latin typeface="Neo Sans Intel" pitchFamily="34" charset="0"/>
                        </a:rPr>
                        <a:t> Intel® Small Business Advantage</a:t>
                      </a:r>
                      <a:endParaRPr lang="en-US" sz="1000" b="0" i="0" u="none" dirty="0" smtClean="0">
                        <a:solidFill>
                          <a:schemeClr val="bg1"/>
                        </a:solidFill>
                        <a:effectLst>
                          <a:outerShdw blurRad="38100" dist="38100" dir="2700000" algn="tl">
                            <a:srgbClr val="000000">
                              <a:alpha val="43137"/>
                            </a:srgbClr>
                          </a:outerShdw>
                        </a:effectLst>
                        <a:latin typeface="Neo Sans Intel"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7021"/>
                    </a:solidFill>
                  </a:tcPr>
                </a:tc>
                <a:tc>
                  <a:txBody>
                    <a:bodyPr/>
                    <a:lstStyle/>
                    <a:p>
                      <a:pPr algn="ctr"/>
                      <a:endParaRPr lang="en-US" sz="1000" b="0" dirty="0">
                        <a:solidFill>
                          <a:schemeClr val="bg1"/>
                        </a:solidFill>
                        <a:effectLst>
                          <a:outerShdw blurRad="38100" dist="38100" dir="2700000" algn="tl">
                            <a:srgbClr val="000000">
                              <a:alpha val="43137"/>
                            </a:srgbClr>
                          </a:outerShdw>
                        </a:effectLst>
                        <a:latin typeface="Neo Sans Intel" pitchFamily="34" charset="0"/>
                      </a:endParaRPr>
                    </a:p>
                  </a:txBody>
                  <a:tcPr anchor="ctr">
                    <a:lnL w="6350" cap="flat" cmpd="sng" algn="ctr">
                      <a:solidFill>
                        <a:schemeClr val="bg1"/>
                      </a:solidFill>
                      <a:prstDash val="solid"/>
                      <a:round/>
                      <a:headEnd type="none" w="med" len="med"/>
                      <a:tailEnd type="none" w="med" len="med"/>
                    </a:lnL>
                    <a:lnR w="12700" cap="flat" cmpd="sng" algn="ctr">
                      <a:solidFill>
                        <a:srgbClr val="0070C0"/>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r>
              <a:tr h="274320">
                <a:tc>
                  <a:txBody>
                    <a:bodyPr/>
                    <a:lstStyle/>
                    <a:p>
                      <a:pPr>
                        <a:tabLst>
                          <a:tab pos="457200" algn="l"/>
                        </a:tabLst>
                      </a:pPr>
                      <a:r>
                        <a:rPr lang="en-US" sz="1400" b="0" dirty="0" smtClean="0">
                          <a:solidFill>
                            <a:schemeClr val="bg1"/>
                          </a:solidFill>
                          <a:effectLst>
                            <a:outerShdw blurRad="38100" dist="38100" dir="2700000" algn="tl">
                              <a:srgbClr val="000000">
                                <a:alpha val="43137"/>
                              </a:srgbClr>
                            </a:outerShdw>
                          </a:effectLst>
                          <a:latin typeface="Neo Sans Intel" pitchFamily="34" charset="0"/>
                        </a:rPr>
                        <a:t>Manageability</a:t>
                      </a:r>
                      <a:endParaRPr lang="en-US" sz="1400" b="0" dirty="0">
                        <a:solidFill>
                          <a:schemeClr val="bg1"/>
                        </a:solidFill>
                        <a:effectLst>
                          <a:outerShdw blurRad="38100" dist="38100" dir="2700000" algn="tl">
                            <a:srgbClr val="000000">
                              <a:alpha val="43137"/>
                            </a:srgbClr>
                          </a:outerShdw>
                        </a:effectLst>
                        <a:latin typeface="Neo Sans Intel" pitchFamily="34" charset="0"/>
                      </a:endParaRPr>
                    </a:p>
                  </a:txBody>
                  <a:tcPr anchor="ctr">
                    <a:lnL w="12700" cap="flat" cmpd="sng" algn="ctr">
                      <a:solidFill>
                        <a:srgbClr val="0070C0"/>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endParaRPr lang="en-US" sz="1000" b="0" dirty="0">
                        <a:solidFill>
                          <a:schemeClr val="bg1"/>
                        </a:solidFill>
                        <a:effectLst>
                          <a:outerShdw blurRad="38100" dist="38100" dir="2700000" algn="tl">
                            <a:srgbClr val="000000">
                              <a:alpha val="43137"/>
                            </a:srgbClr>
                          </a:outerShdw>
                        </a:effectLst>
                        <a:latin typeface="Neo Sans Intel"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endParaRPr lang="en-US" sz="1000" b="0" dirty="0">
                        <a:solidFill>
                          <a:schemeClr val="bg1"/>
                        </a:solidFill>
                        <a:effectLst>
                          <a:outerShdw blurRad="38100" dist="38100" dir="2700000" algn="tl">
                            <a:srgbClr val="000000">
                              <a:alpha val="43137"/>
                            </a:srgbClr>
                          </a:outerShdw>
                        </a:effectLst>
                        <a:latin typeface="Neo Sans Intel"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u="sng" dirty="0" smtClean="0">
                          <a:solidFill>
                            <a:schemeClr val="bg1"/>
                          </a:solidFill>
                          <a:effectLst>
                            <a:outerShdw blurRad="38100" dist="38100" dir="2700000" algn="tl">
                              <a:srgbClr val="000000">
                                <a:alpha val="43137"/>
                              </a:srgbClr>
                            </a:outerShdw>
                          </a:effectLst>
                          <a:latin typeface="Neo Sans Intel" pitchFamily="34" charset="0"/>
                        </a:rPr>
                        <a:t>Recommended</a:t>
                      </a:r>
                      <a:r>
                        <a:rPr lang="en-US" sz="1000" b="0" i="0" u="none" dirty="0" smtClean="0">
                          <a:solidFill>
                            <a:schemeClr val="bg1"/>
                          </a:solidFill>
                          <a:effectLst>
                            <a:outerShdw blurRad="38100" dist="38100" dir="2700000" algn="tl">
                              <a:srgbClr val="000000">
                                <a:alpha val="43137"/>
                              </a:srgbClr>
                            </a:outerShdw>
                          </a:effectLst>
                          <a:latin typeface="Neo Sans Intel" pitchFamily="34" charset="0"/>
                        </a:rPr>
                        <a:t>:</a:t>
                      </a:r>
                      <a:r>
                        <a:rPr lang="en-US" sz="1000" b="0" i="0" u="none" baseline="0" dirty="0" smtClean="0">
                          <a:solidFill>
                            <a:schemeClr val="bg1"/>
                          </a:solidFill>
                          <a:effectLst>
                            <a:outerShdw blurRad="38100" dist="38100" dir="2700000" algn="tl">
                              <a:srgbClr val="000000">
                                <a:alpha val="43137"/>
                              </a:srgbClr>
                            </a:outerShdw>
                          </a:effectLst>
                          <a:latin typeface="Neo Sans Intel" pitchFamily="34" charset="0"/>
                        </a:rPr>
                        <a:t> Intel® vPro™ Technology</a:t>
                      </a:r>
                      <a:endParaRPr lang="en-US" sz="1000" b="0" i="0" u="none" dirty="0" smtClean="0">
                        <a:solidFill>
                          <a:schemeClr val="bg1"/>
                        </a:solidFill>
                        <a:effectLst>
                          <a:outerShdw blurRad="38100" dist="38100" dir="2700000" algn="tl">
                            <a:srgbClr val="000000">
                              <a:alpha val="43137"/>
                            </a:srgbClr>
                          </a:outerShdw>
                        </a:effectLst>
                        <a:latin typeface="Neo Sans Intel" pitchFamily="34" charset="0"/>
                      </a:endParaRPr>
                    </a:p>
                  </a:txBody>
                  <a:tcPr anchor="ctr">
                    <a:lnL w="6350" cap="flat" cmpd="sng" algn="ctr">
                      <a:solidFill>
                        <a:schemeClr val="bg1"/>
                      </a:solidFill>
                      <a:prstDash val="solid"/>
                      <a:round/>
                      <a:headEnd type="none" w="med" len="med"/>
                      <a:tailEnd type="none" w="med" len="med"/>
                    </a:lnL>
                    <a:lnR w="12700" cap="flat" cmpd="sng" algn="ctr">
                      <a:solidFill>
                        <a:srgbClr val="0070C0"/>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37021"/>
                    </a:solidFill>
                  </a:tcPr>
                </a:tc>
              </a:tr>
            </a:tbl>
          </a:graphicData>
        </a:graphic>
      </p:graphicFrame>
      <p:sp>
        <p:nvSpPr>
          <p:cNvPr id="19" name="Rectangle 18"/>
          <p:cNvSpPr/>
          <p:nvPr/>
        </p:nvSpPr>
        <p:spPr>
          <a:xfrm>
            <a:off x="0" y="5486402"/>
            <a:ext cx="9144000" cy="657223"/>
          </a:xfrm>
          <a:prstGeom prst="rect">
            <a:avLst/>
          </a:prstGeom>
          <a:gradFill>
            <a:gsLst>
              <a:gs pos="0">
                <a:srgbClr val="00B0F0"/>
              </a:gs>
              <a:gs pos="100000">
                <a:srgbClr val="0070C0"/>
              </a:gs>
            </a:gsLst>
            <a:lin ang="0" scaled="0"/>
          </a:gradFill>
          <a:ln w="15875" cap="flat" cmpd="sng" algn="ctr">
            <a:noFill/>
            <a:prstDash val="solid"/>
            <a:round/>
            <a:headEnd type="none" w="med" len="med"/>
            <a:tailEnd type="none" w="med" len="med"/>
          </a:ln>
          <a:effectLst/>
        </p:spPr>
        <p:txBody>
          <a:bodyPr vert="horz" wrap="none" lIns="91440" tIns="0" rIns="91440" bIns="0" numCol="1" rtlCol="0" anchor="ctr" anchorCtr="0" compatLnSpc="1">
            <a:prstTxWarp prst="textNoShape">
              <a:avLst/>
            </a:prstTxWarp>
          </a:bodyPr>
          <a:lstStyle/>
          <a:p>
            <a:pPr algn="ctr">
              <a:lnSpc>
                <a:spcPct val="90000"/>
              </a:lnSpc>
              <a:spcAft>
                <a:spcPts val="300"/>
              </a:spcAft>
            </a:pPr>
            <a:r>
              <a:rPr lang="en-US" sz="2000" dirty="0" smtClean="0">
                <a:solidFill>
                  <a:srgbClr val="FFFFFF"/>
                </a:solidFill>
                <a:effectLst>
                  <a:outerShdw blurRad="38100" dist="38100" dir="2700000" algn="tl">
                    <a:srgbClr val="000000">
                      <a:alpha val="43137"/>
                    </a:srgbClr>
                  </a:outerShdw>
                </a:effectLst>
                <a:latin typeface="Neo Sans Intel Medium" pitchFamily="34" charset="0"/>
                <a:ea typeface="SimSun" pitchFamily="2" charset="-122"/>
                <a:cs typeface="Arial" pitchFamily="34" charset="0"/>
              </a:rPr>
              <a:t>There is </a:t>
            </a:r>
            <a:r>
              <a:rPr lang="en-US" sz="2000" dirty="0" smtClean="0">
                <a:solidFill>
                  <a:srgbClr val="F37021"/>
                </a:solidFill>
                <a:effectLst>
                  <a:outerShdw blurRad="38100" dist="38100" dir="2700000" algn="tl">
                    <a:srgbClr val="000000">
                      <a:alpha val="43137"/>
                    </a:srgbClr>
                  </a:outerShdw>
                </a:effectLst>
                <a:latin typeface="Neo Sans Intel Medium" pitchFamily="34" charset="0"/>
                <a:ea typeface="SimSun" pitchFamily="2" charset="-122"/>
                <a:cs typeface="Arial" pitchFamily="34" charset="0"/>
              </a:rPr>
              <a:t>more</a:t>
            </a:r>
            <a:r>
              <a:rPr lang="en-US" sz="2000" dirty="0" smtClean="0">
                <a:solidFill>
                  <a:srgbClr val="FFFFFF"/>
                </a:solidFill>
                <a:effectLst>
                  <a:outerShdw blurRad="38100" dist="38100" dir="2700000" algn="tl">
                    <a:srgbClr val="000000">
                      <a:alpha val="43137"/>
                    </a:srgbClr>
                  </a:outerShdw>
                </a:effectLst>
                <a:latin typeface="Neo Sans Intel Medium" pitchFamily="34" charset="0"/>
                <a:ea typeface="SimSun" pitchFamily="2" charset="-122"/>
                <a:cs typeface="Arial" pitchFamily="34" charset="0"/>
              </a:rPr>
              <a:t> to a Business Ultrabook™</a:t>
            </a:r>
          </a:p>
        </p:txBody>
      </p:sp>
      <p:pic>
        <p:nvPicPr>
          <p:cNvPr id="7" name="Picture 2" descr="C:\Users\ecampoy\AppData\Local\Temp\wz7e07\2D_Diecon_Microscope_rgb.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78411" y="166527"/>
            <a:ext cx="437661" cy="6762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cdn.slashgear.com/wp-content/uploads/2011/12/hp_folio_13-580x42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66584" y="5388946"/>
            <a:ext cx="1162910" cy="852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20821"/>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1692" y="-321463"/>
            <a:ext cx="6090849" cy="265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 name="Rectangle 4"/>
          <p:cNvSpPr>
            <a:spLocks/>
          </p:cNvSpPr>
          <p:nvPr/>
        </p:nvSpPr>
        <p:spPr bwMode="auto">
          <a:xfrm>
            <a:off x="321473" y="763068"/>
            <a:ext cx="3303986" cy="366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900" dirty="0">
                <a:solidFill>
                  <a:srgbClr val="FFFFFF"/>
                </a:solidFill>
                <a:ea typeface="ＭＳ Ｐゴシック" charset="0"/>
                <a:cs typeface="Neo Sans Intel Light"/>
                <a:sym typeface="Neo Sans Intel Medium" charset="0"/>
              </a:rPr>
              <a:t>What’s Inside</a:t>
            </a:r>
          </a:p>
        </p:txBody>
      </p:sp>
      <p:graphicFrame>
        <p:nvGraphicFramePr>
          <p:cNvPr id="25" name="Diagram 24"/>
          <p:cNvGraphicFramePr/>
          <p:nvPr>
            <p:extLst>
              <p:ext uri="{D42A27DB-BD31-4B8C-83A1-F6EECF244321}">
                <p14:modId xmlns:p14="http://schemas.microsoft.com/office/powerpoint/2010/main" val="973785804"/>
              </p:ext>
            </p:extLst>
          </p:nvPr>
        </p:nvGraphicFramePr>
        <p:xfrm>
          <a:off x="515391" y="1842861"/>
          <a:ext cx="8038409" cy="35846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Slide Number Placeholder 1"/>
          <p:cNvSpPr>
            <a:spLocks noGrp="1"/>
          </p:cNvSpPr>
          <p:nvPr>
            <p:ph type="sldNum" sz="quarter" idx="4294967295"/>
          </p:nvPr>
        </p:nvSpPr>
        <p:spPr>
          <a:xfrm>
            <a:off x="-3454" y="6592378"/>
            <a:ext cx="2901776" cy="265622"/>
          </a:xfrm>
          <a:prstGeom prst="rect">
            <a:avLst/>
          </a:prstGeom>
        </p:spPr>
        <p:txBody>
          <a:bodyPr/>
          <a:lstStyle/>
          <a:p>
            <a:pPr algn="l"/>
            <a:fld id="{FD44707B-D922-47D5-BD24-D96E91B70543}" type="slidenum">
              <a:rPr lang="en-US" sz="900"/>
              <a:pPr algn="l"/>
              <a:t>104</a:t>
            </a:fld>
            <a:r>
              <a:rPr lang="en-US" sz="900" dirty="0"/>
              <a:t>	</a:t>
            </a:r>
          </a:p>
        </p:txBody>
      </p:sp>
      <p:pic>
        <p:nvPicPr>
          <p:cNvPr id="11" name="Picture 1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232158" y="6399609"/>
            <a:ext cx="557893" cy="439341"/>
          </a:xfrm>
          <a:prstGeom prst="rect">
            <a:avLst/>
          </a:prstGeom>
        </p:spPr>
      </p:pic>
      <p:pic>
        <p:nvPicPr>
          <p:cNvPr id="12" name="Picture 1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15" name="Picture 2" descr="C:\Users\ecampoy\AppData\Local\Temp\wz5227\2D_Diecon_Brain_rgb.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368805" y="183028"/>
            <a:ext cx="1502064" cy="16463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mainscow\Desktop\HP Logos\HP_S_1C_PMS_2925.jpg"/>
          <p:cNvPicPr>
            <a:picLocks noChangeAspect="1" noChangeArrowheads="1"/>
          </p:cNvPicPr>
          <p:nvPr/>
        </p:nvPicPr>
        <p:blipFill>
          <a:blip r:embed="rId12"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spTree>
    <p:extLst>
      <p:ext uri="{BB962C8B-B14F-4D97-AF65-F5344CB8AC3E}">
        <p14:creationId xmlns:p14="http://schemas.microsoft.com/office/powerpoint/2010/main" val="3173027925"/>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320546" y="429574"/>
            <a:ext cx="8475663" cy="885825"/>
          </a:xfrm>
        </p:spPr>
        <p:txBody>
          <a:bodyPr vert="horz" lIns="0" tIns="0" rIns="0" bIns="0" rtlCol="0" anchor="t" anchorCtr="0">
            <a:noAutofit/>
          </a:bodyPr>
          <a:lstStyle/>
          <a:p>
            <a:r>
              <a:rPr lang="en-US" dirty="0"/>
              <a:t>The Intel® Solid-State Drive Advantage</a:t>
            </a:r>
          </a:p>
        </p:txBody>
      </p:sp>
      <p:sp>
        <p:nvSpPr>
          <p:cNvPr id="17" name="AutoShape 38"/>
          <p:cNvSpPr>
            <a:spLocks noChangeArrowheads="1"/>
          </p:cNvSpPr>
          <p:nvPr/>
        </p:nvSpPr>
        <p:spPr bwMode="auto">
          <a:xfrm rot="10800000">
            <a:off x="222277" y="1632144"/>
            <a:ext cx="5123626" cy="4395502"/>
          </a:xfrm>
          <a:prstGeom prst="round2SameRect">
            <a:avLst>
              <a:gd name="adj1" fmla="val 12016"/>
              <a:gd name="adj2" fmla="val 0"/>
            </a:avLst>
          </a:prstGeom>
          <a:solidFill>
            <a:schemeClr val="tx2">
              <a:lumMod val="20000"/>
              <a:lumOff val="80000"/>
            </a:schemeClr>
          </a:solidFill>
          <a:ln>
            <a:solidFill>
              <a:srgbClr val="FFFFFF"/>
            </a:solidFill>
            <a:headEnd/>
            <a:tailEnd/>
          </a:ln>
          <a:effectLst/>
        </p:spPr>
        <p:style>
          <a:lnRef idx="3">
            <a:schemeClr val="lt1"/>
          </a:lnRef>
          <a:fillRef idx="1">
            <a:schemeClr val="accent1"/>
          </a:fillRef>
          <a:effectRef idx="1">
            <a:schemeClr val="accent1"/>
          </a:effectRef>
          <a:fontRef idx="minor">
            <a:schemeClr val="lt1"/>
          </a:fontRef>
        </p:style>
        <p:txBody>
          <a:bodyPr wrap="none" lIns="91431" tIns="45716" rIns="91431" bIns="45716" anchor="ctr"/>
          <a:lstStyle/>
          <a:p>
            <a:pPr algn="ctr" eaLnBrk="0" hangingPunct="0">
              <a:lnSpc>
                <a:spcPct val="80000"/>
              </a:lnSpc>
              <a:spcBef>
                <a:spcPct val="50000"/>
              </a:spcBef>
              <a:defRPr/>
            </a:pPr>
            <a:endParaRPr lang="en-US" sz="2000" b="1" baseline="30000" dirty="0">
              <a:solidFill>
                <a:srgbClr val="FFFFFF"/>
              </a:solidFill>
            </a:endParaRPr>
          </a:p>
        </p:txBody>
      </p:sp>
      <p:sp>
        <p:nvSpPr>
          <p:cNvPr id="22" name="TextBox 21"/>
          <p:cNvSpPr txBox="1"/>
          <p:nvPr/>
        </p:nvSpPr>
        <p:spPr>
          <a:xfrm>
            <a:off x="222887" y="1393070"/>
            <a:ext cx="5122863" cy="604837"/>
          </a:xfrm>
          <a:prstGeom prst="round2SameRect">
            <a:avLst>
              <a:gd name="adj1" fmla="val 48755"/>
              <a:gd name="adj2" fmla="val 0"/>
            </a:avLst>
          </a:prstGeom>
          <a:gradFill flip="none" rotWithShape="1">
            <a:gsLst>
              <a:gs pos="0">
                <a:srgbClr val="026FB2"/>
              </a:gs>
              <a:gs pos="100000">
                <a:srgbClr val="4BA3D9"/>
              </a:gs>
            </a:gsLst>
            <a:lin ang="16200000" scaled="0"/>
            <a:tileRect/>
          </a:gradFill>
          <a:ln w="22225" cap="flat" cmpd="sng" algn="ctr">
            <a:solidFill>
              <a:schemeClr val="lt1"/>
            </a:solidFill>
            <a:prstDash val="solid"/>
            <a:round/>
            <a:headEnd type="none" w="med" len="med"/>
            <a:tailEnd type="none" w="med" len="med"/>
          </a:ln>
          <a:effectLst/>
        </p:spPr>
        <p:style>
          <a:lnRef idx="3">
            <a:schemeClr val="lt1"/>
          </a:lnRef>
          <a:fillRef idx="1">
            <a:schemeClr val="accent2"/>
          </a:fillRef>
          <a:effectRef idx="1">
            <a:schemeClr val="accent2"/>
          </a:effectRef>
          <a:fontRef idx="minor">
            <a:schemeClr val="lt1"/>
          </a:fontRef>
        </p:style>
        <p:txBody>
          <a:bodyPr wrap="none" lIns="91431" tIns="45716" rIns="91431" bIns="45716" anchor="ctr"/>
          <a:lstStyle>
            <a:defPPr>
              <a:defRPr lang="en-US"/>
            </a:defPPr>
            <a:lvl1pPr eaLnBrk="0" hangingPunct="0">
              <a:lnSpc>
                <a:spcPct val="80000"/>
              </a:lnSpc>
              <a:spcBef>
                <a:spcPct val="50000"/>
              </a:spcBef>
              <a:defRPr sz="1400">
                <a:solidFill>
                  <a:srgbClr val="FFFFFF"/>
                </a:solidFill>
              </a:defRPr>
            </a:lvl1pPr>
          </a:lstStyle>
          <a:p>
            <a:pPr algn="ctr">
              <a:defRPr/>
            </a:pPr>
            <a:r>
              <a:rPr lang="en-US" b="1" dirty="0"/>
              <a:t>SSD comparison to other storage technologies</a:t>
            </a:r>
          </a:p>
        </p:txBody>
      </p:sp>
      <p:sp>
        <p:nvSpPr>
          <p:cNvPr id="13319" name="Rectangle 3"/>
          <p:cNvSpPr>
            <a:spLocks noChangeArrowheads="1"/>
          </p:cNvSpPr>
          <p:nvPr/>
        </p:nvSpPr>
        <p:spPr bwMode="auto">
          <a:xfrm>
            <a:off x="299085" y="3168257"/>
            <a:ext cx="2208182" cy="46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spcBef>
                <a:spcPct val="20000"/>
              </a:spcBef>
            </a:pPr>
            <a:r>
              <a:rPr lang="en-US" sz="1200" dirty="0"/>
              <a:t>Up to 60% Faster Responsiveness</a:t>
            </a:r>
          </a:p>
        </p:txBody>
      </p:sp>
      <p:sp>
        <p:nvSpPr>
          <p:cNvPr id="13320" name="Rectangle 26"/>
          <p:cNvSpPr>
            <a:spLocks noChangeArrowheads="1"/>
          </p:cNvSpPr>
          <p:nvPr/>
        </p:nvSpPr>
        <p:spPr bwMode="auto">
          <a:xfrm>
            <a:off x="332424" y="4864934"/>
            <a:ext cx="2505075" cy="276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spAutoFit/>
          </a:bodyPr>
          <a:lstStyle/>
          <a:p>
            <a:pPr>
              <a:spcBef>
                <a:spcPct val="20000"/>
              </a:spcBef>
            </a:pPr>
            <a:r>
              <a:rPr lang="en-US" sz="1200"/>
              <a:t>Lower Power Consumption</a:t>
            </a:r>
          </a:p>
        </p:txBody>
      </p:sp>
      <p:sp>
        <p:nvSpPr>
          <p:cNvPr id="13321" name="Rectangle 29"/>
          <p:cNvSpPr>
            <a:spLocks noChangeArrowheads="1"/>
          </p:cNvSpPr>
          <p:nvPr/>
        </p:nvSpPr>
        <p:spPr bwMode="auto">
          <a:xfrm>
            <a:off x="299086" y="3706418"/>
            <a:ext cx="2455863" cy="46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spcBef>
                <a:spcPct val="20000"/>
              </a:spcBef>
            </a:pPr>
            <a:r>
              <a:rPr lang="en-US" sz="1200" dirty="0"/>
              <a:t>Faster Boot and Application Start Time</a:t>
            </a:r>
          </a:p>
        </p:txBody>
      </p:sp>
      <p:sp>
        <p:nvSpPr>
          <p:cNvPr id="13322" name="Rectangle 6"/>
          <p:cNvSpPr>
            <a:spLocks noChangeArrowheads="1"/>
          </p:cNvSpPr>
          <p:nvPr/>
        </p:nvSpPr>
        <p:spPr bwMode="auto">
          <a:xfrm>
            <a:off x="3062357" y="1961397"/>
            <a:ext cx="742494" cy="53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algn="ctr">
              <a:spcBef>
                <a:spcPct val="20000"/>
              </a:spcBef>
            </a:pPr>
            <a:r>
              <a:rPr lang="en-US" sz="1300" dirty="0"/>
              <a:t>Intel</a:t>
            </a:r>
            <a:r>
              <a:rPr lang="en-US" sz="1300" baseline="30000" dirty="0"/>
              <a:t>®</a:t>
            </a:r>
            <a:r>
              <a:rPr lang="en-US" sz="1300" dirty="0"/>
              <a:t> </a:t>
            </a:r>
          </a:p>
          <a:p>
            <a:pPr algn="ctr">
              <a:spcBef>
                <a:spcPct val="20000"/>
              </a:spcBef>
            </a:pPr>
            <a:r>
              <a:rPr lang="en-US" sz="1300" dirty="0"/>
              <a:t>SSDs</a:t>
            </a:r>
          </a:p>
        </p:txBody>
      </p:sp>
      <p:sp>
        <p:nvSpPr>
          <p:cNvPr id="13323" name="Rectangle 30"/>
          <p:cNvSpPr>
            <a:spLocks noChangeArrowheads="1"/>
          </p:cNvSpPr>
          <p:nvPr/>
        </p:nvSpPr>
        <p:spPr bwMode="auto">
          <a:xfrm>
            <a:off x="4199840" y="1961397"/>
            <a:ext cx="1063094" cy="53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algn="ctr">
              <a:spcBef>
                <a:spcPct val="20000"/>
              </a:spcBef>
            </a:pPr>
            <a:r>
              <a:rPr lang="en-US" sz="1300"/>
              <a:t>Hard Disk </a:t>
            </a:r>
          </a:p>
          <a:p>
            <a:pPr algn="ctr">
              <a:spcBef>
                <a:spcPct val="20000"/>
              </a:spcBef>
            </a:pPr>
            <a:r>
              <a:rPr lang="en-US" sz="1300"/>
              <a:t>Drives</a:t>
            </a:r>
          </a:p>
        </p:txBody>
      </p:sp>
      <p:sp>
        <p:nvSpPr>
          <p:cNvPr id="49" name="Cross 48"/>
          <p:cNvSpPr/>
          <p:nvPr/>
        </p:nvSpPr>
        <p:spPr bwMode="auto">
          <a:xfrm rot="18900000">
            <a:off x="4555226" y="2576283"/>
            <a:ext cx="394840" cy="435310"/>
          </a:xfrm>
          <a:prstGeom prst="plus">
            <a:avLst>
              <a:gd name="adj" fmla="val 37945"/>
            </a:avLst>
          </a:prstGeom>
          <a:gradFill rotWithShape="1">
            <a:gsLst>
              <a:gs pos="0">
                <a:srgbClr val="B50000"/>
              </a:gs>
              <a:gs pos="64000">
                <a:srgbClr val="FF0000"/>
              </a:gs>
              <a:gs pos="100000">
                <a:srgbClr val="FF6600"/>
              </a:gs>
              <a:gs pos="88000">
                <a:srgbClr val="FF0000"/>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19050" h="25400"/>
          </a:sp3d>
        </p:spPr>
        <p:txBody>
          <a:bodyPr lIns="91431" tIns="45716" rIns="91431" bIns="45716" anchor="ctr"/>
          <a:lstStyle/>
          <a:p>
            <a:pPr algn="ctr" eaLnBrk="0" hangingPunct="0">
              <a:lnSpc>
                <a:spcPct val="80000"/>
              </a:lnSpc>
              <a:defRPr/>
            </a:pPr>
            <a:endParaRPr lang="en-US" altLang="ja-JP" kern="0" dirty="0">
              <a:solidFill>
                <a:sysClr val="windowText" lastClr="000000"/>
              </a:solidFill>
              <a:latin typeface="Verdana"/>
              <a:ea typeface="ＭＳ Ｐゴシック" pitchFamily="34" charset="-128"/>
            </a:endParaRPr>
          </a:p>
        </p:txBody>
      </p:sp>
      <p:sp>
        <p:nvSpPr>
          <p:cNvPr id="50" name="Cross 49"/>
          <p:cNvSpPr/>
          <p:nvPr/>
        </p:nvSpPr>
        <p:spPr bwMode="auto">
          <a:xfrm rot="18900000">
            <a:off x="4555226" y="3149686"/>
            <a:ext cx="394840" cy="435310"/>
          </a:xfrm>
          <a:prstGeom prst="plus">
            <a:avLst>
              <a:gd name="adj" fmla="val 37945"/>
            </a:avLst>
          </a:prstGeom>
          <a:gradFill rotWithShape="1">
            <a:gsLst>
              <a:gs pos="0">
                <a:srgbClr val="B50000"/>
              </a:gs>
              <a:gs pos="64000">
                <a:srgbClr val="FF0000"/>
              </a:gs>
              <a:gs pos="100000">
                <a:srgbClr val="FF6600"/>
              </a:gs>
              <a:gs pos="88000">
                <a:srgbClr val="FF0000"/>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19050" h="25400"/>
          </a:sp3d>
        </p:spPr>
        <p:txBody>
          <a:bodyPr lIns="91431" tIns="45716" rIns="91431" bIns="45716" anchor="ctr"/>
          <a:lstStyle/>
          <a:p>
            <a:pPr algn="ctr" eaLnBrk="0" hangingPunct="0">
              <a:lnSpc>
                <a:spcPct val="80000"/>
              </a:lnSpc>
              <a:defRPr/>
            </a:pPr>
            <a:endParaRPr lang="en-US" altLang="ja-JP" kern="0" dirty="0">
              <a:solidFill>
                <a:sysClr val="windowText" lastClr="000000"/>
              </a:solidFill>
              <a:latin typeface="Verdana"/>
              <a:ea typeface="ＭＳ Ｐゴシック" pitchFamily="34" charset="-128"/>
            </a:endParaRPr>
          </a:p>
        </p:txBody>
      </p:sp>
      <p:sp>
        <p:nvSpPr>
          <p:cNvPr id="51" name="Cross 50"/>
          <p:cNvSpPr/>
          <p:nvPr/>
        </p:nvSpPr>
        <p:spPr bwMode="auto">
          <a:xfrm rot="18900000">
            <a:off x="4555226" y="4216020"/>
            <a:ext cx="394840" cy="435310"/>
          </a:xfrm>
          <a:prstGeom prst="plus">
            <a:avLst>
              <a:gd name="adj" fmla="val 37945"/>
            </a:avLst>
          </a:prstGeom>
          <a:gradFill rotWithShape="1">
            <a:gsLst>
              <a:gs pos="0">
                <a:srgbClr val="B50000"/>
              </a:gs>
              <a:gs pos="64000">
                <a:srgbClr val="FF0000"/>
              </a:gs>
              <a:gs pos="100000">
                <a:srgbClr val="FF6600"/>
              </a:gs>
              <a:gs pos="88000">
                <a:srgbClr val="FF0000"/>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19050" h="25400"/>
          </a:sp3d>
        </p:spPr>
        <p:txBody>
          <a:bodyPr lIns="91431" tIns="45716" rIns="91431" bIns="45716" anchor="ctr"/>
          <a:lstStyle/>
          <a:p>
            <a:pPr algn="ctr" eaLnBrk="0" hangingPunct="0">
              <a:lnSpc>
                <a:spcPct val="80000"/>
              </a:lnSpc>
              <a:defRPr/>
            </a:pPr>
            <a:endParaRPr lang="en-US" altLang="ja-JP" kern="0" dirty="0">
              <a:solidFill>
                <a:sysClr val="windowText" lastClr="000000"/>
              </a:solidFill>
              <a:latin typeface="Verdana"/>
              <a:ea typeface="ＭＳ Ｐゴシック" pitchFamily="34" charset="-128"/>
            </a:endParaRPr>
          </a:p>
        </p:txBody>
      </p:sp>
      <p:sp>
        <p:nvSpPr>
          <p:cNvPr id="52" name="Cross 51"/>
          <p:cNvSpPr/>
          <p:nvPr/>
        </p:nvSpPr>
        <p:spPr bwMode="auto">
          <a:xfrm rot="18900000">
            <a:off x="4555226" y="4799349"/>
            <a:ext cx="394840" cy="435310"/>
          </a:xfrm>
          <a:prstGeom prst="plus">
            <a:avLst>
              <a:gd name="adj" fmla="val 37945"/>
            </a:avLst>
          </a:prstGeom>
          <a:gradFill rotWithShape="1">
            <a:gsLst>
              <a:gs pos="0">
                <a:srgbClr val="B50000"/>
              </a:gs>
              <a:gs pos="64000">
                <a:srgbClr val="FF0000"/>
              </a:gs>
              <a:gs pos="100000">
                <a:srgbClr val="FF6600"/>
              </a:gs>
              <a:gs pos="88000">
                <a:srgbClr val="FF0000"/>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19050" h="25400"/>
          </a:sp3d>
        </p:spPr>
        <p:txBody>
          <a:bodyPr lIns="91431" tIns="45716" rIns="91431" bIns="45716" anchor="ctr"/>
          <a:lstStyle/>
          <a:p>
            <a:pPr algn="ctr" eaLnBrk="0" hangingPunct="0">
              <a:lnSpc>
                <a:spcPct val="80000"/>
              </a:lnSpc>
              <a:defRPr/>
            </a:pPr>
            <a:endParaRPr lang="en-US" altLang="ja-JP" kern="0" dirty="0">
              <a:solidFill>
                <a:sysClr val="windowText" lastClr="000000"/>
              </a:solidFill>
              <a:latin typeface="Verdana"/>
              <a:ea typeface="ＭＳ Ｐゴシック" pitchFamily="34" charset="-128"/>
            </a:endParaRPr>
          </a:p>
        </p:txBody>
      </p:sp>
      <p:pic>
        <p:nvPicPr>
          <p:cNvPr id="13336" name="Picture 2" descr="C:\Users\kjhuiske\AppData\Local\Microsoft\Windows\Temporary Internet Files\Content.IE5\GACZDZFL\MC900441310[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23236" y="2534484"/>
            <a:ext cx="7016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7" name="Picture 2" descr="C:\Users\kjhuiske\AppData\Local\Microsoft\Windows\Temporary Internet Files\Content.IE5\GACZDZFL\MC900441310[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23236" y="3074234"/>
            <a:ext cx="7016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8" name="Picture 2" descr="C:\Users\kjhuiske\AppData\Local\Microsoft\Windows\Temporary Internet Files\Content.IE5\GACZDZFL\MC900441310[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23236" y="4139445"/>
            <a:ext cx="7016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9" name="Picture 2" descr="C:\Users\kjhuiske\AppData\Local\Microsoft\Windows\Temporary Internet Files\Content.IE5\GACZDZFL\MC900441310[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23236" y="4723645"/>
            <a:ext cx="7016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49988" y="4433555"/>
            <a:ext cx="2374900" cy="169068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8" name="Straight Connector 37"/>
          <p:cNvCxnSpPr/>
          <p:nvPr/>
        </p:nvCxnSpPr>
        <p:spPr>
          <a:xfrm>
            <a:off x="2870835" y="1996320"/>
            <a:ext cx="0" cy="39243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117023" y="2004257"/>
            <a:ext cx="0" cy="391636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3343" name="Picture 2" descr="C:\Users\kjhuiske\AppData\Local\Microsoft\Windows\Temporary Internet Files\Content.IE5\GACZDZFL\MC900441310[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23236" y="3594934"/>
            <a:ext cx="7016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44" name="Rectangle 42"/>
          <p:cNvSpPr>
            <a:spLocks noChangeArrowheads="1"/>
          </p:cNvSpPr>
          <p:nvPr/>
        </p:nvSpPr>
        <p:spPr bwMode="auto">
          <a:xfrm>
            <a:off x="299085" y="2666246"/>
            <a:ext cx="2571750" cy="276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spAutoFit/>
          </a:bodyPr>
          <a:lstStyle/>
          <a:p>
            <a:pPr>
              <a:spcBef>
                <a:spcPct val="20000"/>
              </a:spcBef>
            </a:pPr>
            <a:r>
              <a:rPr lang="en-US" sz="1200" dirty="0"/>
              <a:t>Better Quality &amp; Reliability </a:t>
            </a:r>
          </a:p>
        </p:txBody>
      </p:sp>
      <p:sp>
        <p:nvSpPr>
          <p:cNvPr id="60" name="Cross 59"/>
          <p:cNvSpPr/>
          <p:nvPr/>
        </p:nvSpPr>
        <p:spPr bwMode="auto">
          <a:xfrm rot="18900000">
            <a:off x="4555226" y="3670371"/>
            <a:ext cx="394840" cy="435310"/>
          </a:xfrm>
          <a:prstGeom prst="plus">
            <a:avLst>
              <a:gd name="adj" fmla="val 37945"/>
            </a:avLst>
          </a:prstGeom>
          <a:gradFill rotWithShape="1">
            <a:gsLst>
              <a:gs pos="0">
                <a:srgbClr val="B50000"/>
              </a:gs>
              <a:gs pos="64000">
                <a:srgbClr val="FF0000"/>
              </a:gs>
              <a:gs pos="100000">
                <a:srgbClr val="FF6600"/>
              </a:gs>
              <a:gs pos="88000">
                <a:srgbClr val="FF0000"/>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19050" h="25400"/>
          </a:sp3d>
        </p:spPr>
        <p:txBody>
          <a:bodyPr lIns="91431" tIns="45716" rIns="91431" bIns="45716" anchor="ctr"/>
          <a:lstStyle/>
          <a:p>
            <a:pPr algn="ctr" eaLnBrk="0" hangingPunct="0">
              <a:lnSpc>
                <a:spcPct val="80000"/>
              </a:lnSpc>
              <a:defRPr/>
            </a:pPr>
            <a:endParaRPr lang="en-US" altLang="ja-JP" kern="0" dirty="0">
              <a:solidFill>
                <a:sysClr val="windowText" lastClr="000000"/>
              </a:solidFill>
              <a:latin typeface="Verdana"/>
              <a:ea typeface="ＭＳ Ｐゴシック" pitchFamily="34" charset="-128"/>
            </a:endParaRPr>
          </a:p>
        </p:txBody>
      </p:sp>
      <p:cxnSp>
        <p:nvCxnSpPr>
          <p:cNvPr id="62" name="Straight Connector 61"/>
          <p:cNvCxnSpPr/>
          <p:nvPr/>
        </p:nvCxnSpPr>
        <p:spPr>
          <a:xfrm>
            <a:off x="222886" y="2501145"/>
            <a:ext cx="506412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222886" y="3058357"/>
            <a:ext cx="506412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222886" y="3617157"/>
            <a:ext cx="506412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222886" y="4687134"/>
            <a:ext cx="5064125" cy="9525"/>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222886" y="4115632"/>
            <a:ext cx="5064125" cy="127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3353" name="Rectangle 62"/>
          <p:cNvSpPr>
            <a:spLocks noChangeArrowheads="1"/>
          </p:cNvSpPr>
          <p:nvPr/>
        </p:nvSpPr>
        <p:spPr bwMode="auto">
          <a:xfrm>
            <a:off x="332424" y="4279146"/>
            <a:ext cx="2505075" cy="46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spAutoFit/>
          </a:bodyPr>
          <a:lstStyle/>
          <a:p>
            <a:pPr>
              <a:spcBef>
                <a:spcPct val="20000"/>
              </a:spcBef>
            </a:pPr>
            <a:r>
              <a:rPr lang="en-US" sz="1200"/>
              <a:t>Lower Total Cost of Ownership</a:t>
            </a:r>
          </a:p>
        </p:txBody>
      </p:sp>
      <p:sp>
        <p:nvSpPr>
          <p:cNvPr id="13354" name="TextBox 18"/>
          <p:cNvSpPr txBox="1">
            <a:spLocks noChangeArrowheads="1"/>
          </p:cNvSpPr>
          <p:nvPr/>
        </p:nvSpPr>
        <p:spPr bwMode="auto">
          <a:xfrm>
            <a:off x="6015357" y="1519741"/>
            <a:ext cx="2487613" cy="317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sz="2000" dirty="0" smtClean="0">
                <a:latin typeface="Neo Sans Intel Medium" pitchFamily="34" charset="0"/>
              </a:rPr>
              <a:t>You also get:</a:t>
            </a:r>
          </a:p>
          <a:p>
            <a:pPr eaLnBrk="1" hangingPunct="1"/>
            <a:endParaRPr lang="en-US" sz="2000" dirty="0">
              <a:latin typeface="Neo Sans Intel Medium" pitchFamily="34" charset="0"/>
            </a:endParaRPr>
          </a:p>
          <a:p>
            <a:pPr eaLnBrk="1" hangingPunct="1"/>
            <a:r>
              <a:rPr lang="en-US" sz="2000" dirty="0" smtClean="0">
                <a:latin typeface="Neo Sans Intel Medium" pitchFamily="34" charset="0"/>
              </a:rPr>
              <a:t>1) </a:t>
            </a:r>
            <a:r>
              <a:rPr lang="en-US" sz="2000" dirty="0"/>
              <a:t>5 year warranty  </a:t>
            </a:r>
          </a:p>
          <a:p>
            <a:pPr eaLnBrk="1" hangingPunct="1"/>
            <a:r>
              <a:rPr lang="en-US" sz="2000" dirty="0" smtClean="0">
                <a:latin typeface="Neo Sans Intel Medium" pitchFamily="34" charset="0"/>
              </a:rPr>
              <a:t>2) </a:t>
            </a:r>
            <a:r>
              <a:rPr lang="en-US" sz="2000" dirty="0"/>
              <a:t>90% lower failure rates than HDDs</a:t>
            </a:r>
          </a:p>
          <a:p>
            <a:pPr eaLnBrk="1" hangingPunct="1"/>
            <a:r>
              <a:rPr lang="en-US" sz="2000" dirty="0" smtClean="0">
                <a:latin typeface="Neo Sans Intel Medium" pitchFamily="34" charset="0"/>
              </a:rPr>
              <a:t>3) </a:t>
            </a:r>
            <a:r>
              <a:rPr lang="en-US" sz="2000" dirty="0"/>
              <a:t>Outstanding SSD customer support  </a:t>
            </a:r>
          </a:p>
          <a:p>
            <a:pPr eaLnBrk="1" hangingPunct="1"/>
            <a:r>
              <a:rPr lang="en-US" sz="2000" dirty="0" smtClean="0">
                <a:latin typeface="Neo Sans Intel Medium" pitchFamily="34" charset="0"/>
              </a:rPr>
              <a:t>4) </a:t>
            </a:r>
            <a:r>
              <a:rPr lang="en-US" sz="2000" dirty="0"/>
              <a:t>World –class manufacturing</a:t>
            </a:r>
          </a:p>
          <a:p>
            <a:pPr eaLnBrk="1" hangingPunct="1"/>
            <a:endParaRPr lang="en-US" sz="2000" dirty="0">
              <a:latin typeface="Neo Sans Intel Medium" pitchFamily="34" charset="0"/>
            </a:endParaRPr>
          </a:p>
        </p:txBody>
      </p:sp>
      <p:cxnSp>
        <p:nvCxnSpPr>
          <p:cNvPr id="35" name="Straight Connector 34"/>
          <p:cNvCxnSpPr/>
          <p:nvPr/>
        </p:nvCxnSpPr>
        <p:spPr>
          <a:xfrm>
            <a:off x="237174" y="5317370"/>
            <a:ext cx="5064125" cy="9525"/>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3359" name="Picture 2" descr="C:\Users\kjhuiske\AppData\Local\Microsoft\Windows\Temporary Internet Files\Content.IE5\GACZDZFL\MC900441310[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0699" y="5326895"/>
            <a:ext cx="7016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60" name="Rectangle 26"/>
          <p:cNvSpPr>
            <a:spLocks noChangeArrowheads="1"/>
          </p:cNvSpPr>
          <p:nvPr/>
        </p:nvSpPr>
        <p:spPr bwMode="auto">
          <a:xfrm>
            <a:off x="365761" y="5488821"/>
            <a:ext cx="2505075" cy="276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spAutoFit/>
          </a:bodyPr>
          <a:lstStyle/>
          <a:p>
            <a:pPr>
              <a:spcBef>
                <a:spcPct val="20000"/>
              </a:spcBef>
            </a:pPr>
            <a:r>
              <a:rPr lang="en-US" sz="1200" dirty="0"/>
              <a:t>Self Encryption</a:t>
            </a:r>
          </a:p>
        </p:txBody>
      </p:sp>
      <p:sp>
        <p:nvSpPr>
          <p:cNvPr id="42" name="Cross 41"/>
          <p:cNvSpPr/>
          <p:nvPr/>
        </p:nvSpPr>
        <p:spPr bwMode="auto">
          <a:xfrm rot="18900000">
            <a:off x="4544597" y="5409922"/>
            <a:ext cx="394840" cy="435310"/>
          </a:xfrm>
          <a:prstGeom prst="plus">
            <a:avLst>
              <a:gd name="adj" fmla="val 37945"/>
            </a:avLst>
          </a:prstGeom>
          <a:gradFill rotWithShape="1">
            <a:gsLst>
              <a:gs pos="0">
                <a:srgbClr val="B50000"/>
              </a:gs>
              <a:gs pos="64000">
                <a:srgbClr val="FF0000"/>
              </a:gs>
              <a:gs pos="100000">
                <a:srgbClr val="FF6600"/>
              </a:gs>
              <a:gs pos="88000">
                <a:srgbClr val="FF0000"/>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19050" h="25400"/>
          </a:sp3d>
        </p:spPr>
        <p:txBody>
          <a:bodyPr lIns="91431" tIns="45716" rIns="91431" bIns="45716" anchor="ctr"/>
          <a:lstStyle/>
          <a:p>
            <a:pPr algn="ctr" eaLnBrk="0" hangingPunct="0">
              <a:lnSpc>
                <a:spcPct val="80000"/>
              </a:lnSpc>
              <a:defRPr/>
            </a:pPr>
            <a:endParaRPr lang="en-US" altLang="ja-JP" kern="0" dirty="0">
              <a:solidFill>
                <a:sysClr val="windowText" lastClr="000000"/>
              </a:solidFill>
              <a:latin typeface="Verdana"/>
              <a:ea typeface="ＭＳ Ｐゴシック" pitchFamily="34" charset="-128"/>
            </a:endParaRPr>
          </a:p>
        </p:txBody>
      </p:sp>
      <p:pic>
        <p:nvPicPr>
          <p:cNvPr id="43" name="Picture 2" descr="C:\Users\ecampoy\AppData\Local\Temp\wz5ffc\2D_Diecon_Watch_rgb.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551550" y="243370"/>
            <a:ext cx="439821" cy="77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423348"/>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49705" y="420371"/>
            <a:ext cx="7260903" cy="498475"/>
          </a:xfrm>
        </p:spPr>
        <p:txBody>
          <a:bodyPr/>
          <a:lstStyle/>
          <a:p>
            <a:pPr eaLnBrk="1" hangingPunct="1"/>
            <a:r>
              <a:rPr lang="en-US" dirty="0"/>
              <a:t>Intel® </a:t>
            </a:r>
            <a:r>
              <a:rPr lang="en-US" dirty="0" smtClean="0"/>
              <a:t>SSD 520 </a:t>
            </a:r>
            <a:r>
              <a:rPr lang="en-US" dirty="0" err="1" smtClean="0"/>
              <a:t>vs</a:t>
            </a:r>
            <a:r>
              <a:rPr lang="en-US" dirty="0" smtClean="0"/>
              <a:t> 320 Series</a:t>
            </a:r>
            <a:endParaRPr lang="en-US" dirty="0"/>
          </a:p>
        </p:txBody>
      </p:sp>
      <p:pic>
        <p:nvPicPr>
          <p:cNvPr id="20486" name="Picture 7" descr="2.5_7mm and 1.8_5mm angle.png"/>
          <p:cNvPicPr>
            <a:picLocks noChangeAspect="1"/>
          </p:cNvPicPr>
          <p:nvPr/>
        </p:nvPicPr>
        <p:blipFill>
          <a:blip r:embed="rId3" cstate="email">
            <a:extLst>
              <a:ext uri="{28A0092B-C50C-407E-A947-70E740481C1C}">
                <a14:useLocalDpi xmlns:a14="http://schemas.microsoft.com/office/drawing/2010/main"/>
              </a:ext>
            </a:extLst>
          </a:blip>
          <a:srcRect r="44514"/>
          <a:stretch>
            <a:fillRect/>
          </a:stretch>
        </p:blipFill>
        <p:spPr bwMode="auto">
          <a:xfrm>
            <a:off x="7610608" y="4932134"/>
            <a:ext cx="1533392" cy="1109438"/>
          </a:xfrm>
          <a:prstGeom prst="rect">
            <a:avLst/>
          </a:prstGeom>
          <a:noFill/>
          <a:ln w="9525">
            <a:noFill/>
            <a:miter lim="800000"/>
            <a:headEnd/>
            <a:tailEnd/>
          </a:ln>
        </p:spPr>
      </p:pic>
      <p:pic>
        <p:nvPicPr>
          <p:cNvPr id="6" name="Content Placeholder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80614" y="2027208"/>
            <a:ext cx="1517161" cy="2638816"/>
          </a:xfrm>
          <a:prstGeom prst="rect">
            <a:avLst/>
          </a:prstGeom>
          <a:effectLst>
            <a:outerShdw blurRad="228600" dist="203200" dir="2400000" algn="tl" rotWithShape="0">
              <a:prstClr val="black">
                <a:alpha val="59000"/>
              </a:prstClr>
            </a:outerShdw>
          </a:effectLst>
        </p:spPr>
      </p:pic>
      <p:sp>
        <p:nvSpPr>
          <p:cNvPr id="8" name="TextBox 7"/>
          <p:cNvSpPr txBox="1"/>
          <p:nvPr/>
        </p:nvSpPr>
        <p:spPr>
          <a:xfrm>
            <a:off x="8346057" y="6536542"/>
            <a:ext cx="772071" cy="172355"/>
          </a:xfrm>
          <a:prstGeom prst="rect">
            <a:avLst/>
          </a:prstGeom>
          <a:noFill/>
        </p:spPr>
        <p:txBody>
          <a:bodyPr wrap="none" lIns="64008" tIns="32004" rIns="64008" bIns="32004" rtlCol="0">
            <a:spAutoFit/>
          </a:bodyPr>
          <a:lstStyle/>
          <a:p>
            <a:r>
              <a:rPr lang="en-US" sz="700" dirty="0"/>
              <a:t>Intel Confidential</a:t>
            </a:r>
          </a:p>
        </p:txBody>
      </p:sp>
      <p:graphicFrame>
        <p:nvGraphicFramePr>
          <p:cNvPr id="7" name="Group 76"/>
          <p:cNvGraphicFramePr>
            <a:graphicFrameLocks noGrp="1"/>
          </p:cNvGraphicFramePr>
          <p:nvPr>
            <p:extLst>
              <p:ext uri="{D42A27DB-BD31-4B8C-83A1-F6EECF244321}">
                <p14:modId xmlns:p14="http://schemas.microsoft.com/office/powerpoint/2010/main" val="1577543274"/>
              </p:ext>
            </p:extLst>
          </p:nvPr>
        </p:nvGraphicFramePr>
        <p:xfrm>
          <a:off x="823549" y="1135294"/>
          <a:ext cx="6566902" cy="4988108"/>
        </p:xfrm>
        <a:graphic>
          <a:graphicData uri="http://schemas.openxmlformats.org/drawingml/2006/table">
            <a:tbl>
              <a:tblPr>
                <a:gradFill rotWithShape="1">
                  <a:gsLst>
                    <a:gs pos="0">
                      <a:srgbClr val="7030A0">
                        <a:tint val="50000"/>
                        <a:satMod val="300000"/>
                      </a:srgbClr>
                    </a:gs>
                    <a:gs pos="35000">
                      <a:srgbClr val="7030A0">
                        <a:tint val="37000"/>
                        <a:satMod val="300000"/>
                      </a:srgbClr>
                    </a:gs>
                    <a:gs pos="100000">
                      <a:srgbClr val="7030A0">
                        <a:tint val="15000"/>
                        <a:satMod val="350000"/>
                      </a:srgbClr>
                    </a:gs>
                  </a:gsLst>
                  <a:lin ang="16200000" scaled="1"/>
                </a:gradFill>
                <a:effectLst>
                  <a:outerShdw blurRad="40000" dist="20000" dir="5400000" rotWithShape="0">
                    <a:srgbClr val="000000">
                      <a:alpha val="38000"/>
                    </a:srgbClr>
                  </a:outerShdw>
                </a:effectLst>
              </a:tblPr>
              <a:tblGrid>
                <a:gridCol w="1895157"/>
                <a:gridCol w="2138364"/>
                <a:gridCol w="2533381"/>
              </a:tblGrid>
              <a:tr h="354188">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1" u="none" strike="noStrike" cap="none" normalizeH="0" baseline="0" dirty="0" smtClean="0">
                          <a:ln>
                            <a:noFill/>
                          </a:ln>
                          <a:solidFill>
                            <a:schemeClr val="bg1"/>
                          </a:solidFill>
                          <a:effectLst/>
                        </a:rPr>
                        <a:t>Feature</a:t>
                      </a:r>
                      <a:endParaRPr kumimoji="0" lang="en-US" sz="1700" b="1" i="0" u="none" strike="noStrike" cap="none" normalizeH="0" baseline="0" dirty="0" smtClean="0">
                        <a:ln>
                          <a:noFill/>
                        </a:ln>
                        <a:solidFill>
                          <a:schemeClr val="bg1"/>
                        </a:solidFill>
                        <a:effectLst/>
                        <a:latin typeface="Verdana" pitchFamily="34" charset="0"/>
                        <a:ea typeface="MS PGothic" pitchFamily="34" charset="-128"/>
                        <a:cs typeface="Arial" charset="0"/>
                      </a:endParaRP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1" u="none" strike="noStrike" kern="1200" cap="none" normalizeH="0" baseline="0" dirty="0" smtClean="0">
                          <a:ln>
                            <a:noFill/>
                          </a:ln>
                          <a:solidFill>
                            <a:schemeClr val="bg1"/>
                          </a:solidFill>
                          <a:effectLst/>
                          <a:latin typeface="+mn-lt"/>
                          <a:ea typeface="+mn-ea"/>
                          <a:cs typeface="+mn-cs"/>
                        </a:rPr>
                        <a:t>Intel® </a:t>
                      </a:r>
                      <a:r>
                        <a:rPr kumimoji="0" lang="en-US" sz="1700" b="1" u="none" strike="noStrike" kern="1200" cap="none" normalizeH="0" baseline="0" dirty="0">
                          <a:ln>
                            <a:noFill/>
                          </a:ln>
                          <a:solidFill>
                            <a:schemeClr val="bg1"/>
                          </a:solidFill>
                          <a:effectLst/>
                          <a:latin typeface="+mn-lt"/>
                          <a:ea typeface="+mn-ea"/>
                          <a:cs typeface="+mn-cs"/>
                        </a:rPr>
                        <a:t>SSD 320 </a:t>
                      </a:r>
                      <a:r>
                        <a:rPr kumimoji="0" lang="en-US" sz="1700" b="1" u="none" strike="noStrike" kern="1200" cap="none" normalizeH="0" baseline="0" dirty="0" smtClean="0">
                          <a:ln>
                            <a:noFill/>
                          </a:ln>
                          <a:solidFill>
                            <a:schemeClr val="bg1"/>
                          </a:solidFill>
                          <a:effectLst/>
                          <a:latin typeface="+mn-lt"/>
                          <a:ea typeface="+mn-ea"/>
                          <a:cs typeface="+mn-cs"/>
                        </a:rPr>
                        <a:t>Series</a:t>
                      </a:r>
                      <a:endParaRPr kumimoji="0" lang="en-US" sz="1700" b="1" u="none" strike="noStrike" kern="1200" cap="none" normalizeH="0" baseline="0" dirty="0">
                        <a:ln>
                          <a:noFill/>
                        </a:ln>
                        <a:solidFill>
                          <a:schemeClr val="bg1"/>
                        </a:solidFill>
                        <a:effectLst/>
                        <a:latin typeface="+mn-lt"/>
                        <a:ea typeface="+mn-ea"/>
                        <a:cs typeface="+mn-cs"/>
                      </a:endParaRPr>
                    </a:p>
                  </a:txBody>
                  <a:tcPr anchor="ctr">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1" u="none" strike="noStrike" kern="1200" cap="none" normalizeH="0" baseline="0" dirty="0" smtClean="0">
                          <a:ln>
                            <a:noFill/>
                          </a:ln>
                          <a:solidFill>
                            <a:schemeClr val="bg1"/>
                          </a:solidFill>
                          <a:effectLst/>
                          <a:latin typeface="+mn-lt"/>
                          <a:ea typeface="+mn-ea"/>
                          <a:cs typeface="+mn-cs"/>
                        </a:rPr>
                        <a:t>Intel® SSD 520 Series</a:t>
                      </a:r>
                    </a:p>
                  </a:txBody>
                  <a:tcPr anchor="ctr">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solidFill>
                  </a:tcPr>
                </a:tc>
              </a:tr>
              <a:tr h="497840">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u="none" strike="noStrike" cap="none" normalizeH="0" baseline="0" dirty="0" smtClean="0">
                          <a:ln>
                            <a:noFill/>
                          </a:ln>
                          <a:solidFill>
                            <a:schemeClr val="tx1"/>
                          </a:solidFill>
                          <a:effectLst/>
                        </a:rPr>
                        <a:t>Capacities </a:t>
                      </a:r>
                      <a:endParaRPr kumimoji="0" lang="en-US" sz="1300" b="0" i="0" u="none" strike="noStrike" cap="none" normalizeH="0" baseline="0" dirty="0" smtClean="0">
                        <a:ln>
                          <a:noFill/>
                        </a:ln>
                        <a:solidFill>
                          <a:schemeClr val="tx1"/>
                        </a:solidFill>
                        <a:effectLst/>
                        <a:latin typeface="Verdana" pitchFamily="34" charset="0"/>
                        <a:ea typeface="MS PGothic" pitchFamily="34" charset="-128"/>
                        <a:cs typeface="Arial" charset="0"/>
                      </a:endParaRP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smtClean="0">
                          <a:ln>
                            <a:noFill/>
                          </a:ln>
                          <a:solidFill>
                            <a:schemeClr val="tx1"/>
                          </a:solidFill>
                          <a:effectLst/>
                        </a:rPr>
                        <a:t>MLC: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smtClean="0">
                          <a:ln>
                            <a:noFill/>
                          </a:ln>
                          <a:solidFill>
                            <a:schemeClr val="tx1"/>
                          </a:solidFill>
                          <a:effectLst/>
                        </a:rPr>
                        <a:t>40/80/120/160/300/600</a:t>
                      </a:r>
                      <a:endParaRPr kumimoji="0" lang="en-US" sz="1300" b="0" i="0" u="none" strike="noStrike" cap="none" normalizeH="0" baseline="0" dirty="0" smtClean="0">
                        <a:ln>
                          <a:noFill/>
                        </a:ln>
                        <a:solidFill>
                          <a:schemeClr val="tx1"/>
                        </a:solidFill>
                        <a:effectLst/>
                        <a:latin typeface="Arial" pitchFamily="34" charset="0"/>
                        <a:ea typeface="MS PGothic" pitchFamily="34" charset="-128"/>
                        <a:cs typeface="Arial" pitchFamily="34" charset="0"/>
                      </a:endParaRP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lumMod val="20000"/>
                        <a:lumOff val="80000"/>
                      </a:srgbClr>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smtClean="0">
                          <a:ln>
                            <a:noFill/>
                          </a:ln>
                          <a:solidFill>
                            <a:schemeClr val="tx1"/>
                          </a:solidFill>
                          <a:effectLst/>
                        </a:rPr>
                        <a:t>MLC:</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smtClean="0">
                          <a:ln>
                            <a:noFill/>
                          </a:ln>
                          <a:solidFill>
                            <a:schemeClr val="tx1"/>
                          </a:solidFill>
                          <a:effectLst/>
                        </a:rPr>
                        <a:t>60/120/180/240/480</a:t>
                      </a:r>
                      <a:endParaRPr kumimoji="0" lang="en-US" sz="1300" b="0" i="0" u="none" strike="noStrike" cap="none" normalizeH="0" baseline="0" dirty="0" smtClean="0">
                        <a:ln>
                          <a:noFill/>
                        </a:ln>
                        <a:solidFill>
                          <a:schemeClr val="tx1"/>
                        </a:solidFill>
                        <a:effectLst/>
                        <a:latin typeface="Arial" pitchFamily="34" charset="0"/>
                        <a:ea typeface="MS PGothic" pitchFamily="34" charset="-128"/>
                        <a:cs typeface="Arial" pitchFamily="34" charset="0"/>
                      </a:endParaRP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lumMod val="20000"/>
                        <a:lumOff val="80000"/>
                      </a:srgbClr>
                    </a:solidFill>
                  </a:tcPr>
                </a:tc>
              </a:tr>
              <a:tr h="294640">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u="none" strike="noStrike" cap="none" normalizeH="0" baseline="0" dirty="0" smtClean="0">
                          <a:ln>
                            <a:noFill/>
                          </a:ln>
                          <a:solidFill>
                            <a:schemeClr val="tx1"/>
                          </a:solidFill>
                          <a:effectLst/>
                        </a:rPr>
                        <a:t>Interface</a:t>
                      </a:r>
                      <a:endParaRPr kumimoji="0" lang="en-US" sz="1300" b="0" i="0" u="none" strike="noStrike" cap="none" normalizeH="0" baseline="0" dirty="0" smtClean="0">
                        <a:ln>
                          <a:noFill/>
                        </a:ln>
                        <a:solidFill>
                          <a:schemeClr val="tx1"/>
                        </a:solidFill>
                        <a:effectLst/>
                        <a:latin typeface="Verdana" pitchFamily="34" charset="0"/>
                        <a:ea typeface="MS PGothic" pitchFamily="34" charset="-128"/>
                        <a:cs typeface="Arial" charset="0"/>
                      </a:endParaRP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smtClean="0">
                          <a:ln>
                            <a:noFill/>
                          </a:ln>
                          <a:solidFill>
                            <a:schemeClr val="tx1"/>
                          </a:solidFill>
                          <a:effectLst/>
                        </a:rPr>
                        <a:t>SATA 3Gbps</a:t>
                      </a:r>
                      <a:endParaRPr kumimoji="0" lang="en-US" sz="1300" b="0" i="0" u="none" strike="noStrike" cap="none" normalizeH="0" baseline="0" dirty="0" smtClean="0">
                        <a:ln>
                          <a:noFill/>
                        </a:ln>
                        <a:solidFill>
                          <a:schemeClr val="tx1"/>
                        </a:solidFill>
                        <a:effectLst/>
                        <a:latin typeface="Verdana" pitchFamily="34" charset="0"/>
                        <a:ea typeface="MS PGothic" pitchFamily="34" charset="-128"/>
                        <a:cs typeface="Arial" charset="0"/>
                      </a:endParaRPr>
                    </a:p>
                  </a:txBody>
                  <a:tcP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lumMod val="20000"/>
                        <a:lumOff val="80000"/>
                      </a:srgbClr>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smtClean="0">
                          <a:ln>
                            <a:noFill/>
                          </a:ln>
                          <a:solidFill>
                            <a:schemeClr val="tx1"/>
                          </a:solidFill>
                          <a:effectLst/>
                        </a:rPr>
                        <a:t>SATA 6Gbps</a:t>
                      </a:r>
                      <a:endParaRPr kumimoji="0" lang="en-US" sz="1300" b="0" i="0" u="none" strike="noStrike" cap="none" normalizeH="0" baseline="0" dirty="0" smtClean="0">
                        <a:ln>
                          <a:noFill/>
                        </a:ln>
                        <a:solidFill>
                          <a:schemeClr val="tx1"/>
                        </a:solidFill>
                        <a:effectLst/>
                        <a:latin typeface="Verdana" pitchFamily="34" charset="0"/>
                        <a:ea typeface="MS PGothic" pitchFamily="34" charset="-128"/>
                        <a:cs typeface="Arial" charset="0"/>
                      </a:endParaRPr>
                    </a:p>
                  </a:txBody>
                  <a:tcP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lumMod val="20000"/>
                        <a:lumOff val="80000"/>
                      </a:srgbClr>
                    </a:solidFill>
                  </a:tcPr>
                </a:tc>
              </a:tr>
              <a:tr h="383707">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u="none" strike="noStrike" cap="none" normalizeH="0" baseline="0" dirty="0" smtClean="0">
                          <a:ln>
                            <a:noFill/>
                          </a:ln>
                          <a:solidFill>
                            <a:schemeClr val="tx1"/>
                          </a:solidFill>
                          <a:effectLst/>
                        </a:rPr>
                        <a:t>Seq Performance</a:t>
                      </a:r>
                      <a:r>
                        <a:rPr kumimoji="0" lang="en-US" sz="1300" b="0" u="none" strike="noStrike" cap="none" normalizeH="0" baseline="30000" dirty="0" smtClean="0">
                          <a:ln>
                            <a:noFill/>
                          </a:ln>
                          <a:solidFill>
                            <a:schemeClr val="tx1"/>
                          </a:solidFill>
                          <a:effectLst/>
                        </a:rPr>
                        <a:t>1 </a:t>
                      </a:r>
                      <a:r>
                        <a:rPr kumimoji="0" lang="en-US" sz="1300" b="0" u="none" strike="noStrike" cap="none" normalizeH="0" baseline="0" dirty="0" smtClean="0">
                          <a:ln>
                            <a:noFill/>
                          </a:ln>
                          <a:solidFill>
                            <a:schemeClr val="tx1"/>
                          </a:solidFill>
                          <a:effectLst/>
                        </a:rPr>
                        <a:t>(MB/sec) </a:t>
                      </a:r>
                      <a:endParaRPr kumimoji="0" lang="en-US" sz="1300" b="0" i="0" u="none" strike="noStrike" cap="none" normalizeH="0" baseline="0" dirty="0" smtClean="0">
                        <a:ln>
                          <a:noFill/>
                        </a:ln>
                        <a:solidFill>
                          <a:schemeClr val="tx1"/>
                        </a:solidFill>
                        <a:effectLst/>
                        <a:latin typeface="Verdana" pitchFamily="34" charset="0"/>
                        <a:ea typeface="MS PGothic" pitchFamily="34" charset="-128"/>
                        <a:cs typeface="Arial" charset="0"/>
                      </a:endParaRP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n-lt"/>
                          <a:ea typeface="MS PGothic" pitchFamily="34" charset="-128"/>
                          <a:cs typeface="Arial" pitchFamily="34" charset="0"/>
                        </a:rPr>
                        <a:t>Up to 260 / 210</a:t>
                      </a: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lumMod val="20000"/>
                        <a:lumOff val="80000"/>
                      </a:srgbClr>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0" i="0" u="none" strike="noStrike" cap="none" normalizeH="0" baseline="0" dirty="0" smtClean="0">
                          <a:ln>
                            <a:noFill/>
                          </a:ln>
                          <a:solidFill>
                            <a:schemeClr val="tx1"/>
                          </a:solidFill>
                          <a:effectLst/>
                          <a:latin typeface="+mn-lt"/>
                          <a:ea typeface="MS PGothic" pitchFamily="34" charset="-128"/>
                          <a:cs typeface="Arial" pitchFamily="34" charset="0"/>
                        </a:rPr>
                        <a:t>Up to 550 / 520</a:t>
                      </a: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lumMod val="20000"/>
                        <a:lumOff val="80000"/>
                      </a:srgbClr>
                    </a:solidFill>
                  </a:tcPr>
                </a:tc>
              </a:tr>
              <a:tr h="563654">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u="none" strike="noStrike" cap="none" normalizeH="0" baseline="0" dirty="0" smtClean="0">
                          <a:ln>
                            <a:noFill/>
                          </a:ln>
                          <a:solidFill>
                            <a:schemeClr val="tx1"/>
                          </a:solidFill>
                          <a:effectLst/>
                        </a:rPr>
                        <a:t>Rnd performance</a:t>
                      </a:r>
                      <a:r>
                        <a:rPr kumimoji="0" lang="en-US" sz="1300" b="0" u="none" strike="noStrike" cap="none" normalizeH="0" baseline="30000" dirty="0" smtClean="0">
                          <a:ln>
                            <a:noFill/>
                          </a:ln>
                          <a:solidFill>
                            <a:schemeClr val="tx1"/>
                          </a:solidFill>
                          <a:effectLst/>
                        </a:rPr>
                        <a:t>1 </a:t>
                      </a:r>
                      <a:r>
                        <a:rPr kumimoji="0" lang="en-US" sz="1300" b="0" u="none" strike="noStrike" cap="none" normalizeH="0" baseline="0" dirty="0" smtClean="0">
                          <a:ln>
                            <a:noFill/>
                          </a:ln>
                          <a:solidFill>
                            <a:schemeClr val="tx1"/>
                          </a:solidFill>
                          <a:effectLst/>
                        </a:rPr>
                        <a:t>R/W (IOPS)</a:t>
                      </a:r>
                      <a:endParaRPr kumimoji="0" lang="en-US" sz="1300" b="0" i="0" u="none" strike="noStrike" cap="none" normalizeH="0" baseline="0" dirty="0" smtClean="0">
                        <a:ln>
                          <a:noFill/>
                        </a:ln>
                        <a:solidFill>
                          <a:schemeClr val="tx1"/>
                        </a:solidFill>
                        <a:effectLst/>
                        <a:latin typeface="Arial" pitchFamily="34" charset="0"/>
                        <a:ea typeface="MS PGothic" pitchFamily="34" charset="-128"/>
                        <a:cs typeface="Arial" pitchFamily="34" charset="0"/>
                      </a:endParaRP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n-lt"/>
                          <a:ea typeface="MS PGothic" pitchFamily="34" charset="-128"/>
                          <a:cs typeface="Arial" pitchFamily="34" charset="0"/>
                        </a:rPr>
                        <a:t>Up to 39.5K / 23K</a:t>
                      </a: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lumMod val="20000"/>
                        <a:lumOff val="80000"/>
                      </a:srgbClr>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0" i="0" u="none" strike="noStrike" cap="none" normalizeH="0" baseline="0" dirty="0" smtClean="0">
                          <a:ln>
                            <a:noFill/>
                          </a:ln>
                          <a:solidFill>
                            <a:schemeClr val="tx1"/>
                          </a:solidFill>
                          <a:effectLst/>
                          <a:latin typeface="+mn-lt"/>
                          <a:ea typeface="MS PGothic" pitchFamily="34" charset="-128"/>
                          <a:cs typeface="Arial" pitchFamily="34" charset="0"/>
                        </a:rPr>
                        <a:t>Up to 40K / 70K</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0" i="0" u="none" strike="noStrike" cap="none" normalizeH="0" baseline="0" dirty="0" smtClean="0">
                          <a:ln>
                            <a:noFill/>
                          </a:ln>
                          <a:solidFill>
                            <a:schemeClr val="tx1"/>
                          </a:solidFill>
                          <a:effectLst/>
                          <a:latin typeface="+mn-lt"/>
                          <a:ea typeface="MS PGothic" pitchFamily="34" charset="-128"/>
                          <a:cs typeface="Arial" pitchFamily="34" charset="0"/>
                        </a:rPr>
                        <a:t>(max 80k write IOPS)</a:t>
                      </a: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lumMod val="20000"/>
                        <a:lumOff val="80000"/>
                      </a:srgbClr>
                    </a:solidFill>
                  </a:tcPr>
                </a:tc>
              </a:tr>
              <a:tr h="563654">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u="none" strike="noStrike" cap="none" normalizeH="0" baseline="0" dirty="0" smtClean="0">
                          <a:ln>
                            <a:noFill/>
                          </a:ln>
                          <a:solidFill>
                            <a:schemeClr val="tx1"/>
                          </a:solidFill>
                          <a:effectLst/>
                        </a:rPr>
                        <a:t>Power (W)</a:t>
                      </a:r>
                      <a:r>
                        <a:rPr kumimoji="0" lang="en-US" sz="1300" b="0" u="none" strike="noStrike" cap="none" normalizeH="0" baseline="30000" dirty="0" smtClean="0">
                          <a:ln>
                            <a:noFill/>
                          </a:ln>
                          <a:solidFill>
                            <a:schemeClr val="tx1"/>
                          </a:solidFill>
                          <a:effectLst/>
                        </a:rPr>
                        <a:t>2</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u="none" strike="noStrike" cap="none" normalizeH="0" baseline="0" dirty="0" smtClean="0">
                          <a:ln>
                            <a:noFill/>
                          </a:ln>
                          <a:solidFill>
                            <a:schemeClr val="tx1"/>
                          </a:solidFill>
                          <a:effectLst/>
                        </a:rPr>
                        <a:t>(active / idle)</a:t>
                      </a:r>
                      <a:endParaRPr kumimoji="0" lang="en-US" sz="1300" b="0" i="0" u="none" strike="noStrike" cap="none" normalizeH="0" baseline="0" dirty="0" smtClean="0">
                        <a:ln>
                          <a:noFill/>
                        </a:ln>
                        <a:solidFill>
                          <a:schemeClr val="tx1"/>
                        </a:solidFill>
                        <a:effectLst/>
                        <a:latin typeface="Arial" pitchFamily="34" charset="0"/>
                        <a:ea typeface="MS PGothic" pitchFamily="34" charset="-128"/>
                        <a:cs typeface="Arial" pitchFamily="34" charset="0"/>
                      </a:endParaRP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300" b="0" i="0" u="none" strike="noStrike" kern="1200" baseline="0" dirty="0" smtClean="0">
                          <a:solidFill>
                            <a:schemeClr val="tx1"/>
                          </a:solidFill>
                          <a:latin typeface="+mn-lt"/>
                          <a:ea typeface="+mn-ea"/>
                          <a:cs typeface="+mn-cs"/>
                        </a:rPr>
                        <a:t>150 </a:t>
                      </a:r>
                      <a:r>
                        <a:rPr lang="en-US" sz="1300" b="0" i="0" u="none" strike="noStrike" kern="1200" baseline="0" dirty="0" err="1" smtClean="0">
                          <a:solidFill>
                            <a:schemeClr val="tx1"/>
                          </a:solidFill>
                          <a:latin typeface="+mn-lt"/>
                          <a:ea typeface="+mn-ea"/>
                          <a:cs typeface="+mn-cs"/>
                        </a:rPr>
                        <a:t>mW</a:t>
                      </a:r>
                      <a:r>
                        <a:rPr kumimoji="0" lang="en-US" sz="1300" u="none" strike="noStrike" cap="none" normalizeH="0" baseline="0" dirty="0" smtClean="0">
                          <a:ln>
                            <a:noFill/>
                          </a:ln>
                          <a:solidFill>
                            <a:schemeClr val="tx1"/>
                          </a:solidFill>
                          <a:effectLst/>
                        </a:rPr>
                        <a:t> / </a:t>
                      </a:r>
                      <a:r>
                        <a:rPr lang="en-US" sz="1300" b="0" i="0" u="none" strike="noStrike" kern="1200" baseline="0" dirty="0" smtClean="0">
                          <a:solidFill>
                            <a:schemeClr val="tx1"/>
                          </a:solidFill>
                          <a:latin typeface="+mn-lt"/>
                          <a:ea typeface="+mn-ea"/>
                          <a:cs typeface="+mn-cs"/>
                        </a:rPr>
                        <a:t>100 mW</a:t>
                      </a:r>
                      <a:endParaRPr kumimoji="0" lang="en-US" sz="1300" b="0" i="0" u="none" strike="noStrike" cap="none" normalizeH="0" baseline="0" dirty="0" smtClean="0">
                        <a:ln>
                          <a:noFill/>
                        </a:ln>
                        <a:solidFill>
                          <a:schemeClr val="tx1"/>
                        </a:solidFill>
                        <a:effectLst/>
                        <a:latin typeface="Verdana" pitchFamily="34" charset="0"/>
                        <a:ea typeface="MS PGothic" pitchFamily="34" charset="-128"/>
                        <a:cs typeface="Arial" charset="0"/>
                      </a:endParaRP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lumMod val="20000"/>
                        <a:lumOff val="80000"/>
                      </a:srgbClr>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300" b="0" i="0" u="none" strike="noStrike" kern="1200" baseline="0" dirty="0" smtClean="0">
                          <a:solidFill>
                            <a:schemeClr val="tx1"/>
                          </a:solidFill>
                          <a:latin typeface="+mn-lt"/>
                          <a:ea typeface="+mn-ea"/>
                          <a:cs typeface="+mn-cs"/>
                        </a:rPr>
                        <a:t>850 </a:t>
                      </a:r>
                      <a:r>
                        <a:rPr lang="en-US" sz="1300" b="0" i="0" u="none" strike="noStrike" kern="1200" baseline="0" dirty="0" err="1" smtClean="0">
                          <a:solidFill>
                            <a:schemeClr val="tx1"/>
                          </a:solidFill>
                          <a:latin typeface="+mn-lt"/>
                          <a:ea typeface="+mn-ea"/>
                          <a:cs typeface="+mn-cs"/>
                        </a:rPr>
                        <a:t>mW</a:t>
                      </a:r>
                      <a:r>
                        <a:rPr kumimoji="0" lang="en-US" sz="1300" u="none" strike="noStrike" cap="none" normalizeH="0" baseline="0" dirty="0" smtClean="0">
                          <a:ln>
                            <a:noFill/>
                          </a:ln>
                          <a:solidFill>
                            <a:schemeClr val="tx1"/>
                          </a:solidFill>
                          <a:effectLst/>
                        </a:rPr>
                        <a:t> / </a:t>
                      </a:r>
                      <a:r>
                        <a:rPr lang="en-US" sz="1300" b="0" i="0" u="none" strike="noStrike" kern="1200" baseline="0" dirty="0" smtClean="0">
                          <a:solidFill>
                            <a:schemeClr val="tx1"/>
                          </a:solidFill>
                          <a:latin typeface="+mn-lt"/>
                          <a:ea typeface="+mn-ea"/>
                          <a:cs typeface="+mn-cs"/>
                        </a:rPr>
                        <a:t>600 mW</a:t>
                      </a:r>
                      <a:endParaRPr kumimoji="0" lang="en-US" sz="1300" b="0" i="0" u="none" strike="noStrike" cap="none" normalizeH="0" baseline="0" dirty="0" smtClean="0">
                        <a:ln>
                          <a:noFill/>
                        </a:ln>
                        <a:solidFill>
                          <a:schemeClr val="tx1"/>
                        </a:solidFill>
                        <a:effectLst/>
                        <a:latin typeface="Verdana" pitchFamily="34" charset="0"/>
                        <a:ea typeface="MS PGothic" pitchFamily="34" charset="-128"/>
                        <a:cs typeface="Arial" charset="0"/>
                      </a:endParaRP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lumMod val="20000"/>
                        <a:lumOff val="80000"/>
                      </a:srgbClr>
                    </a:solidFill>
                  </a:tcPr>
                </a:tc>
              </a:tr>
              <a:tr h="294640">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u="none" strike="noStrike" cap="none" normalizeH="0" baseline="0" dirty="0" smtClean="0">
                          <a:ln>
                            <a:noFill/>
                          </a:ln>
                          <a:solidFill>
                            <a:schemeClr val="tx1"/>
                          </a:solidFill>
                          <a:effectLst/>
                        </a:rPr>
                        <a:t>Form Factors</a:t>
                      </a:r>
                      <a:endParaRPr kumimoji="0" lang="en-US" sz="1300" b="0" i="0" u="none" strike="noStrike" cap="none" normalizeH="0" baseline="0" dirty="0" smtClean="0">
                        <a:ln>
                          <a:noFill/>
                        </a:ln>
                        <a:solidFill>
                          <a:schemeClr val="tx1"/>
                        </a:solidFill>
                        <a:effectLst/>
                        <a:latin typeface="Verdana" pitchFamily="34" charset="0"/>
                        <a:ea typeface="MS PGothic" pitchFamily="34" charset="-128"/>
                        <a:cs typeface="Arial" charset="0"/>
                      </a:endParaRP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smtClean="0">
                          <a:ln>
                            <a:noFill/>
                          </a:ln>
                          <a:solidFill>
                            <a:schemeClr val="tx1"/>
                          </a:solidFill>
                          <a:effectLst/>
                        </a:rPr>
                        <a:t>2.5”</a:t>
                      </a:r>
                      <a:endParaRPr kumimoji="0" lang="en-US" sz="1300" b="0" i="0" u="none" strike="noStrike" cap="none" normalizeH="0" baseline="0" dirty="0" smtClean="0">
                        <a:ln>
                          <a:noFill/>
                        </a:ln>
                        <a:solidFill>
                          <a:schemeClr val="tx1"/>
                        </a:solidFill>
                        <a:effectLst/>
                        <a:latin typeface="Verdana" pitchFamily="34" charset="0"/>
                        <a:ea typeface="MS PGothic" pitchFamily="34" charset="-128"/>
                        <a:cs typeface="Arial" charset="0"/>
                      </a:endParaRPr>
                    </a:p>
                  </a:txBody>
                  <a:tcP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lumMod val="20000"/>
                        <a:lumOff val="80000"/>
                      </a:srgbClr>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smtClean="0">
                          <a:ln>
                            <a:noFill/>
                          </a:ln>
                          <a:solidFill>
                            <a:schemeClr val="tx1"/>
                          </a:solidFill>
                          <a:effectLst/>
                        </a:rPr>
                        <a:t>2.5”</a:t>
                      </a:r>
                      <a:endParaRPr kumimoji="0" lang="en-US" sz="1300" b="0" i="0" u="none" strike="noStrike" cap="none" normalizeH="0" baseline="0" dirty="0" smtClean="0">
                        <a:ln>
                          <a:noFill/>
                        </a:ln>
                        <a:solidFill>
                          <a:schemeClr val="tx1"/>
                        </a:solidFill>
                        <a:effectLst/>
                        <a:latin typeface="Verdana" pitchFamily="34" charset="0"/>
                        <a:ea typeface="MS PGothic" pitchFamily="34" charset="-128"/>
                        <a:cs typeface="Arial" charset="0"/>
                      </a:endParaRPr>
                    </a:p>
                  </a:txBody>
                  <a:tcP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lumMod val="20000"/>
                        <a:lumOff val="80000"/>
                      </a:srgbClr>
                    </a:solidFill>
                  </a:tcPr>
                </a:tc>
              </a:tr>
              <a:tr h="294640">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u="none" strike="noStrike" cap="none" normalizeH="0" baseline="0" dirty="0" smtClean="0">
                          <a:ln>
                            <a:noFill/>
                          </a:ln>
                          <a:solidFill>
                            <a:schemeClr val="tx1"/>
                          </a:solidFill>
                          <a:effectLst/>
                        </a:rPr>
                        <a:t>Security</a:t>
                      </a:r>
                      <a:endParaRPr kumimoji="0" lang="en-US" sz="1300" b="0" i="0" u="none" strike="noStrike" cap="none" normalizeH="0" baseline="0" dirty="0" smtClean="0">
                        <a:ln>
                          <a:noFill/>
                        </a:ln>
                        <a:solidFill>
                          <a:schemeClr val="tx1"/>
                        </a:solidFill>
                        <a:effectLst/>
                        <a:latin typeface="Verdana" pitchFamily="34" charset="0"/>
                        <a:ea typeface="MS PGothic" pitchFamily="34" charset="-128"/>
                        <a:cs typeface="Arial" charset="0"/>
                      </a:endParaRP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smtClean="0">
                          <a:ln>
                            <a:noFill/>
                          </a:ln>
                          <a:solidFill>
                            <a:schemeClr val="tx1"/>
                          </a:solidFill>
                          <a:effectLst/>
                        </a:rPr>
                        <a:t>AES-128 encryption</a:t>
                      </a:r>
                      <a:endParaRPr kumimoji="0" lang="en-US" sz="1300" b="0" i="0" u="none" strike="noStrike" cap="none" normalizeH="0" baseline="0" dirty="0" smtClean="0">
                        <a:ln>
                          <a:noFill/>
                        </a:ln>
                        <a:solidFill>
                          <a:schemeClr val="tx1"/>
                        </a:solidFill>
                        <a:effectLst/>
                        <a:latin typeface="Verdana" pitchFamily="34" charset="0"/>
                        <a:ea typeface="MS PGothic" pitchFamily="34" charset="-128"/>
                        <a:cs typeface="Arial" charset="0"/>
                      </a:endParaRPr>
                    </a:p>
                  </a:txBody>
                  <a:tcP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lumMod val="20000"/>
                        <a:lumOff val="80000"/>
                      </a:srgbClr>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smtClean="0">
                          <a:ln>
                            <a:noFill/>
                          </a:ln>
                          <a:solidFill>
                            <a:schemeClr val="tx1"/>
                          </a:solidFill>
                          <a:effectLst/>
                        </a:rPr>
                        <a:t>AES-256 encryption</a:t>
                      </a: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lumMod val="20000"/>
                        <a:lumOff val="80000"/>
                      </a:srgbClr>
                    </a:solidFill>
                  </a:tcPr>
                </a:tc>
              </a:tr>
              <a:tr h="497840">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Verdana" pitchFamily="34" charset="0"/>
                          <a:ea typeface="MS PGothic" pitchFamily="34" charset="-128"/>
                          <a:cs typeface="Arial" charset="0"/>
                        </a:rPr>
                        <a:t>Data Reliability – Surplus Array</a:t>
                      </a: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Verdana" pitchFamily="34" charset="0"/>
                          <a:ea typeface="MS PGothic" pitchFamily="34" charset="-128"/>
                          <a:cs typeface="Arial" charset="0"/>
                        </a:rPr>
                        <a:t>Yes</a:t>
                      </a:r>
                    </a:p>
                  </a:txBody>
                  <a:tcP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lumMod val="20000"/>
                        <a:lumOff val="80000"/>
                      </a:srgbClr>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Verdana" pitchFamily="34" charset="0"/>
                          <a:ea typeface="MS PGothic" pitchFamily="34" charset="-128"/>
                          <a:cs typeface="Arial" charset="0"/>
                        </a:rPr>
                        <a:t>Yes</a:t>
                      </a:r>
                    </a:p>
                  </a:txBody>
                  <a:tcP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lumMod val="20000"/>
                        <a:lumOff val="80000"/>
                      </a:srgbClr>
                    </a:solidFill>
                  </a:tcPr>
                </a:tc>
              </a:tr>
              <a:tr h="294640">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u="none" strike="noStrike" cap="none" normalizeH="0" baseline="0" dirty="0" smtClean="0">
                          <a:ln>
                            <a:noFill/>
                          </a:ln>
                          <a:solidFill>
                            <a:schemeClr val="tx1"/>
                          </a:solidFill>
                          <a:effectLst/>
                        </a:rPr>
                        <a:t>Data Path Protection</a:t>
                      </a:r>
                      <a:endParaRPr kumimoji="0" lang="en-US" sz="1300" b="0" i="0" u="none" strike="noStrike" cap="none" normalizeH="0" baseline="0" dirty="0" smtClean="0">
                        <a:ln>
                          <a:noFill/>
                        </a:ln>
                        <a:solidFill>
                          <a:schemeClr val="tx1"/>
                        </a:solidFill>
                        <a:effectLst/>
                        <a:latin typeface="Verdana" pitchFamily="34" charset="0"/>
                        <a:ea typeface="MS PGothic" pitchFamily="34" charset="-128"/>
                        <a:cs typeface="Arial" charset="0"/>
                      </a:endParaRP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smtClean="0">
                          <a:ln>
                            <a:noFill/>
                          </a:ln>
                          <a:solidFill>
                            <a:schemeClr val="tx1"/>
                          </a:solidFill>
                          <a:effectLst/>
                        </a:rPr>
                        <a:t>LBA Tag Checking</a:t>
                      </a:r>
                      <a:endParaRPr kumimoji="0" lang="en-US" sz="1300" b="0" i="0" u="none" strike="noStrike" cap="none" normalizeH="0" baseline="0" dirty="0" smtClean="0">
                        <a:ln>
                          <a:noFill/>
                        </a:ln>
                        <a:solidFill>
                          <a:schemeClr val="tx1"/>
                        </a:solidFill>
                        <a:effectLst/>
                        <a:latin typeface="Verdana" pitchFamily="34" charset="0"/>
                        <a:ea typeface="MS PGothic" pitchFamily="34" charset="-128"/>
                        <a:cs typeface="Arial" charset="0"/>
                      </a:endParaRPr>
                    </a:p>
                  </a:txBody>
                  <a:tcP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lumMod val="20000"/>
                        <a:lumOff val="80000"/>
                      </a:srgbClr>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smtClean="0">
                          <a:ln>
                            <a:noFill/>
                          </a:ln>
                          <a:solidFill>
                            <a:schemeClr val="tx1"/>
                          </a:solidFill>
                          <a:effectLst/>
                        </a:rPr>
                        <a:t>E2E Data Protection</a:t>
                      </a:r>
                      <a:endParaRPr kumimoji="0" lang="en-US" sz="1300" b="0" i="0" u="none" strike="noStrike" cap="none" normalizeH="0" baseline="0" dirty="0" smtClean="0">
                        <a:ln>
                          <a:noFill/>
                        </a:ln>
                        <a:solidFill>
                          <a:schemeClr val="tx1"/>
                        </a:solidFill>
                        <a:effectLst/>
                        <a:latin typeface="Verdana" pitchFamily="34" charset="0"/>
                        <a:ea typeface="MS PGothic" pitchFamily="34" charset="-128"/>
                        <a:cs typeface="Arial" charset="0"/>
                      </a:endParaRPr>
                    </a:p>
                  </a:txBody>
                  <a:tcP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lumMod val="20000"/>
                        <a:lumOff val="80000"/>
                      </a:srgbClr>
                    </a:solidFill>
                  </a:tcPr>
                </a:tc>
              </a:tr>
              <a:tr h="294640">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u="none" strike="noStrike" cap="none" normalizeH="0" baseline="0" dirty="0" smtClean="0">
                          <a:ln>
                            <a:noFill/>
                          </a:ln>
                          <a:solidFill>
                            <a:schemeClr val="tx1"/>
                          </a:solidFill>
                          <a:effectLst/>
                        </a:rPr>
                        <a:t>Low Halogen</a:t>
                      </a:r>
                      <a:endParaRPr kumimoji="0" lang="en-US" sz="1300" b="0" i="0" u="none" strike="noStrike" cap="none" normalizeH="0" baseline="0" dirty="0" smtClean="0">
                        <a:ln>
                          <a:noFill/>
                        </a:ln>
                        <a:solidFill>
                          <a:schemeClr val="tx1"/>
                        </a:solidFill>
                        <a:effectLst/>
                        <a:latin typeface="Arial" pitchFamily="34" charset="0"/>
                        <a:ea typeface="MS PGothic" pitchFamily="34" charset="-128"/>
                        <a:cs typeface="Arial" pitchFamily="34" charset="0"/>
                      </a:endParaRP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smtClean="0">
                          <a:ln>
                            <a:noFill/>
                          </a:ln>
                          <a:solidFill>
                            <a:schemeClr val="tx1"/>
                          </a:solidFill>
                          <a:effectLst/>
                        </a:rPr>
                        <a:t>Yes</a:t>
                      </a:r>
                      <a:endParaRPr kumimoji="0" lang="en-US" sz="1300" b="0" i="0" u="none" strike="noStrike" cap="none" normalizeH="0" baseline="0" dirty="0" smtClean="0">
                        <a:ln>
                          <a:noFill/>
                        </a:ln>
                        <a:solidFill>
                          <a:schemeClr val="tx1"/>
                        </a:solidFill>
                        <a:effectLst/>
                        <a:latin typeface="Arial" pitchFamily="34" charset="0"/>
                        <a:ea typeface="MS PGothic" pitchFamily="34" charset="-128"/>
                        <a:cs typeface="Arial" pitchFamily="34" charset="0"/>
                      </a:endParaRP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lumMod val="20000"/>
                        <a:lumOff val="80000"/>
                      </a:srgbClr>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smtClean="0">
                          <a:ln>
                            <a:noFill/>
                          </a:ln>
                          <a:solidFill>
                            <a:schemeClr val="tx1"/>
                          </a:solidFill>
                          <a:effectLst/>
                        </a:rPr>
                        <a:t>Yes</a:t>
                      </a:r>
                      <a:endParaRPr kumimoji="0" lang="en-US" sz="1300" b="0" i="0" u="none" strike="noStrike" cap="none" normalizeH="0" baseline="0" dirty="0" smtClean="0">
                        <a:ln>
                          <a:noFill/>
                        </a:ln>
                        <a:solidFill>
                          <a:schemeClr val="tx1"/>
                        </a:solidFill>
                        <a:effectLst/>
                        <a:latin typeface="Arial" pitchFamily="34" charset="0"/>
                        <a:ea typeface="MS PGothic" pitchFamily="34" charset="-128"/>
                        <a:cs typeface="Arial" pitchFamily="34" charset="0"/>
                      </a:endParaRP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lumMod val="20000"/>
                        <a:lumOff val="80000"/>
                      </a:srgbClr>
                    </a:solidFill>
                  </a:tcPr>
                </a:tc>
              </a:tr>
              <a:tr h="294640">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u="none" strike="noStrike" kern="1200" cap="none" normalizeH="0" baseline="0" dirty="0" smtClean="0">
                          <a:ln>
                            <a:noFill/>
                          </a:ln>
                          <a:solidFill>
                            <a:schemeClr val="tx1"/>
                          </a:solidFill>
                          <a:effectLst/>
                          <a:latin typeface="+mn-lt"/>
                          <a:ea typeface="+mn-ea"/>
                          <a:cs typeface="+mn-cs"/>
                        </a:rPr>
                        <a:t>Warranty</a:t>
                      </a: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5 Year</a:t>
                      </a: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lumMod val="20000"/>
                        <a:lumOff val="80000"/>
                      </a:srgbClr>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5 Year</a:t>
                      </a: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lumMod val="20000"/>
                        <a:lumOff val="80000"/>
                      </a:srgbClr>
                    </a:solidFill>
                  </a:tcPr>
                </a:tc>
              </a:tr>
            </a:tbl>
          </a:graphicData>
        </a:graphic>
      </p:graphicFrame>
      <p:pic>
        <p:nvPicPr>
          <p:cNvPr id="9" name="Picture 2" descr="C:\Users\ecampoy\AppData\Local\Temp\wz5ffc\2D_Diecon_Watch_rgb.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551550" y="243370"/>
            <a:ext cx="439821" cy="77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089881"/>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3840" y="365760"/>
            <a:ext cx="8534400" cy="469900"/>
          </a:xfrm>
        </p:spPr>
        <p:txBody>
          <a:bodyPr/>
          <a:lstStyle/>
          <a:p>
            <a:r>
              <a:rPr lang="en-US" dirty="0" smtClean="0"/>
              <a:t>Best TCO for Corporate IT</a:t>
            </a:r>
            <a:endParaRPr lang="en-US" dirty="0"/>
          </a:p>
        </p:txBody>
      </p:sp>
      <p:pic>
        <p:nvPicPr>
          <p:cNvPr id="19"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66360" y="1707310"/>
            <a:ext cx="3438759" cy="2849450"/>
          </a:xfrm>
          <a:prstGeom prst="rect">
            <a:avLst/>
          </a:prstGeom>
          <a:noFill/>
          <a:ln w="9525">
            <a:noFill/>
            <a:miter lim="800000"/>
            <a:headEnd/>
            <a:tailEnd/>
          </a:ln>
        </p:spPr>
      </p:pic>
      <p:sp>
        <p:nvSpPr>
          <p:cNvPr id="20" name="Oval 19"/>
          <p:cNvSpPr/>
          <p:nvPr/>
        </p:nvSpPr>
        <p:spPr bwMode="auto">
          <a:xfrm>
            <a:off x="6156960" y="3977640"/>
            <a:ext cx="533400" cy="304800"/>
          </a:xfrm>
          <a:prstGeom prst="ellipse">
            <a:avLst/>
          </a:prstGeom>
          <a:solidFill>
            <a:schemeClr val="accent1">
              <a:alpha val="0"/>
            </a:schemeClr>
          </a:solid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mtClean="0">
              <a:solidFill>
                <a:srgbClr val="FFFFFF"/>
              </a:solidFill>
              <a:cs typeface="Arial" charset="0"/>
            </a:endParaRPr>
          </a:p>
        </p:txBody>
      </p:sp>
      <p:graphicFrame>
        <p:nvGraphicFramePr>
          <p:cNvPr id="21" name="Chart 20"/>
          <p:cNvGraphicFramePr/>
          <p:nvPr>
            <p:extLst>
              <p:ext uri="{D42A27DB-BD31-4B8C-83A1-F6EECF244321}">
                <p14:modId xmlns:p14="http://schemas.microsoft.com/office/powerpoint/2010/main" val="1955160165"/>
              </p:ext>
            </p:extLst>
          </p:nvPr>
        </p:nvGraphicFramePr>
        <p:xfrm>
          <a:off x="563880" y="1554480"/>
          <a:ext cx="4419600" cy="3810000"/>
        </p:xfrm>
        <a:graphic>
          <a:graphicData uri="http://schemas.openxmlformats.org/drawingml/2006/chart">
            <c:chart xmlns:c="http://schemas.openxmlformats.org/drawingml/2006/chart" xmlns:r="http://schemas.openxmlformats.org/officeDocument/2006/relationships" r:id="rId3"/>
          </a:graphicData>
        </a:graphic>
      </p:graphicFrame>
      <p:sp>
        <p:nvSpPr>
          <p:cNvPr id="27" name="Content Placeholder 4"/>
          <p:cNvSpPr>
            <a:spLocks noGrp="1"/>
          </p:cNvSpPr>
          <p:nvPr>
            <p:ph sz="half" idx="1"/>
          </p:nvPr>
        </p:nvSpPr>
        <p:spPr>
          <a:xfrm>
            <a:off x="396240" y="944880"/>
            <a:ext cx="4678680" cy="5397500"/>
          </a:xfrm>
          <a:ln w="3175">
            <a:noFill/>
          </a:ln>
          <a:scene3d>
            <a:camera prst="orthographicFront"/>
            <a:lightRig rig="threePt" dir="t"/>
          </a:scene3d>
          <a:sp3d>
            <a:bevelT w="139700" h="139700" prst="divot"/>
          </a:sp3d>
        </p:spPr>
        <p:txBody>
          <a:bodyPr/>
          <a:lstStyle/>
          <a:p>
            <a:pPr>
              <a:spcBef>
                <a:spcPts val="0"/>
              </a:spcBef>
            </a:pPr>
            <a:r>
              <a:rPr lang="en-US" sz="2000" dirty="0" smtClean="0"/>
              <a:t> </a:t>
            </a:r>
            <a:r>
              <a:rPr lang="en-US" sz="1800" dirty="0" smtClean="0"/>
              <a:t>Increase your office productivity…</a:t>
            </a:r>
          </a:p>
          <a:p>
            <a:pPr>
              <a:spcBef>
                <a:spcPts val="600"/>
              </a:spcBef>
            </a:pPr>
            <a:endParaRPr lang="en-US" sz="1800" dirty="0" smtClean="0"/>
          </a:p>
          <a:p>
            <a:pPr>
              <a:spcBef>
                <a:spcPts val="600"/>
              </a:spcBef>
            </a:pPr>
            <a:endParaRPr lang="en-US" sz="2000" dirty="0" smtClean="0"/>
          </a:p>
          <a:p>
            <a:pPr>
              <a:spcBef>
                <a:spcPts val="600"/>
              </a:spcBef>
            </a:pPr>
            <a:endParaRPr lang="en-US" sz="2000" dirty="0" smtClean="0"/>
          </a:p>
          <a:p>
            <a:pPr>
              <a:spcBef>
                <a:spcPts val="600"/>
              </a:spcBef>
            </a:pPr>
            <a:endParaRPr lang="en-US" sz="2000" dirty="0" smtClean="0"/>
          </a:p>
          <a:p>
            <a:pPr>
              <a:spcBef>
                <a:spcPts val="600"/>
              </a:spcBef>
            </a:pPr>
            <a:endParaRPr lang="en-US" sz="2000" dirty="0" smtClean="0"/>
          </a:p>
          <a:p>
            <a:pPr>
              <a:spcBef>
                <a:spcPts val="600"/>
              </a:spcBef>
            </a:pPr>
            <a:endParaRPr lang="en-US" sz="2000" dirty="0" smtClean="0"/>
          </a:p>
          <a:p>
            <a:pPr>
              <a:spcBef>
                <a:spcPts val="600"/>
              </a:spcBef>
            </a:pPr>
            <a:endParaRPr lang="en-US" sz="2000" dirty="0" smtClean="0"/>
          </a:p>
          <a:p>
            <a:pPr>
              <a:spcBef>
                <a:spcPts val="600"/>
              </a:spcBef>
            </a:pPr>
            <a:endParaRPr lang="en-US" sz="2000" dirty="0" smtClean="0"/>
          </a:p>
          <a:p>
            <a:pPr>
              <a:spcBef>
                <a:spcPts val="600"/>
              </a:spcBef>
            </a:pPr>
            <a:endParaRPr lang="en-US" sz="2000" dirty="0" smtClean="0"/>
          </a:p>
          <a:p>
            <a:pPr>
              <a:spcBef>
                <a:spcPts val="600"/>
              </a:spcBef>
            </a:pPr>
            <a:endParaRPr lang="en-US" sz="2000" dirty="0" smtClean="0"/>
          </a:p>
          <a:p>
            <a:pPr>
              <a:spcBef>
                <a:spcPts val="600"/>
              </a:spcBef>
            </a:pPr>
            <a:endParaRPr lang="en-US" sz="2000" dirty="0" smtClean="0"/>
          </a:p>
          <a:p>
            <a:pPr>
              <a:spcBef>
                <a:spcPts val="0"/>
              </a:spcBef>
            </a:pPr>
            <a:r>
              <a:rPr lang="en-US" sz="1800" dirty="0" smtClean="0"/>
              <a:t> ...while enhancing your data security</a:t>
            </a:r>
          </a:p>
          <a:p>
            <a:pPr>
              <a:spcBef>
                <a:spcPts val="600"/>
              </a:spcBef>
            </a:pPr>
            <a:endParaRPr lang="en-US" sz="2000" dirty="0" smtClean="0"/>
          </a:p>
          <a:p>
            <a:pPr>
              <a:spcBef>
                <a:spcPts val="600"/>
              </a:spcBef>
            </a:pPr>
            <a:endParaRPr lang="en-US" sz="2000" dirty="0" smtClean="0"/>
          </a:p>
          <a:p>
            <a:pPr>
              <a:spcBef>
                <a:spcPts val="600"/>
              </a:spcBef>
            </a:pPr>
            <a:endParaRPr lang="en-US" sz="2000" dirty="0" smtClean="0"/>
          </a:p>
          <a:p>
            <a:pPr>
              <a:spcBef>
                <a:spcPts val="600"/>
              </a:spcBef>
            </a:pPr>
            <a:endParaRPr lang="en-US" sz="2000" dirty="0" smtClean="0"/>
          </a:p>
          <a:p>
            <a:pPr>
              <a:spcBef>
                <a:spcPts val="600"/>
              </a:spcBef>
            </a:pPr>
            <a:endParaRPr lang="en-US" sz="2000" dirty="0" smtClean="0"/>
          </a:p>
          <a:p>
            <a:pPr>
              <a:spcBef>
                <a:spcPts val="600"/>
              </a:spcBef>
            </a:pPr>
            <a:endParaRPr lang="en-US" sz="2000" dirty="0" smtClean="0"/>
          </a:p>
          <a:p>
            <a:pPr>
              <a:spcBef>
                <a:spcPts val="600"/>
              </a:spcBef>
            </a:pPr>
            <a:endParaRPr lang="en-US" sz="2000" dirty="0" smtClean="0"/>
          </a:p>
          <a:p>
            <a:pPr>
              <a:spcBef>
                <a:spcPts val="600"/>
              </a:spcBef>
            </a:pPr>
            <a:endParaRPr lang="en-US" sz="2000" dirty="0" smtClean="0"/>
          </a:p>
          <a:p>
            <a:pPr>
              <a:spcBef>
                <a:spcPts val="600"/>
              </a:spcBef>
            </a:pPr>
            <a:endParaRPr lang="en-US" sz="2000" dirty="0" smtClean="0"/>
          </a:p>
          <a:p>
            <a:pPr>
              <a:spcBef>
                <a:spcPts val="600"/>
              </a:spcBef>
            </a:pPr>
            <a:endParaRPr lang="en-US" sz="2000" dirty="0" smtClean="0"/>
          </a:p>
          <a:p>
            <a:pPr>
              <a:spcBef>
                <a:spcPts val="600"/>
              </a:spcBef>
            </a:pPr>
            <a:endParaRPr lang="en-US" sz="2000" dirty="0" smtClean="0"/>
          </a:p>
          <a:p>
            <a:pPr>
              <a:spcBef>
                <a:spcPts val="600"/>
              </a:spcBef>
            </a:pPr>
            <a:endParaRPr lang="en-US" sz="2000" dirty="0" smtClean="0"/>
          </a:p>
          <a:p>
            <a:pPr>
              <a:spcBef>
                <a:spcPts val="600"/>
              </a:spcBef>
            </a:pPr>
            <a:endParaRPr lang="en-US" sz="2000" dirty="0"/>
          </a:p>
        </p:txBody>
      </p:sp>
      <p:sp>
        <p:nvSpPr>
          <p:cNvPr id="28" name="Content Placeholder 8"/>
          <p:cNvSpPr>
            <a:spLocks noGrp="1"/>
          </p:cNvSpPr>
          <p:nvPr>
            <p:ph sz="half" idx="2"/>
          </p:nvPr>
        </p:nvSpPr>
        <p:spPr>
          <a:xfrm>
            <a:off x="5166360" y="944880"/>
            <a:ext cx="3931920" cy="5394960"/>
          </a:xfrm>
          <a:ln>
            <a:noFill/>
          </a:ln>
          <a:scene3d>
            <a:camera prst="orthographicFront"/>
            <a:lightRig rig="threePt" dir="t"/>
          </a:scene3d>
          <a:sp3d>
            <a:bevelT prst="angle"/>
          </a:sp3d>
        </p:spPr>
        <p:txBody>
          <a:bodyPr/>
          <a:lstStyle/>
          <a:p>
            <a:r>
              <a:rPr lang="en-US" sz="1800" dirty="0" smtClean="0"/>
              <a:t>Lower your TCO</a:t>
            </a:r>
            <a:r>
              <a:rPr lang="en-US" sz="1800" baseline="30000" dirty="0" smtClean="0"/>
              <a:t>1</a:t>
            </a:r>
            <a:r>
              <a:rPr lang="en-US" sz="1800" dirty="0" smtClean="0"/>
              <a:t> for corporate PCs</a:t>
            </a:r>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pPr>
              <a:spcBef>
                <a:spcPts val="0"/>
              </a:spcBef>
            </a:pPr>
            <a:r>
              <a:rPr lang="en-US" sz="1800" dirty="0" smtClean="0"/>
              <a:t>      …with a lifetime saving of ~$360 on</a:t>
            </a:r>
          </a:p>
          <a:p>
            <a:pPr>
              <a:spcBef>
                <a:spcPts val="0"/>
              </a:spcBef>
            </a:pPr>
            <a:r>
              <a:rPr lang="en-US" sz="1800" dirty="0" smtClean="0"/>
              <a:t>   160GB Intel® 320 Series SSD</a:t>
            </a:r>
            <a:endParaRPr lang="en-US" dirty="0"/>
          </a:p>
          <a:p>
            <a:pPr>
              <a:spcBef>
                <a:spcPts val="0"/>
              </a:spcBef>
            </a:pPr>
            <a:endParaRPr lang="en-US" sz="1100" dirty="0" smtClean="0"/>
          </a:p>
          <a:p>
            <a:pPr>
              <a:spcBef>
                <a:spcPts val="0"/>
              </a:spcBef>
            </a:pPr>
            <a:r>
              <a:rPr lang="en-US" sz="1100" dirty="0" smtClean="0"/>
              <a:t>	</a:t>
            </a:r>
            <a:endParaRPr lang="en-US" sz="1200" dirty="0" smtClean="0"/>
          </a:p>
        </p:txBody>
      </p:sp>
      <p:sp>
        <p:nvSpPr>
          <p:cNvPr id="29" name="Content Placeholder 4"/>
          <p:cNvSpPr txBox="1">
            <a:spLocks/>
          </p:cNvSpPr>
          <p:nvPr/>
        </p:nvSpPr>
        <p:spPr>
          <a:xfrm>
            <a:off x="853440" y="5855629"/>
            <a:ext cx="7604760" cy="389302"/>
          </a:xfrm>
          <a:prstGeom prst="rect">
            <a:avLst/>
          </a:prstGeom>
          <a:ln w="3175">
            <a:noFill/>
          </a:ln>
          <a:scene3d>
            <a:camera prst="orthographicFront"/>
            <a:lightRig rig="threePt" dir="t"/>
          </a:scene3d>
          <a:sp3d>
            <a:bevelT w="139700" h="139700" prst="divot"/>
          </a:sp3d>
        </p:spPr>
        <p:txBody>
          <a:bodyPr vert="horz" lIns="0" tIns="0" rIns="0" bIns="0" rtlCol="0">
            <a:noAutofit/>
          </a:bodyPr>
          <a:lstStyle>
            <a:lvl1pPr marL="0" indent="0" algn="l" defTabSz="913841" rtl="0" eaLnBrk="1" latinLnBrk="0" hangingPunct="1">
              <a:spcBef>
                <a:spcPts val="2201"/>
              </a:spcBef>
              <a:buFont typeface="Arial" pitchFamily="34" charset="0"/>
              <a:buNone/>
              <a:defRPr lang="en-US" altLang="ja-JP" sz="2000" b="0" i="0" kern="1200">
                <a:solidFill>
                  <a:schemeClr val="tx1"/>
                </a:solidFill>
                <a:latin typeface="+mn-lt"/>
                <a:ea typeface="+mn-ea"/>
                <a:cs typeface="+mn-cs"/>
              </a:defRPr>
            </a:lvl1pPr>
            <a:lvl2pPr marL="228457" indent="-228457" algn="l" defTabSz="913841" rtl="0" eaLnBrk="1" latinLnBrk="0" hangingPunct="1">
              <a:spcBef>
                <a:spcPts val="900"/>
              </a:spcBef>
              <a:buFont typeface="Arial" pitchFamily="34" charset="0"/>
              <a:buChar char="•"/>
              <a:defRPr lang="en-US" altLang="ja-JP" sz="2000" b="0" i="0" kern="1200">
                <a:solidFill>
                  <a:schemeClr val="tx1"/>
                </a:solidFill>
                <a:latin typeface="+mn-lt"/>
                <a:ea typeface="+mn-ea"/>
                <a:cs typeface="+mn-cs"/>
              </a:defRPr>
            </a:lvl2pPr>
            <a:lvl3pPr marL="456925" indent="-228457" algn="l" defTabSz="913841" rtl="0" eaLnBrk="1" latinLnBrk="0" hangingPunct="1">
              <a:spcBef>
                <a:spcPts val="599"/>
              </a:spcBef>
              <a:buClr>
                <a:schemeClr val="tx2"/>
              </a:buClr>
              <a:buFont typeface="Neo Sans Intel" pitchFamily="34" charset="0"/>
              <a:buChar char="–"/>
              <a:defRPr lang="en-US" altLang="ja-JP" sz="1700" b="0" i="0" kern="1200">
                <a:solidFill>
                  <a:schemeClr val="tx1"/>
                </a:solidFill>
                <a:latin typeface="+mn-lt"/>
                <a:ea typeface="+mn-ea"/>
                <a:cs typeface="+mn-cs"/>
              </a:defRPr>
            </a:lvl3pPr>
            <a:lvl4pPr marL="628262" indent="-171347" algn="l" defTabSz="913841" rtl="0" eaLnBrk="1" latinLnBrk="0" hangingPunct="1">
              <a:spcBef>
                <a:spcPts val="300"/>
              </a:spcBef>
              <a:buClr>
                <a:schemeClr val="tx2"/>
              </a:buClr>
              <a:buFont typeface="Neo Sans Intel" pitchFamily="34" charset="0"/>
              <a:buChar char="–"/>
              <a:defRPr lang="en-US" altLang="ja-JP" sz="1600" b="0" i="0" kern="1200">
                <a:solidFill>
                  <a:schemeClr val="tx1"/>
                </a:solidFill>
                <a:latin typeface="+mn-lt"/>
                <a:ea typeface="+mn-ea"/>
                <a:cs typeface="+mn-cs"/>
              </a:defRPr>
            </a:lvl4pPr>
            <a:lvl5pPr marL="799611" indent="-171347" algn="l" defTabSz="913841" rtl="0" eaLnBrk="1" latinLnBrk="0" hangingPunct="1">
              <a:spcBef>
                <a:spcPts val="101"/>
              </a:spcBef>
              <a:buClr>
                <a:schemeClr val="tx2"/>
              </a:buClr>
              <a:buFont typeface="Neo Sans Intel" pitchFamily="34" charset="0"/>
              <a:buChar char="–"/>
              <a:defRPr lang="en-US" altLang="ja-JP" sz="1600" b="0" i="0" kern="1200">
                <a:solidFill>
                  <a:schemeClr val="tx1"/>
                </a:solidFill>
                <a:latin typeface="+mn-lt"/>
                <a:ea typeface="+mn-ea"/>
                <a:cs typeface="+mn-cs"/>
              </a:defRPr>
            </a:lvl5pPr>
            <a:lvl6pPr marL="2513062" indent="-228457" algn="l" defTabSz="913841"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969983" indent="-228457" algn="l" defTabSz="913841"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3426906" indent="-228457" algn="l" defTabSz="913841"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883825" indent="-228457" algn="l" defTabSz="913841" rtl="0" eaLnBrk="1" latinLnBrk="0" hangingPunct="1">
              <a:spcBef>
                <a:spcPct val="20000"/>
              </a:spcBef>
              <a:buFont typeface="Arial" pitchFamily="34" charset="0"/>
              <a:buChar char="•"/>
              <a:defRPr sz="1700" kern="1200">
                <a:solidFill>
                  <a:schemeClr val="tx1"/>
                </a:solidFill>
                <a:latin typeface="+mn-lt"/>
                <a:ea typeface="+mn-ea"/>
                <a:cs typeface="+mn-cs"/>
              </a:defRPr>
            </a:lvl9pPr>
          </a:lstStyle>
          <a:p>
            <a:pPr>
              <a:spcBef>
                <a:spcPts val="0"/>
              </a:spcBef>
            </a:pPr>
            <a:r>
              <a:rPr lang="en-US" sz="1200" dirty="0"/>
              <a:t>Intel Tool available for download here: </a:t>
            </a:r>
            <a:r>
              <a:rPr lang="en-US" sz="1200" dirty="0">
                <a:hlinkClick r:id="rId4"/>
              </a:rPr>
              <a:t>https://www-ssl.intel.com/content/www/us/en/solid-state-drives/solid-state-drives-320-series-tco-estimator-demo.html</a:t>
            </a:r>
            <a:r>
              <a:rPr lang="en-US" sz="1200" dirty="0"/>
              <a:t>? </a:t>
            </a:r>
            <a:endParaRPr lang="en-US" sz="1400" dirty="0"/>
          </a:p>
        </p:txBody>
      </p:sp>
      <p:sp>
        <p:nvSpPr>
          <p:cNvPr id="30" name="Rectangle 29"/>
          <p:cNvSpPr/>
          <p:nvPr/>
        </p:nvSpPr>
        <p:spPr bwMode="auto">
          <a:xfrm>
            <a:off x="-64421" y="5726901"/>
            <a:ext cx="9321839" cy="605031"/>
          </a:xfrm>
          <a:prstGeom prst="rect">
            <a:avLst/>
          </a:prstGeom>
          <a:gradFill flip="none" rotWithShape="1">
            <a:gsLst>
              <a:gs pos="0">
                <a:schemeClr val="accent1">
                  <a:lumMod val="40000"/>
                  <a:lumOff val="60000"/>
                  <a:alpha val="0"/>
                </a:schemeClr>
              </a:gs>
              <a:gs pos="50000">
                <a:srgbClr val="00B0F0">
                  <a:alpha val="51000"/>
                </a:srgbClr>
              </a:gs>
              <a:gs pos="100000">
                <a:schemeClr val="accent1">
                  <a:lumMod val="40000"/>
                  <a:lumOff val="60000"/>
                  <a:alpha val="6000"/>
                </a:schemeClr>
              </a:gs>
            </a:gsLst>
            <a:lin ang="0" scaled="1"/>
            <a:tileRect/>
          </a:gradFill>
          <a:ln w="25400" cap="flat" cmpd="sng" algn="ctr">
            <a:noFill/>
            <a:prstDash val="solid"/>
            <a:round/>
            <a:headEnd type="none" w="med" len="med"/>
            <a:tailEnd type="none" w="med" len="med"/>
          </a:ln>
          <a:effectLst/>
          <a:extLst/>
        </p:spPr>
        <p:txBody>
          <a:bodyPr vert="horz" wrap="square" lIns="79950" tIns="39976" rIns="79950" bIns="39976" numCol="1" rtlCol="0" anchor="t" anchorCtr="0" compatLnSpc="1">
            <a:prstTxWarp prst="textNoShape">
              <a:avLst/>
            </a:prstTxWarp>
          </a:bodyPr>
          <a:lstStyle/>
          <a:p>
            <a:pPr algn="ctr" defTabSz="799510" fontAlgn="base">
              <a:spcBef>
                <a:spcPct val="0"/>
              </a:spcBef>
              <a:spcAft>
                <a:spcPct val="0"/>
              </a:spcAft>
            </a:pPr>
            <a:endParaRPr lang="en-US" sz="3400" b="1" dirty="0">
              <a:solidFill>
                <a:srgbClr val="000000"/>
              </a:solidFill>
              <a:latin typeface="Gill Sans" charset="0"/>
              <a:ea typeface="ヒラギノ角ゴ ProN W3" charset="0"/>
              <a:cs typeface="ヒラギノ角ゴ ProN W3" charset="0"/>
              <a:sym typeface="Gill Sans" charset="0"/>
            </a:endParaRPr>
          </a:p>
        </p:txBody>
      </p:sp>
      <p:pic>
        <p:nvPicPr>
          <p:cNvPr id="31" name="Picture 2" descr="C:\Users\ecampoy\AppData\Local\Temp\wz5ffc\2D_Diecon_Watch_rgb.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551550" y="243370"/>
            <a:ext cx="439821" cy="77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33982"/>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1692" y="-321463"/>
            <a:ext cx="6090849" cy="265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 name="Rectangle 4"/>
          <p:cNvSpPr>
            <a:spLocks/>
          </p:cNvSpPr>
          <p:nvPr/>
        </p:nvSpPr>
        <p:spPr bwMode="auto">
          <a:xfrm>
            <a:off x="321473" y="763068"/>
            <a:ext cx="3303986" cy="366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900" dirty="0">
                <a:solidFill>
                  <a:srgbClr val="FFFFFF"/>
                </a:solidFill>
                <a:ea typeface="ＭＳ Ｐゴシック" charset="0"/>
                <a:cs typeface="Neo Sans Intel Light"/>
                <a:sym typeface="Neo Sans Intel Medium" charset="0"/>
              </a:rPr>
              <a:t>What’s Inside</a:t>
            </a:r>
          </a:p>
        </p:txBody>
      </p:sp>
      <p:graphicFrame>
        <p:nvGraphicFramePr>
          <p:cNvPr id="25" name="Diagram 24"/>
          <p:cNvGraphicFramePr/>
          <p:nvPr>
            <p:extLst>
              <p:ext uri="{D42A27DB-BD31-4B8C-83A1-F6EECF244321}">
                <p14:modId xmlns:p14="http://schemas.microsoft.com/office/powerpoint/2010/main" val="2576841374"/>
              </p:ext>
            </p:extLst>
          </p:nvPr>
        </p:nvGraphicFramePr>
        <p:xfrm>
          <a:off x="515391" y="1842861"/>
          <a:ext cx="8038409" cy="35846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Slide Number Placeholder 1"/>
          <p:cNvSpPr>
            <a:spLocks noGrp="1"/>
          </p:cNvSpPr>
          <p:nvPr>
            <p:ph type="sldNum" sz="quarter" idx="4294967295"/>
          </p:nvPr>
        </p:nvSpPr>
        <p:spPr>
          <a:xfrm>
            <a:off x="-3454" y="6592378"/>
            <a:ext cx="2901776" cy="265622"/>
          </a:xfrm>
          <a:prstGeom prst="rect">
            <a:avLst/>
          </a:prstGeom>
        </p:spPr>
        <p:txBody>
          <a:bodyPr/>
          <a:lstStyle/>
          <a:p>
            <a:pPr algn="l"/>
            <a:fld id="{FD44707B-D922-47D5-BD24-D96E91B70543}" type="slidenum">
              <a:rPr lang="en-US" sz="900"/>
              <a:pPr algn="l"/>
              <a:t>108</a:t>
            </a:fld>
            <a:r>
              <a:rPr lang="en-US" sz="900" dirty="0"/>
              <a:t>	</a:t>
            </a:r>
          </a:p>
        </p:txBody>
      </p:sp>
      <p:pic>
        <p:nvPicPr>
          <p:cNvPr id="11" name="Picture 1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232158" y="6399609"/>
            <a:ext cx="557893" cy="439341"/>
          </a:xfrm>
          <a:prstGeom prst="rect">
            <a:avLst/>
          </a:prstGeom>
        </p:spPr>
      </p:pic>
      <p:pic>
        <p:nvPicPr>
          <p:cNvPr id="12" name="Picture 1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15" name="Picture 2" descr="C:\Users\ecampoy\AppData\Local\Temp\wz5227\2D_Diecon_Brain_rgb.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368805" y="183028"/>
            <a:ext cx="1502064" cy="16463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mainscow\Desktop\HP Logos\HP_S_1C_PMS_2925.jpg"/>
          <p:cNvPicPr>
            <a:picLocks noChangeAspect="1" noChangeArrowheads="1"/>
          </p:cNvPicPr>
          <p:nvPr/>
        </p:nvPicPr>
        <p:blipFill>
          <a:blip r:embed="rId12"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spTree>
    <p:extLst>
      <p:ext uri="{BB962C8B-B14F-4D97-AF65-F5344CB8AC3E}">
        <p14:creationId xmlns:p14="http://schemas.microsoft.com/office/powerpoint/2010/main" val="1979456470"/>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80572" y="342902"/>
            <a:ext cx="8336641" cy="685800"/>
          </a:xfrm>
        </p:spPr>
        <p:txBody>
          <a:bodyPr/>
          <a:lstStyle/>
          <a:p>
            <a:r>
              <a:rPr lang="en-US" sz="2900" dirty="0"/>
              <a:t>Intel</a:t>
            </a:r>
            <a:r>
              <a:rPr lang="en-US" sz="2900" baseline="30000" dirty="0"/>
              <a:t>®</a:t>
            </a:r>
            <a:r>
              <a:rPr lang="en-US" sz="2900" dirty="0"/>
              <a:t> Performance and </a:t>
            </a:r>
            <a:br>
              <a:rPr lang="en-US" sz="2900" dirty="0"/>
            </a:br>
            <a:r>
              <a:rPr lang="en-US" sz="2900" dirty="0"/>
              <a:t>Responsiveness Overview</a:t>
            </a:r>
          </a:p>
        </p:txBody>
      </p:sp>
      <p:sp>
        <p:nvSpPr>
          <p:cNvPr id="51" name="Title 1"/>
          <p:cNvSpPr txBox="1">
            <a:spLocks/>
          </p:cNvSpPr>
          <p:nvPr/>
        </p:nvSpPr>
        <p:spPr>
          <a:xfrm>
            <a:off x="653144" y="1028700"/>
            <a:ext cx="7837714" cy="353929"/>
          </a:xfrm>
          <a:prstGeom prst="rect">
            <a:avLst/>
          </a:prstGeom>
        </p:spPr>
        <p:txBody>
          <a:bodyPr vert="horz" wrap="square" lIns="91425" tIns="45713" rIns="91425" bIns="45713" rtlCol="0" anchor="t" anchorCtr="0">
            <a:spAutoFit/>
          </a:bodyPr>
          <a:lstStyle>
            <a:lvl1pPr algn="l" defTabSz="914400" rtl="0" eaLnBrk="1" latinLnBrk="0" hangingPunct="1">
              <a:spcBef>
                <a:spcPct val="0"/>
              </a:spcBef>
              <a:buNone/>
              <a:defRPr sz="2600" b="1" kern="1200">
                <a:solidFill>
                  <a:schemeClr val="accent1"/>
                </a:solidFill>
                <a:latin typeface="+mj-lt"/>
                <a:ea typeface="+mj-ea"/>
                <a:cs typeface="+mj-cs"/>
              </a:defRPr>
            </a:lvl1pPr>
          </a:lstStyle>
          <a:p>
            <a:r>
              <a:rPr lang="en-US" sz="1700" b="0" i="1" dirty="0"/>
              <a:t>Available on </a:t>
            </a:r>
            <a:r>
              <a:rPr lang="en-US" sz="1700" b="0" i="1" u="sng" dirty="0"/>
              <a:t>all</a:t>
            </a:r>
            <a:r>
              <a:rPr lang="en-US" sz="1700" b="0" i="1" dirty="0"/>
              <a:t> 3</a:t>
            </a:r>
            <a:r>
              <a:rPr lang="en-US" sz="1700" b="0" i="1" baseline="30000" dirty="0"/>
              <a:t>rd</a:t>
            </a:r>
            <a:r>
              <a:rPr lang="en-US" sz="1700" b="0" i="1" dirty="0"/>
              <a:t> Gen Intel</a:t>
            </a:r>
            <a:r>
              <a:rPr lang="en-US" sz="1700" b="0" i="1" baseline="30000" dirty="0"/>
              <a:t>®</a:t>
            </a:r>
            <a:r>
              <a:rPr lang="en-US" sz="1700" b="0" i="1" dirty="0"/>
              <a:t> Core™ </a:t>
            </a:r>
            <a:r>
              <a:rPr lang="en-US" sz="1700" b="0" i="1" dirty="0" err="1"/>
              <a:t>vPro</a:t>
            </a:r>
            <a:r>
              <a:rPr lang="en-US" sz="1700" b="0" i="1" dirty="0"/>
              <a:t>™ systems</a:t>
            </a:r>
          </a:p>
        </p:txBody>
      </p:sp>
      <p:sp>
        <p:nvSpPr>
          <p:cNvPr id="47" name="Rounded Rectangle 46"/>
          <p:cNvSpPr/>
          <p:nvPr/>
        </p:nvSpPr>
        <p:spPr>
          <a:xfrm>
            <a:off x="657539" y="1773535"/>
            <a:ext cx="2577140" cy="3316839"/>
          </a:xfrm>
          <a:prstGeom prst="roundRect">
            <a:avLst>
              <a:gd name="adj" fmla="val 4498"/>
            </a:avLst>
          </a:prstGeom>
          <a:effectLst>
            <a:outerShdw blurRad="1905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25" tIns="45713" rIns="91425" bIns="45713" numCol="1" spcCol="0" rtlCol="0" fromWordArt="0" anchor="t" anchorCtr="0" forceAA="0" compatLnSpc="1">
            <a:prstTxWarp prst="textNoShape">
              <a:avLst/>
            </a:prstTxWarp>
            <a:noAutofit/>
          </a:bodyPr>
          <a:lstStyle/>
          <a:p>
            <a:pPr algn="ctr" defTabSz="913978">
              <a:spcBef>
                <a:spcPts val="1200"/>
              </a:spcBef>
            </a:pPr>
            <a:endParaRPr lang="en-US" sz="1600" b="1" dirty="0">
              <a:solidFill>
                <a:srgbClr val="484A4C"/>
              </a:solidFill>
            </a:endParaRPr>
          </a:p>
        </p:txBody>
      </p:sp>
      <p:sp>
        <p:nvSpPr>
          <p:cNvPr id="48" name="Title 1"/>
          <p:cNvSpPr txBox="1">
            <a:spLocks/>
          </p:cNvSpPr>
          <p:nvPr/>
        </p:nvSpPr>
        <p:spPr>
          <a:xfrm>
            <a:off x="657539" y="1912066"/>
            <a:ext cx="2577140" cy="556625"/>
          </a:xfrm>
          <a:prstGeom prst="rect">
            <a:avLst/>
          </a:prstGeom>
        </p:spPr>
        <p:txBody>
          <a:bodyPr vert="horz" wrap="square" lIns="91425" tIns="45713" rIns="91425" bIns="45713" rtlCol="0" anchor="t" anchorCtr="0">
            <a:spAutoFit/>
          </a:bodyPr>
          <a:lstStyle>
            <a:lvl1pPr algn="l" defTabSz="914400" rtl="0" eaLnBrk="1" latinLnBrk="0" hangingPunct="1">
              <a:spcBef>
                <a:spcPct val="0"/>
              </a:spcBef>
              <a:buNone/>
              <a:defRPr sz="2600" b="1" kern="1200">
                <a:solidFill>
                  <a:schemeClr val="accent1"/>
                </a:solidFill>
                <a:latin typeface="+mj-lt"/>
                <a:ea typeface="+mj-ea"/>
                <a:cs typeface="+mj-cs"/>
              </a:defRPr>
            </a:lvl1pPr>
          </a:lstStyle>
          <a:p>
            <a:pPr algn="ctr"/>
            <a:r>
              <a:rPr lang="en-US" sz="1500" dirty="0">
                <a:solidFill>
                  <a:srgbClr val="000000"/>
                </a:solidFill>
              </a:rPr>
              <a:t>Intel</a:t>
            </a:r>
            <a:r>
              <a:rPr lang="en-US" sz="1500" baseline="30000" dirty="0">
                <a:solidFill>
                  <a:srgbClr val="000000"/>
                </a:solidFill>
              </a:rPr>
              <a:t>®</a:t>
            </a:r>
            <a:r>
              <a:rPr lang="en-US" sz="1500" dirty="0">
                <a:solidFill>
                  <a:srgbClr val="000000"/>
                </a:solidFill>
              </a:rPr>
              <a:t> Rapid Start</a:t>
            </a:r>
            <a:br>
              <a:rPr lang="en-US" sz="1500" dirty="0">
                <a:solidFill>
                  <a:srgbClr val="000000"/>
                </a:solidFill>
              </a:rPr>
            </a:br>
            <a:r>
              <a:rPr lang="en-US" sz="1500" dirty="0">
                <a:solidFill>
                  <a:srgbClr val="000000"/>
                </a:solidFill>
              </a:rPr>
              <a:t>Technology</a:t>
            </a:r>
            <a:endParaRPr lang="en-US" sz="1500" baseline="30000" dirty="0">
              <a:solidFill>
                <a:srgbClr val="000000"/>
              </a:solidFill>
            </a:endParaRPr>
          </a:p>
        </p:txBody>
      </p:sp>
      <p:sp>
        <p:nvSpPr>
          <p:cNvPr id="49" name="Title 1"/>
          <p:cNvSpPr txBox="1">
            <a:spLocks/>
          </p:cNvSpPr>
          <p:nvPr/>
        </p:nvSpPr>
        <p:spPr>
          <a:xfrm>
            <a:off x="820684" y="4213649"/>
            <a:ext cx="2113866" cy="648957"/>
          </a:xfrm>
          <a:prstGeom prst="rect">
            <a:avLst/>
          </a:prstGeom>
        </p:spPr>
        <p:txBody>
          <a:bodyPr vert="horz" wrap="square" lIns="91425" tIns="45713" rIns="91425" bIns="45713" rtlCol="0" anchor="t" anchorCtr="0">
            <a:spAutoFit/>
          </a:bodyPr>
          <a:lstStyle>
            <a:lvl1pPr algn="l" defTabSz="914400" rtl="0" eaLnBrk="1" latinLnBrk="0" hangingPunct="1">
              <a:spcBef>
                <a:spcPct val="0"/>
              </a:spcBef>
              <a:buNone/>
              <a:defRPr sz="2600" b="1" kern="1200">
                <a:solidFill>
                  <a:schemeClr val="accent1"/>
                </a:solidFill>
                <a:latin typeface="+mj-lt"/>
                <a:ea typeface="+mj-ea"/>
                <a:cs typeface="+mj-cs"/>
              </a:defRPr>
            </a:lvl1pPr>
          </a:lstStyle>
          <a:p>
            <a:pPr algn="ctr">
              <a:spcBef>
                <a:spcPts val="599"/>
              </a:spcBef>
            </a:pPr>
            <a:r>
              <a:rPr lang="en-US" sz="1200" b="0" dirty="0">
                <a:solidFill>
                  <a:srgbClr val="000000"/>
                </a:solidFill>
              </a:rPr>
              <a:t>“Tablet-like”… from Standby to Ready in seconds</a:t>
            </a:r>
          </a:p>
        </p:txBody>
      </p:sp>
      <p:sp>
        <p:nvSpPr>
          <p:cNvPr id="57" name="Rounded Rectangle 56"/>
          <p:cNvSpPr/>
          <p:nvPr/>
        </p:nvSpPr>
        <p:spPr>
          <a:xfrm>
            <a:off x="5850690" y="1773535"/>
            <a:ext cx="2616834" cy="3316839"/>
          </a:xfrm>
          <a:prstGeom prst="roundRect">
            <a:avLst>
              <a:gd name="adj" fmla="val 4498"/>
            </a:avLst>
          </a:prstGeom>
          <a:effectLst>
            <a:outerShdw blurRad="1905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25" tIns="45713" rIns="91425" bIns="45713" numCol="1" spcCol="0" rtlCol="0" fromWordArt="0" anchor="t" anchorCtr="0" forceAA="0" compatLnSpc="1">
            <a:prstTxWarp prst="textNoShape">
              <a:avLst/>
            </a:prstTxWarp>
            <a:noAutofit/>
          </a:bodyPr>
          <a:lstStyle/>
          <a:p>
            <a:pPr algn="ctr" defTabSz="913978">
              <a:spcBef>
                <a:spcPts val="1200"/>
              </a:spcBef>
            </a:pPr>
            <a:endParaRPr lang="en-US" sz="1600" b="1" dirty="0">
              <a:solidFill>
                <a:srgbClr val="484A4C"/>
              </a:solidFill>
            </a:endParaRPr>
          </a:p>
        </p:txBody>
      </p:sp>
      <p:sp>
        <p:nvSpPr>
          <p:cNvPr id="58" name="Title 1"/>
          <p:cNvSpPr txBox="1">
            <a:spLocks/>
          </p:cNvSpPr>
          <p:nvPr/>
        </p:nvSpPr>
        <p:spPr>
          <a:xfrm>
            <a:off x="5850691" y="1912066"/>
            <a:ext cx="2616833" cy="556625"/>
          </a:xfrm>
          <a:prstGeom prst="rect">
            <a:avLst/>
          </a:prstGeom>
        </p:spPr>
        <p:txBody>
          <a:bodyPr vert="horz" wrap="square" lIns="91425" tIns="45713" rIns="91425" bIns="45713" rtlCol="0" anchor="t" anchorCtr="0">
            <a:spAutoFit/>
          </a:bodyPr>
          <a:lstStyle>
            <a:lvl1pPr algn="l" defTabSz="914400" rtl="0" eaLnBrk="1" latinLnBrk="0" hangingPunct="1">
              <a:spcBef>
                <a:spcPct val="0"/>
              </a:spcBef>
              <a:buNone/>
              <a:defRPr sz="2600" b="1" kern="1200">
                <a:solidFill>
                  <a:schemeClr val="accent1"/>
                </a:solidFill>
                <a:latin typeface="+mj-lt"/>
                <a:ea typeface="+mj-ea"/>
                <a:cs typeface="+mj-cs"/>
              </a:defRPr>
            </a:lvl1pPr>
          </a:lstStyle>
          <a:p>
            <a:pPr algn="ctr"/>
            <a:r>
              <a:rPr lang="en-US" sz="1500" dirty="0">
                <a:solidFill>
                  <a:srgbClr val="000000"/>
                </a:solidFill>
              </a:rPr>
              <a:t>Intel</a:t>
            </a:r>
            <a:r>
              <a:rPr lang="en-US" sz="1500" baseline="30000" dirty="0">
                <a:solidFill>
                  <a:srgbClr val="000000"/>
                </a:solidFill>
              </a:rPr>
              <a:t>®</a:t>
            </a:r>
            <a:r>
              <a:rPr lang="en-US" sz="1500" dirty="0">
                <a:solidFill>
                  <a:srgbClr val="000000"/>
                </a:solidFill>
              </a:rPr>
              <a:t> Smart Connect</a:t>
            </a:r>
            <a:br>
              <a:rPr lang="en-US" sz="1500" dirty="0">
                <a:solidFill>
                  <a:srgbClr val="000000"/>
                </a:solidFill>
              </a:rPr>
            </a:br>
            <a:r>
              <a:rPr lang="en-US" sz="1500" dirty="0">
                <a:solidFill>
                  <a:srgbClr val="000000"/>
                </a:solidFill>
              </a:rPr>
              <a:t>Technology</a:t>
            </a:r>
            <a:endParaRPr lang="en-US" sz="1500" baseline="30000" dirty="0">
              <a:solidFill>
                <a:srgbClr val="000000"/>
              </a:solidFill>
            </a:endParaRPr>
          </a:p>
        </p:txBody>
      </p:sp>
      <p:sp>
        <p:nvSpPr>
          <p:cNvPr id="59" name="Title 1"/>
          <p:cNvSpPr txBox="1">
            <a:spLocks/>
          </p:cNvSpPr>
          <p:nvPr/>
        </p:nvSpPr>
        <p:spPr>
          <a:xfrm>
            <a:off x="6196839" y="4146039"/>
            <a:ext cx="2099320" cy="648957"/>
          </a:xfrm>
          <a:prstGeom prst="rect">
            <a:avLst/>
          </a:prstGeom>
        </p:spPr>
        <p:txBody>
          <a:bodyPr vert="horz" wrap="square" lIns="91425" tIns="45713" rIns="91425" bIns="45713" rtlCol="0" anchor="t" anchorCtr="0">
            <a:spAutoFit/>
          </a:bodyPr>
          <a:lstStyle>
            <a:lvl1pPr algn="l" defTabSz="914400" rtl="0" eaLnBrk="1" latinLnBrk="0" hangingPunct="1">
              <a:spcBef>
                <a:spcPct val="0"/>
              </a:spcBef>
              <a:buNone/>
              <a:defRPr sz="2600" b="1" kern="1200">
                <a:solidFill>
                  <a:schemeClr val="accent1"/>
                </a:solidFill>
                <a:latin typeface="+mj-lt"/>
                <a:ea typeface="+mj-ea"/>
                <a:cs typeface="+mj-cs"/>
              </a:defRPr>
            </a:lvl1pPr>
          </a:lstStyle>
          <a:p>
            <a:pPr algn="ctr">
              <a:spcBef>
                <a:spcPts val="599"/>
              </a:spcBef>
            </a:pPr>
            <a:r>
              <a:rPr lang="en-US" sz="1200" b="0" dirty="0">
                <a:solidFill>
                  <a:srgbClr val="000000"/>
                </a:solidFill>
              </a:rPr>
              <a:t>Applications are updated even when the computer is sleeping</a:t>
            </a:r>
          </a:p>
        </p:txBody>
      </p:sp>
      <p:sp>
        <p:nvSpPr>
          <p:cNvPr id="70" name="Title 1"/>
          <p:cNvSpPr txBox="1">
            <a:spLocks/>
          </p:cNvSpPr>
          <p:nvPr/>
        </p:nvSpPr>
        <p:spPr>
          <a:xfrm>
            <a:off x="657539" y="2502193"/>
            <a:ext cx="2577140" cy="556625"/>
          </a:xfrm>
          <a:prstGeom prst="rect">
            <a:avLst/>
          </a:prstGeom>
        </p:spPr>
        <p:txBody>
          <a:bodyPr vert="horz" wrap="square" lIns="91425" tIns="45713" rIns="91425" bIns="45713" rtlCol="0" anchor="t" anchorCtr="0">
            <a:spAutoFit/>
          </a:bodyPr>
          <a:lstStyle>
            <a:lvl1pPr algn="l" defTabSz="914400" rtl="0" eaLnBrk="1" latinLnBrk="0" hangingPunct="1">
              <a:spcBef>
                <a:spcPct val="0"/>
              </a:spcBef>
              <a:buNone/>
              <a:defRPr sz="2600" b="1" kern="1200">
                <a:solidFill>
                  <a:schemeClr val="accent1"/>
                </a:solidFill>
                <a:latin typeface="+mj-lt"/>
                <a:ea typeface="+mj-ea"/>
                <a:cs typeface="+mj-cs"/>
              </a:defRPr>
            </a:lvl1pPr>
          </a:lstStyle>
          <a:p>
            <a:pPr algn="ctr"/>
            <a:r>
              <a:rPr lang="en-US" sz="1500" b="0" i="1" dirty="0">
                <a:solidFill>
                  <a:srgbClr val="000000"/>
                </a:solidFill>
              </a:rPr>
              <a:t>Resumes quickly</a:t>
            </a:r>
            <a:br>
              <a:rPr lang="en-US" sz="1500" b="0" i="1" dirty="0">
                <a:solidFill>
                  <a:srgbClr val="000000"/>
                </a:solidFill>
              </a:rPr>
            </a:br>
            <a:r>
              <a:rPr lang="en-US" sz="1500" b="0" i="1" dirty="0">
                <a:solidFill>
                  <a:srgbClr val="000000"/>
                </a:solidFill>
              </a:rPr>
              <a:t>from hibernate</a:t>
            </a:r>
          </a:p>
        </p:txBody>
      </p:sp>
      <p:sp>
        <p:nvSpPr>
          <p:cNvPr id="53" name="Rounded Rectangle 52"/>
          <p:cNvSpPr/>
          <p:nvPr/>
        </p:nvSpPr>
        <p:spPr>
          <a:xfrm>
            <a:off x="3376104" y="1773535"/>
            <a:ext cx="2339020" cy="3316839"/>
          </a:xfrm>
          <a:prstGeom prst="roundRect">
            <a:avLst>
              <a:gd name="adj" fmla="val 4498"/>
            </a:avLst>
          </a:prstGeom>
          <a:effectLst>
            <a:outerShdw blurRad="1905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25" tIns="45713" rIns="91425" bIns="45713" numCol="1" spcCol="0" rtlCol="0" fromWordArt="0" anchor="t" anchorCtr="0" forceAA="0" compatLnSpc="1">
            <a:prstTxWarp prst="textNoShape">
              <a:avLst/>
            </a:prstTxWarp>
            <a:noAutofit/>
          </a:bodyPr>
          <a:lstStyle/>
          <a:p>
            <a:pPr algn="ctr" defTabSz="913978">
              <a:spcBef>
                <a:spcPts val="1200"/>
              </a:spcBef>
            </a:pPr>
            <a:endParaRPr lang="en-US" sz="1600" b="1" dirty="0">
              <a:solidFill>
                <a:srgbClr val="484A4C"/>
              </a:solidFill>
            </a:endParaRPr>
          </a:p>
        </p:txBody>
      </p:sp>
      <p:sp>
        <p:nvSpPr>
          <p:cNvPr id="54" name="Title 1"/>
          <p:cNvSpPr txBox="1">
            <a:spLocks/>
          </p:cNvSpPr>
          <p:nvPr/>
        </p:nvSpPr>
        <p:spPr>
          <a:xfrm>
            <a:off x="3376104" y="1912066"/>
            <a:ext cx="2339020" cy="787457"/>
          </a:xfrm>
          <a:prstGeom prst="rect">
            <a:avLst/>
          </a:prstGeom>
        </p:spPr>
        <p:txBody>
          <a:bodyPr vert="horz" wrap="square" lIns="91425" tIns="45713" rIns="91425" bIns="45713" rtlCol="0" anchor="t" anchorCtr="0">
            <a:spAutoFit/>
          </a:bodyPr>
          <a:lstStyle>
            <a:lvl1pPr algn="l" defTabSz="914400" rtl="0" eaLnBrk="1" latinLnBrk="0" hangingPunct="1">
              <a:spcBef>
                <a:spcPct val="0"/>
              </a:spcBef>
              <a:buNone/>
              <a:defRPr sz="2600" b="1" kern="1200">
                <a:solidFill>
                  <a:schemeClr val="accent1"/>
                </a:solidFill>
                <a:latin typeface="+mj-lt"/>
                <a:ea typeface="+mj-ea"/>
                <a:cs typeface="+mj-cs"/>
              </a:defRPr>
            </a:lvl1pPr>
          </a:lstStyle>
          <a:p>
            <a:pPr algn="ctr"/>
            <a:r>
              <a:rPr lang="en-US" sz="1500" dirty="0">
                <a:solidFill>
                  <a:srgbClr val="000000"/>
                </a:solidFill>
              </a:rPr>
              <a:t>Intel</a:t>
            </a:r>
            <a:r>
              <a:rPr lang="en-US" sz="1500" baseline="30000" dirty="0">
                <a:solidFill>
                  <a:srgbClr val="000000"/>
                </a:solidFill>
              </a:rPr>
              <a:t>®</a:t>
            </a:r>
            <a:r>
              <a:rPr lang="en-US" sz="1500" dirty="0">
                <a:solidFill>
                  <a:srgbClr val="000000"/>
                </a:solidFill>
              </a:rPr>
              <a:t> Smart Response Technology</a:t>
            </a:r>
            <a:endParaRPr lang="en-US" sz="1500" baseline="30000" dirty="0">
              <a:solidFill>
                <a:srgbClr val="000000"/>
              </a:solidFill>
            </a:endParaRPr>
          </a:p>
        </p:txBody>
      </p:sp>
      <p:sp>
        <p:nvSpPr>
          <p:cNvPr id="55" name="Title 1"/>
          <p:cNvSpPr txBox="1">
            <a:spLocks/>
          </p:cNvSpPr>
          <p:nvPr/>
        </p:nvSpPr>
        <p:spPr>
          <a:xfrm>
            <a:off x="3505856" y="4146040"/>
            <a:ext cx="1040270" cy="833624"/>
          </a:xfrm>
          <a:prstGeom prst="rect">
            <a:avLst/>
          </a:prstGeom>
        </p:spPr>
        <p:txBody>
          <a:bodyPr vert="horz" wrap="square" lIns="91425" tIns="45713" rIns="91425" bIns="45713" rtlCol="0" anchor="t" anchorCtr="0">
            <a:spAutoFit/>
          </a:bodyPr>
          <a:lstStyle>
            <a:lvl1pPr algn="l" defTabSz="914400" rtl="0" eaLnBrk="1" latinLnBrk="0" hangingPunct="1">
              <a:spcBef>
                <a:spcPct val="0"/>
              </a:spcBef>
              <a:buNone/>
              <a:defRPr sz="2600" b="1" kern="1200">
                <a:solidFill>
                  <a:schemeClr val="accent1"/>
                </a:solidFill>
                <a:latin typeface="+mj-lt"/>
                <a:ea typeface="+mj-ea"/>
                <a:cs typeface="+mj-cs"/>
              </a:defRPr>
            </a:lvl1pPr>
          </a:lstStyle>
          <a:p>
            <a:pPr algn="ctr">
              <a:spcBef>
                <a:spcPts val="599"/>
              </a:spcBef>
            </a:pPr>
            <a:r>
              <a:rPr lang="en-US" sz="1200" b="0" dirty="0">
                <a:solidFill>
                  <a:srgbClr val="000000"/>
                </a:solidFill>
              </a:rPr>
              <a:t>Combine the </a:t>
            </a:r>
            <a:r>
              <a:rPr lang="en-US" sz="1200" i="1" dirty="0">
                <a:solidFill>
                  <a:srgbClr val="000000"/>
                </a:solidFill>
              </a:rPr>
              <a:t>speed</a:t>
            </a:r>
            <a:r>
              <a:rPr lang="en-US" sz="1200" b="0" dirty="0">
                <a:solidFill>
                  <a:srgbClr val="000000"/>
                </a:solidFill>
              </a:rPr>
              <a:t> of SSD with…</a:t>
            </a:r>
          </a:p>
        </p:txBody>
      </p:sp>
      <p:sp>
        <p:nvSpPr>
          <p:cNvPr id="68" name="Title 1"/>
          <p:cNvSpPr txBox="1">
            <a:spLocks/>
          </p:cNvSpPr>
          <p:nvPr/>
        </p:nvSpPr>
        <p:spPr>
          <a:xfrm>
            <a:off x="4674855" y="4134496"/>
            <a:ext cx="1040270" cy="856707"/>
          </a:xfrm>
          <a:prstGeom prst="rect">
            <a:avLst/>
          </a:prstGeom>
        </p:spPr>
        <p:txBody>
          <a:bodyPr vert="horz" wrap="square" lIns="91425" tIns="45713" rIns="91425" bIns="45713" rtlCol="0" anchor="t" anchorCtr="0">
            <a:spAutoFit/>
          </a:bodyPr>
          <a:lstStyle>
            <a:lvl1pPr algn="l" defTabSz="914400" rtl="0" eaLnBrk="1" latinLnBrk="0" hangingPunct="1">
              <a:spcBef>
                <a:spcPct val="0"/>
              </a:spcBef>
              <a:buNone/>
              <a:defRPr sz="2600" b="1" kern="1200">
                <a:solidFill>
                  <a:schemeClr val="accent1"/>
                </a:solidFill>
                <a:latin typeface="+mj-lt"/>
                <a:ea typeface="+mj-ea"/>
                <a:cs typeface="+mj-cs"/>
              </a:defRPr>
            </a:lvl1pPr>
          </a:lstStyle>
          <a:p>
            <a:pPr algn="ctr">
              <a:spcBef>
                <a:spcPts val="599"/>
              </a:spcBef>
            </a:pPr>
            <a:r>
              <a:rPr lang="en-US" sz="1200" b="0" dirty="0">
                <a:solidFill>
                  <a:srgbClr val="000000"/>
                </a:solidFill>
              </a:rPr>
              <a:t>the value of a large </a:t>
            </a:r>
            <a:r>
              <a:rPr lang="en-US" sz="1300" dirty="0">
                <a:solidFill>
                  <a:srgbClr val="000000"/>
                </a:solidFill>
              </a:rPr>
              <a:t>capacity</a:t>
            </a:r>
            <a:r>
              <a:rPr lang="en-US" sz="1200" b="0" dirty="0">
                <a:solidFill>
                  <a:srgbClr val="000000"/>
                </a:solidFill>
              </a:rPr>
              <a:t> HHD</a:t>
            </a:r>
          </a:p>
        </p:txBody>
      </p:sp>
      <p:sp>
        <p:nvSpPr>
          <p:cNvPr id="71" name="Title 1"/>
          <p:cNvSpPr txBox="1">
            <a:spLocks/>
          </p:cNvSpPr>
          <p:nvPr/>
        </p:nvSpPr>
        <p:spPr>
          <a:xfrm>
            <a:off x="3234679" y="2647070"/>
            <a:ext cx="2616011" cy="556625"/>
          </a:xfrm>
          <a:prstGeom prst="rect">
            <a:avLst/>
          </a:prstGeom>
        </p:spPr>
        <p:txBody>
          <a:bodyPr vert="horz" wrap="square" lIns="91425" tIns="45713" rIns="91425" bIns="45713" rtlCol="0" anchor="t" anchorCtr="0">
            <a:spAutoFit/>
          </a:bodyPr>
          <a:lstStyle>
            <a:lvl1pPr algn="l" defTabSz="914400" rtl="0" eaLnBrk="1" latinLnBrk="0" hangingPunct="1">
              <a:spcBef>
                <a:spcPct val="0"/>
              </a:spcBef>
              <a:buNone/>
              <a:defRPr sz="2600" b="1" kern="1200">
                <a:solidFill>
                  <a:schemeClr val="accent1"/>
                </a:solidFill>
                <a:latin typeface="+mj-lt"/>
                <a:ea typeface="+mj-ea"/>
                <a:cs typeface="+mj-cs"/>
              </a:defRPr>
            </a:lvl1pPr>
          </a:lstStyle>
          <a:p>
            <a:pPr algn="ctr"/>
            <a:r>
              <a:rPr lang="en-US" sz="1500" b="0" i="1" dirty="0">
                <a:solidFill>
                  <a:srgbClr val="000000"/>
                </a:solidFill>
              </a:rPr>
              <a:t>High performance, </a:t>
            </a:r>
            <a:br>
              <a:rPr lang="en-US" sz="1500" b="0" i="1" dirty="0">
                <a:solidFill>
                  <a:srgbClr val="000000"/>
                </a:solidFill>
              </a:rPr>
            </a:br>
            <a:r>
              <a:rPr lang="en-US" sz="1500" b="0" i="1" dirty="0">
                <a:solidFill>
                  <a:srgbClr val="000000"/>
                </a:solidFill>
              </a:rPr>
              <a:t>high capacity, lower cost</a:t>
            </a:r>
          </a:p>
        </p:txBody>
      </p:sp>
      <p:sp>
        <p:nvSpPr>
          <p:cNvPr id="72" name="Title 1"/>
          <p:cNvSpPr txBox="1">
            <a:spLocks/>
          </p:cNvSpPr>
          <p:nvPr/>
        </p:nvSpPr>
        <p:spPr>
          <a:xfrm>
            <a:off x="5850691" y="2540827"/>
            <a:ext cx="2616833" cy="556625"/>
          </a:xfrm>
          <a:prstGeom prst="rect">
            <a:avLst/>
          </a:prstGeom>
        </p:spPr>
        <p:txBody>
          <a:bodyPr vert="horz" wrap="square" lIns="91425" tIns="45713" rIns="91425" bIns="45713" rtlCol="0" anchor="t" anchorCtr="0">
            <a:spAutoFit/>
          </a:bodyPr>
          <a:lstStyle>
            <a:lvl1pPr algn="l" defTabSz="914400" rtl="0" eaLnBrk="1" latinLnBrk="0" hangingPunct="1">
              <a:spcBef>
                <a:spcPct val="0"/>
              </a:spcBef>
              <a:buNone/>
              <a:defRPr sz="2600" b="1" kern="1200">
                <a:solidFill>
                  <a:schemeClr val="accent1"/>
                </a:solidFill>
                <a:latin typeface="+mj-lt"/>
                <a:ea typeface="+mj-ea"/>
                <a:cs typeface="+mj-cs"/>
              </a:defRPr>
            </a:lvl1pPr>
          </a:lstStyle>
          <a:p>
            <a:pPr algn="ctr"/>
            <a:r>
              <a:rPr lang="en-US" sz="1500" b="0" i="1" dirty="0">
                <a:solidFill>
                  <a:srgbClr val="000000"/>
                </a:solidFill>
              </a:rPr>
              <a:t>Faster </a:t>
            </a:r>
            <a:br>
              <a:rPr lang="en-US" sz="1500" b="0" i="1" dirty="0">
                <a:solidFill>
                  <a:srgbClr val="000000"/>
                </a:solidFill>
              </a:rPr>
            </a:br>
            <a:r>
              <a:rPr lang="en-US" sz="1500" b="0" i="1" dirty="0">
                <a:solidFill>
                  <a:srgbClr val="000000"/>
                </a:solidFill>
              </a:rPr>
              <a:t>application refresh</a:t>
            </a:r>
          </a:p>
        </p:txBody>
      </p:sp>
      <p:pic>
        <p:nvPicPr>
          <p:cNvPr id="45"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5885759" y="3195716"/>
            <a:ext cx="1042777" cy="793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7373017" y="3195716"/>
            <a:ext cx="1042777" cy="793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676641" y="3195716"/>
            <a:ext cx="1042777" cy="793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2163900" y="3195716"/>
            <a:ext cx="1042777" cy="793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12531" t="14597" r="13361" b="32272"/>
          <a:stretch/>
        </p:blipFill>
        <p:spPr bwMode="auto">
          <a:xfrm>
            <a:off x="2220712" y="3244296"/>
            <a:ext cx="940379" cy="53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6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47457" y="3223079"/>
            <a:ext cx="966484" cy="639813"/>
          </a:xfrm>
          <a:prstGeom prst="rect">
            <a:avLst/>
          </a:prstGeom>
        </p:spPr>
      </p:pic>
      <p:pic>
        <p:nvPicPr>
          <p:cNvPr id="62" name="Picture 6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45274" y="3272808"/>
            <a:ext cx="959064" cy="599592"/>
          </a:xfrm>
          <a:prstGeom prst="rect">
            <a:avLst/>
          </a:prstGeom>
          <a:noFill/>
          <a:ln>
            <a:noFill/>
          </a:ln>
        </p:spPr>
      </p:pic>
      <p:sp>
        <p:nvSpPr>
          <p:cNvPr id="63" name="Plus 62"/>
          <p:cNvSpPr/>
          <p:nvPr/>
        </p:nvSpPr>
        <p:spPr>
          <a:xfrm>
            <a:off x="4404338" y="3346781"/>
            <a:ext cx="309696" cy="392409"/>
          </a:xfrm>
          <a:prstGeom prst="mathPlus">
            <a:avLst/>
          </a:prstGeom>
          <a:ln/>
          <a:effectLst/>
        </p:spPr>
        <p:style>
          <a:lnRef idx="1">
            <a:schemeClr val="accent6"/>
          </a:lnRef>
          <a:fillRef idx="3">
            <a:schemeClr val="accent6"/>
          </a:fillRef>
          <a:effectRef idx="2">
            <a:schemeClr val="accent6"/>
          </a:effectRef>
          <a:fontRef idx="minor">
            <a:schemeClr val="lt1"/>
          </a:fontRef>
        </p:style>
        <p:txBody>
          <a:bodyPr lIns="91425" tIns="45713" rIns="91425" bIns="45713" rtlCol="0" anchor="ctr"/>
          <a:lstStyle/>
          <a:p>
            <a:pPr algn="ctr" defTabSz="913978"/>
            <a:endParaRPr lang="en-US" dirty="0">
              <a:solidFill>
                <a:srgbClr val="FFFFFF"/>
              </a:solidFill>
            </a:endParaRPr>
          </a:p>
        </p:txBody>
      </p:sp>
      <p:pic>
        <p:nvPicPr>
          <p:cNvPr id="64" name="Picture 6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01614" y="3332044"/>
            <a:ext cx="297266" cy="442796"/>
          </a:xfrm>
          <a:prstGeom prst="rect">
            <a:avLst/>
          </a:prstGeom>
          <a:effectLst/>
        </p:spPr>
      </p:pic>
      <p:sp>
        <p:nvSpPr>
          <p:cNvPr id="65" name="Rectangle 64"/>
          <p:cNvSpPr/>
          <p:nvPr/>
        </p:nvSpPr>
        <p:spPr bwMode="auto">
          <a:xfrm>
            <a:off x="747097" y="3247065"/>
            <a:ext cx="926974" cy="534684"/>
          </a:xfrm>
          <a:prstGeom prst="rect">
            <a:avLst/>
          </a:prstGeom>
          <a:solidFill>
            <a:srgbClr val="061922"/>
          </a:solidFill>
          <a:ln w="9525" algn="ctr">
            <a:noFill/>
            <a:miter lim="800000"/>
            <a:headEnd/>
            <a:tailEnd/>
          </a:ln>
          <a:effectLst>
            <a:outerShdw blurRad="57785" dist="33020" dir="3180000" algn="ctr">
              <a:srgbClr val="000000">
                <a:alpha val="30000"/>
              </a:srgbClr>
            </a:outerShdw>
          </a:effectLst>
        </p:spPr>
        <p:txBody>
          <a:bodyPr wrap="none" lIns="91425" tIns="45713" rIns="91425" bIns="45713" rtlCol="0" anchor="ctr"/>
          <a:lstStyle/>
          <a:p>
            <a:pPr algn="ctr">
              <a:defRPr/>
            </a:pPr>
            <a:endParaRPr lang="en-US" sz="700" b="1" kern="0" dirty="0">
              <a:solidFill>
                <a:srgbClr val="FFFFFF"/>
              </a:solidFill>
            </a:endParaRPr>
          </a:p>
        </p:txBody>
      </p:sp>
      <p:sp>
        <p:nvSpPr>
          <p:cNvPr id="79" name="Rectangle 78"/>
          <p:cNvSpPr/>
          <p:nvPr/>
        </p:nvSpPr>
        <p:spPr bwMode="auto">
          <a:xfrm>
            <a:off x="5951890" y="3250104"/>
            <a:ext cx="916671" cy="531645"/>
          </a:xfrm>
          <a:prstGeom prst="rect">
            <a:avLst/>
          </a:prstGeom>
          <a:solidFill>
            <a:srgbClr val="061922"/>
          </a:solidFill>
          <a:ln w="9525" algn="ctr">
            <a:noFill/>
            <a:miter lim="800000"/>
            <a:headEnd/>
            <a:tailEnd/>
          </a:ln>
          <a:effectLst>
            <a:outerShdw blurRad="57785" dist="33020" dir="3180000" algn="ctr">
              <a:srgbClr val="000000">
                <a:alpha val="30000"/>
              </a:srgbClr>
            </a:outerShdw>
          </a:effectLst>
        </p:spPr>
        <p:txBody>
          <a:bodyPr wrap="none" lIns="91425" tIns="45713" rIns="91425" bIns="45713" rtlCol="0" anchor="ctr"/>
          <a:lstStyle/>
          <a:p>
            <a:pPr algn="ctr">
              <a:defRPr/>
            </a:pPr>
            <a:endParaRPr lang="en-US" sz="700" b="1" kern="0" dirty="0">
              <a:solidFill>
                <a:srgbClr val="FFFFFF"/>
              </a:solidFill>
            </a:endParaRPr>
          </a:p>
        </p:txBody>
      </p:sp>
      <p:sp>
        <p:nvSpPr>
          <p:cNvPr id="91" name="Rectangle 90"/>
          <p:cNvSpPr/>
          <p:nvPr/>
        </p:nvSpPr>
        <p:spPr bwMode="auto">
          <a:xfrm>
            <a:off x="7373019" y="3270884"/>
            <a:ext cx="1042777" cy="510866"/>
          </a:xfrm>
          <a:prstGeom prst="rect">
            <a:avLst/>
          </a:prstGeom>
          <a:solidFill>
            <a:srgbClr val="061922"/>
          </a:solidFill>
          <a:ln w="9525" algn="ctr">
            <a:noFill/>
            <a:miter lim="800000"/>
            <a:headEnd/>
            <a:tailEnd/>
          </a:ln>
          <a:effectLst>
            <a:outerShdw blurRad="57785" dist="33020" dir="3180000" algn="ctr">
              <a:srgbClr val="000000">
                <a:alpha val="30000"/>
              </a:srgbClr>
            </a:outerShdw>
          </a:effectLst>
        </p:spPr>
        <p:txBody>
          <a:bodyPr wrap="none" lIns="91425" tIns="45713" rIns="91425" bIns="45713" rtlCol="0" anchor="ctr"/>
          <a:lstStyle/>
          <a:p>
            <a:pPr algn="ctr">
              <a:defRPr/>
            </a:pPr>
            <a:endParaRPr lang="en-US" sz="700" b="1" kern="0" dirty="0">
              <a:solidFill>
                <a:srgbClr val="FFFFFF"/>
              </a:solidFill>
            </a:endParaRPr>
          </a:p>
        </p:txBody>
      </p:sp>
      <p:pic>
        <p:nvPicPr>
          <p:cNvPr id="93" name="Picture 2"/>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6228318" y="3382021"/>
            <a:ext cx="373079" cy="267815"/>
          </a:xfrm>
          <a:prstGeom prst="rect">
            <a:avLst/>
          </a:prstGeom>
          <a:noFill/>
          <a:ln>
            <a:noFill/>
          </a:ln>
        </p:spPr>
      </p:pic>
      <p:pic>
        <p:nvPicPr>
          <p:cNvPr id="95" name="Picture 9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10730" y="3332044"/>
            <a:ext cx="297266" cy="442796"/>
          </a:xfrm>
          <a:prstGeom prst="rect">
            <a:avLst/>
          </a:prstGeom>
          <a:effectLst/>
        </p:spPr>
      </p:pic>
      <p:pic>
        <p:nvPicPr>
          <p:cNvPr id="40" name="Picture 2"/>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7743204" y="3288519"/>
            <a:ext cx="373080" cy="436095"/>
          </a:xfrm>
          <a:prstGeom prst="rect">
            <a:avLst/>
          </a:prstGeom>
          <a:noFill/>
          <a:ln>
            <a:noFill/>
          </a:ln>
        </p:spPr>
      </p:pic>
      <p:sp>
        <p:nvSpPr>
          <p:cNvPr id="35" name="Slide Number Placeholder 1"/>
          <p:cNvSpPr>
            <a:spLocks noGrp="1"/>
          </p:cNvSpPr>
          <p:nvPr>
            <p:ph type="sldNum" sz="quarter" idx="12"/>
          </p:nvPr>
        </p:nvSpPr>
        <p:spPr>
          <a:xfrm>
            <a:off x="-3454" y="6592378"/>
            <a:ext cx="2901776" cy="265622"/>
          </a:xfrm>
        </p:spPr>
        <p:txBody>
          <a:bodyPr/>
          <a:lstStyle/>
          <a:p>
            <a:pPr algn="l"/>
            <a:fld id="{FD44707B-D922-47D5-BD24-D96E91B70543}" type="slidenum">
              <a:rPr lang="en-US" sz="900">
                <a:solidFill>
                  <a:prstClr val="white"/>
                </a:solidFill>
              </a:rPr>
              <a:pPr algn="l"/>
              <a:t>109</a:t>
            </a:fld>
            <a:r>
              <a:rPr lang="en-US" sz="900" dirty="0"/>
              <a:t>	</a:t>
            </a:r>
          </a:p>
        </p:txBody>
      </p:sp>
      <p:pic>
        <p:nvPicPr>
          <p:cNvPr id="36" name="Picture 3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232158" y="6399609"/>
            <a:ext cx="557893" cy="439341"/>
          </a:xfrm>
          <a:prstGeom prst="rect">
            <a:avLst/>
          </a:prstGeom>
        </p:spPr>
      </p:pic>
      <p:pic>
        <p:nvPicPr>
          <p:cNvPr id="37" name="Picture 3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38" name="Picture 2" descr="C:\Users\ecampoy\AppData\Local\Temp\wz5ffc\2D_Diecon_Watch_rgb.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551538" y="243370"/>
            <a:ext cx="439821" cy="77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58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ubtitle 1"/>
          <p:cNvSpPr txBox="1">
            <a:spLocks/>
          </p:cNvSpPr>
          <p:nvPr/>
        </p:nvSpPr>
        <p:spPr>
          <a:xfrm>
            <a:off x="323020" y="1129295"/>
            <a:ext cx="6392412" cy="1004264"/>
          </a:xfrm>
          <a:prstGeom prst="rect">
            <a:avLst/>
          </a:prstGeom>
        </p:spPr>
        <p:txBody>
          <a:bodyPr/>
          <a:lstStyle>
            <a:lvl1pPr marL="0" indent="0" algn="l" defTabSz="914400" rtl="0" eaLnBrk="1" latinLnBrk="0" hangingPunct="1">
              <a:spcBef>
                <a:spcPts val="2200"/>
              </a:spcBef>
              <a:buFont typeface="Arial" pitchFamily="34" charset="0"/>
              <a:buNone/>
              <a:defRPr lang="en-US" altLang="ja-JP" sz="2400" b="0" i="0" kern="1200" dirty="0" smtClean="0">
                <a:solidFill>
                  <a:schemeClr val="tx1"/>
                </a:solidFill>
                <a:latin typeface="+mn-lt"/>
                <a:ea typeface="+mn-ea"/>
                <a:cs typeface="+mn-cs"/>
              </a:defRPr>
            </a:lvl1pPr>
            <a:lvl2pPr marL="228600" indent="-228600" algn="l" defTabSz="914400" rtl="0" eaLnBrk="1" latinLnBrk="0" hangingPunct="1">
              <a:spcBef>
                <a:spcPts val="900"/>
              </a:spcBef>
              <a:buFont typeface="Arial" pitchFamily="34" charset="0"/>
              <a:buChar char="•"/>
              <a:defRPr lang="en-US" altLang="ja-JP" sz="2200" b="0" i="0" kern="1200" dirty="0" smtClean="0">
                <a:solidFill>
                  <a:schemeClr val="tx1"/>
                </a:solidFill>
                <a:latin typeface="+mn-lt"/>
                <a:ea typeface="+mn-ea"/>
                <a:cs typeface="+mn-cs"/>
              </a:defRPr>
            </a:lvl2pPr>
            <a:lvl3pPr marL="457200" indent="-228600" algn="l" defTabSz="914400" rtl="0" eaLnBrk="1" latinLnBrk="0" hangingPunct="1">
              <a:spcBef>
                <a:spcPts val="600"/>
              </a:spcBef>
              <a:buClr>
                <a:schemeClr val="tx2"/>
              </a:buClr>
              <a:buFont typeface="Neo Sans Intel" pitchFamily="34" charset="0"/>
              <a:buChar char="–"/>
              <a:defRPr lang="en-US" altLang="ja-JP" sz="2000" b="0" i="0" kern="1200" dirty="0" smtClean="0">
                <a:solidFill>
                  <a:schemeClr val="tx1"/>
                </a:solidFill>
                <a:latin typeface="+mn-lt"/>
                <a:ea typeface="+mn-ea"/>
                <a:cs typeface="+mn-cs"/>
              </a:defRPr>
            </a:lvl3pPr>
            <a:lvl4pPr marL="628650" indent="-171450" algn="l" defTabSz="914400" rtl="0" eaLnBrk="1" latinLnBrk="0" hangingPunct="1">
              <a:spcBef>
                <a:spcPts val="300"/>
              </a:spcBef>
              <a:buClr>
                <a:schemeClr val="tx2"/>
              </a:buClr>
              <a:buFont typeface="Neo Sans Intel" pitchFamily="34" charset="0"/>
              <a:buChar char="–"/>
              <a:defRPr lang="en-US" altLang="ja-JP" sz="1800" b="0" i="0" kern="1200" dirty="0" smtClean="0">
                <a:solidFill>
                  <a:schemeClr val="tx1"/>
                </a:solidFill>
                <a:latin typeface="+mn-lt"/>
                <a:ea typeface="+mn-ea"/>
                <a:cs typeface="+mn-cs"/>
              </a:defRPr>
            </a:lvl4pPr>
            <a:lvl5pPr marL="800100" indent="-171450" algn="l" defTabSz="914400" rtl="0" eaLnBrk="1" latinLnBrk="0" hangingPunct="1">
              <a:spcBef>
                <a:spcPts val="100"/>
              </a:spcBef>
              <a:buClr>
                <a:schemeClr val="tx2"/>
              </a:buClr>
              <a:buFont typeface="Neo Sans Intel" pitchFamily="34" charset="0"/>
              <a:buChar char="–"/>
              <a:defRPr lang="en-US" altLang="ja-JP" sz="1800" b="0" i="0" kern="1200" dirty="0" smtClean="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dirty="0" smtClean="0"/>
              <a:t>Computing You Can Count On, an </a:t>
            </a:r>
          </a:p>
          <a:p>
            <a:pPr>
              <a:spcBef>
                <a:spcPts val="0"/>
              </a:spcBef>
            </a:pPr>
            <a:r>
              <a:rPr lang="en-US" dirty="0" smtClean="0"/>
              <a:t>Investment that Lasts</a:t>
            </a:r>
            <a:endParaRPr lang="en-US" dirty="0"/>
          </a:p>
        </p:txBody>
      </p:sp>
      <p:sp>
        <p:nvSpPr>
          <p:cNvPr id="41" name="Text Placeholder 18"/>
          <p:cNvSpPr txBox="1">
            <a:spLocks/>
          </p:cNvSpPr>
          <p:nvPr/>
        </p:nvSpPr>
        <p:spPr>
          <a:xfrm>
            <a:off x="257176" y="2991325"/>
            <a:ext cx="3144786" cy="1133475"/>
          </a:xfrm>
          <a:prstGeom prst="rect">
            <a:avLst/>
          </a:prstGeom>
        </p:spPr>
        <p:txBody>
          <a:bodyPr/>
          <a:lstStyle/>
          <a:p>
            <a:pPr>
              <a:lnSpc>
                <a:spcPct val="110000"/>
              </a:lnSpc>
              <a:spcAft>
                <a:spcPts val="138"/>
              </a:spcAft>
              <a:buSzPct val="100000"/>
            </a:pPr>
            <a:r>
              <a:rPr lang="en-US" sz="1200" dirty="0" smtClean="0">
                <a:ea typeface="Hiragino Kaku Gothic Std W8"/>
              </a:rPr>
              <a:t>Computing you can count on, an investment that lasts</a:t>
            </a:r>
            <a:r>
              <a:rPr lang="en-US" sz="1200" dirty="0">
                <a:ea typeface="Hiragino Kaku Gothic Std W8"/>
              </a:rPr>
              <a:t/>
            </a:r>
            <a:br>
              <a:rPr lang="en-US" sz="1200" dirty="0">
                <a:ea typeface="Hiragino Kaku Gothic Std W8"/>
              </a:rPr>
            </a:br>
            <a:endParaRPr lang="en-US" sz="200" dirty="0">
              <a:ea typeface="Hiragino Kaku Gothic Std W8"/>
            </a:endParaRPr>
          </a:p>
          <a:p>
            <a:pPr marL="171450" indent="-171450" eaLnBrk="0" hangingPunct="0">
              <a:lnSpc>
                <a:spcPct val="120000"/>
              </a:lnSpc>
              <a:spcAft>
                <a:spcPts val="200"/>
              </a:spcAft>
              <a:buSzPct val="70000"/>
              <a:buFont typeface="Arial" pitchFamily="34" charset="0"/>
              <a:buChar char="•"/>
              <a:defRPr/>
            </a:pPr>
            <a:r>
              <a:rPr lang="en-US" sz="1100" dirty="0" smtClean="0">
                <a:cs typeface="Arial" pitchFamily="34" charset="0"/>
              </a:rPr>
              <a:t>Out-of-box quality</a:t>
            </a:r>
            <a:endParaRPr lang="en-US" sz="1100" dirty="0">
              <a:cs typeface="Arial" pitchFamily="34" charset="0"/>
            </a:endParaRPr>
          </a:p>
          <a:p>
            <a:pPr marL="171450" indent="-171450" eaLnBrk="0" hangingPunct="0">
              <a:lnSpc>
                <a:spcPct val="120000"/>
              </a:lnSpc>
              <a:spcAft>
                <a:spcPts val="200"/>
              </a:spcAft>
              <a:buSzPct val="70000"/>
              <a:buFont typeface="Arial" pitchFamily="34" charset="0"/>
              <a:buChar char="•"/>
              <a:defRPr/>
            </a:pPr>
            <a:r>
              <a:rPr lang="en-US" sz="1100" dirty="0">
                <a:cs typeface="Arial" pitchFamily="34" charset="0"/>
              </a:rPr>
              <a:t>Extensive</a:t>
            </a:r>
            <a:r>
              <a:rPr lang="en-US" sz="1100" dirty="0" smtClean="0">
                <a:cs typeface="Arial" pitchFamily="34" charset="0"/>
              </a:rPr>
              <a:t>, rigorous testing</a:t>
            </a:r>
            <a:endParaRPr lang="en-US" sz="1100" dirty="0">
              <a:cs typeface="Arial" pitchFamily="34" charset="0"/>
            </a:endParaRPr>
          </a:p>
          <a:p>
            <a:pPr marL="171450" indent="-171450" eaLnBrk="0" hangingPunct="0">
              <a:lnSpc>
                <a:spcPct val="120000"/>
              </a:lnSpc>
              <a:spcAft>
                <a:spcPts val="200"/>
              </a:spcAft>
              <a:buSzPct val="70000"/>
              <a:buFont typeface="Arial" pitchFamily="34" charset="0"/>
              <a:buChar char="•"/>
              <a:defRPr/>
            </a:pPr>
            <a:r>
              <a:rPr lang="en-US" sz="1100" dirty="0">
                <a:cs typeface="Arial" pitchFamily="34" charset="0"/>
              </a:rPr>
              <a:t>Upgradeability</a:t>
            </a:r>
          </a:p>
          <a:p>
            <a:pPr marL="171450" indent="-171450" eaLnBrk="0" hangingPunct="0">
              <a:lnSpc>
                <a:spcPct val="120000"/>
              </a:lnSpc>
              <a:spcAft>
                <a:spcPts val="200"/>
              </a:spcAft>
              <a:buSzPct val="70000"/>
              <a:buFont typeface="Arial" pitchFamily="34" charset="0"/>
              <a:buChar char="•"/>
              <a:defRPr/>
            </a:pPr>
            <a:r>
              <a:rPr lang="en-US" sz="1100" dirty="0" smtClean="0">
                <a:cs typeface="Arial" pitchFamily="34" charset="0"/>
              </a:rPr>
              <a:t>Parts/options availability</a:t>
            </a:r>
            <a:endParaRPr lang="en-US" sz="1100" dirty="0">
              <a:cs typeface="Arial" pitchFamily="34" charset="0"/>
            </a:endParaRPr>
          </a:p>
          <a:p>
            <a:pPr marL="171450" indent="-171450" eaLnBrk="0" hangingPunct="0">
              <a:lnSpc>
                <a:spcPct val="120000"/>
              </a:lnSpc>
              <a:spcAft>
                <a:spcPts val="200"/>
              </a:spcAft>
              <a:buSzPct val="70000"/>
              <a:buFont typeface="Arial" pitchFamily="34" charset="0"/>
              <a:buChar char="•"/>
              <a:defRPr/>
            </a:pPr>
            <a:r>
              <a:rPr lang="en-US" sz="1100" dirty="0" smtClean="0">
                <a:cs typeface="Arial" pitchFamily="34" charset="0"/>
              </a:rPr>
              <a:t>Helps lower support costs</a:t>
            </a:r>
            <a:endParaRPr lang="en-US" sz="1100" dirty="0">
              <a:cs typeface="Arial" pitchFamily="34" charset="0"/>
            </a:endParaRPr>
          </a:p>
        </p:txBody>
      </p:sp>
      <p:sp>
        <p:nvSpPr>
          <p:cNvPr id="43" name="Text Placeholder 18"/>
          <p:cNvSpPr txBox="1">
            <a:spLocks/>
          </p:cNvSpPr>
          <p:nvPr/>
        </p:nvSpPr>
        <p:spPr bwMode="auto">
          <a:xfrm>
            <a:off x="2975803" y="3510127"/>
            <a:ext cx="2890607" cy="2231397"/>
          </a:xfrm>
          <a:prstGeom prst="rect">
            <a:avLst/>
          </a:prstGeom>
          <a:noFill/>
          <a:ln w="9525">
            <a:noFill/>
            <a:miter lim="800000"/>
            <a:headEnd/>
            <a:tailEnd/>
          </a:ln>
        </p:spPr>
        <p:txBody>
          <a:bodyPr/>
          <a:lstStyle/>
          <a:p>
            <a:pPr marL="171450" lvl="1" indent="-171450" eaLnBrk="0" hangingPunct="0">
              <a:lnSpc>
                <a:spcPct val="120000"/>
              </a:lnSpc>
              <a:spcAft>
                <a:spcPts val="200"/>
              </a:spcAft>
              <a:buSzPct val="70000"/>
              <a:buFont typeface="Arial" pitchFamily="34" charset="0"/>
              <a:buChar char="•"/>
              <a:defRPr/>
            </a:pPr>
            <a:r>
              <a:rPr lang="en-US" sz="1100" dirty="0" smtClean="0">
                <a:cs typeface="Arial" pitchFamily="34" charset="0"/>
              </a:rPr>
              <a:t>HP Total Test Process</a:t>
            </a:r>
            <a:endParaRPr lang="en-US" sz="1100" dirty="0">
              <a:cs typeface="Arial" pitchFamily="34" charset="0"/>
            </a:endParaRPr>
          </a:p>
          <a:p>
            <a:pPr marL="171450" lvl="1" indent="-171450" eaLnBrk="0" hangingPunct="0">
              <a:lnSpc>
                <a:spcPct val="120000"/>
              </a:lnSpc>
              <a:spcAft>
                <a:spcPts val="200"/>
              </a:spcAft>
              <a:buSzPct val="70000"/>
              <a:buFont typeface="Arial" pitchFamily="34" charset="0"/>
              <a:buChar char="•"/>
              <a:defRPr/>
            </a:pPr>
            <a:r>
              <a:rPr lang="en-US" sz="1100" dirty="0" smtClean="0">
                <a:cs typeface="Arial" pitchFamily="34" charset="0"/>
              </a:rPr>
              <a:t>Tool-less entry for accessibility inside and out</a:t>
            </a:r>
            <a:endParaRPr lang="en-US" sz="1100" dirty="0">
              <a:cs typeface="Arial" pitchFamily="34" charset="0"/>
            </a:endParaRPr>
          </a:p>
          <a:p>
            <a:pPr marL="171450" lvl="1" indent="-171450" eaLnBrk="0" hangingPunct="0">
              <a:lnSpc>
                <a:spcPct val="120000"/>
              </a:lnSpc>
              <a:spcAft>
                <a:spcPts val="200"/>
              </a:spcAft>
              <a:buSzPct val="70000"/>
              <a:buFont typeface="Arial" pitchFamily="34" charset="0"/>
              <a:buChar char="•"/>
              <a:defRPr/>
            </a:pPr>
            <a:r>
              <a:rPr lang="en-US" sz="1100" dirty="0" smtClean="0">
                <a:cs typeface="Arial" pitchFamily="34" charset="0"/>
              </a:rPr>
              <a:t>S.M.A.R.T IV Hard Drives</a:t>
            </a:r>
            <a:endParaRPr lang="en-US" sz="1100" dirty="0">
              <a:cs typeface="Arial" pitchFamily="34" charset="0"/>
            </a:endParaRPr>
          </a:p>
          <a:p>
            <a:pPr marL="171450" lvl="1" indent="-171450" eaLnBrk="0" hangingPunct="0">
              <a:lnSpc>
                <a:spcPct val="120000"/>
              </a:lnSpc>
              <a:spcAft>
                <a:spcPts val="200"/>
              </a:spcAft>
              <a:buSzPct val="70000"/>
              <a:buFont typeface="Arial" pitchFamily="34" charset="0"/>
              <a:buChar char="•"/>
              <a:defRPr/>
            </a:pPr>
            <a:r>
              <a:rPr lang="en-US" sz="1100" dirty="0" smtClean="0">
                <a:cs typeface="Arial" pitchFamily="34" charset="0"/>
              </a:rPr>
              <a:t>Business-Rugged Notebooks</a:t>
            </a:r>
            <a:endParaRPr lang="en-US" sz="1100" dirty="0">
              <a:cs typeface="Arial" pitchFamily="34" charset="0"/>
            </a:endParaRPr>
          </a:p>
          <a:p>
            <a:pPr marL="171450" lvl="2" indent="-171450" eaLnBrk="0" hangingPunct="0">
              <a:lnSpc>
                <a:spcPct val="120000"/>
              </a:lnSpc>
              <a:spcAft>
                <a:spcPts val="200"/>
              </a:spcAft>
              <a:buSzPct val="70000"/>
              <a:buFont typeface="Arial" pitchFamily="34" charset="0"/>
              <a:buChar char="•"/>
              <a:defRPr/>
            </a:pPr>
            <a:r>
              <a:rPr lang="en-US" sz="1100" dirty="0" smtClean="0">
                <a:cs typeface="Arial" pitchFamily="34" charset="0"/>
              </a:rPr>
              <a:t>MIL-STD-810G Testing (HP EliteBook only</a:t>
            </a:r>
            <a:r>
              <a:rPr lang="en-US" sz="1100" dirty="0">
                <a:cs typeface="Arial" pitchFamily="34" charset="0"/>
              </a:rPr>
              <a:t>)</a:t>
            </a:r>
          </a:p>
          <a:p>
            <a:pPr marL="628650" lvl="3" indent="-171450" eaLnBrk="0" hangingPunct="0">
              <a:lnSpc>
                <a:spcPct val="120000"/>
              </a:lnSpc>
              <a:spcAft>
                <a:spcPts val="200"/>
              </a:spcAft>
              <a:buSzPct val="70000"/>
              <a:buFont typeface="Arial" pitchFamily="34" charset="0"/>
              <a:buChar char="•"/>
              <a:defRPr/>
            </a:pPr>
            <a:r>
              <a:rPr lang="en-US" sz="1000" dirty="0" smtClean="0">
                <a:cs typeface="Arial" pitchFamily="34" charset="0"/>
              </a:rPr>
              <a:t>HP DuraCase</a:t>
            </a:r>
            <a:r>
              <a:rPr lang="en-US" sz="1000" baseline="30000" dirty="0" smtClean="0">
                <a:cs typeface="Arial" pitchFamily="34" charset="0"/>
              </a:rPr>
              <a:t>25</a:t>
            </a:r>
            <a:endParaRPr lang="en-US" sz="1000" baseline="30000" dirty="0">
              <a:cs typeface="Arial" pitchFamily="34" charset="0"/>
            </a:endParaRPr>
          </a:p>
          <a:p>
            <a:pPr marL="628650" lvl="3" indent="-171450" eaLnBrk="0" hangingPunct="0">
              <a:lnSpc>
                <a:spcPct val="120000"/>
              </a:lnSpc>
              <a:spcAft>
                <a:spcPts val="200"/>
              </a:spcAft>
              <a:buSzPct val="70000"/>
              <a:buFont typeface="Arial" pitchFamily="34" charset="0"/>
              <a:buChar char="•"/>
              <a:defRPr/>
            </a:pPr>
            <a:r>
              <a:rPr lang="en-US" sz="1000" dirty="0" smtClean="0">
                <a:cs typeface="Arial" pitchFamily="34" charset="0"/>
              </a:rPr>
              <a:t>HP DuraKey</a:t>
            </a:r>
            <a:r>
              <a:rPr lang="en-US" sz="1000" baseline="30000" dirty="0" smtClean="0">
                <a:cs typeface="Arial" pitchFamily="34" charset="0"/>
              </a:rPr>
              <a:t>s26</a:t>
            </a:r>
            <a:endParaRPr lang="en-US" sz="1000" baseline="30000" dirty="0">
              <a:cs typeface="Arial" pitchFamily="34" charset="0"/>
            </a:endParaRPr>
          </a:p>
          <a:p>
            <a:pPr marL="628650" lvl="3" indent="-171450" eaLnBrk="0" hangingPunct="0">
              <a:lnSpc>
                <a:spcPct val="120000"/>
              </a:lnSpc>
              <a:spcAft>
                <a:spcPts val="200"/>
              </a:spcAft>
              <a:buSzPct val="70000"/>
              <a:buFont typeface="Arial" pitchFamily="34" charset="0"/>
              <a:buChar char="•"/>
              <a:defRPr/>
            </a:pPr>
            <a:r>
              <a:rPr lang="en-US" sz="1000" dirty="0" smtClean="0">
                <a:cs typeface="Arial" pitchFamily="34" charset="0"/>
              </a:rPr>
              <a:t>HP DuraFinish</a:t>
            </a:r>
            <a:r>
              <a:rPr lang="en-US" sz="1000" baseline="30000" dirty="0" smtClean="0">
                <a:cs typeface="Arial" pitchFamily="34" charset="0"/>
              </a:rPr>
              <a:t>27</a:t>
            </a:r>
            <a:endParaRPr lang="en-US" sz="1000" baseline="30000" dirty="0">
              <a:cs typeface="Arial" pitchFamily="34" charset="0"/>
            </a:endParaRPr>
          </a:p>
          <a:p>
            <a:pPr marL="628650" lvl="3" indent="-171450" eaLnBrk="0" hangingPunct="0">
              <a:lnSpc>
                <a:spcPct val="120000"/>
              </a:lnSpc>
              <a:spcAft>
                <a:spcPts val="200"/>
              </a:spcAft>
              <a:buSzPct val="70000"/>
              <a:buFont typeface="Arial" pitchFamily="34" charset="0"/>
              <a:buChar char="•"/>
              <a:defRPr/>
            </a:pPr>
            <a:r>
              <a:rPr lang="en-US" sz="1000" dirty="0" smtClean="0">
                <a:cs typeface="Arial" pitchFamily="34" charset="0"/>
              </a:rPr>
              <a:t>HP 3D DriveGuard</a:t>
            </a:r>
            <a:r>
              <a:rPr lang="en-US" sz="1000" baseline="30000" dirty="0" smtClean="0">
                <a:cs typeface="Arial" pitchFamily="34" charset="0"/>
              </a:rPr>
              <a:t>28</a:t>
            </a:r>
            <a:endParaRPr lang="en-US" sz="1000" baseline="30000" dirty="0">
              <a:cs typeface="Arial" pitchFamily="34" charset="0"/>
            </a:endParaRPr>
          </a:p>
        </p:txBody>
      </p:sp>
      <p:sp>
        <p:nvSpPr>
          <p:cNvPr id="55" name="Title 1"/>
          <p:cNvSpPr txBox="1">
            <a:spLocks/>
          </p:cNvSpPr>
          <p:nvPr/>
        </p:nvSpPr>
        <p:spPr>
          <a:xfrm>
            <a:off x="457200" y="411480"/>
            <a:ext cx="8229600" cy="886968"/>
          </a:xfrm>
          <a:prstGeom prst="rect">
            <a:avLst/>
          </a:prstGeom>
        </p:spPr>
        <p:txBody>
          <a:bodyPr vert="horz" lIns="0" tIns="0" rIns="0" bIns="0" rtlCol="0" anchor="t" anchorCtr="0">
            <a:noAutofit/>
          </a:bodyPr>
          <a:lstStyle>
            <a:lvl1pPr algn="l" defTabSz="914400" rtl="0" eaLnBrk="1" latinLnBrk="0" hangingPunct="1">
              <a:lnSpc>
                <a:spcPts val="2600"/>
              </a:lnSpc>
              <a:spcBef>
                <a:spcPct val="0"/>
              </a:spcBef>
              <a:buNone/>
              <a:defRPr lang="en-US" altLang="ja-JP" sz="3000" b="1" i="0" kern="1200" dirty="0" smtClean="0">
                <a:solidFill>
                  <a:schemeClr val="accent1"/>
                </a:solidFill>
                <a:latin typeface="+mj-lt"/>
                <a:ea typeface="+mj-ea"/>
                <a:cs typeface="+mj-cs"/>
              </a:defRPr>
            </a:lvl1pPr>
          </a:lstStyle>
          <a:p>
            <a:r>
              <a:rPr lang="en-US" dirty="0"/>
              <a:t>HP &amp; Intel: </a:t>
            </a:r>
            <a:r>
              <a:rPr lang="en-GB" altLang="ja-JP" dirty="0" smtClean="0"/>
              <a:t>Reliable</a:t>
            </a:r>
            <a:endParaRPr lang="en-US" dirty="0"/>
          </a:p>
        </p:txBody>
      </p:sp>
      <p:grpSp>
        <p:nvGrpSpPr>
          <p:cNvPr id="56" name="Group 29"/>
          <p:cNvGrpSpPr>
            <a:grpSpLocks/>
          </p:cNvGrpSpPr>
          <p:nvPr/>
        </p:nvGrpSpPr>
        <p:grpSpPr bwMode="auto">
          <a:xfrm>
            <a:off x="7151491" y="143849"/>
            <a:ext cx="1847850" cy="1924050"/>
            <a:chOff x="6452222" y="163969"/>
            <a:chExt cx="1846885" cy="1922880"/>
          </a:xfrm>
        </p:grpSpPr>
        <p:sp>
          <p:nvSpPr>
            <p:cNvPr id="57" name="Oval 56"/>
            <p:cNvSpPr/>
            <p:nvPr/>
          </p:nvSpPr>
          <p:spPr>
            <a:xfrm>
              <a:off x="6452222" y="209978"/>
              <a:ext cx="1843712" cy="1845140"/>
            </a:xfrm>
            <a:prstGeom prst="ellipse">
              <a:avLst/>
            </a:prstGeom>
            <a:solidFill>
              <a:schemeClr val="bg2">
                <a:lumMod val="60000"/>
                <a:lumOff val="40000"/>
                <a:alpha val="54902"/>
              </a:schemeClr>
            </a:solidFill>
            <a:ln>
              <a:noFill/>
            </a:ln>
            <a:effectLst>
              <a:outerShdw blurRad="127000" sx="106000" sy="106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85000"/>
                </a:lnSpc>
                <a:spcBef>
                  <a:spcPts val="0"/>
                </a:spcBef>
                <a:spcAft>
                  <a:spcPts val="0"/>
                </a:spcAft>
                <a:defRPr/>
              </a:pPr>
              <a:endParaRPr lang="en-US" sz="2000" dirty="0">
                <a:solidFill>
                  <a:prstClr val="white"/>
                </a:solidFill>
                <a:cs typeface="Arial" pitchFamily="34" charset="0"/>
              </a:endParaRPr>
            </a:p>
          </p:txBody>
        </p:sp>
        <p:pic>
          <p:nvPicPr>
            <p:cNvPr id="58" name="Picture 19" descr="green-arc.png"/>
            <p:cNvPicPr>
              <a:picLocks noChangeAspect="1"/>
            </p:cNvPicPr>
            <p:nvPr/>
          </p:nvPicPr>
          <p:blipFill>
            <a:blip r:embed="rId3" cstate="email">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bwMode="auto">
            <a:xfrm rot="16200000">
              <a:off x="6864801" y="639425"/>
              <a:ext cx="1909762" cy="958850"/>
            </a:xfrm>
            <a:prstGeom prst="rect">
              <a:avLst/>
            </a:prstGeom>
            <a:noFill/>
            <a:ln w="9525">
              <a:noFill/>
              <a:miter lim="800000"/>
              <a:headEnd/>
              <a:tailEnd/>
            </a:ln>
          </p:spPr>
        </p:pic>
        <p:sp>
          <p:nvSpPr>
            <p:cNvPr id="59" name="TextBox 58"/>
            <p:cNvSpPr txBox="1"/>
            <p:nvPr/>
          </p:nvSpPr>
          <p:spPr>
            <a:xfrm rot="5019292">
              <a:off x="6925104" y="867013"/>
              <a:ext cx="1622058" cy="817613"/>
            </a:xfrm>
            <a:prstGeom prst="rect">
              <a:avLst/>
            </a:prstGeom>
            <a:noFill/>
          </p:spPr>
          <p:txBody>
            <a:bodyPr spcFirstLastPara="1" wrap="none">
              <a:prstTxWarp prst="textArchUp">
                <a:avLst>
                  <a:gd name="adj" fmla="val 11319667"/>
                </a:avLst>
              </a:prstTxWarp>
              <a:spAutoFit/>
            </a:bodyPr>
            <a:lstStyle/>
            <a:p>
              <a:pPr fontAlgn="auto">
                <a:spcBef>
                  <a:spcPts val="0"/>
                </a:spcBef>
                <a:spcAft>
                  <a:spcPts val="0"/>
                </a:spcAft>
                <a:defRPr/>
              </a:pPr>
              <a:r>
                <a:rPr lang="en-US" sz="900" dirty="0">
                  <a:solidFill>
                    <a:schemeClr val="tx2">
                      <a:lumMod val="75000"/>
                    </a:schemeClr>
                  </a:solidFill>
                </a:rPr>
                <a:t>CONNECTED</a:t>
              </a:r>
            </a:p>
          </p:txBody>
        </p:sp>
        <p:sp>
          <p:nvSpPr>
            <p:cNvPr id="60" name="TextBox 59"/>
            <p:cNvSpPr txBox="1"/>
            <p:nvPr/>
          </p:nvSpPr>
          <p:spPr>
            <a:xfrm>
              <a:off x="6705332" y="408906"/>
              <a:ext cx="1465418" cy="839624"/>
            </a:xfrm>
            <a:prstGeom prst="rect">
              <a:avLst/>
            </a:prstGeom>
            <a:noFill/>
          </p:spPr>
          <p:txBody>
            <a:bodyPr spcFirstLastPara="1" wrap="none">
              <a:prstTxWarp prst="textArchUp">
                <a:avLst>
                  <a:gd name="adj" fmla="val 11176947"/>
                </a:avLst>
              </a:prstTxWarp>
              <a:spAutoFit/>
            </a:bodyPr>
            <a:lstStyle/>
            <a:p>
              <a:pPr fontAlgn="auto">
                <a:spcBef>
                  <a:spcPts val="0"/>
                </a:spcBef>
                <a:spcAft>
                  <a:spcPts val="0"/>
                </a:spcAft>
                <a:defRPr/>
              </a:pPr>
              <a:r>
                <a:rPr lang="en-US" sz="900" dirty="0">
                  <a:solidFill>
                    <a:schemeClr val="bg2">
                      <a:lumMod val="50000"/>
                    </a:schemeClr>
                  </a:solidFill>
                </a:rPr>
                <a:t>SECURE</a:t>
              </a:r>
            </a:p>
          </p:txBody>
        </p:sp>
        <p:sp>
          <p:nvSpPr>
            <p:cNvPr id="61" name="TextBox 60"/>
            <p:cNvSpPr txBox="1"/>
            <p:nvPr/>
          </p:nvSpPr>
          <p:spPr>
            <a:xfrm rot="2740049">
              <a:off x="6612574" y="382903"/>
              <a:ext cx="1522384" cy="1569905"/>
            </a:xfrm>
            <a:prstGeom prst="rect">
              <a:avLst/>
            </a:prstGeom>
            <a:noFill/>
          </p:spPr>
          <p:txBody>
            <a:bodyPr spcFirstLastPara="1" wrap="none">
              <a:prstTxWarp prst="textArchDown">
                <a:avLst>
                  <a:gd name="adj" fmla="val 2335799"/>
                </a:avLst>
              </a:prstTxWarp>
              <a:spAutoFit/>
            </a:bodyPr>
            <a:lstStyle/>
            <a:p>
              <a:pPr algn="ctr" fontAlgn="auto">
                <a:spcBef>
                  <a:spcPts val="0"/>
                </a:spcBef>
                <a:spcAft>
                  <a:spcPts val="0"/>
                </a:spcAft>
                <a:defRPr/>
              </a:pPr>
              <a:r>
                <a:rPr lang="en-US" sz="900" dirty="0">
                  <a:solidFill>
                    <a:schemeClr val="bg2">
                      <a:lumMod val="50000"/>
                    </a:schemeClr>
                  </a:solidFill>
                </a:rPr>
                <a:t>EFFICIENT</a:t>
              </a:r>
            </a:p>
          </p:txBody>
        </p:sp>
        <p:cxnSp>
          <p:nvCxnSpPr>
            <p:cNvPr id="62" name="Straight Connector 61"/>
            <p:cNvCxnSpPr/>
            <p:nvPr/>
          </p:nvCxnSpPr>
          <p:spPr>
            <a:xfrm rot="5400000">
              <a:off x="6453887" y="1142861"/>
              <a:ext cx="1837207" cy="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sp>
          <p:nvSpPr>
            <p:cNvPr id="63" name="Isosceles Triangle 62"/>
            <p:cNvSpPr/>
            <p:nvPr/>
          </p:nvSpPr>
          <p:spPr>
            <a:xfrm rot="7973557">
              <a:off x="7626374" y="1526796"/>
              <a:ext cx="366490" cy="138041"/>
            </a:xfrm>
            <a:prstGeom prst="triangl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85000"/>
                </a:lnSpc>
                <a:spcBef>
                  <a:spcPts val="0"/>
                </a:spcBef>
                <a:spcAft>
                  <a:spcPts val="0"/>
                </a:spcAft>
                <a:defRPr/>
              </a:pPr>
              <a:endParaRPr lang="en-US" sz="2000" dirty="0">
                <a:solidFill>
                  <a:prstClr val="white"/>
                </a:solidFill>
                <a:cs typeface="Arial" pitchFamily="34" charset="0"/>
              </a:endParaRPr>
            </a:p>
          </p:txBody>
        </p:sp>
        <p:cxnSp>
          <p:nvCxnSpPr>
            <p:cNvPr id="64" name="Straight Connector 63"/>
            <p:cNvCxnSpPr/>
            <p:nvPr/>
          </p:nvCxnSpPr>
          <p:spPr>
            <a:xfrm rot="10800000">
              <a:off x="6455395" y="1131755"/>
              <a:ext cx="1837365" cy="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rot="18733032">
              <a:off x="6613259" y="366791"/>
              <a:ext cx="1497164" cy="1602544"/>
            </a:xfrm>
            <a:prstGeom prst="rect">
              <a:avLst/>
            </a:prstGeom>
            <a:noFill/>
          </p:spPr>
          <p:txBody>
            <a:bodyPr spcFirstLastPara="1" wrap="none">
              <a:prstTxWarp prst="textArchDown">
                <a:avLst>
                  <a:gd name="adj" fmla="val 2272404"/>
                </a:avLst>
              </a:prstTxWarp>
              <a:spAutoFit/>
            </a:bodyPr>
            <a:lstStyle/>
            <a:p>
              <a:pPr algn="ctr" fontAlgn="auto">
                <a:spcBef>
                  <a:spcPts val="0"/>
                </a:spcBef>
                <a:spcAft>
                  <a:spcPts val="0"/>
                </a:spcAft>
                <a:defRPr/>
              </a:pPr>
              <a:r>
                <a:rPr lang="en-US" sz="900" dirty="0">
                  <a:solidFill>
                    <a:schemeClr val="bg1"/>
                  </a:solidFill>
                </a:rPr>
                <a:t>RELIABLE</a:t>
              </a:r>
            </a:p>
          </p:txBody>
        </p:sp>
        <p:sp>
          <p:nvSpPr>
            <p:cNvPr id="66" name="Freeform 65"/>
            <p:cNvSpPr/>
            <p:nvPr/>
          </p:nvSpPr>
          <p:spPr>
            <a:xfrm>
              <a:off x="6745757" y="503487"/>
              <a:ext cx="1256643" cy="1256535"/>
            </a:xfrm>
            <a:custGeom>
              <a:avLst/>
              <a:gdLst>
                <a:gd name="connsiteX0" fmla="*/ 0 w 1510828"/>
                <a:gd name="connsiteY0" fmla="*/ 755414 h 1510828"/>
                <a:gd name="connsiteX1" fmla="*/ 221256 w 1510828"/>
                <a:gd name="connsiteY1" fmla="*/ 221256 h 1510828"/>
                <a:gd name="connsiteX2" fmla="*/ 755415 w 1510828"/>
                <a:gd name="connsiteY2" fmla="*/ 1 h 1510828"/>
                <a:gd name="connsiteX3" fmla="*/ 1289573 w 1510828"/>
                <a:gd name="connsiteY3" fmla="*/ 221257 h 1510828"/>
                <a:gd name="connsiteX4" fmla="*/ 1510828 w 1510828"/>
                <a:gd name="connsiteY4" fmla="*/ 755416 h 1510828"/>
                <a:gd name="connsiteX5" fmla="*/ 1289572 w 1510828"/>
                <a:gd name="connsiteY5" fmla="*/ 1289575 h 1510828"/>
                <a:gd name="connsiteX6" fmla="*/ 755413 w 1510828"/>
                <a:gd name="connsiteY6" fmla="*/ 1510830 h 1510828"/>
                <a:gd name="connsiteX7" fmla="*/ 221255 w 1510828"/>
                <a:gd name="connsiteY7" fmla="*/ 1289574 h 1510828"/>
                <a:gd name="connsiteX8" fmla="*/ 0 w 1510828"/>
                <a:gd name="connsiteY8" fmla="*/ 755415 h 1510828"/>
                <a:gd name="connsiteX9" fmla="*/ 0 w 1510828"/>
                <a:gd name="connsiteY9" fmla="*/ 755414 h 1510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0828" h="1510828">
                  <a:moveTo>
                    <a:pt x="0" y="755414"/>
                  </a:moveTo>
                  <a:cubicBezTo>
                    <a:pt x="0" y="555066"/>
                    <a:pt x="79589" y="362923"/>
                    <a:pt x="221256" y="221256"/>
                  </a:cubicBezTo>
                  <a:cubicBezTo>
                    <a:pt x="362924" y="79589"/>
                    <a:pt x="555067" y="1"/>
                    <a:pt x="755415" y="1"/>
                  </a:cubicBezTo>
                  <a:cubicBezTo>
                    <a:pt x="955763" y="1"/>
                    <a:pt x="1147906" y="79590"/>
                    <a:pt x="1289573" y="221257"/>
                  </a:cubicBezTo>
                  <a:cubicBezTo>
                    <a:pt x="1431240" y="362925"/>
                    <a:pt x="1510828" y="555068"/>
                    <a:pt x="1510828" y="755416"/>
                  </a:cubicBezTo>
                  <a:cubicBezTo>
                    <a:pt x="1510828" y="955764"/>
                    <a:pt x="1431240" y="1147907"/>
                    <a:pt x="1289572" y="1289575"/>
                  </a:cubicBezTo>
                  <a:cubicBezTo>
                    <a:pt x="1147904" y="1431243"/>
                    <a:pt x="955762" y="1510831"/>
                    <a:pt x="755413" y="1510830"/>
                  </a:cubicBezTo>
                  <a:cubicBezTo>
                    <a:pt x="555065" y="1510830"/>
                    <a:pt x="362922" y="1431242"/>
                    <a:pt x="221255" y="1289574"/>
                  </a:cubicBezTo>
                  <a:cubicBezTo>
                    <a:pt x="79587" y="1147906"/>
                    <a:pt x="0" y="955764"/>
                    <a:pt x="0" y="755415"/>
                  </a:cubicBezTo>
                  <a:lnTo>
                    <a:pt x="0" y="755414"/>
                  </a:lnTo>
                  <a:close/>
                </a:path>
              </a:pathLst>
            </a:custGeom>
            <a:blipFill>
              <a:blip r:embed="rId4" cstate="email">
                <a:extLst>
                  <a:ext uri="{28A0092B-C50C-407E-A947-70E740481C1C}">
                    <a14:useLocalDpi xmlns:a14="http://schemas.microsoft.com/office/drawing/2010/main"/>
                  </a:ext>
                </a:extLst>
              </a:blip>
              <a:stretch>
                <a:fillRect/>
              </a:stretch>
            </a:blipFill>
            <a:ln w="25400" cap="flat" cmpd="sng" algn="ctr">
              <a:solidFill>
                <a:srgbClr val="FFFFFF">
                  <a:hueOff val="0"/>
                  <a:satOff val="0"/>
                  <a:lumOff val="0"/>
                  <a:alphaOff val="0"/>
                </a:srgbClr>
              </a:solidFill>
              <a:prstDash val="solid"/>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wrap="none" lIns="236496" tIns="236495" rIns="236496" bIns="236495" spcCol="1270" anchor="ctr"/>
            <a:lstStyle/>
            <a:p>
              <a:pPr algn="ctr" defTabSz="533400" fontAlgn="auto">
                <a:lnSpc>
                  <a:spcPct val="90000"/>
                </a:lnSpc>
                <a:spcBef>
                  <a:spcPts val="0"/>
                </a:spcBef>
                <a:spcAft>
                  <a:spcPct val="35000"/>
                </a:spcAft>
                <a:defRPr/>
              </a:pPr>
              <a:r>
                <a:rPr lang="en-US" sz="1200" smtClean="0">
                  <a:solidFill>
                    <a:srgbClr val="FFFFFF"/>
                  </a:solidFill>
                  <a:cs typeface="Arial" pitchFamily="34" charset="0"/>
                </a:rPr>
                <a:t>HP Professional</a:t>
              </a:r>
              <a:r>
                <a:rPr lang="en-US" sz="1200" dirty="0" smtClean="0">
                  <a:solidFill>
                    <a:srgbClr val="FFFFFF"/>
                  </a:solidFill>
                  <a:cs typeface="Arial" pitchFamily="34" charset="0"/>
                </a:rPr>
                <a:t/>
              </a:r>
              <a:br>
                <a:rPr lang="en-US" sz="1200" dirty="0" smtClean="0">
                  <a:solidFill>
                    <a:srgbClr val="FFFFFF"/>
                  </a:solidFill>
                  <a:cs typeface="Arial" pitchFamily="34" charset="0"/>
                </a:rPr>
              </a:br>
              <a:r>
                <a:rPr lang="en-US" sz="1200" dirty="0" smtClean="0">
                  <a:solidFill>
                    <a:srgbClr val="FFFFFF"/>
                  </a:solidFill>
                  <a:cs typeface="Arial" pitchFamily="34" charset="0"/>
                </a:rPr>
                <a:t>Innovations</a:t>
              </a:r>
              <a:endParaRPr lang="en-US" sz="1200" dirty="0">
                <a:solidFill>
                  <a:srgbClr val="FFFFFF"/>
                </a:solidFill>
                <a:cs typeface="Arial" pitchFamily="34" charset="0"/>
              </a:endParaRPr>
            </a:p>
          </p:txBody>
        </p:sp>
      </p:grpSp>
      <p:sp>
        <p:nvSpPr>
          <p:cNvPr id="68" name="Text Placeholder 18"/>
          <p:cNvSpPr txBox="1">
            <a:spLocks/>
          </p:cNvSpPr>
          <p:nvPr/>
        </p:nvSpPr>
        <p:spPr bwMode="auto">
          <a:xfrm>
            <a:off x="5930874" y="3981701"/>
            <a:ext cx="3213125" cy="1686282"/>
          </a:xfrm>
          <a:prstGeom prst="rect">
            <a:avLst/>
          </a:prstGeom>
          <a:noFill/>
          <a:ln w="9525">
            <a:noFill/>
            <a:miter lim="800000"/>
            <a:headEnd/>
            <a:tailEnd/>
          </a:ln>
        </p:spPr>
        <p:txBody>
          <a:bodyPr/>
          <a:lstStyle>
            <a:defPPr>
              <a:defRPr lang="en-US"/>
            </a:defPPr>
            <a:lvl2pPr marL="171450" lvl="1" indent="-171450" eaLnBrk="0" hangingPunct="0">
              <a:lnSpc>
                <a:spcPct val="110000"/>
              </a:lnSpc>
              <a:spcAft>
                <a:spcPts val="200"/>
              </a:spcAft>
              <a:buSzPct val="80000"/>
              <a:buFont typeface="Arial" pitchFamily="34" charset="0"/>
              <a:buChar char="•"/>
              <a:defRPr sz="1100"/>
            </a:lvl2pPr>
            <a:lvl3pPr marL="306388" lvl="2" indent="-171450" eaLnBrk="0" hangingPunct="0">
              <a:lnSpc>
                <a:spcPct val="110000"/>
              </a:lnSpc>
              <a:spcAft>
                <a:spcPts val="200"/>
              </a:spcAft>
              <a:buSzPct val="80000"/>
              <a:buFont typeface="Arial" pitchFamily="34" charset="0"/>
              <a:buChar char="•"/>
              <a:defRPr sz="1100"/>
            </a:lvl3pPr>
          </a:lstStyle>
          <a:p>
            <a:pPr marL="171450" indent="-171450" eaLnBrk="0" hangingPunct="0">
              <a:lnSpc>
                <a:spcPct val="120000"/>
              </a:lnSpc>
              <a:spcAft>
                <a:spcPts val="200"/>
              </a:spcAft>
              <a:buSzPct val="70000"/>
              <a:buFont typeface="Arial" pitchFamily="34" charset="0"/>
              <a:buChar char="•"/>
              <a:defRPr/>
            </a:pPr>
            <a:r>
              <a:rPr lang="en-US" sz="1100" dirty="0">
                <a:cs typeface="Arial" pitchFamily="34" charset="0"/>
              </a:rPr>
              <a:t>Leading Edge Process </a:t>
            </a:r>
            <a:r>
              <a:rPr lang="en-US" sz="1100" dirty="0" smtClean="0">
                <a:cs typeface="Arial" pitchFamily="34" charset="0"/>
              </a:rPr>
              <a:t>Technology (22nm</a:t>
            </a:r>
            <a:r>
              <a:rPr lang="en-US" sz="1100" dirty="0">
                <a:cs typeface="Arial" pitchFamily="34" charset="0"/>
              </a:rPr>
              <a:t>, Tri-Gate </a:t>
            </a:r>
            <a:r>
              <a:rPr lang="en-US" sz="1100" dirty="0" smtClean="0">
                <a:cs typeface="Arial" pitchFamily="34" charset="0"/>
              </a:rPr>
              <a:t>Transistor</a:t>
            </a:r>
            <a:r>
              <a:rPr lang="en-US" sz="1100" dirty="0">
                <a:cs typeface="Arial" pitchFamily="34" charset="0"/>
              </a:rPr>
              <a:t>)</a:t>
            </a:r>
          </a:p>
          <a:p>
            <a:pPr marL="171450" indent="-171450" eaLnBrk="0" hangingPunct="0">
              <a:lnSpc>
                <a:spcPct val="120000"/>
              </a:lnSpc>
              <a:spcAft>
                <a:spcPts val="200"/>
              </a:spcAft>
              <a:buSzPct val="70000"/>
              <a:buFont typeface="Arial" pitchFamily="34" charset="0"/>
              <a:buChar char="•"/>
              <a:defRPr/>
            </a:pPr>
            <a:r>
              <a:rPr lang="en-US" sz="1100" dirty="0" smtClean="0">
                <a:cs typeface="Arial" pitchFamily="34" charset="0"/>
              </a:rPr>
              <a:t>2012 </a:t>
            </a:r>
            <a:r>
              <a:rPr lang="en-US" sz="1100" dirty="0">
                <a:cs typeface="Arial" pitchFamily="34" charset="0"/>
              </a:rPr>
              <a:t>Intel® Stable Image Platform </a:t>
            </a:r>
            <a:r>
              <a:rPr lang="en-US" sz="1100" dirty="0" smtClean="0">
                <a:cs typeface="Arial" pitchFamily="34" charset="0"/>
              </a:rPr>
              <a:t>Program</a:t>
            </a:r>
          </a:p>
          <a:p>
            <a:pPr marL="171450" indent="-171450" eaLnBrk="0" hangingPunct="0">
              <a:lnSpc>
                <a:spcPct val="120000"/>
              </a:lnSpc>
              <a:spcAft>
                <a:spcPts val="200"/>
              </a:spcAft>
              <a:buSzPct val="70000"/>
              <a:buFont typeface="Arial" pitchFamily="34" charset="0"/>
              <a:buChar char="•"/>
              <a:defRPr/>
            </a:pPr>
            <a:r>
              <a:rPr lang="en-US" sz="1100" dirty="0" smtClean="0">
                <a:cs typeface="Arial" pitchFamily="34" charset="0"/>
              </a:rPr>
              <a:t>Intel</a:t>
            </a:r>
            <a:r>
              <a:rPr lang="en-US" sz="1100" dirty="0">
                <a:cs typeface="Arial" pitchFamily="34" charset="0"/>
              </a:rPr>
              <a:t>® Active Management Technology 8.0 </a:t>
            </a:r>
            <a:endParaRPr lang="en-US" sz="1100" dirty="0" smtClean="0">
              <a:cs typeface="Arial" pitchFamily="34" charset="0"/>
            </a:endParaRPr>
          </a:p>
          <a:p>
            <a:pPr marL="171450" indent="-171450" eaLnBrk="0" hangingPunct="0">
              <a:lnSpc>
                <a:spcPct val="120000"/>
              </a:lnSpc>
              <a:spcAft>
                <a:spcPts val="200"/>
              </a:spcAft>
              <a:buSzPct val="70000"/>
              <a:buFont typeface="Arial" pitchFamily="34" charset="0"/>
              <a:buChar char="•"/>
              <a:defRPr/>
            </a:pPr>
            <a:r>
              <a:rPr lang="en-US" sz="1100" dirty="0">
                <a:cs typeface="Arial" pitchFamily="34" charset="0"/>
              </a:rPr>
              <a:t>3rd Gen Intel® vPro™ </a:t>
            </a:r>
            <a:r>
              <a:rPr lang="en-US" sz="1100" dirty="0" smtClean="0">
                <a:cs typeface="Arial" pitchFamily="34" charset="0"/>
              </a:rPr>
              <a:t>technology</a:t>
            </a:r>
            <a:r>
              <a:rPr lang="en-US" sz="1100" dirty="0">
                <a:cs typeface="Arial" pitchFamily="34" charset="0"/>
              </a:rPr>
              <a:t>	</a:t>
            </a:r>
          </a:p>
          <a:p>
            <a:pPr marL="114300" indent="-171450" eaLnBrk="0" hangingPunct="0">
              <a:lnSpc>
                <a:spcPct val="110000"/>
              </a:lnSpc>
              <a:spcAft>
                <a:spcPts val="200"/>
              </a:spcAft>
              <a:buSzPct val="80000"/>
              <a:buFont typeface="Arial" pitchFamily="34" charset="0"/>
              <a:buChar char="•"/>
            </a:pPr>
            <a:endParaRPr lang="en-US" sz="1100" dirty="0">
              <a:latin typeface="+mj-lt"/>
            </a:endParaRPr>
          </a:p>
          <a:p>
            <a:pPr marL="114300" indent="-171450" eaLnBrk="0" hangingPunct="0">
              <a:lnSpc>
                <a:spcPct val="110000"/>
              </a:lnSpc>
              <a:spcAft>
                <a:spcPts val="200"/>
              </a:spcAft>
              <a:buSzPct val="80000"/>
              <a:buFont typeface="Arial" pitchFamily="34" charset="0"/>
              <a:buChar char="•"/>
            </a:pPr>
            <a:endParaRPr lang="en-US" sz="1100" dirty="0">
              <a:latin typeface="+mj-lt"/>
            </a:endParaRPr>
          </a:p>
        </p:txBody>
      </p:sp>
      <p:sp>
        <p:nvSpPr>
          <p:cNvPr id="22" name="Text Placeholder 1"/>
          <p:cNvSpPr txBox="1">
            <a:spLocks/>
          </p:cNvSpPr>
          <p:nvPr/>
        </p:nvSpPr>
        <p:spPr>
          <a:xfrm>
            <a:off x="257175" y="2523545"/>
            <a:ext cx="2847975" cy="374650"/>
          </a:xfrm>
          <a:prstGeom prst="parallelogram">
            <a:avLst/>
          </a:prstGeom>
          <a:solidFill>
            <a:schemeClr val="accent1"/>
          </a:solidFill>
          <a:ln>
            <a:noFill/>
          </a:ln>
        </p:spPr>
        <p:txBody>
          <a:bodyPr bIns="0" anchor="ctr"/>
          <a:lstStyle>
            <a:defPPr>
              <a:defRPr lang="en-US"/>
            </a:defPPr>
            <a:lvl1pPr fontAlgn="auto">
              <a:lnSpc>
                <a:spcPct val="85000"/>
              </a:lnSpc>
              <a:spcBef>
                <a:spcPts val="0"/>
              </a:spcBef>
              <a:spcAft>
                <a:spcPts val="0"/>
              </a:spcAft>
              <a:buSzPct val="100000"/>
              <a:defRPr sz="1600">
                <a:solidFill>
                  <a:schemeClr val="lt1"/>
                </a:solidFill>
              </a:defRPr>
            </a:lvl1pPr>
          </a:lstStyle>
          <a:p>
            <a:pPr algn="ctr"/>
            <a:r>
              <a:rPr lang="en-US" dirty="0"/>
              <a:t>What is it?</a:t>
            </a:r>
          </a:p>
        </p:txBody>
      </p:sp>
      <p:sp>
        <p:nvSpPr>
          <p:cNvPr id="23" name="Text Placeholder 1"/>
          <p:cNvSpPr txBox="1">
            <a:spLocks/>
          </p:cNvSpPr>
          <p:nvPr/>
        </p:nvSpPr>
        <p:spPr>
          <a:xfrm>
            <a:off x="3057487" y="2977570"/>
            <a:ext cx="3018407" cy="374650"/>
          </a:xfrm>
          <a:prstGeom prst="parallelogram">
            <a:avLst/>
          </a:prstGeom>
          <a:solidFill>
            <a:srgbClr val="0070C0"/>
          </a:solidFill>
          <a:ln>
            <a:noFill/>
          </a:ln>
        </p:spPr>
        <p:txBody>
          <a:bodyPr bIns="0" anchor="ctr"/>
          <a:lstStyle>
            <a:defPPr>
              <a:defRPr lang="en-US"/>
            </a:defPPr>
            <a:lvl1pPr fontAlgn="auto">
              <a:lnSpc>
                <a:spcPct val="85000"/>
              </a:lnSpc>
              <a:spcBef>
                <a:spcPts val="0"/>
              </a:spcBef>
              <a:spcAft>
                <a:spcPts val="0"/>
              </a:spcAft>
              <a:buSzPct val="100000"/>
              <a:defRPr sz="1600">
                <a:solidFill>
                  <a:schemeClr val="lt1"/>
                </a:solidFill>
              </a:defRPr>
            </a:lvl1pPr>
          </a:lstStyle>
          <a:p>
            <a:pPr algn="ctr"/>
            <a:r>
              <a:rPr lang="en-US" dirty="0"/>
              <a:t>What does HP offer?</a:t>
            </a:r>
          </a:p>
        </p:txBody>
      </p:sp>
      <p:sp>
        <p:nvSpPr>
          <p:cNvPr id="24" name="Text Placeholder 1"/>
          <p:cNvSpPr txBox="1">
            <a:spLocks/>
          </p:cNvSpPr>
          <p:nvPr/>
        </p:nvSpPr>
        <p:spPr>
          <a:xfrm>
            <a:off x="5849991" y="3521861"/>
            <a:ext cx="3141304" cy="376911"/>
          </a:xfrm>
          <a:prstGeom prst="parallelogram">
            <a:avLst/>
          </a:prstGeom>
          <a:solidFill>
            <a:srgbClr val="0070C0"/>
          </a:solidFill>
          <a:ln>
            <a:noFill/>
          </a:ln>
        </p:spPr>
        <p:txBody>
          <a:bodyPr bIns="0" anchor="ctr"/>
          <a:lstStyle>
            <a:defPPr>
              <a:defRPr lang="en-US"/>
            </a:defPPr>
            <a:lvl1pPr fontAlgn="auto">
              <a:lnSpc>
                <a:spcPct val="85000"/>
              </a:lnSpc>
              <a:spcBef>
                <a:spcPts val="0"/>
              </a:spcBef>
              <a:spcAft>
                <a:spcPts val="0"/>
              </a:spcAft>
              <a:buSzPct val="100000"/>
              <a:defRPr sz="1600">
                <a:solidFill>
                  <a:schemeClr val="lt1"/>
                </a:solidFill>
              </a:defRPr>
            </a:lvl1pPr>
          </a:lstStyle>
          <a:p>
            <a:pPr algn="ctr"/>
            <a:r>
              <a:rPr lang="en-US" dirty="0"/>
              <a:t>What does </a:t>
            </a:r>
            <a:r>
              <a:rPr lang="en-US" dirty="0" smtClean="0"/>
              <a:t>Intel offer</a:t>
            </a:r>
            <a:r>
              <a:rPr lang="en-US" dirty="0"/>
              <a:t>?</a:t>
            </a:r>
          </a:p>
        </p:txBody>
      </p:sp>
    </p:spTree>
    <p:extLst>
      <p:ext uri="{BB962C8B-B14F-4D97-AF65-F5344CB8AC3E}">
        <p14:creationId xmlns:p14="http://schemas.microsoft.com/office/powerpoint/2010/main" val="1971405603"/>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IO frontal-trans.png"/>
          <p:cNvPicPr>
            <a:picLocks noChangeAspect="1"/>
          </p:cNvPicPr>
          <p:nvPr/>
        </p:nvPicPr>
        <p:blipFill rotWithShape="1">
          <a:blip r:embed="rId3" cstate="email">
            <a:extLst>
              <a:ext uri="{28A0092B-C50C-407E-A947-70E740481C1C}">
                <a14:useLocalDpi xmlns:a14="http://schemas.microsoft.com/office/drawing/2010/main"/>
              </a:ext>
            </a:extLst>
          </a:blip>
          <a:srcRect t="-1" b="14655"/>
          <a:stretch/>
        </p:blipFill>
        <p:spPr>
          <a:xfrm>
            <a:off x="6095307" y="3779241"/>
            <a:ext cx="2178531" cy="1630073"/>
          </a:xfrm>
          <a:prstGeom prst="rect">
            <a:avLst/>
          </a:prstGeom>
        </p:spPr>
      </p:pic>
      <p:pic>
        <p:nvPicPr>
          <p:cNvPr id="29" name="Picture 28" descr="AIO frontal-trans.png"/>
          <p:cNvPicPr>
            <a:picLocks noChangeAspect="1"/>
          </p:cNvPicPr>
          <p:nvPr/>
        </p:nvPicPr>
        <p:blipFill rotWithShape="1">
          <a:blip r:embed="rId3" cstate="email">
            <a:extLst>
              <a:ext uri="{28A0092B-C50C-407E-A947-70E740481C1C}">
                <a14:useLocalDpi xmlns:a14="http://schemas.microsoft.com/office/drawing/2010/main"/>
              </a:ext>
            </a:extLst>
          </a:blip>
          <a:srcRect t="-1" b="14655"/>
          <a:stretch/>
        </p:blipFill>
        <p:spPr>
          <a:xfrm>
            <a:off x="3507226" y="3776498"/>
            <a:ext cx="2178531" cy="1630073"/>
          </a:xfrm>
          <a:prstGeom prst="rect">
            <a:avLst/>
          </a:prstGeom>
        </p:spPr>
      </p:pic>
      <p:sp>
        <p:nvSpPr>
          <p:cNvPr id="27" name="Rectangle 26"/>
          <p:cNvSpPr/>
          <p:nvPr/>
        </p:nvSpPr>
        <p:spPr bwMode="auto">
          <a:xfrm>
            <a:off x="-64421" y="5665941"/>
            <a:ext cx="9321839" cy="605031"/>
          </a:xfrm>
          <a:prstGeom prst="rect">
            <a:avLst/>
          </a:prstGeom>
          <a:gradFill flip="none" rotWithShape="1">
            <a:gsLst>
              <a:gs pos="0">
                <a:schemeClr val="accent1">
                  <a:lumMod val="40000"/>
                  <a:lumOff val="60000"/>
                  <a:alpha val="0"/>
                </a:schemeClr>
              </a:gs>
              <a:gs pos="50000">
                <a:srgbClr val="00B0F0">
                  <a:alpha val="51000"/>
                </a:srgbClr>
              </a:gs>
              <a:gs pos="100000">
                <a:schemeClr val="accent1">
                  <a:lumMod val="40000"/>
                  <a:lumOff val="60000"/>
                  <a:alpha val="6000"/>
                </a:schemeClr>
              </a:gs>
            </a:gsLst>
            <a:lin ang="0" scaled="1"/>
            <a:tileRect/>
          </a:gradFill>
          <a:ln w="25400" cap="flat" cmpd="sng" algn="ctr">
            <a:noFill/>
            <a:prstDash val="solid"/>
            <a:round/>
            <a:headEnd type="none" w="med" len="med"/>
            <a:tailEnd type="none" w="med" len="med"/>
          </a:ln>
          <a:effectLst/>
          <a:extLst/>
        </p:spPr>
        <p:txBody>
          <a:bodyPr vert="horz" wrap="square" lIns="79950" tIns="39976" rIns="79950" bIns="39976" numCol="1" rtlCol="0" anchor="t" anchorCtr="0" compatLnSpc="1">
            <a:prstTxWarp prst="textNoShape">
              <a:avLst/>
            </a:prstTxWarp>
          </a:bodyPr>
          <a:lstStyle/>
          <a:p>
            <a:pPr algn="ctr" defTabSz="799510" fontAlgn="base">
              <a:spcBef>
                <a:spcPct val="0"/>
              </a:spcBef>
              <a:spcAft>
                <a:spcPct val="0"/>
              </a:spcAft>
            </a:pPr>
            <a:endParaRPr lang="en-US" sz="3400" b="1" dirty="0">
              <a:solidFill>
                <a:srgbClr val="000000"/>
              </a:solidFill>
              <a:latin typeface="Gill Sans" charset="0"/>
              <a:ea typeface="ヒラギノ角ゴ ProN W3" charset="0"/>
              <a:cs typeface="ヒラギノ角ゴ ProN W3" charset="0"/>
              <a:sym typeface="Gill Sans" charset="0"/>
            </a:endParaRPr>
          </a:p>
        </p:txBody>
      </p:sp>
      <p:sp>
        <p:nvSpPr>
          <p:cNvPr id="4" name="Title 3"/>
          <p:cNvSpPr txBox="1">
            <a:spLocks/>
          </p:cNvSpPr>
          <p:nvPr/>
        </p:nvSpPr>
        <p:spPr bwMode="auto">
          <a:xfrm>
            <a:off x="671286" y="342906"/>
            <a:ext cx="7819571" cy="685799"/>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algn="ctr" rtl="0" eaLnBrk="1" fontAlgn="base" hangingPunct="1">
              <a:lnSpc>
                <a:spcPts val="2971"/>
              </a:lnSpc>
              <a:spcBef>
                <a:spcPct val="0"/>
              </a:spcBef>
              <a:spcAft>
                <a:spcPct val="0"/>
              </a:spcAft>
              <a:defRPr sz="3700">
                <a:solidFill>
                  <a:schemeClr val="accent3">
                    <a:lumMod val="40000"/>
                    <a:lumOff val="60000"/>
                  </a:schemeClr>
                </a:solidFill>
                <a:latin typeface="+mn-lt"/>
                <a:ea typeface="+mj-ea"/>
                <a:cs typeface="+mj-cs"/>
              </a:defRPr>
            </a:lvl1pPr>
            <a:lvl2pPr algn="l" rtl="0" eaLnBrk="1" fontAlgn="base" hangingPunct="1">
              <a:lnSpc>
                <a:spcPts val="2971"/>
              </a:lnSpc>
              <a:spcBef>
                <a:spcPct val="0"/>
              </a:spcBef>
              <a:spcAft>
                <a:spcPct val="0"/>
              </a:spcAft>
              <a:defRPr sz="2700">
                <a:solidFill>
                  <a:schemeClr val="hlink"/>
                </a:solidFill>
                <a:latin typeface="Neo Sans Intel Medium" pitchFamily="34" charset="0"/>
                <a:cs typeface="Arial" pitchFamily="34" charset="0"/>
              </a:defRPr>
            </a:lvl2pPr>
            <a:lvl3pPr algn="l" rtl="0" eaLnBrk="1" fontAlgn="base" hangingPunct="1">
              <a:lnSpc>
                <a:spcPts val="2971"/>
              </a:lnSpc>
              <a:spcBef>
                <a:spcPct val="0"/>
              </a:spcBef>
              <a:spcAft>
                <a:spcPct val="0"/>
              </a:spcAft>
              <a:defRPr sz="2700">
                <a:solidFill>
                  <a:schemeClr val="hlink"/>
                </a:solidFill>
                <a:latin typeface="Neo Sans Intel Medium" pitchFamily="34" charset="0"/>
                <a:cs typeface="Arial" pitchFamily="34" charset="0"/>
              </a:defRPr>
            </a:lvl3pPr>
            <a:lvl4pPr algn="l" rtl="0" eaLnBrk="1" fontAlgn="base" hangingPunct="1">
              <a:lnSpc>
                <a:spcPts val="2971"/>
              </a:lnSpc>
              <a:spcBef>
                <a:spcPct val="0"/>
              </a:spcBef>
              <a:spcAft>
                <a:spcPct val="0"/>
              </a:spcAft>
              <a:defRPr sz="2700">
                <a:solidFill>
                  <a:schemeClr val="hlink"/>
                </a:solidFill>
                <a:latin typeface="Neo Sans Intel Medium" pitchFamily="34" charset="0"/>
                <a:cs typeface="Arial" pitchFamily="34" charset="0"/>
              </a:defRPr>
            </a:lvl4pPr>
            <a:lvl5pPr algn="l" rtl="0" eaLnBrk="1" fontAlgn="base" hangingPunct="1">
              <a:lnSpc>
                <a:spcPts val="2971"/>
              </a:lnSpc>
              <a:spcBef>
                <a:spcPct val="0"/>
              </a:spcBef>
              <a:spcAft>
                <a:spcPct val="0"/>
              </a:spcAft>
              <a:defRPr sz="2700">
                <a:solidFill>
                  <a:schemeClr val="hlink"/>
                </a:solidFill>
                <a:latin typeface="Neo Sans Intel Medium" pitchFamily="34" charset="0"/>
                <a:cs typeface="Arial" pitchFamily="34" charset="0"/>
              </a:defRPr>
            </a:lvl5pPr>
            <a:lvl6pPr marL="522436" algn="l" rtl="0" eaLnBrk="1" fontAlgn="base" hangingPunct="1">
              <a:lnSpc>
                <a:spcPts val="2971"/>
              </a:lnSpc>
              <a:spcBef>
                <a:spcPct val="0"/>
              </a:spcBef>
              <a:spcAft>
                <a:spcPct val="0"/>
              </a:spcAft>
              <a:defRPr sz="2700">
                <a:solidFill>
                  <a:schemeClr val="hlink"/>
                </a:solidFill>
                <a:latin typeface="Neo Sans Intel Medium" pitchFamily="34" charset="0"/>
                <a:cs typeface="Arial" pitchFamily="34" charset="0"/>
              </a:defRPr>
            </a:lvl6pPr>
            <a:lvl7pPr marL="1044872" algn="l" rtl="0" eaLnBrk="1" fontAlgn="base" hangingPunct="1">
              <a:lnSpc>
                <a:spcPts val="2971"/>
              </a:lnSpc>
              <a:spcBef>
                <a:spcPct val="0"/>
              </a:spcBef>
              <a:spcAft>
                <a:spcPct val="0"/>
              </a:spcAft>
              <a:defRPr sz="2700">
                <a:solidFill>
                  <a:schemeClr val="hlink"/>
                </a:solidFill>
                <a:latin typeface="Neo Sans Intel Medium" pitchFamily="34" charset="0"/>
                <a:cs typeface="Arial" pitchFamily="34" charset="0"/>
              </a:defRPr>
            </a:lvl7pPr>
            <a:lvl8pPr marL="1567308" algn="l" rtl="0" eaLnBrk="1" fontAlgn="base" hangingPunct="1">
              <a:lnSpc>
                <a:spcPts val="2971"/>
              </a:lnSpc>
              <a:spcBef>
                <a:spcPct val="0"/>
              </a:spcBef>
              <a:spcAft>
                <a:spcPct val="0"/>
              </a:spcAft>
              <a:defRPr sz="2700">
                <a:solidFill>
                  <a:schemeClr val="hlink"/>
                </a:solidFill>
                <a:latin typeface="Neo Sans Intel Medium" pitchFamily="34" charset="0"/>
                <a:cs typeface="Arial" pitchFamily="34" charset="0"/>
              </a:defRPr>
            </a:lvl8pPr>
            <a:lvl9pPr marL="2089745" algn="l" rtl="0" eaLnBrk="1" fontAlgn="base" hangingPunct="1">
              <a:lnSpc>
                <a:spcPts val="2971"/>
              </a:lnSpc>
              <a:spcBef>
                <a:spcPct val="0"/>
              </a:spcBef>
              <a:spcAft>
                <a:spcPct val="0"/>
              </a:spcAft>
              <a:defRPr sz="2700">
                <a:solidFill>
                  <a:schemeClr val="hlink"/>
                </a:solidFill>
                <a:latin typeface="Neo Sans Intel Medium" pitchFamily="34" charset="0"/>
                <a:cs typeface="Arial" pitchFamily="34" charset="0"/>
              </a:defRPr>
            </a:lvl9pPr>
          </a:lstStyle>
          <a:p>
            <a:pPr algn="l" defTabSz="1050408">
              <a:lnSpc>
                <a:spcPct val="100000"/>
              </a:lnSpc>
            </a:pPr>
            <a:r>
              <a:rPr lang="en-US" sz="2900" b="1" dirty="0">
                <a:solidFill>
                  <a:schemeClr val="accent1"/>
                </a:solidFill>
                <a:latin typeface="+mj-lt"/>
              </a:rPr>
              <a:t>Intel</a:t>
            </a:r>
            <a:r>
              <a:rPr lang="en-US" sz="2900" b="1" baseline="30000" dirty="0">
                <a:solidFill>
                  <a:schemeClr val="accent1"/>
                </a:solidFill>
                <a:latin typeface="+mj-lt"/>
              </a:rPr>
              <a:t>®</a:t>
            </a:r>
            <a:r>
              <a:rPr lang="en-US" sz="2900" b="1" dirty="0">
                <a:solidFill>
                  <a:schemeClr val="accent1"/>
                </a:solidFill>
                <a:latin typeface="+mj-lt"/>
              </a:rPr>
              <a:t> Rapid Start Technology</a:t>
            </a:r>
          </a:p>
        </p:txBody>
      </p:sp>
      <p:sp>
        <p:nvSpPr>
          <p:cNvPr id="5" name="Content Placeholder 6"/>
          <p:cNvSpPr txBox="1">
            <a:spLocks/>
          </p:cNvSpPr>
          <p:nvPr/>
        </p:nvSpPr>
        <p:spPr>
          <a:xfrm>
            <a:off x="653144" y="2089746"/>
            <a:ext cx="2519803" cy="1063823"/>
          </a:xfrm>
          <a:prstGeom prst="rect">
            <a:avLst/>
          </a:prstGeom>
        </p:spPr>
        <p:txBody>
          <a:bodyPr lIns="91392" tIns="45697" rIns="91392" bIns="45697"/>
          <a:lstStyle/>
          <a:p>
            <a:pPr algn="ctr" defTabSz="1050408" fontAlgn="base">
              <a:spcBef>
                <a:spcPct val="75000"/>
              </a:spcBef>
              <a:spcAft>
                <a:spcPct val="0"/>
              </a:spcAft>
            </a:pPr>
            <a:r>
              <a:rPr lang="en-US" kern="0" dirty="0" smtClean="0">
                <a:solidFill>
                  <a:srgbClr val="061922"/>
                </a:solidFill>
                <a:ea typeface="ＭＳ Ｐゴシック" pitchFamily="34" charset="-128"/>
                <a:cs typeface="Calibri" pitchFamily="34" charset="0"/>
              </a:rPr>
              <a:t>System snapshot quickly saved from DRAM to SSD</a:t>
            </a:r>
            <a:endParaRPr lang="en-US" dirty="0">
              <a:solidFill>
                <a:srgbClr val="061922"/>
              </a:solidFill>
              <a:ea typeface="ＭＳ Ｐゴシック" pitchFamily="34" charset="-128"/>
            </a:endParaRPr>
          </a:p>
        </p:txBody>
      </p:sp>
      <p:grpSp>
        <p:nvGrpSpPr>
          <p:cNvPr id="8" name="Group 12"/>
          <p:cNvGrpSpPr/>
          <p:nvPr/>
        </p:nvGrpSpPr>
        <p:grpSpPr>
          <a:xfrm>
            <a:off x="6313714" y="3943356"/>
            <a:ext cx="1687286" cy="973382"/>
            <a:chOff x="1369498" y="2651760"/>
            <a:chExt cx="3370143" cy="2011680"/>
          </a:xfrm>
        </p:grpSpPr>
        <p:pic>
          <p:nvPicPr>
            <p:cNvPr id="9" name="Picture 2" descr="http://www.outsidaz.org/images/Desktop_ScreenShot_Busy_3_Jan_09.png"/>
            <p:cNvPicPr>
              <a:picLocks noChangeAspect="1" noChangeArrowheads="1"/>
            </p:cNvPicPr>
            <p:nvPr/>
          </p:nvPicPr>
          <p:blipFill>
            <a:blip r:embed="rId4" cstate="email">
              <a:extLst>
                <a:ext uri="{28A0092B-C50C-407E-A947-70E740481C1C}">
                  <a14:useLocalDpi xmlns:a14="http://schemas.microsoft.com/office/drawing/2010/main"/>
                </a:ext>
              </a:extLst>
            </a:blip>
            <a:srcRect l="76652" t="2788"/>
            <a:stretch>
              <a:fillRect/>
            </a:stretch>
          </p:blipFill>
          <p:spPr bwMode="auto">
            <a:xfrm>
              <a:off x="3200401" y="2651760"/>
              <a:ext cx="1539240" cy="2003129"/>
            </a:xfrm>
            <a:prstGeom prst="rect">
              <a:avLst/>
            </a:prstGeom>
            <a:noFill/>
          </p:spPr>
        </p:pic>
        <p:pic>
          <p:nvPicPr>
            <p:cNvPr id="10" name="Picture 2" descr="http://www.outsidaz.org/images/Desktop_ScreenShot_Busy_3_Jan_09.png"/>
            <p:cNvPicPr>
              <a:picLocks noChangeAspect="1" noChangeArrowheads="1"/>
            </p:cNvPicPr>
            <p:nvPr/>
          </p:nvPicPr>
          <p:blipFill>
            <a:blip r:embed="rId5" cstate="email">
              <a:extLst>
                <a:ext uri="{28A0092B-C50C-407E-A947-70E740481C1C}">
                  <a14:useLocalDpi xmlns:a14="http://schemas.microsoft.com/office/drawing/2010/main"/>
                </a:ext>
              </a:extLst>
            </a:blip>
            <a:srcRect r="73548" b="7044"/>
            <a:stretch>
              <a:fillRect/>
            </a:stretch>
          </p:blipFill>
          <p:spPr bwMode="auto">
            <a:xfrm>
              <a:off x="1369498" y="2652395"/>
              <a:ext cx="1830902" cy="2011045"/>
            </a:xfrm>
            <a:prstGeom prst="rect">
              <a:avLst/>
            </a:prstGeom>
            <a:noFill/>
          </p:spPr>
        </p:pic>
      </p:grpSp>
      <p:pic>
        <p:nvPicPr>
          <p:cNvPr id="12" name="Picture 11" descr="AIO frontal-trans.png"/>
          <p:cNvPicPr>
            <a:picLocks noChangeAspect="1"/>
          </p:cNvPicPr>
          <p:nvPr/>
        </p:nvPicPr>
        <p:blipFill rotWithShape="1">
          <a:blip r:embed="rId3" cstate="email">
            <a:extLst>
              <a:ext uri="{28A0092B-C50C-407E-A947-70E740481C1C}">
                <a14:useLocalDpi xmlns:a14="http://schemas.microsoft.com/office/drawing/2010/main"/>
              </a:ext>
            </a:extLst>
          </a:blip>
          <a:srcRect t="-1" b="14655"/>
          <a:stretch/>
        </p:blipFill>
        <p:spPr>
          <a:xfrm>
            <a:off x="840110" y="3779241"/>
            <a:ext cx="2178531" cy="1630073"/>
          </a:xfrm>
          <a:prstGeom prst="rect">
            <a:avLst/>
          </a:prstGeom>
        </p:spPr>
      </p:pic>
      <p:sp>
        <p:nvSpPr>
          <p:cNvPr id="13" name="Content Placeholder 6"/>
          <p:cNvSpPr txBox="1">
            <a:spLocks/>
          </p:cNvSpPr>
          <p:nvPr/>
        </p:nvSpPr>
        <p:spPr>
          <a:xfrm>
            <a:off x="6317956" y="1165727"/>
            <a:ext cx="1733234" cy="1063130"/>
          </a:xfrm>
          <a:prstGeom prst="rect">
            <a:avLst/>
          </a:prstGeom>
        </p:spPr>
        <p:txBody>
          <a:bodyPr lIns="91392" tIns="45697" rIns="91392" bIns="45697"/>
          <a:lstStyle/>
          <a:p>
            <a:pPr algn="ctr" defTabSz="1050408">
              <a:spcBef>
                <a:spcPct val="75000"/>
              </a:spcBef>
              <a:defRPr/>
            </a:pPr>
            <a:r>
              <a:rPr lang="en-US" sz="2300" b="1" u="sng" kern="0" dirty="0">
                <a:solidFill>
                  <a:srgbClr val="0070C0"/>
                </a:solidFill>
                <a:ea typeface="ＭＳ Ｐゴシック" pitchFamily="34" charset="-128"/>
                <a:cs typeface="Calibri" pitchFamily="34" charset="0"/>
              </a:rPr>
              <a:t>Fast Resume</a:t>
            </a:r>
          </a:p>
        </p:txBody>
      </p:sp>
      <p:sp>
        <p:nvSpPr>
          <p:cNvPr id="14" name="Content Placeholder 6"/>
          <p:cNvSpPr txBox="1">
            <a:spLocks/>
          </p:cNvSpPr>
          <p:nvPr/>
        </p:nvSpPr>
        <p:spPr>
          <a:xfrm>
            <a:off x="3716467" y="1200150"/>
            <a:ext cx="1763823" cy="1028700"/>
          </a:xfrm>
          <a:prstGeom prst="rect">
            <a:avLst/>
          </a:prstGeom>
        </p:spPr>
        <p:txBody>
          <a:bodyPr lIns="91392" tIns="45697" rIns="91392" bIns="45697"/>
          <a:lstStyle/>
          <a:p>
            <a:pPr algn="ctr" defTabSz="1050408" fontAlgn="base">
              <a:spcBef>
                <a:spcPct val="75000"/>
              </a:spcBef>
              <a:spcAft>
                <a:spcPct val="0"/>
              </a:spcAft>
              <a:defRPr/>
            </a:pPr>
            <a:r>
              <a:rPr lang="en-US" sz="2300" b="1" u="sng" kern="0" dirty="0">
                <a:solidFill>
                  <a:srgbClr val="0070C0"/>
                </a:solidFill>
                <a:ea typeface="ＭＳ Ｐゴシック" pitchFamily="34" charset="-128"/>
                <a:cs typeface="Calibri" pitchFamily="34" charset="0"/>
              </a:rPr>
              <a:t>Power Saving</a:t>
            </a:r>
          </a:p>
          <a:p>
            <a:pPr defTabSz="1050408" fontAlgn="base">
              <a:spcBef>
                <a:spcPct val="75000"/>
              </a:spcBef>
              <a:spcAft>
                <a:spcPct val="0"/>
              </a:spcAft>
              <a:defRPr/>
            </a:pPr>
            <a:endParaRPr lang="en-US" sz="2300" b="1" u="sng" kern="0" dirty="0">
              <a:solidFill>
                <a:srgbClr val="0070C0"/>
              </a:solidFill>
              <a:ea typeface="ＭＳ Ｐゴシック" pitchFamily="34" charset="-128"/>
              <a:cs typeface="Calibri" pitchFamily="34" charset="0"/>
            </a:endParaRPr>
          </a:p>
        </p:txBody>
      </p:sp>
      <p:sp>
        <p:nvSpPr>
          <p:cNvPr id="15" name="Content Placeholder 6"/>
          <p:cNvSpPr txBox="1">
            <a:spLocks/>
          </p:cNvSpPr>
          <p:nvPr/>
        </p:nvSpPr>
        <p:spPr>
          <a:xfrm>
            <a:off x="1143002" y="1200150"/>
            <a:ext cx="1572750" cy="1028700"/>
          </a:xfrm>
          <a:prstGeom prst="rect">
            <a:avLst/>
          </a:prstGeom>
        </p:spPr>
        <p:txBody>
          <a:bodyPr lIns="91392" tIns="45697" rIns="91392" bIns="45697"/>
          <a:lstStyle/>
          <a:p>
            <a:pPr algn="ctr" defTabSz="1050408" fontAlgn="base">
              <a:spcBef>
                <a:spcPct val="75000"/>
              </a:spcBef>
              <a:spcAft>
                <a:spcPct val="0"/>
              </a:spcAft>
            </a:pPr>
            <a:r>
              <a:rPr lang="en-US" sz="2300" b="1" u="sng" dirty="0">
                <a:solidFill>
                  <a:srgbClr val="0070C0"/>
                </a:solidFill>
                <a:ea typeface="ＭＳ Ｐゴシック" pitchFamily="34" charset="-128"/>
              </a:rPr>
              <a:t>Fast Standby </a:t>
            </a:r>
          </a:p>
          <a:p>
            <a:pPr algn="ctr" defTabSz="1050408" fontAlgn="base">
              <a:spcBef>
                <a:spcPct val="75000"/>
              </a:spcBef>
              <a:spcAft>
                <a:spcPct val="0"/>
              </a:spcAft>
            </a:pPr>
            <a:endParaRPr lang="en-US" sz="2300" b="1" u="sng" dirty="0">
              <a:solidFill>
                <a:srgbClr val="0070C0"/>
              </a:solidFill>
              <a:ea typeface="ＭＳ Ｐゴシック" pitchFamily="34" charset="-128"/>
            </a:endParaRPr>
          </a:p>
        </p:txBody>
      </p:sp>
      <p:sp>
        <p:nvSpPr>
          <p:cNvPr id="16" name="Content Placeholder 6"/>
          <p:cNvSpPr txBox="1">
            <a:spLocks/>
          </p:cNvSpPr>
          <p:nvPr/>
        </p:nvSpPr>
        <p:spPr>
          <a:xfrm>
            <a:off x="5878287" y="2057401"/>
            <a:ext cx="2612571" cy="1373946"/>
          </a:xfrm>
          <a:prstGeom prst="rect">
            <a:avLst/>
          </a:prstGeom>
        </p:spPr>
        <p:txBody>
          <a:bodyPr lIns="91392" tIns="45697" rIns="91392" bIns="45697"/>
          <a:lstStyle/>
          <a:p>
            <a:pPr algn="ctr" defTabSz="1050408">
              <a:spcBef>
                <a:spcPct val="75000"/>
              </a:spcBef>
              <a:defRPr/>
            </a:pPr>
            <a:r>
              <a:rPr lang="en-US" kern="0" dirty="0" smtClean="0">
                <a:solidFill>
                  <a:srgbClr val="061922"/>
                </a:solidFill>
                <a:ea typeface="ＭＳ Ｐゴシック" pitchFamily="34" charset="-128"/>
                <a:cs typeface="Calibri" pitchFamily="34" charset="0"/>
              </a:rPr>
              <a:t>Snapshot restored from SSD to DRAM.  Back to where </a:t>
            </a:r>
            <a:r>
              <a:rPr lang="en-US" kern="0" dirty="0">
                <a:solidFill>
                  <a:srgbClr val="061922"/>
                </a:solidFill>
                <a:ea typeface="ＭＳ Ｐゴシック" pitchFamily="34" charset="-128"/>
                <a:cs typeface="Calibri" pitchFamily="34" charset="0"/>
              </a:rPr>
              <a:t>you left off </a:t>
            </a:r>
            <a:r>
              <a:rPr lang="en-US" kern="0" dirty="0" smtClean="0">
                <a:solidFill>
                  <a:srgbClr val="061922"/>
                </a:solidFill>
                <a:ea typeface="ＭＳ Ｐゴシック" pitchFamily="34" charset="-128"/>
                <a:cs typeface="Calibri" pitchFamily="34" charset="0"/>
              </a:rPr>
              <a:t>in </a:t>
            </a:r>
            <a:r>
              <a:rPr lang="en-US" kern="0" dirty="0">
                <a:solidFill>
                  <a:srgbClr val="061922"/>
                </a:solidFill>
                <a:ea typeface="ＭＳ Ｐゴシック" pitchFamily="34" charset="-128"/>
                <a:cs typeface="Calibri" pitchFamily="34" charset="0"/>
              </a:rPr>
              <a:t>5 </a:t>
            </a:r>
            <a:r>
              <a:rPr lang="en-US" kern="0" dirty="0" smtClean="0">
                <a:solidFill>
                  <a:srgbClr val="061922"/>
                </a:solidFill>
                <a:ea typeface="ＭＳ Ｐゴシック" pitchFamily="34" charset="-128"/>
                <a:cs typeface="Calibri" pitchFamily="34" charset="0"/>
              </a:rPr>
              <a:t>seconds!</a:t>
            </a:r>
            <a:endParaRPr lang="en-US" kern="0" dirty="0">
              <a:solidFill>
                <a:srgbClr val="061922"/>
              </a:solidFill>
              <a:ea typeface="ＭＳ Ｐゴシック" pitchFamily="34" charset="-128"/>
              <a:cs typeface="Calibri" pitchFamily="34" charset="0"/>
            </a:endParaRPr>
          </a:p>
        </p:txBody>
      </p:sp>
      <p:sp>
        <p:nvSpPr>
          <p:cNvPr id="17" name="Content Placeholder 6"/>
          <p:cNvSpPr txBox="1">
            <a:spLocks/>
          </p:cNvSpPr>
          <p:nvPr/>
        </p:nvSpPr>
        <p:spPr>
          <a:xfrm>
            <a:off x="3636224" y="2057400"/>
            <a:ext cx="1924309" cy="1373946"/>
          </a:xfrm>
          <a:prstGeom prst="rect">
            <a:avLst/>
          </a:prstGeom>
        </p:spPr>
        <p:txBody>
          <a:bodyPr lIns="91392" tIns="45697" rIns="91392" bIns="45697"/>
          <a:lstStyle/>
          <a:p>
            <a:pPr algn="ctr" defTabSz="1050408" fontAlgn="base">
              <a:spcBef>
                <a:spcPct val="75000"/>
              </a:spcBef>
              <a:spcAft>
                <a:spcPct val="0"/>
              </a:spcAft>
              <a:defRPr/>
            </a:pPr>
            <a:r>
              <a:rPr lang="en-US" kern="0" dirty="0" smtClean="0">
                <a:solidFill>
                  <a:srgbClr val="061922"/>
                </a:solidFill>
                <a:ea typeface="ＭＳ Ｐゴシック" pitchFamily="34" charset="-128"/>
                <a:cs typeface="Calibri" pitchFamily="34" charset="0"/>
              </a:rPr>
              <a:t>System  suspended at near zero power</a:t>
            </a:r>
            <a:endParaRPr lang="en-US" kern="0" dirty="0">
              <a:solidFill>
                <a:srgbClr val="061922"/>
              </a:solidFill>
              <a:ea typeface="ＭＳ Ｐゴシック" pitchFamily="34" charset="-128"/>
              <a:cs typeface="Calibri" pitchFamily="34" charset="0"/>
            </a:endParaRPr>
          </a:p>
        </p:txBody>
      </p:sp>
      <p:sp>
        <p:nvSpPr>
          <p:cNvPr id="21" name="TextBox 20"/>
          <p:cNvSpPr txBox="1"/>
          <p:nvPr/>
        </p:nvSpPr>
        <p:spPr>
          <a:xfrm>
            <a:off x="353723" y="5726629"/>
            <a:ext cx="8333886" cy="461639"/>
          </a:xfrm>
          <a:prstGeom prst="rect">
            <a:avLst/>
          </a:prstGeom>
          <a:noFill/>
        </p:spPr>
        <p:txBody>
          <a:bodyPr wrap="square" lIns="91392" tIns="45697" rIns="91392" bIns="45697" rtlCol="0">
            <a:spAutoFit/>
          </a:bodyPr>
          <a:lstStyle/>
          <a:p>
            <a:pPr algn="ctr" defTabSz="1050408"/>
            <a:r>
              <a:rPr lang="en-US" sz="2300" dirty="0">
                <a:solidFill>
                  <a:srgbClr val="004280">
                    <a:lumMod val="75000"/>
                  </a:srgbClr>
                </a:solidFill>
              </a:rPr>
              <a:t>Fast system resume to previous application state </a:t>
            </a:r>
          </a:p>
        </p:txBody>
      </p:sp>
      <p:pic>
        <p:nvPicPr>
          <p:cNvPr id="22"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770517" y="3932144"/>
            <a:ext cx="1763823" cy="984588"/>
          </a:xfrm>
          <a:prstGeom prst="rect">
            <a:avLst/>
          </a:prstGeom>
          <a:noFill/>
          <a:ln w="9525">
            <a:noFill/>
            <a:miter lim="800000"/>
            <a:headEnd/>
            <a:tailEnd/>
          </a:ln>
        </p:spPr>
      </p:pic>
      <p:sp>
        <p:nvSpPr>
          <p:cNvPr id="24" name="Rectangle 23"/>
          <p:cNvSpPr/>
          <p:nvPr/>
        </p:nvSpPr>
        <p:spPr>
          <a:xfrm>
            <a:off x="653143" y="685803"/>
            <a:ext cx="7838691" cy="403941"/>
          </a:xfrm>
          <a:prstGeom prst="rect">
            <a:avLst/>
          </a:prstGeom>
        </p:spPr>
        <p:txBody>
          <a:bodyPr wrap="square" lIns="79976" tIns="39990" rIns="79976" bIns="39990">
            <a:spAutoFit/>
          </a:bodyPr>
          <a:lstStyle/>
          <a:p>
            <a:pPr defTabSz="1050408"/>
            <a:r>
              <a:rPr lang="en-US" sz="2000" i="1" dirty="0">
                <a:solidFill>
                  <a:schemeClr val="accent1"/>
                </a:solidFill>
                <a:latin typeface="+mj-lt"/>
              </a:rPr>
              <a:t>Faster System Performance with Agile Response</a:t>
            </a:r>
            <a:endParaRPr lang="en-US" sz="2000" dirty="0">
              <a:solidFill>
                <a:schemeClr val="accent1"/>
              </a:solidFill>
              <a:latin typeface="+mj-lt"/>
            </a:endParaRPr>
          </a:p>
        </p:txBody>
      </p:sp>
      <p:pic>
        <p:nvPicPr>
          <p:cNvPr id="25" name="Picture 2"/>
          <p:cNvPicPr>
            <a:picLocks noChangeAspect="1" noChangeArrowheads="1"/>
          </p:cNvPicPr>
          <p:nvPr/>
        </p:nvPicPr>
        <p:blipFill>
          <a:blip r:embed="rId7" cstate="email">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1356483" y="4064426"/>
            <a:ext cx="761997" cy="768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ight Arrow 29"/>
          <p:cNvSpPr/>
          <p:nvPr/>
        </p:nvSpPr>
        <p:spPr bwMode="auto">
          <a:xfrm>
            <a:off x="5629966" y="4216046"/>
            <a:ext cx="411606" cy="413111"/>
          </a:xfrm>
          <a:prstGeom prst="rightArrow">
            <a:avLst/>
          </a:prstGeom>
          <a:solidFill>
            <a:schemeClr val="accent3">
              <a:lumMod val="40000"/>
              <a:lumOff val="60000"/>
              <a:alpha val="45000"/>
            </a:schemeClr>
          </a:solidFill>
          <a:ln w="3175" cap="flat" cmpd="sng" algn="ctr">
            <a:noFill/>
            <a:prstDash val="solid"/>
            <a:round/>
            <a:headEnd type="none" w="sm" len="sm"/>
            <a:tailEnd type="none" w="sm" len="sm"/>
          </a:ln>
          <a:effectLst/>
        </p:spPr>
        <p:txBody>
          <a:bodyPr vert="horz" wrap="none" lIns="91392" tIns="45697" rIns="91392" bIns="45697" numCol="1" rtlCol="0" anchor="ctr" anchorCtr="0" compatLnSpc="1">
            <a:prstTxWarp prst="textNoShape">
              <a:avLst/>
            </a:prstTxWarp>
          </a:bodyPr>
          <a:lstStyle/>
          <a:p>
            <a:pPr algn="ctr" defTabSz="1050408" eaLnBrk="0" fontAlgn="base" hangingPunct="0">
              <a:spcBef>
                <a:spcPct val="0"/>
              </a:spcBef>
              <a:spcAft>
                <a:spcPct val="0"/>
              </a:spcAft>
            </a:pPr>
            <a:endParaRPr lang="en-US" sz="2000">
              <a:solidFill>
                <a:srgbClr val="061922"/>
              </a:solidFill>
              <a:ea typeface="ＭＳ Ｐゴシック" pitchFamily="34" charset="-128"/>
            </a:endParaRPr>
          </a:p>
        </p:txBody>
      </p:sp>
      <p:sp>
        <p:nvSpPr>
          <p:cNvPr id="31" name="Right Arrow 30"/>
          <p:cNvSpPr/>
          <p:nvPr/>
        </p:nvSpPr>
        <p:spPr bwMode="auto">
          <a:xfrm>
            <a:off x="2961577" y="4223645"/>
            <a:ext cx="411606" cy="413111"/>
          </a:xfrm>
          <a:prstGeom prst="rightArrow">
            <a:avLst/>
          </a:prstGeom>
          <a:solidFill>
            <a:schemeClr val="accent3">
              <a:lumMod val="40000"/>
              <a:lumOff val="60000"/>
              <a:alpha val="45000"/>
            </a:schemeClr>
          </a:solidFill>
          <a:ln w="3175" cap="flat" cmpd="sng" algn="ctr">
            <a:noFill/>
            <a:prstDash val="solid"/>
            <a:round/>
            <a:headEnd type="none" w="sm" len="sm"/>
            <a:tailEnd type="none" w="sm" len="sm"/>
          </a:ln>
          <a:effectLst/>
        </p:spPr>
        <p:txBody>
          <a:bodyPr vert="horz" wrap="none" lIns="91392" tIns="45697" rIns="91392" bIns="45697" numCol="1" rtlCol="0" anchor="ctr" anchorCtr="0" compatLnSpc="1">
            <a:prstTxWarp prst="textNoShape">
              <a:avLst/>
            </a:prstTxWarp>
          </a:bodyPr>
          <a:lstStyle/>
          <a:p>
            <a:pPr algn="ctr" defTabSz="1050408" eaLnBrk="0" fontAlgn="base" hangingPunct="0">
              <a:spcBef>
                <a:spcPct val="0"/>
              </a:spcBef>
              <a:spcAft>
                <a:spcPct val="0"/>
              </a:spcAft>
            </a:pPr>
            <a:endParaRPr lang="en-US" sz="2000">
              <a:solidFill>
                <a:srgbClr val="061922"/>
              </a:solidFill>
              <a:ea typeface="ＭＳ Ｐゴシック" pitchFamily="34" charset="-128"/>
            </a:endParaRPr>
          </a:p>
        </p:txBody>
      </p:sp>
      <p:sp>
        <p:nvSpPr>
          <p:cNvPr id="32" name="Slide Number Placeholder 1"/>
          <p:cNvSpPr>
            <a:spLocks noGrp="1"/>
          </p:cNvSpPr>
          <p:nvPr>
            <p:ph type="sldNum" sz="quarter" idx="4294967295"/>
          </p:nvPr>
        </p:nvSpPr>
        <p:spPr>
          <a:xfrm>
            <a:off x="-3454" y="6592384"/>
            <a:ext cx="2901776" cy="265622"/>
          </a:xfrm>
          <a:prstGeom prst="rect">
            <a:avLst/>
          </a:prstGeom>
        </p:spPr>
        <p:txBody>
          <a:bodyPr/>
          <a:lstStyle/>
          <a:p>
            <a:pPr algn="l"/>
            <a:fld id="{FD44707B-D922-47D5-BD24-D96E91B70543}" type="slidenum">
              <a:rPr lang="en-US" sz="900"/>
              <a:pPr algn="l"/>
              <a:t>110</a:t>
            </a:fld>
            <a:r>
              <a:rPr lang="en-US" sz="900" dirty="0"/>
              <a:t>	</a:t>
            </a:r>
          </a:p>
        </p:txBody>
      </p:sp>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232164" y="6399609"/>
            <a:ext cx="557893" cy="439341"/>
          </a:xfrm>
          <a:prstGeom prst="rect">
            <a:avLst/>
          </a:prstGeom>
        </p:spPr>
      </p:pic>
      <p:pic>
        <p:nvPicPr>
          <p:cNvPr id="26" name="Picture 2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33" name="Picture 2" descr="C:\Users\ecampoy\AppData\Local\Temp\wz5ffc\2D_Diecon_Watch_rgb.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8551544" y="243370"/>
            <a:ext cx="439821" cy="77152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mainscow\Desktop\HP Logos\HP_S_1C_PMS_2925.jpg"/>
          <p:cNvPicPr>
            <a:picLocks noChangeAspect="1" noChangeArrowheads="1"/>
          </p:cNvPicPr>
          <p:nvPr/>
        </p:nvPicPr>
        <p:blipFill>
          <a:blip r:embed="rId12"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spTree>
    <p:extLst>
      <p:ext uri="{BB962C8B-B14F-4D97-AF65-F5344CB8AC3E}">
        <p14:creationId xmlns:p14="http://schemas.microsoft.com/office/powerpoint/2010/main" val="1961345026"/>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6"/>
          <p:cNvSpPr txBox="1">
            <a:spLocks/>
          </p:cNvSpPr>
          <p:nvPr/>
        </p:nvSpPr>
        <p:spPr>
          <a:xfrm>
            <a:off x="653143" y="4539253"/>
            <a:ext cx="3958413" cy="332453"/>
          </a:xfrm>
          <a:prstGeom prst="rect">
            <a:avLst/>
          </a:prstGeom>
        </p:spPr>
        <p:txBody>
          <a:bodyPr lIns="91392" tIns="45697" rIns="91392" bIns="45697"/>
          <a:lstStyle/>
          <a:p>
            <a:pPr defTabSz="1050408" fontAlgn="base">
              <a:spcBef>
                <a:spcPct val="75000"/>
              </a:spcBef>
              <a:spcAft>
                <a:spcPct val="0"/>
              </a:spcAft>
              <a:defRPr/>
            </a:pPr>
            <a:r>
              <a:rPr lang="en-US" sz="2000" u="sng" kern="0" dirty="0">
                <a:solidFill>
                  <a:srgbClr val="0070C0"/>
                </a:solidFill>
                <a:ea typeface="ＭＳ Ｐゴシック" pitchFamily="34" charset="-128"/>
                <a:cs typeface="Calibri" pitchFamily="34" charset="0"/>
              </a:rPr>
              <a:t>Simple Off-the-Shelf Solution</a:t>
            </a:r>
          </a:p>
        </p:txBody>
      </p:sp>
      <p:sp>
        <p:nvSpPr>
          <p:cNvPr id="5" name="Content Placeholder 6"/>
          <p:cNvSpPr txBox="1">
            <a:spLocks/>
          </p:cNvSpPr>
          <p:nvPr/>
        </p:nvSpPr>
        <p:spPr>
          <a:xfrm>
            <a:off x="653149" y="1439214"/>
            <a:ext cx="3746453" cy="601514"/>
          </a:xfrm>
          <a:prstGeom prst="rect">
            <a:avLst/>
          </a:prstGeom>
        </p:spPr>
        <p:txBody>
          <a:bodyPr lIns="91392" tIns="45697" rIns="91392" bIns="45697"/>
          <a:lstStyle/>
          <a:p>
            <a:pPr defTabSz="1050408" fontAlgn="base">
              <a:spcBef>
                <a:spcPct val="75000"/>
              </a:spcBef>
              <a:spcAft>
                <a:spcPct val="0"/>
              </a:spcAft>
              <a:defRPr/>
            </a:pPr>
            <a:r>
              <a:rPr lang="en-US" sz="2000" u="sng" kern="0" dirty="0">
                <a:solidFill>
                  <a:srgbClr val="0070C0"/>
                </a:solidFill>
                <a:ea typeface="ＭＳ Ｐゴシック" pitchFamily="34" charset="-128"/>
                <a:cs typeface="Calibri" pitchFamily="34" charset="0"/>
              </a:rPr>
              <a:t>Synergetic Performance</a:t>
            </a:r>
          </a:p>
        </p:txBody>
      </p:sp>
      <p:sp>
        <p:nvSpPr>
          <p:cNvPr id="6" name="Content Placeholder 6"/>
          <p:cNvSpPr txBox="1">
            <a:spLocks/>
          </p:cNvSpPr>
          <p:nvPr/>
        </p:nvSpPr>
        <p:spPr>
          <a:xfrm>
            <a:off x="653143" y="2701296"/>
            <a:ext cx="4378817" cy="623865"/>
          </a:xfrm>
          <a:prstGeom prst="rect">
            <a:avLst/>
          </a:prstGeom>
        </p:spPr>
        <p:txBody>
          <a:bodyPr lIns="91392" tIns="45697" rIns="91392" bIns="45697"/>
          <a:lstStyle/>
          <a:p>
            <a:pPr defTabSz="1050408" fontAlgn="base">
              <a:spcBef>
                <a:spcPct val="75000"/>
              </a:spcBef>
              <a:spcAft>
                <a:spcPct val="0"/>
              </a:spcAft>
            </a:pPr>
            <a:r>
              <a:rPr lang="en-US" sz="2000" u="sng" kern="0" dirty="0">
                <a:solidFill>
                  <a:srgbClr val="0070C0"/>
                </a:solidFill>
                <a:ea typeface="ＭＳ Ｐゴシック" pitchFamily="34" charset="-128"/>
                <a:cs typeface="Calibri" pitchFamily="34" charset="0"/>
              </a:rPr>
              <a:t>Fast OS and Game Performance</a:t>
            </a:r>
          </a:p>
          <a:p>
            <a:pPr defTabSz="1050408" fontAlgn="base">
              <a:spcBef>
                <a:spcPct val="75000"/>
              </a:spcBef>
              <a:spcAft>
                <a:spcPct val="0"/>
              </a:spcAft>
            </a:pPr>
            <a:endParaRPr lang="en-US" sz="2000" b="1" u="sng" dirty="0">
              <a:solidFill>
                <a:srgbClr val="939598">
                  <a:lumMod val="75000"/>
                </a:srgbClr>
              </a:solidFill>
              <a:ea typeface="ＭＳ Ｐゴシック" pitchFamily="34" charset="-128"/>
            </a:endParaRPr>
          </a:p>
        </p:txBody>
      </p:sp>
      <p:sp>
        <p:nvSpPr>
          <p:cNvPr id="7" name="TextBox 6"/>
          <p:cNvSpPr txBox="1"/>
          <p:nvPr/>
        </p:nvSpPr>
        <p:spPr>
          <a:xfrm>
            <a:off x="633656" y="698886"/>
            <a:ext cx="7857207" cy="615507"/>
          </a:xfrm>
          <a:prstGeom prst="rect">
            <a:avLst/>
          </a:prstGeom>
          <a:noFill/>
        </p:spPr>
        <p:txBody>
          <a:bodyPr wrap="square" lIns="91392" tIns="45697" rIns="91392" bIns="45697" rtlCol="0">
            <a:spAutoFit/>
          </a:bodyPr>
          <a:lstStyle/>
          <a:p>
            <a:pPr defTabSz="1050408"/>
            <a:r>
              <a:rPr lang="en-US" i="1" dirty="0">
                <a:solidFill>
                  <a:schemeClr val="accent1"/>
                </a:solidFill>
                <a:latin typeface="+mj-lt"/>
              </a:rPr>
              <a:t>A Hybrid Solution for Faster System Performance </a:t>
            </a:r>
            <a:r>
              <a:rPr lang="en-US" i="1" dirty="0" smtClean="0">
                <a:solidFill>
                  <a:schemeClr val="accent1"/>
                </a:solidFill>
                <a:latin typeface="+mj-lt"/>
              </a:rPr>
              <a:t>w/Quicker </a:t>
            </a:r>
            <a:r>
              <a:rPr lang="en-US" i="1" dirty="0">
                <a:solidFill>
                  <a:schemeClr val="accent1"/>
                </a:solidFill>
                <a:latin typeface="+mj-lt"/>
              </a:rPr>
              <a:t>PC Response</a:t>
            </a: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44658" y="1702044"/>
            <a:ext cx="3284886" cy="3035258"/>
          </a:xfrm>
          <a:prstGeom prst="rect">
            <a:avLst/>
          </a:prstGeom>
        </p:spPr>
      </p:pic>
      <p:sp>
        <p:nvSpPr>
          <p:cNvPr id="11" name="Content Placeholder 6"/>
          <p:cNvSpPr txBox="1">
            <a:spLocks/>
          </p:cNvSpPr>
          <p:nvPr/>
        </p:nvSpPr>
        <p:spPr>
          <a:xfrm>
            <a:off x="653144" y="1785666"/>
            <a:ext cx="3918860" cy="853695"/>
          </a:xfrm>
          <a:prstGeom prst="rect">
            <a:avLst/>
          </a:prstGeom>
        </p:spPr>
        <p:txBody>
          <a:bodyPr lIns="91392" tIns="45697" rIns="91392" bIns="45697"/>
          <a:lstStyle/>
          <a:p>
            <a:pPr defTabSz="1050408" fontAlgn="base">
              <a:spcBef>
                <a:spcPct val="75000"/>
              </a:spcBef>
              <a:spcAft>
                <a:spcPct val="0"/>
              </a:spcAft>
            </a:pPr>
            <a:r>
              <a:rPr lang="en-US" kern="0" dirty="0">
                <a:solidFill>
                  <a:srgbClr val="061922"/>
                </a:solidFill>
                <a:ea typeface="ＭＳ Ｐゴシック" pitchFamily="34" charset="-128"/>
                <a:cs typeface="Calibri" pitchFamily="34" charset="0"/>
              </a:rPr>
              <a:t>Hybrid caching capability enables the use of both SSD and HHD for best-of-both-world performance  </a:t>
            </a:r>
          </a:p>
        </p:txBody>
      </p:sp>
      <p:sp>
        <p:nvSpPr>
          <p:cNvPr id="12" name="Rectangle 11"/>
          <p:cNvSpPr/>
          <p:nvPr/>
        </p:nvSpPr>
        <p:spPr>
          <a:xfrm>
            <a:off x="633649" y="3075107"/>
            <a:ext cx="3938356" cy="1388811"/>
          </a:xfrm>
          <a:prstGeom prst="rect">
            <a:avLst/>
          </a:prstGeom>
        </p:spPr>
        <p:txBody>
          <a:bodyPr wrap="square" lIns="79976" tIns="39990" rIns="79976" bIns="39990">
            <a:spAutoFit/>
          </a:bodyPr>
          <a:lstStyle/>
          <a:p>
            <a:pPr defTabSz="1050408" fontAlgn="base">
              <a:spcBef>
                <a:spcPct val="75000"/>
              </a:spcBef>
              <a:spcAft>
                <a:spcPct val="0"/>
              </a:spcAft>
            </a:pPr>
            <a:r>
              <a:rPr lang="en-US" kern="0" dirty="0">
                <a:solidFill>
                  <a:srgbClr val="061922"/>
                </a:solidFill>
                <a:ea typeface="ＭＳ Ｐゴシック" pitchFamily="34" charset="-128"/>
                <a:cs typeface="Calibri" pitchFamily="34" charset="0"/>
              </a:rPr>
              <a:t>Intelligent </a:t>
            </a:r>
            <a:r>
              <a:rPr lang="en-US" kern="0" dirty="0" smtClean="0">
                <a:solidFill>
                  <a:srgbClr val="061922"/>
                </a:solidFill>
                <a:ea typeface="ＭＳ Ｐゴシック" pitchFamily="34" charset="-128"/>
                <a:cs typeface="Calibri" pitchFamily="34" charset="0"/>
              </a:rPr>
              <a:t>caching </a:t>
            </a:r>
            <a:r>
              <a:rPr lang="en-US" kern="0" dirty="0">
                <a:solidFill>
                  <a:srgbClr val="061922"/>
                </a:solidFill>
                <a:ea typeface="ＭＳ Ｐゴシック" pitchFamily="34" charset="-128"/>
                <a:cs typeface="Calibri" pitchFamily="34" charset="0"/>
              </a:rPr>
              <a:t>of frequently used OS/app </a:t>
            </a:r>
            <a:r>
              <a:rPr lang="en-US" kern="0" dirty="0" smtClean="0">
                <a:solidFill>
                  <a:srgbClr val="061922"/>
                </a:solidFill>
                <a:ea typeface="ＭＳ Ｐゴシック" pitchFamily="34" charset="-128"/>
                <a:cs typeface="Calibri" pitchFamily="34" charset="0"/>
              </a:rPr>
              <a:t>data blocks to SSD.  Results in faster </a:t>
            </a:r>
            <a:r>
              <a:rPr lang="en-US" kern="0" dirty="0">
                <a:solidFill>
                  <a:srgbClr val="061922"/>
                </a:solidFill>
                <a:ea typeface="ＭＳ Ｐゴシック" pitchFamily="34" charset="-128"/>
                <a:cs typeface="Calibri" pitchFamily="34" charset="0"/>
              </a:rPr>
              <a:t>system </a:t>
            </a:r>
            <a:r>
              <a:rPr lang="en-US" kern="0" dirty="0" smtClean="0">
                <a:solidFill>
                  <a:srgbClr val="061922"/>
                </a:solidFill>
                <a:ea typeface="ＭＳ Ｐゴシック" pitchFamily="34" charset="-128"/>
                <a:cs typeface="Calibri" pitchFamily="34" charset="0"/>
              </a:rPr>
              <a:t>boot, application resume, and game level loading.</a:t>
            </a:r>
            <a:endParaRPr lang="en-US" kern="0" dirty="0">
              <a:solidFill>
                <a:srgbClr val="061922"/>
              </a:solidFill>
              <a:ea typeface="ＭＳ Ｐゴシック" pitchFamily="34" charset="-128"/>
              <a:cs typeface="Calibri" pitchFamily="34" charset="0"/>
            </a:endParaRPr>
          </a:p>
        </p:txBody>
      </p:sp>
      <p:sp>
        <p:nvSpPr>
          <p:cNvPr id="13" name="Content Placeholder 6"/>
          <p:cNvSpPr txBox="1">
            <a:spLocks/>
          </p:cNvSpPr>
          <p:nvPr/>
        </p:nvSpPr>
        <p:spPr>
          <a:xfrm>
            <a:off x="653148" y="4871705"/>
            <a:ext cx="3918859" cy="1129052"/>
          </a:xfrm>
          <a:prstGeom prst="rect">
            <a:avLst/>
          </a:prstGeom>
        </p:spPr>
        <p:txBody>
          <a:bodyPr lIns="91392" tIns="45697" rIns="91392" bIns="45697"/>
          <a:lstStyle/>
          <a:p>
            <a:pPr defTabSz="1050408" fontAlgn="base">
              <a:spcBef>
                <a:spcPct val="75000"/>
              </a:spcBef>
              <a:spcAft>
                <a:spcPct val="0"/>
              </a:spcAft>
            </a:pPr>
            <a:r>
              <a:rPr lang="en-US" kern="0" dirty="0" smtClean="0">
                <a:solidFill>
                  <a:srgbClr val="061922"/>
                </a:solidFill>
                <a:ea typeface="ＭＳ Ｐゴシック" pitchFamily="34" charset="-128"/>
                <a:cs typeface="Calibri" pitchFamily="34" charset="0"/>
              </a:rPr>
              <a:t>A </a:t>
            </a:r>
            <a:r>
              <a:rPr lang="en-US" kern="0" dirty="0">
                <a:solidFill>
                  <a:srgbClr val="061922"/>
                </a:solidFill>
                <a:ea typeface="ＭＳ Ｐゴシック" pitchFamily="34" charset="-128"/>
                <a:cs typeface="Calibri" pitchFamily="34" charset="0"/>
              </a:rPr>
              <a:t>simplified </a:t>
            </a:r>
            <a:r>
              <a:rPr lang="en-US" kern="0" dirty="0" smtClean="0">
                <a:solidFill>
                  <a:srgbClr val="061922"/>
                </a:solidFill>
                <a:ea typeface="ＭＳ Ｐゴシック" pitchFamily="34" charset="-128"/>
                <a:cs typeface="Calibri" pitchFamily="34" charset="0"/>
              </a:rPr>
              <a:t>interface </a:t>
            </a:r>
            <a:r>
              <a:rPr lang="en-US" kern="0" dirty="0">
                <a:solidFill>
                  <a:srgbClr val="061922"/>
                </a:solidFill>
                <a:ea typeface="ＭＳ Ｐゴシック" pitchFamily="34" charset="-128"/>
                <a:cs typeface="Calibri" pitchFamily="34" charset="0"/>
              </a:rPr>
              <a:t>for easy installation and disk </a:t>
            </a:r>
            <a:r>
              <a:rPr lang="en-US" kern="0" dirty="0" smtClean="0">
                <a:solidFill>
                  <a:srgbClr val="061922"/>
                </a:solidFill>
                <a:ea typeface="ＭＳ Ｐゴシック" pitchFamily="34" charset="-128"/>
                <a:cs typeface="Calibri" pitchFamily="34" charset="0"/>
              </a:rPr>
              <a:t>management.</a:t>
            </a:r>
            <a:endParaRPr lang="en-US" kern="0" dirty="0">
              <a:solidFill>
                <a:srgbClr val="061922"/>
              </a:solidFill>
              <a:ea typeface="ＭＳ Ｐゴシック" pitchFamily="34" charset="-128"/>
              <a:cs typeface="Calibri" pitchFamily="34" charset="0"/>
            </a:endParaRPr>
          </a:p>
        </p:txBody>
      </p:sp>
      <p:pic>
        <p:nvPicPr>
          <p:cNvPr id="1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35170" y="1858152"/>
            <a:ext cx="2935941" cy="2147750"/>
          </a:xfrm>
          <a:prstGeom prst="roundRect">
            <a:avLst>
              <a:gd name="adj" fmla="val 0"/>
            </a:avLst>
          </a:prstGeom>
          <a:solidFill>
            <a:srgbClr val="FFFFFF">
              <a:shade val="85000"/>
            </a:srgbClr>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pic>
      <p:grpSp>
        <p:nvGrpSpPr>
          <p:cNvPr id="15" name="Group 14"/>
          <p:cNvGrpSpPr/>
          <p:nvPr/>
        </p:nvGrpSpPr>
        <p:grpSpPr>
          <a:xfrm>
            <a:off x="5749247" y="3769122"/>
            <a:ext cx="2741611" cy="1915364"/>
            <a:chOff x="1297493" y="3380906"/>
            <a:chExt cx="2512507" cy="1495894"/>
          </a:xfrm>
        </p:grpSpPr>
        <p:sp>
          <p:nvSpPr>
            <p:cNvPr id="16" name="Rounded Rectangle 15"/>
            <p:cNvSpPr/>
            <p:nvPr/>
          </p:nvSpPr>
          <p:spPr bwMode="auto">
            <a:xfrm>
              <a:off x="1297493" y="3390582"/>
              <a:ext cx="2512507" cy="1486218"/>
            </a:xfrm>
            <a:prstGeom prst="roundRect">
              <a:avLst/>
            </a:prstGeom>
            <a:solidFill>
              <a:schemeClr val="tx2"/>
            </a:solidFill>
            <a:ln w="2540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rtlCol="0" anchor="t" anchorCtr="0" compatLnSpc="1">
              <a:prstTxWarp prst="textNoShape">
                <a:avLst/>
              </a:prstTxWarp>
            </a:bodyPr>
            <a:lstStyle/>
            <a:p>
              <a:pPr algn="ctr" defTabSz="799751" fontAlgn="base">
                <a:spcBef>
                  <a:spcPct val="0"/>
                </a:spcBef>
                <a:spcAft>
                  <a:spcPct val="0"/>
                </a:spcAft>
              </a:pPr>
              <a:endParaRPr lang="en-US" sz="3400">
                <a:solidFill>
                  <a:srgbClr val="000000"/>
                </a:solidFill>
                <a:latin typeface="Gill Sans" charset="0"/>
                <a:ea typeface="ヒラギノ角ゴ ProN W3" charset="0"/>
                <a:cs typeface="ヒラギノ角ゴ ProN W3" charset="0"/>
                <a:sym typeface="Gill Sans" charset="0"/>
              </a:endParaRPr>
            </a:p>
          </p:txBody>
        </p:sp>
        <p:pic>
          <p:nvPicPr>
            <p:cNvPr id="17" name="Pictur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52866" y="3380906"/>
              <a:ext cx="1180934" cy="1450862"/>
            </a:xfrm>
            <a:prstGeom prst="rect">
              <a:avLst/>
            </a:prstGeom>
          </p:spPr>
        </p:pic>
        <p:pic>
          <p:nvPicPr>
            <p:cNvPr id="18" name="Picture 8"/>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5400000">
              <a:off x="1612939" y="3359918"/>
              <a:ext cx="1122211" cy="1535079"/>
            </a:xfrm>
            <a:prstGeom prst="rect">
              <a:avLst/>
            </a:prstGeom>
            <a:ln>
              <a:noFill/>
            </a:ln>
            <a:effectLst>
              <a:outerShdw blurRad="292100" dist="139700" dir="2700000" algn="tl" rotWithShape="0">
                <a:srgbClr val="333333">
                  <a:alpha val="65000"/>
                </a:srgbClr>
              </a:outerShdw>
            </a:effectLst>
          </p:spPr>
        </p:pic>
      </p:grpSp>
      <p:sp>
        <p:nvSpPr>
          <p:cNvPr id="2" name="Rectangle 1"/>
          <p:cNvSpPr/>
          <p:nvPr/>
        </p:nvSpPr>
        <p:spPr>
          <a:xfrm>
            <a:off x="653151" y="342905"/>
            <a:ext cx="7837713" cy="676142"/>
          </a:xfrm>
          <a:prstGeom prst="rect">
            <a:avLst/>
          </a:prstGeom>
        </p:spPr>
        <p:txBody>
          <a:bodyPr wrap="square" lIns="0" tIns="0" rIns="0" bIns="0">
            <a:normAutofit/>
          </a:bodyPr>
          <a:lstStyle/>
          <a:p>
            <a:r>
              <a:rPr lang="en-US" sz="2900" b="1" dirty="0">
                <a:solidFill>
                  <a:schemeClr val="accent1"/>
                </a:solidFill>
                <a:latin typeface="+mj-lt"/>
              </a:rPr>
              <a:t>Intel</a:t>
            </a:r>
            <a:r>
              <a:rPr lang="en-US" sz="2900" b="1" baseline="30000" dirty="0">
                <a:solidFill>
                  <a:schemeClr val="accent1"/>
                </a:solidFill>
                <a:latin typeface="+mj-lt"/>
              </a:rPr>
              <a:t>®</a:t>
            </a:r>
            <a:r>
              <a:rPr lang="en-US" sz="2900" b="1" dirty="0">
                <a:solidFill>
                  <a:schemeClr val="accent1"/>
                </a:solidFill>
                <a:latin typeface="+mj-lt"/>
              </a:rPr>
              <a:t> Smart Response Technology </a:t>
            </a:r>
          </a:p>
        </p:txBody>
      </p:sp>
      <p:sp>
        <p:nvSpPr>
          <p:cNvPr id="24" name="Slide Number Placeholder 1"/>
          <p:cNvSpPr>
            <a:spLocks noGrp="1"/>
          </p:cNvSpPr>
          <p:nvPr>
            <p:ph type="sldNum" sz="quarter" idx="4294967295"/>
          </p:nvPr>
        </p:nvSpPr>
        <p:spPr>
          <a:xfrm>
            <a:off x="-3454" y="6592384"/>
            <a:ext cx="2901776" cy="265622"/>
          </a:xfrm>
          <a:prstGeom prst="rect">
            <a:avLst/>
          </a:prstGeom>
        </p:spPr>
        <p:txBody>
          <a:bodyPr/>
          <a:lstStyle/>
          <a:p>
            <a:pPr algn="l"/>
            <a:fld id="{FD44707B-D922-47D5-BD24-D96E91B70543}" type="slidenum">
              <a:rPr lang="en-US" sz="900"/>
              <a:pPr algn="l"/>
              <a:t>111</a:t>
            </a:fld>
            <a:r>
              <a:rPr lang="en-US" sz="900" dirty="0"/>
              <a:t>	</a:t>
            </a:r>
          </a:p>
        </p:txBody>
      </p:sp>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32164" y="6399609"/>
            <a:ext cx="557893" cy="439341"/>
          </a:xfrm>
          <a:prstGeom prst="rect">
            <a:avLst/>
          </a:prstGeom>
        </p:spPr>
      </p:pic>
      <p:pic>
        <p:nvPicPr>
          <p:cNvPr id="20" name="Picture 1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21" name="Picture 2" descr="C:\Users\ecampoy\AppData\Local\Temp\wz5ffc\2D_Diecon_Watch_rgb.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551544" y="243370"/>
            <a:ext cx="439821" cy="77152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mainscow\Desktop\HP Logos\HP_S_1C_PMS_2925.jpg"/>
          <p:cNvPicPr>
            <a:picLocks noChangeAspect="1" noChangeArrowheads="1"/>
          </p:cNvPicPr>
          <p:nvPr/>
        </p:nvPicPr>
        <p:blipFill>
          <a:blip r:embed="rId10"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spTree>
    <p:extLst>
      <p:ext uri="{BB962C8B-B14F-4D97-AF65-F5344CB8AC3E}">
        <p14:creationId xmlns:p14="http://schemas.microsoft.com/office/powerpoint/2010/main" val="1851360338"/>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1692" y="-321463"/>
            <a:ext cx="6090849" cy="265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 name="Rectangle 4"/>
          <p:cNvSpPr>
            <a:spLocks/>
          </p:cNvSpPr>
          <p:nvPr/>
        </p:nvSpPr>
        <p:spPr bwMode="auto">
          <a:xfrm>
            <a:off x="321473" y="763068"/>
            <a:ext cx="3303986" cy="366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3900" dirty="0">
                <a:solidFill>
                  <a:srgbClr val="FFFFFF"/>
                </a:solidFill>
                <a:latin typeface="+mj-lt"/>
                <a:ea typeface="ＭＳ Ｐゴシック" charset="0"/>
                <a:cs typeface="Neo Sans Intel Light"/>
                <a:sym typeface="Neo Sans Intel Medium" charset="0"/>
              </a:rPr>
              <a:t>What’s Inside</a:t>
            </a:r>
          </a:p>
        </p:txBody>
      </p:sp>
      <p:graphicFrame>
        <p:nvGraphicFramePr>
          <p:cNvPr id="25" name="Diagram 24"/>
          <p:cNvGraphicFramePr/>
          <p:nvPr>
            <p:extLst>
              <p:ext uri="{D42A27DB-BD31-4B8C-83A1-F6EECF244321}">
                <p14:modId xmlns:p14="http://schemas.microsoft.com/office/powerpoint/2010/main" val="3063613907"/>
              </p:ext>
            </p:extLst>
          </p:nvPr>
        </p:nvGraphicFramePr>
        <p:xfrm>
          <a:off x="515391" y="1856229"/>
          <a:ext cx="8038409" cy="35846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Slide Number Placeholder 1"/>
          <p:cNvSpPr>
            <a:spLocks noGrp="1"/>
          </p:cNvSpPr>
          <p:nvPr>
            <p:ph type="sldNum" sz="quarter" idx="4294967295"/>
          </p:nvPr>
        </p:nvSpPr>
        <p:spPr>
          <a:xfrm>
            <a:off x="-3454" y="6592378"/>
            <a:ext cx="2901776" cy="265622"/>
          </a:xfrm>
          <a:prstGeom prst="rect">
            <a:avLst/>
          </a:prstGeom>
        </p:spPr>
        <p:txBody>
          <a:bodyPr/>
          <a:lstStyle/>
          <a:p>
            <a:pPr algn="l"/>
            <a:fld id="{FD44707B-D922-47D5-BD24-D96E91B70543}" type="slidenum">
              <a:rPr lang="en-US" sz="900"/>
              <a:pPr algn="l"/>
              <a:t>112</a:t>
            </a:fld>
            <a:r>
              <a:rPr lang="en-US" sz="900" dirty="0"/>
              <a:t>	</a:t>
            </a:r>
          </a:p>
        </p:txBody>
      </p:sp>
      <p:pic>
        <p:nvPicPr>
          <p:cNvPr id="11" name="Picture 1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232158" y="6399609"/>
            <a:ext cx="557893" cy="439341"/>
          </a:xfrm>
          <a:prstGeom prst="rect">
            <a:avLst/>
          </a:prstGeom>
        </p:spPr>
      </p:pic>
      <p:pic>
        <p:nvPicPr>
          <p:cNvPr id="12" name="Picture 1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15" name="Picture 2" descr="C:\Users\ecampoy\AppData\Local\Temp\wz5227\2D_Diecon_Brain_rgb.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368805" y="183028"/>
            <a:ext cx="1502064" cy="16463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mainscow\Desktop\HP Logos\HP_S_1C_PMS_2925.jpg"/>
          <p:cNvPicPr>
            <a:picLocks noChangeAspect="1" noChangeArrowheads="1"/>
          </p:cNvPicPr>
          <p:nvPr/>
        </p:nvPicPr>
        <p:blipFill>
          <a:blip r:embed="rId12"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spTree>
    <p:extLst>
      <p:ext uri="{BB962C8B-B14F-4D97-AF65-F5344CB8AC3E}">
        <p14:creationId xmlns:p14="http://schemas.microsoft.com/office/powerpoint/2010/main" val="2954376002"/>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7"/>
          <p:cNvPicPr>
            <a:picLocks noChangeAspect="1" noChangeArrowheads="1"/>
          </p:cNvPicPr>
          <p:nvPr/>
        </p:nvPicPr>
        <p:blipFill>
          <a:blip r:embed="rId3" cstate="email">
            <a:extLst>
              <a:ext uri="{28A0092B-C50C-407E-A947-70E740481C1C}">
                <a14:useLocalDpi xmlns:a14="http://schemas.microsoft.com/office/drawing/2010/main"/>
              </a:ext>
            </a:extLst>
          </a:blip>
          <a:srcRect l="8855" t="15926" b="33358"/>
          <a:stretch>
            <a:fillRect/>
          </a:stretch>
        </p:blipFill>
        <p:spPr bwMode="auto">
          <a:xfrm>
            <a:off x="6" y="9"/>
            <a:ext cx="5710350" cy="853019"/>
          </a:xfrm>
          <a:prstGeom prst="rect">
            <a:avLst/>
          </a:prstGeom>
          <a:noFill/>
          <a:ln w="12700">
            <a:noFill/>
            <a:miter lim="800000"/>
            <a:headEnd/>
            <a:tailEnd/>
          </a:ln>
        </p:spPr>
      </p:pic>
      <p:sp>
        <p:nvSpPr>
          <p:cNvPr id="6" name="Slide Number Placeholder 1"/>
          <p:cNvSpPr>
            <a:spLocks noGrp="1"/>
          </p:cNvSpPr>
          <p:nvPr>
            <p:ph type="sldNum" sz="quarter" idx="4294967295"/>
          </p:nvPr>
        </p:nvSpPr>
        <p:spPr>
          <a:xfrm>
            <a:off x="-3454" y="6592384"/>
            <a:ext cx="2901776" cy="265622"/>
          </a:xfrm>
          <a:prstGeom prst="rect">
            <a:avLst/>
          </a:prstGeom>
        </p:spPr>
        <p:txBody>
          <a:bodyPr/>
          <a:lstStyle/>
          <a:p>
            <a:pPr algn="l"/>
            <a:fld id="{FD44707B-D922-47D5-BD24-D96E91B70543}" type="slidenum">
              <a:rPr lang="en-US" sz="900"/>
              <a:pPr algn="l"/>
              <a:t>113</a:t>
            </a:fld>
            <a:r>
              <a:rPr lang="en-US" sz="900" dirty="0"/>
              <a:t>	</a:t>
            </a:r>
          </a:p>
        </p:txBody>
      </p:sp>
      <p:graphicFrame>
        <p:nvGraphicFramePr>
          <p:cNvPr id="7" name="Table 6"/>
          <p:cNvGraphicFramePr>
            <a:graphicFrameLocks noGrp="1"/>
          </p:cNvGraphicFramePr>
          <p:nvPr>
            <p:extLst>
              <p:ext uri="{D42A27DB-BD31-4B8C-83A1-F6EECF244321}">
                <p14:modId xmlns:p14="http://schemas.microsoft.com/office/powerpoint/2010/main" val="3153645402"/>
              </p:ext>
            </p:extLst>
          </p:nvPr>
        </p:nvGraphicFramePr>
        <p:xfrm>
          <a:off x="772406" y="853026"/>
          <a:ext cx="7599185" cy="5503240"/>
        </p:xfrm>
        <a:graphic>
          <a:graphicData uri="http://schemas.openxmlformats.org/drawingml/2006/table">
            <a:tbl>
              <a:tblPr bandRow="1">
                <a:tableStyleId>{BC89EF96-8CEA-46FF-86C4-4CE0E7609802}</a:tableStyleId>
              </a:tblPr>
              <a:tblGrid>
                <a:gridCol w="1408114"/>
                <a:gridCol w="6191071"/>
              </a:tblGrid>
              <a:tr h="323720">
                <a:tc>
                  <a:txBody>
                    <a:bodyPr/>
                    <a:lstStyle/>
                    <a:p>
                      <a:r>
                        <a:rPr lang="en-US" sz="1400" dirty="0" smtClean="0"/>
                        <a:t>AES-NI</a:t>
                      </a:r>
                      <a:endParaRPr lang="en-US" sz="1400" b="0" dirty="0">
                        <a:solidFill>
                          <a:schemeClr val="tx1"/>
                        </a:solidFill>
                      </a:endParaRPr>
                    </a:p>
                  </a:txBody>
                  <a:tcPr marL="130629" marR="130629" marT="27432" marB="68580"/>
                </a:tc>
                <a:tc>
                  <a:txBody>
                    <a:bodyPr/>
                    <a:lstStyle/>
                    <a:p>
                      <a:r>
                        <a:rPr lang="en-US" sz="1400" dirty="0" smtClean="0"/>
                        <a:t>Advanced Encryption Standard – New instruction Set </a:t>
                      </a:r>
                      <a:endParaRPr lang="en-US" sz="1400" b="0" dirty="0">
                        <a:solidFill>
                          <a:schemeClr val="tx1"/>
                        </a:solidFill>
                      </a:endParaRPr>
                    </a:p>
                  </a:txBody>
                  <a:tcPr marL="130629" marR="130629" marT="27432" marB="68580"/>
                </a:tc>
              </a:tr>
              <a:tr h="323720">
                <a:tc>
                  <a:txBody>
                    <a:bodyPr/>
                    <a:lstStyle/>
                    <a:p>
                      <a:r>
                        <a:rPr lang="en-US" sz="1400" dirty="0" smtClean="0"/>
                        <a:t>AMT</a:t>
                      </a:r>
                      <a:endParaRPr lang="en-US" sz="1400" dirty="0"/>
                    </a:p>
                  </a:txBody>
                  <a:tcPr marL="130629" marR="130629" marT="27432" marB="68580"/>
                </a:tc>
                <a:tc>
                  <a:txBody>
                    <a:bodyPr/>
                    <a:lstStyle/>
                    <a:p>
                      <a:r>
                        <a:rPr lang="en-US" sz="1400" dirty="0" smtClean="0"/>
                        <a:t>Active Management Technology</a:t>
                      </a:r>
                      <a:endParaRPr lang="en-US" sz="1400" dirty="0"/>
                    </a:p>
                  </a:txBody>
                  <a:tcPr marL="130629" marR="130629" marT="27432" marB="68580"/>
                </a:tc>
              </a:tr>
              <a:tr h="323720">
                <a:tc>
                  <a:txBody>
                    <a:bodyPr/>
                    <a:lstStyle/>
                    <a:p>
                      <a:r>
                        <a:rPr lang="en-US" sz="1400" dirty="0" smtClean="0"/>
                        <a:t>HDD</a:t>
                      </a:r>
                      <a:endParaRPr lang="en-US" sz="1400" dirty="0"/>
                    </a:p>
                  </a:txBody>
                  <a:tcPr marL="130629" marR="130629" marT="27432" marB="68580"/>
                </a:tc>
                <a:tc>
                  <a:txBody>
                    <a:bodyPr/>
                    <a:lstStyle/>
                    <a:p>
                      <a:r>
                        <a:rPr lang="en-US" sz="1400" dirty="0" smtClean="0"/>
                        <a:t>Hard</a:t>
                      </a:r>
                      <a:r>
                        <a:rPr lang="en-US" sz="1400" baseline="0" dirty="0" smtClean="0"/>
                        <a:t> Disk Drive</a:t>
                      </a:r>
                      <a:endParaRPr lang="en-US" sz="1400" dirty="0"/>
                    </a:p>
                  </a:txBody>
                  <a:tcPr marL="130629" marR="130629" marT="27432" marB="68580"/>
                </a:tc>
              </a:tr>
              <a:tr h="323720">
                <a:tc>
                  <a:txBody>
                    <a:bodyPr/>
                    <a:lstStyle/>
                    <a:p>
                      <a:r>
                        <a:rPr lang="en-US" sz="1400" dirty="0" smtClean="0"/>
                        <a:t>KVM</a:t>
                      </a:r>
                      <a:endParaRPr lang="en-US" sz="1400" dirty="0"/>
                    </a:p>
                  </a:txBody>
                  <a:tcPr marL="130629" marR="130629" marT="27432" marB="68580"/>
                </a:tc>
                <a:tc>
                  <a:txBody>
                    <a:bodyPr/>
                    <a:lstStyle/>
                    <a:p>
                      <a:r>
                        <a:rPr lang="en-US" sz="1400" dirty="0" smtClean="0"/>
                        <a:t>Keyboard-Video-Mouse</a:t>
                      </a:r>
                      <a:endParaRPr lang="en-US" sz="1400" dirty="0"/>
                    </a:p>
                  </a:txBody>
                  <a:tcPr marL="130629" marR="130629" marT="27432" marB="68580"/>
                </a:tc>
              </a:tr>
              <a:tr h="323720">
                <a:tc>
                  <a:txBody>
                    <a:bodyPr/>
                    <a:lstStyle/>
                    <a:p>
                      <a:r>
                        <a:rPr lang="en-US" sz="1400" dirty="0" smtClean="0"/>
                        <a:t>OS</a:t>
                      </a:r>
                      <a:endParaRPr lang="en-US" sz="1400" dirty="0"/>
                    </a:p>
                  </a:txBody>
                  <a:tcPr marL="130629" marR="130629" marT="27432" marB="68580"/>
                </a:tc>
                <a:tc>
                  <a:txBody>
                    <a:bodyPr/>
                    <a:lstStyle/>
                    <a:p>
                      <a:r>
                        <a:rPr lang="en-US" sz="1400" dirty="0" smtClean="0"/>
                        <a:t>Operating System</a:t>
                      </a:r>
                      <a:endParaRPr lang="en-US" sz="1400" dirty="0"/>
                    </a:p>
                  </a:txBody>
                  <a:tcPr marL="130629" marR="130629" marT="27432" marB="68580"/>
                </a:tc>
              </a:tr>
              <a:tr h="323720">
                <a:tc>
                  <a:txBody>
                    <a:bodyPr/>
                    <a:lstStyle/>
                    <a:p>
                      <a:r>
                        <a:rPr lang="en-US" sz="1400" dirty="0" smtClean="0"/>
                        <a:t>OTP</a:t>
                      </a:r>
                      <a:endParaRPr lang="en-US" sz="1400" dirty="0"/>
                    </a:p>
                  </a:txBody>
                  <a:tcPr marL="130629" marR="130629" marT="27432" marB="68580"/>
                </a:tc>
                <a:tc>
                  <a:txBody>
                    <a:bodyPr/>
                    <a:lstStyle/>
                    <a:p>
                      <a:r>
                        <a:rPr lang="en-US" sz="1400" dirty="0" smtClean="0"/>
                        <a:t>One Time Password</a:t>
                      </a:r>
                      <a:endParaRPr lang="en-US" sz="1400" dirty="0"/>
                    </a:p>
                  </a:txBody>
                  <a:tcPr marL="130629" marR="130629" marT="27432" marB="68580"/>
                </a:tc>
              </a:tr>
              <a:tr h="323720">
                <a:tc>
                  <a:txBody>
                    <a:bodyPr/>
                    <a:lstStyle/>
                    <a:p>
                      <a:r>
                        <a:rPr lang="en-US" sz="1400" dirty="0" smtClean="0"/>
                        <a:t>PKI</a:t>
                      </a:r>
                      <a:endParaRPr lang="en-US" sz="1400" dirty="0"/>
                    </a:p>
                  </a:txBody>
                  <a:tcPr marL="130629" marR="130629" marT="27432" marB="68580"/>
                </a:tc>
                <a:tc>
                  <a:txBody>
                    <a:bodyPr/>
                    <a:lstStyle/>
                    <a:p>
                      <a:r>
                        <a:rPr lang="en-US" sz="1400" dirty="0" smtClean="0"/>
                        <a:t>Public-Key Infrastructure</a:t>
                      </a:r>
                      <a:endParaRPr lang="en-US" sz="1400" dirty="0"/>
                    </a:p>
                  </a:txBody>
                  <a:tcPr marL="130629" marR="130629" marT="27432" marB="68580"/>
                </a:tc>
              </a:tr>
              <a:tr h="323720">
                <a:tc>
                  <a:txBody>
                    <a:bodyPr/>
                    <a:lstStyle/>
                    <a:p>
                      <a:r>
                        <a:rPr lang="en-US" sz="1400" dirty="0" smtClean="0"/>
                        <a:t>RCS</a:t>
                      </a:r>
                      <a:endParaRPr lang="en-US" sz="1400" dirty="0"/>
                    </a:p>
                  </a:txBody>
                  <a:tcPr marL="130629" marR="130629" marT="27432" marB="68580"/>
                </a:tc>
                <a:tc>
                  <a:txBody>
                    <a:bodyPr/>
                    <a:lstStyle/>
                    <a:p>
                      <a:r>
                        <a:rPr lang="en-US" sz="1400" dirty="0" smtClean="0"/>
                        <a:t>Remote Configuration Service</a:t>
                      </a:r>
                      <a:endParaRPr lang="en-US" sz="1400" dirty="0"/>
                    </a:p>
                  </a:txBody>
                  <a:tcPr marL="130629" marR="130629" marT="27432" marB="68580"/>
                </a:tc>
              </a:tr>
              <a:tr h="323720">
                <a:tc>
                  <a:txBody>
                    <a:bodyPr/>
                    <a:lstStyle/>
                    <a:p>
                      <a:r>
                        <a:rPr lang="en-US" sz="1400" dirty="0" smtClean="0"/>
                        <a:t>Real VNC</a:t>
                      </a:r>
                      <a:endParaRPr lang="en-US" sz="1400" dirty="0"/>
                    </a:p>
                  </a:txBody>
                  <a:tcPr marL="130629" marR="130629" marT="27432" marB="68580"/>
                </a:tc>
                <a:tc>
                  <a:txBody>
                    <a:bodyPr/>
                    <a:lstStyle/>
                    <a:p>
                      <a:r>
                        <a:rPr lang="en-US" sz="1400" dirty="0" smtClean="0"/>
                        <a:t>Virtual</a:t>
                      </a:r>
                      <a:r>
                        <a:rPr lang="en-US" sz="1400" baseline="0" dirty="0" smtClean="0"/>
                        <a:t> Network Computing</a:t>
                      </a:r>
                      <a:endParaRPr lang="en-US" sz="1400" dirty="0"/>
                    </a:p>
                  </a:txBody>
                  <a:tcPr marL="130629" marR="130629" marT="27432" marB="68580"/>
                </a:tc>
              </a:tr>
              <a:tr h="323720">
                <a:tc>
                  <a:txBody>
                    <a:bodyPr/>
                    <a:lstStyle/>
                    <a:p>
                      <a:r>
                        <a:rPr lang="en-US" sz="1400" dirty="0" smtClean="0"/>
                        <a:t>SCS</a:t>
                      </a:r>
                      <a:endParaRPr lang="en-US" sz="1400" dirty="0"/>
                    </a:p>
                  </a:txBody>
                  <a:tcPr marL="130629" marR="130629" marT="27432" marB="68580"/>
                </a:tc>
                <a:tc>
                  <a:txBody>
                    <a:bodyPr/>
                    <a:lstStyle/>
                    <a:p>
                      <a:r>
                        <a:rPr lang="en-US" sz="1400" dirty="0" smtClean="0"/>
                        <a:t>Setup and</a:t>
                      </a:r>
                      <a:r>
                        <a:rPr lang="en-US" sz="1400" baseline="0" dirty="0" smtClean="0"/>
                        <a:t> Configuration Software</a:t>
                      </a:r>
                      <a:endParaRPr lang="en-US" sz="1400" dirty="0"/>
                    </a:p>
                  </a:txBody>
                  <a:tcPr marL="130629" marR="130629" marT="27432" marB="68580"/>
                </a:tc>
              </a:tr>
              <a:tr h="323720">
                <a:tc>
                  <a:txBody>
                    <a:bodyPr/>
                    <a:lstStyle/>
                    <a:p>
                      <a:r>
                        <a:rPr lang="en-US" sz="1400" dirty="0" smtClean="0"/>
                        <a:t>SIPP</a:t>
                      </a:r>
                      <a:endParaRPr lang="en-US" sz="1400" dirty="0"/>
                    </a:p>
                  </a:txBody>
                  <a:tcPr marL="130629" marR="130629" marT="27432" marB="68580"/>
                </a:tc>
                <a:tc>
                  <a:txBody>
                    <a:bodyPr/>
                    <a:lstStyle/>
                    <a:p>
                      <a:r>
                        <a:rPr lang="en-US" sz="1400" dirty="0" smtClean="0"/>
                        <a:t>Stable Image Platform Program</a:t>
                      </a:r>
                      <a:endParaRPr lang="en-US" sz="1400" dirty="0"/>
                    </a:p>
                  </a:txBody>
                  <a:tcPr marL="130629" marR="130629" marT="27432" marB="68580"/>
                </a:tc>
              </a:tr>
              <a:tr h="323720">
                <a:tc>
                  <a:txBody>
                    <a:bodyPr/>
                    <a:lstStyle/>
                    <a:p>
                      <a:r>
                        <a:rPr lang="en-US" sz="1400" dirty="0" smtClean="0"/>
                        <a:t>SSD</a:t>
                      </a:r>
                      <a:endParaRPr lang="en-US" sz="1400" dirty="0"/>
                    </a:p>
                  </a:txBody>
                  <a:tcPr marL="130629" marR="130629" marT="27432" marB="68580"/>
                </a:tc>
                <a:tc>
                  <a:txBody>
                    <a:bodyPr/>
                    <a:lstStyle/>
                    <a:p>
                      <a:r>
                        <a:rPr lang="en-US" sz="1400" dirty="0" smtClean="0"/>
                        <a:t>Solid-State</a:t>
                      </a:r>
                      <a:r>
                        <a:rPr lang="en-US" sz="1400" baseline="0" dirty="0" smtClean="0"/>
                        <a:t> Drive</a:t>
                      </a:r>
                      <a:endParaRPr lang="en-US" sz="1400" dirty="0"/>
                    </a:p>
                  </a:txBody>
                  <a:tcPr marL="130629" marR="130629" marT="27432" marB="68580"/>
                </a:tc>
              </a:tr>
              <a:tr h="323720">
                <a:tc>
                  <a:txBody>
                    <a:bodyPr/>
                    <a:lstStyle/>
                    <a:p>
                      <a:r>
                        <a:rPr lang="en-US" sz="1400" dirty="0" smtClean="0"/>
                        <a:t>TXT</a:t>
                      </a:r>
                      <a:endParaRPr lang="en-US" sz="1400" dirty="0"/>
                    </a:p>
                  </a:txBody>
                  <a:tcPr marL="130629" marR="130629" marT="27432" marB="68580"/>
                </a:tc>
                <a:tc>
                  <a:txBody>
                    <a:bodyPr/>
                    <a:lstStyle/>
                    <a:p>
                      <a:r>
                        <a:rPr lang="en-US" sz="1400" dirty="0" smtClean="0"/>
                        <a:t>Trusted</a:t>
                      </a:r>
                      <a:r>
                        <a:rPr lang="en-US" sz="1400" baseline="0" dirty="0" smtClean="0"/>
                        <a:t> Execution Technology</a:t>
                      </a:r>
                      <a:endParaRPr lang="en-US" sz="1400" dirty="0"/>
                    </a:p>
                  </a:txBody>
                  <a:tcPr marL="130629" marR="130629" marT="27432" marB="68580"/>
                </a:tc>
              </a:tr>
              <a:tr h="323720">
                <a:tc>
                  <a:txBody>
                    <a:bodyPr/>
                    <a:lstStyle/>
                    <a:p>
                      <a:r>
                        <a:rPr lang="en-US" sz="1400" dirty="0" smtClean="0"/>
                        <a:t>VT-d</a:t>
                      </a:r>
                      <a:endParaRPr lang="en-US" sz="1400" dirty="0"/>
                    </a:p>
                  </a:txBody>
                  <a:tcPr marL="130629" marR="130629" marT="27432" marB="68580"/>
                </a:tc>
                <a:tc>
                  <a:txBody>
                    <a:bodyPr/>
                    <a:lstStyle/>
                    <a:p>
                      <a:r>
                        <a:rPr lang="en-US" sz="1400" dirty="0" smtClean="0"/>
                        <a:t>Virtualization Technology</a:t>
                      </a:r>
                      <a:endParaRPr lang="en-US" sz="1400" dirty="0"/>
                    </a:p>
                  </a:txBody>
                  <a:tcPr marL="130629" marR="130629" marT="27432" marB="68580"/>
                </a:tc>
              </a:tr>
              <a:tr h="323720">
                <a:tc>
                  <a:txBody>
                    <a:bodyPr/>
                    <a:lstStyle/>
                    <a:p>
                      <a:r>
                        <a:rPr lang="en-US" sz="1400" dirty="0" smtClean="0"/>
                        <a:t>VT-x</a:t>
                      </a:r>
                      <a:endParaRPr lang="en-US" sz="1400" dirty="0"/>
                    </a:p>
                  </a:txBody>
                  <a:tcPr marL="130629" marR="130629" marT="27432" marB="68580"/>
                </a:tc>
                <a:tc>
                  <a:txBody>
                    <a:bodyPr/>
                    <a:lstStyle/>
                    <a:p>
                      <a:r>
                        <a:rPr lang="en-US" sz="1400" dirty="0" smtClean="0"/>
                        <a:t>Virtualization</a:t>
                      </a:r>
                      <a:r>
                        <a:rPr lang="en-US" sz="1400" baseline="0" dirty="0" smtClean="0"/>
                        <a:t> Technology for Directed I/O</a:t>
                      </a:r>
                      <a:endParaRPr lang="en-US" sz="1400" dirty="0"/>
                    </a:p>
                  </a:txBody>
                  <a:tcPr marL="130629" marR="130629" marT="27432" marB="68580"/>
                </a:tc>
              </a:tr>
              <a:tr h="323720">
                <a:tc>
                  <a:txBody>
                    <a:bodyPr/>
                    <a:lstStyle/>
                    <a:p>
                      <a:r>
                        <a:rPr lang="en-US" sz="1400" dirty="0" err="1" smtClean="0"/>
                        <a:t>WiDi</a:t>
                      </a:r>
                      <a:endParaRPr lang="en-US" sz="1400" dirty="0"/>
                    </a:p>
                  </a:txBody>
                  <a:tcPr marL="130629" marR="130629" marT="27432" marB="68580"/>
                </a:tc>
                <a:tc>
                  <a:txBody>
                    <a:bodyPr/>
                    <a:lstStyle/>
                    <a:p>
                      <a:r>
                        <a:rPr lang="en-US" sz="1400" dirty="0" smtClean="0"/>
                        <a:t>Wireless Display</a:t>
                      </a:r>
                      <a:endParaRPr lang="en-US" sz="1400" dirty="0"/>
                    </a:p>
                  </a:txBody>
                  <a:tcPr marL="130629" marR="130629" marT="27432" marB="68580"/>
                </a:tc>
              </a:tr>
              <a:tr h="323720">
                <a:tc>
                  <a:txBody>
                    <a:bodyPr/>
                    <a:lstStyle/>
                    <a:p>
                      <a:r>
                        <a:rPr lang="en-US" sz="1400" dirty="0" smtClean="0"/>
                        <a:t>XD</a:t>
                      </a:r>
                      <a:endParaRPr lang="en-US" sz="1400" dirty="0"/>
                    </a:p>
                  </a:txBody>
                  <a:tcPr marL="130629" marR="130629" marT="27432" marB="68580"/>
                </a:tc>
                <a:tc>
                  <a:txBody>
                    <a:bodyPr/>
                    <a:lstStyle/>
                    <a:p>
                      <a:r>
                        <a:rPr lang="en-US" sz="1400" dirty="0" smtClean="0"/>
                        <a:t>Executive Disable Bit</a:t>
                      </a:r>
                      <a:endParaRPr lang="en-US" sz="1400" dirty="0"/>
                    </a:p>
                  </a:txBody>
                  <a:tcPr marL="130629" marR="130629" marT="27432" marB="68580"/>
                </a:tc>
              </a:tr>
            </a:tbl>
          </a:graphicData>
        </a:graphic>
      </p:graphicFrame>
      <p:sp>
        <p:nvSpPr>
          <p:cNvPr id="8" name="Rectangle 5"/>
          <p:cNvSpPr>
            <a:spLocks noChangeArrowheads="1"/>
          </p:cNvSpPr>
          <p:nvPr/>
        </p:nvSpPr>
        <p:spPr bwMode="auto">
          <a:xfrm>
            <a:off x="653143" y="323139"/>
            <a:ext cx="7837716" cy="336053"/>
          </a:xfrm>
          <a:prstGeom prst="rect">
            <a:avLst/>
          </a:prstGeom>
          <a:noFill/>
          <a:ln w="9525">
            <a:noFill/>
            <a:miter lim="800000"/>
            <a:headEnd/>
            <a:tailEnd/>
          </a:ln>
        </p:spPr>
        <p:txBody>
          <a:bodyPr wrap="square" lIns="64245" tIns="32126" rIns="64245" bIns="32126">
            <a:prstTxWarp prst="textNoShape">
              <a:avLst/>
            </a:prstTxWarp>
            <a:spAutoFit/>
          </a:bodyPr>
          <a:lstStyle/>
          <a:p>
            <a:pPr eaLnBrk="0" hangingPunct="0">
              <a:lnSpc>
                <a:spcPts val="2110"/>
              </a:lnSpc>
            </a:pPr>
            <a:r>
              <a:rPr lang="en-US" sz="2500" dirty="0">
                <a:solidFill>
                  <a:srgbClr val="FFFFFF"/>
                </a:solidFill>
                <a:latin typeface="+mj-lt"/>
                <a:ea typeface="Neo Sans Intel Light"/>
                <a:cs typeface="Neo Sans Intel Light"/>
              </a:rPr>
              <a:t>Acronyms</a:t>
            </a:r>
          </a:p>
        </p:txBody>
      </p:sp>
      <p:sp>
        <p:nvSpPr>
          <p:cNvPr id="9" name="Slide Number Placeholder 1"/>
          <p:cNvSpPr>
            <a:spLocks noGrp="1"/>
          </p:cNvSpPr>
          <p:nvPr>
            <p:ph type="sldNum" sz="quarter" idx="4294967295"/>
          </p:nvPr>
        </p:nvSpPr>
        <p:spPr>
          <a:xfrm>
            <a:off x="-3454" y="6592378"/>
            <a:ext cx="2901776" cy="265622"/>
          </a:xfrm>
          <a:prstGeom prst="rect">
            <a:avLst/>
          </a:prstGeom>
        </p:spPr>
        <p:txBody>
          <a:bodyPr/>
          <a:lstStyle/>
          <a:p>
            <a:pPr algn="l"/>
            <a:fld id="{FD44707B-D922-47D5-BD24-D96E91B70543}" type="slidenum">
              <a:rPr lang="en-US" sz="900"/>
              <a:pPr algn="l"/>
              <a:t>113</a:t>
            </a:fld>
            <a:r>
              <a:rPr lang="en-US" sz="900" dirty="0"/>
              <a:t>	</a:t>
            </a: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32158" y="6399609"/>
            <a:ext cx="557893" cy="439341"/>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12" name="Picture 2" descr="C:\Users\mainscow\Desktop\HP Logos\HP_S_1C_PMS_2925.jpg"/>
          <p:cNvPicPr>
            <a:picLocks noChangeAspect="1" noChangeArrowheads="1"/>
          </p:cNvPicPr>
          <p:nvPr/>
        </p:nvPicPr>
        <p:blipFill>
          <a:blip r:embed="rId6"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spTree>
    <p:extLst>
      <p:ext uri="{BB962C8B-B14F-4D97-AF65-F5344CB8AC3E}">
        <p14:creationId xmlns:p14="http://schemas.microsoft.com/office/powerpoint/2010/main" val="570677073"/>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1692" y="-321463"/>
            <a:ext cx="6090849" cy="265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 name="Rectangle 4"/>
          <p:cNvSpPr>
            <a:spLocks/>
          </p:cNvSpPr>
          <p:nvPr/>
        </p:nvSpPr>
        <p:spPr bwMode="auto">
          <a:xfrm>
            <a:off x="321473" y="763068"/>
            <a:ext cx="3303986" cy="366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3900" dirty="0">
                <a:solidFill>
                  <a:srgbClr val="FFFFFF"/>
                </a:solidFill>
                <a:latin typeface="+mj-lt"/>
                <a:ea typeface="ＭＳ Ｐゴシック" charset="0"/>
                <a:cs typeface="Neo Sans Intel Light"/>
                <a:sym typeface="Neo Sans Intel Medium" charset="0"/>
              </a:rPr>
              <a:t>What’s Inside</a:t>
            </a:r>
          </a:p>
        </p:txBody>
      </p:sp>
      <p:graphicFrame>
        <p:nvGraphicFramePr>
          <p:cNvPr id="25" name="Diagram 24"/>
          <p:cNvGraphicFramePr/>
          <p:nvPr>
            <p:extLst>
              <p:ext uri="{D42A27DB-BD31-4B8C-83A1-F6EECF244321}">
                <p14:modId xmlns:p14="http://schemas.microsoft.com/office/powerpoint/2010/main" val="3332785966"/>
              </p:ext>
            </p:extLst>
          </p:nvPr>
        </p:nvGraphicFramePr>
        <p:xfrm>
          <a:off x="515391" y="1856229"/>
          <a:ext cx="8038409" cy="35846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Slide Number Placeholder 1"/>
          <p:cNvSpPr>
            <a:spLocks noGrp="1"/>
          </p:cNvSpPr>
          <p:nvPr>
            <p:ph type="sldNum" sz="quarter" idx="4294967295"/>
          </p:nvPr>
        </p:nvSpPr>
        <p:spPr>
          <a:xfrm>
            <a:off x="-3454" y="6592378"/>
            <a:ext cx="2901776" cy="265622"/>
          </a:xfrm>
          <a:prstGeom prst="rect">
            <a:avLst/>
          </a:prstGeom>
        </p:spPr>
        <p:txBody>
          <a:bodyPr/>
          <a:lstStyle/>
          <a:p>
            <a:pPr algn="l"/>
            <a:fld id="{FD44707B-D922-47D5-BD24-D96E91B70543}" type="slidenum">
              <a:rPr lang="en-US" sz="900"/>
              <a:pPr algn="l"/>
              <a:t>114</a:t>
            </a:fld>
            <a:r>
              <a:rPr lang="en-US" sz="900" dirty="0"/>
              <a:t>	</a:t>
            </a:r>
          </a:p>
        </p:txBody>
      </p:sp>
      <p:pic>
        <p:nvPicPr>
          <p:cNvPr id="11" name="Picture 1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232158" y="6399609"/>
            <a:ext cx="557893" cy="439341"/>
          </a:xfrm>
          <a:prstGeom prst="rect">
            <a:avLst/>
          </a:prstGeom>
        </p:spPr>
      </p:pic>
      <p:pic>
        <p:nvPicPr>
          <p:cNvPr id="12" name="Picture 1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15" name="Picture 2" descr="C:\Users\ecampoy\AppData\Local\Temp\wz5227\2D_Diecon_Brain_rgb.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368805" y="183028"/>
            <a:ext cx="1502064" cy="16463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mainscow\Desktop\HP Logos\HP_S_1C_PMS_2925.jpg"/>
          <p:cNvPicPr>
            <a:picLocks noChangeAspect="1" noChangeArrowheads="1"/>
          </p:cNvPicPr>
          <p:nvPr/>
        </p:nvPicPr>
        <p:blipFill>
          <a:blip r:embed="rId12"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spTree>
    <p:extLst>
      <p:ext uri="{BB962C8B-B14F-4D97-AF65-F5344CB8AC3E}">
        <p14:creationId xmlns:p14="http://schemas.microsoft.com/office/powerpoint/2010/main" val="4152396053"/>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69745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ubtitle 1"/>
          <p:cNvSpPr txBox="1">
            <a:spLocks/>
          </p:cNvSpPr>
          <p:nvPr/>
        </p:nvSpPr>
        <p:spPr>
          <a:xfrm>
            <a:off x="322325" y="1070178"/>
            <a:ext cx="6881646" cy="861700"/>
          </a:xfrm>
          <a:prstGeom prst="rect">
            <a:avLst/>
          </a:prstGeom>
        </p:spPr>
        <p:txBody>
          <a:bodyPr/>
          <a:lstStyle>
            <a:lvl1pPr marL="0" indent="0" algn="l" defTabSz="914400" rtl="0" eaLnBrk="1" latinLnBrk="0" hangingPunct="1">
              <a:spcBef>
                <a:spcPts val="2200"/>
              </a:spcBef>
              <a:buFont typeface="Arial" pitchFamily="34" charset="0"/>
              <a:buNone/>
              <a:defRPr lang="en-US" altLang="ja-JP" sz="2400" b="0" i="0" kern="1200" dirty="0" smtClean="0">
                <a:solidFill>
                  <a:schemeClr val="tx1"/>
                </a:solidFill>
                <a:latin typeface="+mn-lt"/>
                <a:ea typeface="+mn-ea"/>
                <a:cs typeface="+mn-cs"/>
              </a:defRPr>
            </a:lvl1pPr>
            <a:lvl2pPr marL="228600" indent="-228600" algn="l" defTabSz="914400" rtl="0" eaLnBrk="1" latinLnBrk="0" hangingPunct="1">
              <a:spcBef>
                <a:spcPts val="900"/>
              </a:spcBef>
              <a:buFont typeface="Arial" pitchFamily="34" charset="0"/>
              <a:buChar char="•"/>
              <a:defRPr lang="en-US" altLang="ja-JP" sz="2200" b="0" i="0" kern="1200" dirty="0" smtClean="0">
                <a:solidFill>
                  <a:schemeClr val="tx1"/>
                </a:solidFill>
                <a:latin typeface="+mn-lt"/>
                <a:ea typeface="+mn-ea"/>
                <a:cs typeface="+mn-cs"/>
              </a:defRPr>
            </a:lvl2pPr>
            <a:lvl3pPr marL="457200" indent="-228600" algn="l" defTabSz="914400" rtl="0" eaLnBrk="1" latinLnBrk="0" hangingPunct="1">
              <a:spcBef>
                <a:spcPts val="600"/>
              </a:spcBef>
              <a:buClr>
                <a:schemeClr val="tx2"/>
              </a:buClr>
              <a:buFont typeface="Neo Sans Intel" pitchFamily="34" charset="0"/>
              <a:buChar char="–"/>
              <a:defRPr lang="en-US" altLang="ja-JP" sz="2000" b="0" i="0" kern="1200" dirty="0" smtClean="0">
                <a:solidFill>
                  <a:schemeClr val="tx1"/>
                </a:solidFill>
                <a:latin typeface="+mn-lt"/>
                <a:ea typeface="+mn-ea"/>
                <a:cs typeface="+mn-cs"/>
              </a:defRPr>
            </a:lvl3pPr>
            <a:lvl4pPr marL="628650" indent="-171450" algn="l" defTabSz="914400" rtl="0" eaLnBrk="1" latinLnBrk="0" hangingPunct="1">
              <a:spcBef>
                <a:spcPts val="300"/>
              </a:spcBef>
              <a:buClr>
                <a:schemeClr val="tx2"/>
              </a:buClr>
              <a:buFont typeface="Neo Sans Intel" pitchFamily="34" charset="0"/>
              <a:buChar char="–"/>
              <a:defRPr lang="en-US" altLang="ja-JP" sz="1800" b="0" i="0" kern="1200" dirty="0" smtClean="0">
                <a:solidFill>
                  <a:schemeClr val="tx1"/>
                </a:solidFill>
                <a:latin typeface="+mn-lt"/>
                <a:ea typeface="+mn-ea"/>
                <a:cs typeface="+mn-cs"/>
              </a:defRPr>
            </a:lvl4pPr>
            <a:lvl5pPr marL="800100" indent="-171450" algn="l" defTabSz="914400" rtl="0" eaLnBrk="1" latinLnBrk="0" hangingPunct="1">
              <a:spcBef>
                <a:spcPts val="100"/>
              </a:spcBef>
              <a:buClr>
                <a:schemeClr val="tx2"/>
              </a:buClr>
              <a:buFont typeface="Neo Sans Intel" pitchFamily="34" charset="0"/>
              <a:buChar char="–"/>
              <a:defRPr lang="en-US" altLang="ja-JP" sz="1800" b="0" i="0" kern="1200" dirty="0" smtClean="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Tools to Help You Manage and Optimize your Environment </a:t>
            </a:r>
            <a:endParaRPr lang="en-US" dirty="0"/>
          </a:p>
        </p:txBody>
      </p:sp>
      <p:sp>
        <p:nvSpPr>
          <p:cNvPr id="23" name="Text Placeholder 18"/>
          <p:cNvSpPr txBox="1">
            <a:spLocks/>
          </p:cNvSpPr>
          <p:nvPr/>
        </p:nvSpPr>
        <p:spPr bwMode="auto">
          <a:xfrm>
            <a:off x="154379" y="2738898"/>
            <a:ext cx="2421673" cy="2894986"/>
          </a:xfrm>
          <a:prstGeom prst="rect">
            <a:avLst/>
          </a:prstGeom>
          <a:noFill/>
          <a:ln w="9525">
            <a:noFill/>
            <a:miter lim="800000"/>
            <a:headEnd/>
            <a:tailEnd/>
          </a:ln>
        </p:spPr>
        <p:txBody>
          <a:bodyPr/>
          <a:lstStyle/>
          <a:p>
            <a:pPr marL="171450" indent="-171450" eaLnBrk="0" hangingPunct="0">
              <a:lnSpc>
                <a:spcPct val="120000"/>
              </a:lnSpc>
              <a:spcAft>
                <a:spcPts val="200"/>
              </a:spcAft>
              <a:buSzPct val="70000"/>
              <a:buFont typeface="Arial" pitchFamily="34" charset="0"/>
              <a:buChar char="•"/>
              <a:defRPr/>
            </a:pPr>
            <a:r>
              <a:rPr lang="en-US" sz="1100" dirty="0" smtClean="0">
                <a:cs typeface="Arial" pitchFamily="34" charset="0"/>
              </a:rPr>
              <a:t>Streamline deployment</a:t>
            </a:r>
            <a:endParaRPr lang="en-US" sz="1100" dirty="0">
              <a:cs typeface="Arial" pitchFamily="34" charset="0"/>
            </a:endParaRPr>
          </a:p>
          <a:p>
            <a:pPr marL="171450" indent="-171450" eaLnBrk="0" hangingPunct="0">
              <a:lnSpc>
                <a:spcPct val="120000"/>
              </a:lnSpc>
              <a:spcAft>
                <a:spcPts val="200"/>
              </a:spcAft>
              <a:buSzPct val="70000"/>
              <a:buFont typeface="Arial" pitchFamily="34" charset="0"/>
              <a:buChar char="•"/>
              <a:defRPr/>
            </a:pPr>
            <a:r>
              <a:rPr lang="en-US" sz="1100" dirty="0" smtClean="0">
                <a:cs typeface="Arial" pitchFamily="34" charset="0"/>
              </a:rPr>
              <a:t>Efficiently manage products and lifecycles</a:t>
            </a:r>
            <a:endParaRPr lang="en-US" sz="1100" dirty="0">
              <a:cs typeface="Arial" pitchFamily="34" charset="0"/>
            </a:endParaRPr>
          </a:p>
          <a:p>
            <a:pPr marL="171450" indent="-171450" eaLnBrk="0" hangingPunct="0">
              <a:lnSpc>
                <a:spcPct val="120000"/>
              </a:lnSpc>
              <a:spcAft>
                <a:spcPts val="200"/>
              </a:spcAft>
              <a:buSzPct val="70000"/>
              <a:buFont typeface="Arial" pitchFamily="34" charset="0"/>
              <a:buChar char="•"/>
              <a:defRPr/>
            </a:pPr>
            <a:r>
              <a:rPr lang="en-US" sz="1100" dirty="0" smtClean="0">
                <a:cs typeface="Arial" pitchFamily="34" charset="0"/>
              </a:rPr>
              <a:t>Centrally manage assets and policies</a:t>
            </a:r>
            <a:endParaRPr lang="en-US" sz="1100" dirty="0">
              <a:cs typeface="Arial" pitchFamily="34" charset="0"/>
            </a:endParaRPr>
          </a:p>
          <a:p>
            <a:pPr marL="171450" indent="-171450" eaLnBrk="0" hangingPunct="0">
              <a:lnSpc>
                <a:spcPct val="120000"/>
              </a:lnSpc>
              <a:spcAft>
                <a:spcPts val="200"/>
              </a:spcAft>
              <a:buSzPct val="70000"/>
              <a:buFont typeface="Arial" pitchFamily="34" charset="0"/>
              <a:buChar char="•"/>
              <a:defRPr/>
            </a:pPr>
            <a:r>
              <a:rPr lang="en-US" sz="1100" dirty="0" smtClean="0">
                <a:cs typeface="Arial" pitchFamily="34" charset="0"/>
              </a:rPr>
              <a:t>Designed for the environment, for reduced materials and energy usage, plus extensive global reuse and recycling programs</a:t>
            </a:r>
            <a:endParaRPr lang="en-US" sz="1100" dirty="0">
              <a:cs typeface="Arial" pitchFamily="34" charset="0"/>
            </a:endParaRPr>
          </a:p>
        </p:txBody>
      </p:sp>
      <p:sp>
        <p:nvSpPr>
          <p:cNvPr id="37" name="Text Placeholder 18"/>
          <p:cNvSpPr txBox="1">
            <a:spLocks/>
          </p:cNvSpPr>
          <p:nvPr/>
        </p:nvSpPr>
        <p:spPr>
          <a:xfrm>
            <a:off x="2627791" y="3219081"/>
            <a:ext cx="4040654" cy="2557817"/>
          </a:xfrm>
          <a:prstGeom prst="rect">
            <a:avLst/>
          </a:prstGeom>
        </p:spPr>
        <p:txBody>
          <a:bodyPr numCol="2"/>
          <a:lstStyle>
            <a:lvl1pPr marL="0" indent="0" algn="l" defTabSz="457200" rtl="0" eaLnBrk="1" latinLnBrk="0" hangingPunct="1">
              <a:lnSpc>
                <a:spcPct val="120000"/>
              </a:lnSpc>
              <a:spcBef>
                <a:spcPts val="0"/>
              </a:spcBef>
              <a:spcAft>
                <a:spcPts val="140"/>
              </a:spcAft>
              <a:buSzPct val="100000"/>
              <a:buFont typeface="Arial"/>
              <a:buNone/>
              <a:defRPr sz="1400" kern="1200">
                <a:solidFill>
                  <a:schemeClr val="tx1"/>
                </a:solidFill>
                <a:latin typeface="HPFutura Light" pitchFamily="50" charset="0"/>
                <a:ea typeface="+mn-ea"/>
                <a:cs typeface="+mn-cs"/>
              </a:defRPr>
            </a:lvl1pPr>
            <a:lvl2pPr marL="165100" indent="-165100" algn="l" defTabSz="430213" rtl="0" eaLnBrk="1" latinLnBrk="0" hangingPunct="1">
              <a:lnSpc>
                <a:spcPct val="120000"/>
              </a:lnSpc>
              <a:spcBef>
                <a:spcPts val="0"/>
              </a:spcBef>
              <a:spcAft>
                <a:spcPts val="140"/>
              </a:spcAft>
              <a:buSzPct val="100000"/>
              <a:buFont typeface="Lucida Grande"/>
              <a:buChar char="•"/>
              <a:defRPr sz="1400" kern="1200">
                <a:solidFill>
                  <a:schemeClr val="tx1"/>
                </a:solidFill>
                <a:latin typeface="HPFutura Light" pitchFamily="50" charset="0"/>
                <a:ea typeface="+mn-ea"/>
                <a:cs typeface="+mn-cs"/>
              </a:defRPr>
            </a:lvl2pPr>
            <a:lvl3pPr marL="300038" indent="-125413" algn="l" defTabSz="457200" rtl="0" eaLnBrk="1" latinLnBrk="0" hangingPunct="1">
              <a:lnSpc>
                <a:spcPct val="120000"/>
              </a:lnSpc>
              <a:spcBef>
                <a:spcPts val="0"/>
              </a:spcBef>
              <a:spcAft>
                <a:spcPts val="140"/>
              </a:spcAft>
              <a:buFont typeface="Lucida Grande"/>
              <a:buChar char="–"/>
              <a:defRPr sz="1400" kern="1200">
                <a:solidFill>
                  <a:schemeClr val="tx1"/>
                </a:solidFill>
                <a:latin typeface="HPFutura Light" pitchFamily="50" charset="0"/>
                <a:ea typeface="+mn-ea"/>
                <a:cs typeface="+mn-cs"/>
              </a:defRPr>
            </a:lvl3pPr>
            <a:lvl4pPr marL="409575" indent="-123825" algn="l" defTabSz="457200" rtl="0" eaLnBrk="1" latinLnBrk="0" hangingPunct="1">
              <a:lnSpc>
                <a:spcPct val="120000"/>
              </a:lnSpc>
              <a:spcBef>
                <a:spcPts val="0"/>
              </a:spcBef>
              <a:spcAft>
                <a:spcPts val="140"/>
              </a:spcAft>
              <a:buSzPct val="80000"/>
              <a:buFont typeface="Courier New"/>
              <a:buChar char="o"/>
              <a:defRPr lang="en-US" sz="1400" kern="1200">
                <a:solidFill>
                  <a:schemeClr val="tx1"/>
                </a:solidFill>
                <a:latin typeface="HPFutura Light" pitchFamily="50" charset="0"/>
                <a:ea typeface="+mn-ea"/>
                <a:cs typeface="+mn-cs"/>
              </a:defRPr>
            </a:lvl4pPr>
            <a:lvl5pPr marL="409575" indent="0" algn="l" defTabSz="457200" rtl="0" eaLnBrk="1" latinLnBrk="0" hangingPunct="1">
              <a:lnSpc>
                <a:spcPct val="120000"/>
              </a:lnSpc>
              <a:spcBef>
                <a:spcPts val="0"/>
              </a:spcBef>
              <a:spcAft>
                <a:spcPts val="140"/>
              </a:spcAft>
              <a:buFont typeface="Arial"/>
              <a:buNone/>
              <a:tabLst/>
              <a:defRPr sz="1400" kern="1200">
                <a:solidFill>
                  <a:schemeClr val="tx1"/>
                </a:solidFill>
                <a:latin typeface="HPFutura Light" pitchFamily="50" charset="0"/>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eaLnBrk="0" fontAlgn="auto" hangingPunct="0">
              <a:lnSpc>
                <a:spcPct val="100000"/>
              </a:lnSpc>
              <a:spcAft>
                <a:spcPts val="200"/>
              </a:spcAft>
              <a:buSzPct val="80000"/>
              <a:defRPr/>
            </a:pPr>
            <a:r>
              <a:rPr lang="en-US" sz="1100" b="1" dirty="0" smtClean="0">
                <a:latin typeface="+mn-lt"/>
                <a:cs typeface="Arial" pitchFamily="34" charset="0"/>
              </a:rPr>
              <a:t>Manageability</a:t>
            </a:r>
            <a:endParaRPr lang="en-US" sz="1100" b="1" dirty="0">
              <a:latin typeface="+mn-lt"/>
              <a:cs typeface="Arial" pitchFamily="34" charset="0"/>
            </a:endParaRPr>
          </a:p>
          <a:p>
            <a:pPr marL="171450" lvl="1" indent="-171450" defTabSz="914400" eaLnBrk="0" fontAlgn="auto" hangingPunct="0">
              <a:spcAft>
                <a:spcPts val="200"/>
              </a:spcAft>
              <a:buSzPct val="70000"/>
              <a:buFont typeface="Arial" pitchFamily="34" charset="0"/>
              <a:buChar char="•"/>
              <a:defRPr/>
            </a:pPr>
            <a:r>
              <a:rPr lang="en-US" sz="1100" dirty="0" smtClean="0">
                <a:latin typeface="+mn-lt"/>
                <a:cs typeface="Arial" pitchFamily="34" charset="0"/>
              </a:rPr>
              <a:t>HP Client Automation (</a:t>
            </a:r>
            <a:r>
              <a:rPr lang="en-US" sz="1100" dirty="0">
                <a:latin typeface="+mn-lt"/>
                <a:cs typeface="Arial" pitchFamily="34" charset="0"/>
              </a:rPr>
              <a:t>LANDesk)</a:t>
            </a:r>
          </a:p>
          <a:p>
            <a:pPr marL="171450" lvl="1" indent="-171450" defTabSz="914400" eaLnBrk="0" fontAlgn="auto" hangingPunct="0">
              <a:spcAft>
                <a:spcPts val="200"/>
              </a:spcAft>
              <a:buSzPct val="70000"/>
              <a:buFont typeface="Arial" pitchFamily="34" charset="0"/>
              <a:buChar char="•"/>
              <a:defRPr/>
            </a:pPr>
            <a:r>
              <a:rPr lang="en-US" sz="1100" dirty="0" smtClean="0">
                <a:latin typeface="+mn-lt"/>
                <a:cs typeface="Arial" pitchFamily="34" charset="0"/>
              </a:rPr>
              <a:t>HP BIOS Protection</a:t>
            </a:r>
            <a:r>
              <a:rPr lang="en-US" sz="1100" baseline="30000" dirty="0" smtClean="0">
                <a:latin typeface="+mn-lt"/>
                <a:cs typeface="Arial" pitchFamily="34" charset="0"/>
              </a:rPr>
              <a:t>17</a:t>
            </a:r>
          </a:p>
          <a:p>
            <a:pPr marL="117475" lvl="1" indent="-117475" defTabSz="914400" eaLnBrk="0" fontAlgn="auto" hangingPunct="0">
              <a:lnSpc>
                <a:spcPct val="100000"/>
              </a:lnSpc>
              <a:spcAft>
                <a:spcPts val="200"/>
              </a:spcAft>
              <a:buSzPct val="80000"/>
              <a:buNone/>
              <a:defRPr/>
            </a:pPr>
            <a:r>
              <a:rPr lang="en-US" sz="1100" b="1" dirty="0" smtClean="0">
                <a:latin typeface="+mn-lt"/>
                <a:cs typeface="Arial" pitchFamily="34" charset="0"/>
              </a:rPr>
              <a:t>Global Series</a:t>
            </a:r>
          </a:p>
          <a:p>
            <a:pPr defTabSz="914400" eaLnBrk="0" fontAlgn="auto" hangingPunct="0">
              <a:lnSpc>
                <a:spcPct val="100000"/>
              </a:lnSpc>
              <a:spcAft>
                <a:spcPts val="200"/>
              </a:spcAft>
              <a:buSzPct val="80000"/>
              <a:defRPr/>
            </a:pPr>
            <a:r>
              <a:rPr lang="en-US" sz="1100" b="1" dirty="0">
                <a:latin typeface="+mn-lt"/>
                <a:cs typeface="Arial" pitchFamily="34" charset="0"/>
              </a:rPr>
              <a:t>Energy Efficiency</a:t>
            </a:r>
          </a:p>
          <a:p>
            <a:pPr marL="171450" lvl="1" indent="-171450" defTabSz="914400" eaLnBrk="0" hangingPunct="0">
              <a:spcAft>
                <a:spcPts val="200"/>
              </a:spcAft>
              <a:buSzPct val="70000"/>
              <a:buFont typeface="Arial" pitchFamily="34" charset="0"/>
              <a:buChar char="•"/>
              <a:defRPr/>
            </a:pPr>
            <a:r>
              <a:rPr lang="en-US" sz="1100" dirty="0">
                <a:latin typeface="+mn-lt"/>
                <a:cs typeface="Arial" pitchFamily="34" charset="0"/>
              </a:rPr>
              <a:t>HP Power Assistant</a:t>
            </a:r>
            <a:r>
              <a:rPr lang="en-US" sz="1100" baseline="30000" dirty="0">
                <a:latin typeface="+mn-lt"/>
                <a:cs typeface="Arial" pitchFamily="34" charset="0"/>
              </a:rPr>
              <a:t>28</a:t>
            </a:r>
          </a:p>
          <a:p>
            <a:pPr marL="171450" lvl="1" indent="-171450" defTabSz="914400" eaLnBrk="0" hangingPunct="0">
              <a:spcAft>
                <a:spcPts val="200"/>
              </a:spcAft>
              <a:buSzPct val="70000"/>
              <a:buFont typeface="Arial" pitchFamily="34" charset="0"/>
              <a:buChar char="•"/>
              <a:defRPr/>
            </a:pPr>
            <a:r>
              <a:rPr lang="en-US" sz="1100" dirty="0">
                <a:latin typeface="+mn-lt"/>
                <a:cs typeface="Arial" pitchFamily="34" charset="0"/>
              </a:rPr>
              <a:t>HP Carbon Footprint Calculator</a:t>
            </a:r>
          </a:p>
          <a:p>
            <a:pPr marL="171450" lvl="1" indent="-171450" defTabSz="914400" eaLnBrk="0" hangingPunct="0">
              <a:spcAft>
                <a:spcPts val="200"/>
              </a:spcAft>
              <a:buSzPct val="70000"/>
              <a:buFont typeface="Arial" pitchFamily="34" charset="0"/>
              <a:buChar char="•"/>
              <a:defRPr/>
            </a:pPr>
            <a:r>
              <a:rPr lang="en-US" sz="1100" dirty="0">
                <a:latin typeface="+mn-lt"/>
                <a:cs typeface="Arial" pitchFamily="34" charset="0"/>
              </a:rPr>
              <a:t>ENERGY STAR®</a:t>
            </a:r>
            <a:r>
              <a:rPr lang="en-US" sz="1100" baseline="30000" dirty="0" smtClean="0">
                <a:latin typeface="+mn-lt"/>
                <a:cs typeface="Arial" pitchFamily="34" charset="0"/>
              </a:rPr>
              <a:t>,29 </a:t>
            </a:r>
            <a:r>
              <a:rPr lang="en-US" sz="1100" dirty="0">
                <a:latin typeface="+mn-lt"/>
                <a:cs typeface="Arial" pitchFamily="34" charset="0"/>
              </a:rPr>
              <a:t>EPEAT®30 registered</a:t>
            </a:r>
          </a:p>
          <a:p>
            <a:pPr marL="117475" lvl="1" indent="-117475" defTabSz="914400" eaLnBrk="0" fontAlgn="auto" hangingPunct="0">
              <a:lnSpc>
                <a:spcPct val="100000"/>
              </a:lnSpc>
              <a:spcAft>
                <a:spcPts val="200"/>
              </a:spcAft>
              <a:buSzPct val="80000"/>
              <a:buFontTx/>
              <a:buChar char="•"/>
              <a:defRPr/>
            </a:pPr>
            <a:endParaRPr lang="en-US" sz="1100" dirty="0">
              <a:latin typeface="+mn-lt"/>
              <a:cs typeface="Arial" pitchFamily="34" charset="0"/>
            </a:endParaRPr>
          </a:p>
        </p:txBody>
      </p:sp>
      <p:sp>
        <p:nvSpPr>
          <p:cNvPr id="38" name="Text Placeholder 18"/>
          <p:cNvSpPr txBox="1">
            <a:spLocks/>
          </p:cNvSpPr>
          <p:nvPr/>
        </p:nvSpPr>
        <p:spPr>
          <a:xfrm>
            <a:off x="4676741" y="3819630"/>
            <a:ext cx="3441610" cy="2557817"/>
          </a:xfrm>
          <a:prstGeom prst="rect">
            <a:avLst/>
          </a:prstGeom>
        </p:spPr>
        <p:txBody>
          <a:bodyPr numCol="2"/>
          <a:lstStyle>
            <a:lvl1pPr marL="0" indent="0" algn="l" defTabSz="457200" rtl="0" eaLnBrk="1" latinLnBrk="0" hangingPunct="1">
              <a:lnSpc>
                <a:spcPct val="120000"/>
              </a:lnSpc>
              <a:spcBef>
                <a:spcPts val="0"/>
              </a:spcBef>
              <a:spcAft>
                <a:spcPts val="140"/>
              </a:spcAft>
              <a:buSzPct val="100000"/>
              <a:buFont typeface="Arial"/>
              <a:buNone/>
              <a:defRPr sz="1400" kern="1200">
                <a:solidFill>
                  <a:schemeClr val="tx1"/>
                </a:solidFill>
                <a:latin typeface="HPFutura Light" pitchFamily="50" charset="0"/>
                <a:ea typeface="+mn-ea"/>
                <a:cs typeface="+mn-cs"/>
              </a:defRPr>
            </a:lvl1pPr>
            <a:lvl2pPr marL="165100" indent="-165100" algn="l" defTabSz="430213" rtl="0" eaLnBrk="1" latinLnBrk="0" hangingPunct="1">
              <a:lnSpc>
                <a:spcPct val="120000"/>
              </a:lnSpc>
              <a:spcBef>
                <a:spcPts val="0"/>
              </a:spcBef>
              <a:spcAft>
                <a:spcPts val="140"/>
              </a:spcAft>
              <a:buSzPct val="100000"/>
              <a:buFont typeface="Lucida Grande"/>
              <a:buChar char="•"/>
              <a:defRPr sz="1400" kern="1200">
                <a:solidFill>
                  <a:schemeClr val="tx1"/>
                </a:solidFill>
                <a:latin typeface="HPFutura Light" pitchFamily="50" charset="0"/>
                <a:ea typeface="+mn-ea"/>
                <a:cs typeface="+mn-cs"/>
              </a:defRPr>
            </a:lvl2pPr>
            <a:lvl3pPr marL="300038" indent="-125413" algn="l" defTabSz="457200" rtl="0" eaLnBrk="1" latinLnBrk="0" hangingPunct="1">
              <a:lnSpc>
                <a:spcPct val="120000"/>
              </a:lnSpc>
              <a:spcBef>
                <a:spcPts val="0"/>
              </a:spcBef>
              <a:spcAft>
                <a:spcPts val="140"/>
              </a:spcAft>
              <a:buFont typeface="Lucida Grande"/>
              <a:buChar char="–"/>
              <a:defRPr sz="1400" kern="1200">
                <a:solidFill>
                  <a:schemeClr val="tx1"/>
                </a:solidFill>
                <a:latin typeface="HPFutura Light" pitchFamily="50" charset="0"/>
                <a:ea typeface="+mn-ea"/>
                <a:cs typeface="+mn-cs"/>
              </a:defRPr>
            </a:lvl3pPr>
            <a:lvl4pPr marL="409575" indent="-123825" algn="l" defTabSz="457200" rtl="0" eaLnBrk="1" latinLnBrk="0" hangingPunct="1">
              <a:lnSpc>
                <a:spcPct val="120000"/>
              </a:lnSpc>
              <a:spcBef>
                <a:spcPts val="0"/>
              </a:spcBef>
              <a:spcAft>
                <a:spcPts val="140"/>
              </a:spcAft>
              <a:buSzPct val="80000"/>
              <a:buFont typeface="Courier New"/>
              <a:buChar char="o"/>
              <a:defRPr lang="en-US" sz="1400" kern="1200">
                <a:solidFill>
                  <a:schemeClr val="tx1"/>
                </a:solidFill>
                <a:latin typeface="HPFutura Light" pitchFamily="50" charset="0"/>
                <a:ea typeface="+mn-ea"/>
                <a:cs typeface="+mn-cs"/>
              </a:defRPr>
            </a:lvl4pPr>
            <a:lvl5pPr marL="409575" indent="0" algn="l" defTabSz="457200" rtl="0" eaLnBrk="1" latinLnBrk="0" hangingPunct="1">
              <a:lnSpc>
                <a:spcPct val="120000"/>
              </a:lnSpc>
              <a:spcBef>
                <a:spcPts val="0"/>
              </a:spcBef>
              <a:spcAft>
                <a:spcPts val="140"/>
              </a:spcAft>
              <a:buFont typeface="Arial"/>
              <a:buNone/>
              <a:tabLst/>
              <a:defRPr sz="1400" kern="1200">
                <a:solidFill>
                  <a:schemeClr val="tx1"/>
                </a:solidFill>
                <a:latin typeface="HPFutura Light" pitchFamily="50" charset="0"/>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eaLnBrk="0" fontAlgn="auto" hangingPunct="0">
              <a:lnSpc>
                <a:spcPct val="100000"/>
              </a:lnSpc>
              <a:spcAft>
                <a:spcPts val="200"/>
              </a:spcAft>
              <a:buSzPct val="80000"/>
              <a:defRPr/>
            </a:pPr>
            <a:endParaRPr lang="en-US" sz="1100" dirty="0">
              <a:latin typeface="+mn-lt"/>
              <a:cs typeface="Arial" pitchFamily="34" charset="0"/>
            </a:endParaRPr>
          </a:p>
        </p:txBody>
      </p:sp>
      <p:sp>
        <p:nvSpPr>
          <p:cNvPr id="39" name="Text Placeholder 18"/>
          <p:cNvSpPr txBox="1">
            <a:spLocks/>
          </p:cNvSpPr>
          <p:nvPr/>
        </p:nvSpPr>
        <p:spPr>
          <a:xfrm>
            <a:off x="4371992" y="3226157"/>
            <a:ext cx="3746359" cy="2557817"/>
          </a:xfrm>
          <a:prstGeom prst="rect">
            <a:avLst/>
          </a:prstGeom>
        </p:spPr>
        <p:txBody>
          <a:bodyPr numCol="2"/>
          <a:lstStyle>
            <a:lvl1pPr marL="0" indent="0" algn="l" defTabSz="457200" rtl="0" eaLnBrk="1" latinLnBrk="0" hangingPunct="1">
              <a:lnSpc>
                <a:spcPct val="120000"/>
              </a:lnSpc>
              <a:spcBef>
                <a:spcPts val="0"/>
              </a:spcBef>
              <a:spcAft>
                <a:spcPts val="140"/>
              </a:spcAft>
              <a:buSzPct val="100000"/>
              <a:buFont typeface="Arial"/>
              <a:buNone/>
              <a:defRPr sz="1400" kern="1200">
                <a:solidFill>
                  <a:schemeClr val="tx1"/>
                </a:solidFill>
                <a:latin typeface="HPFutura Light" pitchFamily="50" charset="0"/>
                <a:ea typeface="+mn-ea"/>
                <a:cs typeface="+mn-cs"/>
              </a:defRPr>
            </a:lvl1pPr>
            <a:lvl2pPr marL="165100" indent="-165100" algn="l" defTabSz="430213" rtl="0" eaLnBrk="1" latinLnBrk="0" hangingPunct="1">
              <a:lnSpc>
                <a:spcPct val="120000"/>
              </a:lnSpc>
              <a:spcBef>
                <a:spcPts val="0"/>
              </a:spcBef>
              <a:spcAft>
                <a:spcPts val="140"/>
              </a:spcAft>
              <a:buSzPct val="100000"/>
              <a:buFont typeface="Lucida Grande"/>
              <a:buChar char="•"/>
              <a:defRPr sz="1400" kern="1200">
                <a:solidFill>
                  <a:schemeClr val="tx1"/>
                </a:solidFill>
                <a:latin typeface="HPFutura Light" pitchFamily="50" charset="0"/>
                <a:ea typeface="+mn-ea"/>
                <a:cs typeface="+mn-cs"/>
              </a:defRPr>
            </a:lvl2pPr>
            <a:lvl3pPr marL="300038" indent="-125413" algn="l" defTabSz="457200" rtl="0" eaLnBrk="1" latinLnBrk="0" hangingPunct="1">
              <a:lnSpc>
                <a:spcPct val="120000"/>
              </a:lnSpc>
              <a:spcBef>
                <a:spcPts val="0"/>
              </a:spcBef>
              <a:spcAft>
                <a:spcPts val="140"/>
              </a:spcAft>
              <a:buFont typeface="Lucida Grande"/>
              <a:buChar char="–"/>
              <a:defRPr sz="1400" kern="1200">
                <a:solidFill>
                  <a:schemeClr val="tx1"/>
                </a:solidFill>
                <a:latin typeface="HPFutura Light" pitchFamily="50" charset="0"/>
                <a:ea typeface="+mn-ea"/>
                <a:cs typeface="+mn-cs"/>
              </a:defRPr>
            </a:lvl3pPr>
            <a:lvl4pPr marL="409575" indent="-123825" algn="l" defTabSz="457200" rtl="0" eaLnBrk="1" latinLnBrk="0" hangingPunct="1">
              <a:lnSpc>
                <a:spcPct val="120000"/>
              </a:lnSpc>
              <a:spcBef>
                <a:spcPts val="0"/>
              </a:spcBef>
              <a:spcAft>
                <a:spcPts val="140"/>
              </a:spcAft>
              <a:buSzPct val="80000"/>
              <a:buFont typeface="Courier New"/>
              <a:buChar char="o"/>
              <a:defRPr lang="en-US" sz="1400" kern="1200">
                <a:solidFill>
                  <a:schemeClr val="tx1"/>
                </a:solidFill>
                <a:latin typeface="HPFutura Light" pitchFamily="50" charset="0"/>
                <a:ea typeface="+mn-ea"/>
                <a:cs typeface="+mn-cs"/>
              </a:defRPr>
            </a:lvl4pPr>
            <a:lvl5pPr marL="409575" indent="0" algn="l" defTabSz="457200" rtl="0" eaLnBrk="1" latinLnBrk="0" hangingPunct="1">
              <a:lnSpc>
                <a:spcPct val="120000"/>
              </a:lnSpc>
              <a:spcBef>
                <a:spcPts val="0"/>
              </a:spcBef>
              <a:spcAft>
                <a:spcPts val="140"/>
              </a:spcAft>
              <a:buFont typeface="Arial"/>
              <a:buNone/>
              <a:tabLst/>
              <a:defRPr sz="1400" kern="1200">
                <a:solidFill>
                  <a:schemeClr val="tx1"/>
                </a:solidFill>
                <a:latin typeface="HPFutura Light" pitchFamily="50" charset="0"/>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eaLnBrk="0" fontAlgn="auto" hangingPunct="0">
              <a:lnSpc>
                <a:spcPct val="100000"/>
              </a:lnSpc>
              <a:spcAft>
                <a:spcPts val="200"/>
              </a:spcAft>
              <a:buSzPct val="80000"/>
              <a:defRPr/>
            </a:pPr>
            <a:r>
              <a:rPr lang="en-US" sz="1100" b="1" dirty="0" smtClean="0">
                <a:latin typeface="+mn-lt"/>
                <a:cs typeface="Arial" pitchFamily="34" charset="0"/>
              </a:rPr>
              <a:t>Designed for the Environment</a:t>
            </a:r>
            <a:endParaRPr lang="en-US" sz="1100" b="1" dirty="0">
              <a:latin typeface="+mn-lt"/>
              <a:cs typeface="Arial" pitchFamily="34" charset="0"/>
            </a:endParaRPr>
          </a:p>
          <a:p>
            <a:pPr marL="171450" lvl="1" indent="-171450" defTabSz="914400" eaLnBrk="0" fontAlgn="auto" hangingPunct="0">
              <a:spcAft>
                <a:spcPts val="200"/>
              </a:spcAft>
              <a:buSzPct val="70000"/>
              <a:buFont typeface="Arial" pitchFamily="34" charset="0"/>
              <a:buChar char="•"/>
              <a:defRPr/>
            </a:pPr>
            <a:r>
              <a:rPr lang="en-US" sz="1100" dirty="0" smtClean="0">
                <a:latin typeface="+mn-lt"/>
                <a:cs typeface="Arial" pitchFamily="34" charset="0"/>
              </a:rPr>
              <a:t>BFR/PVC Free</a:t>
            </a:r>
            <a:r>
              <a:rPr lang="en-US" sz="1100" baseline="30000" dirty="0" smtClean="0">
                <a:latin typeface="+mn-lt"/>
                <a:cs typeface="Arial" pitchFamily="34" charset="0"/>
              </a:rPr>
              <a:t>31</a:t>
            </a:r>
            <a:r>
              <a:rPr lang="en-US" sz="1100" dirty="0" smtClean="0">
                <a:latin typeface="+mn-lt"/>
                <a:cs typeface="Arial" pitchFamily="34" charset="0"/>
              </a:rPr>
              <a:t/>
            </a:r>
            <a:br>
              <a:rPr lang="en-US" sz="1100" dirty="0" smtClean="0">
                <a:latin typeface="+mn-lt"/>
                <a:cs typeface="Arial" pitchFamily="34" charset="0"/>
              </a:rPr>
            </a:br>
            <a:r>
              <a:rPr lang="en-US" sz="1100" dirty="0" smtClean="0">
                <a:latin typeface="+mn-lt"/>
                <a:cs typeface="Arial" pitchFamily="34" charset="0"/>
              </a:rPr>
              <a:t>(product specific)</a:t>
            </a:r>
          </a:p>
          <a:p>
            <a:pPr marL="171450" lvl="1" indent="-171450" defTabSz="914400" eaLnBrk="0" fontAlgn="auto" hangingPunct="0">
              <a:spcAft>
                <a:spcPts val="200"/>
              </a:spcAft>
              <a:buSzPct val="70000"/>
              <a:buFont typeface="Arial" pitchFamily="34" charset="0"/>
              <a:buChar char="•"/>
              <a:defRPr/>
            </a:pPr>
            <a:r>
              <a:rPr lang="en-US" sz="1100" dirty="0" smtClean="0">
                <a:latin typeface="+mn-lt"/>
                <a:cs typeface="Arial" pitchFamily="34" charset="0"/>
              </a:rPr>
              <a:t>Recycled packaging</a:t>
            </a:r>
            <a:endParaRPr lang="en-US" sz="1100" dirty="0">
              <a:latin typeface="+mn-lt"/>
              <a:cs typeface="Arial" pitchFamily="34" charset="0"/>
            </a:endParaRPr>
          </a:p>
          <a:p>
            <a:pPr marL="171450" lvl="1" indent="-171450" defTabSz="914400" eaLnBrk="0" fontAlgn="auto" hangingPunct="0">
              <a:spcAft>
                <a:spcPts val="200"/>
              </a:spcAft>
              <a:buSzPct val="70000"/>
              <a:buFont typeface="Arial" pitchFamily="34" charset="0"/>
              <a:buChar char="•"/>
              <a:defRPr/>
            </a:pPr>
            <a:r>
              <a:rPr lang="en-US" sz="1100" dirty="0" smtClean="0">
                <a:latin typeface="+mn-lt"/>
                <a:cs typeface="Arial" pitchFamily="34" charset="0"/>
              </a:rPr>
              <a:t>Bulk packaging (</a:t>
            </a:r>
            <a:r>
              <a:rPr lang="en-US" sz="1100" dirty="0">
                <a:latin typeface="+mn-lt"/>
                <a:cs typeface="Arial" pitchFamily="34" charset="0"/>
              </a:rPr>
              <a:t>DT)</a:t>
            </a:r>
          </a:p>
          <a:p>
            <a:pPr marL="171450" lvl="1" indent="-171450" defTabSz="914400" eaLnBrk="0" fontAlgn="auto" hangingPunct="0">
              <a:spcAft>
                <a:spcPts val="200"/>
              </a:spcAft>
              <a:buSzPct val="70000"/>
              <a:buFont typeface="Arial" pitchFamily="34" charset="0"/>
              <a:buChar char="•"/>
              <a:defRPr/>
            </a:pPr>
            <a:r>
              <a:rPr lang="en-US" sz="1100" dirty="0" smtClean="0">
                <a:latin typeface="+mn-lt"/>
                <a:cs typeface="Arial" pitchFamily="34" charset="0"/>
              </a:rPr>
              <a:t>Materials Innovation</a:t>
            </a:r>
          </a:p>
          <a:p>
            <a:pPr marL="171450" lvl="1" indent="-171450" defTabSz="914400" eaLnBrk="0" fontAlgn="auto" hangingPunct="0">
              <a:spcAft>
                <a:spcPts val="200"/>
              </a:spcAft>
              <a:buSzPct val="70000"/>
              <a:buFont typeface="Arial" pitchFamily="34" charset="0"/>
              <a:buChar char="•"/>
              <a:defRPr/>
            </a:pPr>
            <a:r>
              <a:rPr lang="en-US" sz="1100" dirty="0" smtClean="0">
                <a:latin typeface="+mn-lt"/>
                <a:cs typeface="Arial" pitchFamily="34" charset="0"/>
              </a:rPr>
              <a:t>HP Long Life Battery</a:t>
            </a:r>
            <a:r>
              <a:rPr lang="en-US" sz="1100" baseline="30000" dirty="0" smtClean="0">
                <a:latin typeface="+mn-lt"/>
                <a:cs typeface="Arial" pitchFamily="34" charset="0"/>
              </a:rPr>
              <a:t>32</a:t>
            </a:r>
            <a:endParaRPr lang="en-US" sz="1100" baseline="30000" dirty="0">
              <a:latin typeface="+mn-lt"/>
              <a:cs typeface="Arial" pitchFamily="34" charset="0"/>
            </a:endParaRPr>
          </a:p>
          <a:p>
            <a:pPr marL="171450" lvl="1" indent="-171450" defTabSz="914400" eaLnBrk="0" fontAlgn="auto" hangingPunct="0">
              <a:spcAft>
                <a:spcPts val="200"/>
              </a:spcAft>
              <a:buSzPct val="70000"/>
              <a:buFont typeface="Arial" pitchFamily="34" charset="0"/>
              <a:buChar char="•"/>
              <a:defRPr/>
            </a:pPr>
            <a:r>
              <a:rPr lang="en-US" sz="1100" dirty="0" smtClean="0">
                <a:latin typeface="+mn-lt"/>
                <a:cs typeface="Arial" pitchFamily="34" charset="0"/>
              </a:rPr>
              <a:t>Trade in (NA only)</a:t>
            </a:r>
            <a:endParaRPr lang="en-US" sz="1100" dirty="0">
              <a:latin typeface="+mn-lt"/>
              <a:cs typeface="Arial" pitchFamily="34" charset="0"/>
            </a:endParaRPr>
          </a:p>
        </p:txBody>
      </p:sp>
      <p:grpSp>
        <p:nvGrpSpPr>
          <p:cNvPr id="40" name="Group 9"/>
          <p:cNvGrpSpPr>
            <a:grpSpLocks/>
          </p:cNvGrpSpPr>
          <p:nvPr/>
        </p:nvGrpSpPr>
        <p:grpSpPr bwMode="auto">
          <a:xfrm>
            <a:off x="7104477" y="170222"/>
            <a:ext cx="1909763" cy="1858963"/>
            <a:chOff x="6452222" y="210007"/>
            <a:chExt cx="1909762" cy="1858177"/>
          </a:xfrm>
        </p:grpSpPr>
        <p:sp>
          <p:nvSpPr>
            <p:cNvPr id="44" name="Oval 43"/>
            <p:cNvSpPr/>
            <p:nvPr/>
          </p:nvSpPr>
          <p:spPr>
            <a:xfrm>
              <a:off x="6452222" y="210007"/>
              <a:ext cx="1843087" cy="1843895"/>
            </a:xfrm>
            <a:prstGeom prst="ellipse">
              <a:avLst/>
            </a:prstGeom>
            <a:solidFill>
              <a:schemeClr val="bg2">
                <a:lumMod val="60000"/>
                <a:lumOff val="40000"/>
                <a:alpha val="54902"/>
              </a:schemeClr>
            </a:solidFill>
            <a:ln>
              <a:noFill/>
            </a:ln>
            <a:effectLst>
              <a:outerShdw blurRad="127000" sx="106000" sy="106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85000"/>
                </a:lnSpc>
                <a:spcBef>
                  <a:spcPts val="0"/>
                </a:spcBef>
                <a:spcAft>
                  <a:spcPts val="0"/>
                </a:spcAft>
                <a:defRPr/>
              </a:pPr>
              <a:endParaRPr lang="en-US" sz="2000" dirty="0">
                <a:solidFill>
                  <a:prstClr val="white"/>
                </a:solidFill>
                <a:cs typeface="Arial" pitchFamily="34" charset="0"/>
              </a:endParaRPr>
            </a:p>
          </p:txBody>
        </p:sp>
        <p:sp>
          <p:nvSpPr>
            <p:cNvPr id="45" name="TextBox 44"/>
            <p:cNvSpPr txBox="1"/>
            <p:nvPr/>
          </p:nvSpPr>
          <p:spPr>
            <a:xfrm rot="4812721">
              <a:off x="6976246" y="848348"/>
              <a:ext cx="1622058" cy="817613"/>
            </a:xfrm>
            <a:prstGeom prst="rect">
              <a:avLst/>
            </a:prstGeom>
            <a:noFill/>
          </p:spPr>
          <p:txBody>
            <a:bodyPr spcFirstLastPara="1" wrap="none">
              <a:prstTxWarp prst="textArchUp">
                <a:avLst>
                  <a:gd name="adj" fmla="val 11319667"/>
                </a:avLst>
              </a:prstTxWarp>
              <a:spAutoFit/>
            </a:bodyPr>
            <a:lstStyle/>
            <a:p>
              <a:pPr fontAlgn="auto">
                <a:spcBef>
                  <a:spcPts val="0"/>
                </a:spcBef>
                <a:spcAft>
                  <a:spcPts val="0"/>
                </a:spcAft>
                <a:defRPr/>
              </a:pPr>
              <a:r>
                <a:rPr lang="en-US" sz="900" dirty="0">
                  <a:solidFill>
                    <a:schemeClr val="tx2">
                      <a:lumMod val="75000"/>
                    </a:schemeClr>
                  </a:solidFill>
                </a:rPr>
                <a:t>CONNECTED</a:t>
              </a:r>
            </a:p>
          </p:txBody>
        </p:sp>
        <p:sp>
          <p:nvSpPr>
            <p:cNvPr id="46" name="TextBox 45"/>
            <p:cNvSpPr txBox="1"/>
            <p:nvPr/>
          </p:nvSpPr>
          <p:spPr>
            <a:xfrm rot="18489043">
              <a:off x="6612733" y="376409"/>
              <a:ext cx="1497164" cy="1602544"/>
            </a:xfrm>
            <a:prstGeom prst="rect">
              <a:avLst/>
            </a:prstGeom>
            <a:noFill/>
          </p:spPr>
          <p:txBody>
            <a:bodyPr spcFirstLastPara="1" wrap="none">
              <a:prstTxWarp prst="textArchDown">
                <a:avLst>
                  <a:gd name="adj" fmla="val 2272404"/>
                </a:avLst>
              </a:prstTxWarp>
              <a:spAutoFit/>
            </a:bodyPr>
            <a:lstStyle/>
            <a:p>
              <a:pPr algn="ctr" fontAlgn="auto">
                <a:spcBef>
                  <a:spcPts val="0"/>
                </a:spcBef>
                <a:spcAft>
                  <a:spcPts val="0"/>
                </a:spcAft>
                <a:defRPr/>
              </a:pPr>
              <a:r>
                <a:rPr lang="en-US" sz="900" dirty="0">
                  <a:solidFill>
                    <a:schemeClr val="tx2">
                      <a:lumMod val="75000"/>
                    </a:schemeClr>
                  </a:solidFill>
                </a:rPr>
                <a:t>RELIABLE</a:t>
              </a:r>
            </a:p>
          </p:txBody>
        </p:sp>
        <p:sp>
          <p:nvSpPr>
            <p:cNvPr id="47" name="TextBox 46"/>
            <p:cNvSpPr txBox="1"/>
            <p:nvPr/>
          </p:nvSpPr>
          <p:spPr>
            <a:xfrm rot="20945115">
              <a:off x="6689148" y="327986"/>
              <a:ext cx="1465418" cy="839624"/>
            </a:xfrm>
            <a:prstGeom prst="rect">
              <a:avLst/>
            </a:prstGeom>
            <a:noFill/>
          </p:spPr>
          <p:txBody>
            <a:bodyPr spcFirstLastPara="1" wrap="none">
              <a:prstTxWarp prst="textArchUp">
                <a:avLst>
                  <a:gd name="adj" fmla="val 11176947"/>
                </a:avLst>
              </a:prstTxWarp>
              <a:spAutoFit/>
            </a:bodyPr>
            <a:lstStyle/>
            <a:p>
              <a:pPr fontAlgn="auto">
                <a:spcBef>
                  <a:spcPts val="0"/>
                </a:spcBef>
                <a:spcAft>
                  <a:spcPts val="0"/>
                </a:spcAft>
                <a:defRPr/>
              </a:pPr>
              <a:r>
                <a:rPr lang="en-US" sz="900" dirty="0">
                  <a:solidFill>
                    <a:schemeClr val="tx2">
                      <a:lumMod val="75000"/>
                    </a:schemeClr>
                  </a:solidFill>
                </a:rPr>
                <a:t>SECURE</a:t>
              </a:r>
            </a:p>
          </p:txBody>
        </p:sp>
        <p:pic>
          <p:nvPicPr>
            <p:cNvPr id="48" name="Picture 19" descr="green-arc.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52222" y="1102623"/>
              <a:ext cx="1909762" cy="958850"/>
            </a:xfrm>
            <a:prstGeom prst="rect">
              <a:avLst/>
            </a:prstGeom>
            <a:noFill/>
            <a:ln w="9525">
              <a:noFill/>
              <a:miter lim="800000"/>
              <a:headEnd/>
              <a:tailEnd/>
            </a:ln>
          </p:spPr>
        </p:pic>
        <p:sp>
          <p:nvSpPr>
            <p:cNvPr id="49" name="TextBox 48"/>
            <p:cNvSpPr txBox="1"/>
            <p:nvPr/>
          </p:nvSpPr>
          <p:spPr>
            <a:xfrm rot="2740049">
              <a:off x="6592589" y="386301"/>
              <a:ext cx="1522384" cy="1569905"/>
            </a:xfrm>
            <a:prstGeom prst="rect">
              <a:avLst/>
            </a:prstGeom>
            <a:noFill/>
          </p:spPr>
          <p:txBody>
            <a:bodyPr spcFirstLastPara="1" wrap="none">
              <a:prstTxWarp prst="textArchDown">
                <a:avLst>
                  <a:gd name="adj" fmla="val 2335799"/>
                </a:avLst>
              </a:prstTxWarp>
              <a:spAutoFit/>
            </a:bodyPr>
            <a:lstStyle/>
            <a:p>
              <a:pPr algn="ctr" fontAlgn="auto">
                <a:spcBef>
                  <a:spcPts val="0"/>
                </a:spcBef>
                <a:spcAft>
                  <a:spcPts val="0"/>
                </a:spcAft>
                <a:defRPr/>
              </a:pPr>
              <a:r>
                <a:rPr lang="en-US" sz="900" dirty="0">
                  <a:solidFill>
                    <a:schemeClr val="bg1"/>
                  </a:solidFill>
                </a:rPr>
                <a:t>EFFICIENT</a:t>
              </a:r>
            </a:p>
          </p:txBody>
        </p:sp>
        <p:cxnSp>
          <p:nvCxnSpPr>
            <p:cNvPr id="50" name="Straight Connector 49"/>
            <p:cNvCxnSpPr/>
            <p:nvPr/>
          </p:nvCxnSpPr>
          <p:spPr>
            <a:xfrm rot="5400000">
              <a:off x="6454991" y="1142270"/>
              <a:ext cx="1835960" cy="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sp>
          <p:nvSpPr>
            <p:cNvPr id="51" name="Isosceles Triangle 50"/>
            <p:cNvSpPr/>
            <p:nvPr/>
          </p:nvSpPr>
          <p:spPr>
            <a:xfrm rot="13530355">
              <a:off x="6734875" y="1512764"/>
              <a:ext cx="366557" cy="138113"/>
            </a:xfrm>
            <a:prstGeom prst="triangl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85000"/>
                </a:lnSpc>
                <a:spcBef>
                  <a:spcPts val="0"/>
                </a:spcBef>
                <a:spcAft>
                  <a:spcPts val="0"/>
                </a:spcAft>
                <a:defRPr/>
              </a:pPr>
              <a:endParaRPr lang="en-US" sz="2000" dirty="0">
                <a:solidFill>
                  <a:prstClr val="white"/>
                </a:solidFill>
                <a:cs typeface="Arial" pitchFamily="34" charset="0"/>
              </a:endParaRPr>
            </a:p>
          </p:txBody>
        </p:sp>
        <p:cxnSp>
          <p:nvCxnSpPr>
            <p:cNvPr id="52" name="Straight Connector 51"/>
            <p:cNvCxnSpPr/>
            <p:nvPr/>
          </p:nvCxnSpPr>
          <p:spPr>
            <a:xfrm rot="10800000">
              <a:off x="6455397" y="1131955"/>
              <a:ext cx="1836737" cy="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sp>
          <p:nvSpPr>
            <p:cNvPr id="53" name="Freeform 52"/>
            <p:cNvSpPr/>
            <p:nvPr/>
          </p:nvSpPr>
          <p:spPr>
            <a:xfrm>
              <a:off x="6745910" y="503571"/>
              <a:ext cx="1255711" cy="1255181"/>
            </a:xfrm>
            <a:custGeom>
              <a:avLst/>
              <a:gdLst>
                <a:gd name="connsiteX0" fmla="*/ 0 w 1510828"/>
                <a:gd name="connsiteY0" fmla="*/ 755414 h 1510828"/>
                <a:gd name="connsiteX1" fmla="*/ 221256 w 1510828"/>
                <a:gd name="connsiteY1" fmla="*/ 221256 h 1510828"/>
                <a:gd name="connsiteX2" fmla="*/ 755415 w 1510828"/>
                <a:gd name="connsiteY2" fmla="*/ 1 h 1510828"/>
                <a:gd name="connsiteX3" fmla="*/ 1289573 w 1510828"/>
                <a:gd name="connsiteY3" fmla="*/ 221257 h 1510828"/>
                <a:gd name="connsiteX4" fmla="*/ 1510828 w 1510828"/>
                <a:gd name="connsiteY4" fmla="*/ 755416 h 1510828"/>
                <a:gd name="connsiteX5" fmla="*/ 1289572 w 1510828"/>
                <a:gd name="connsiteY5" fmla="*/ 1289575 h 1510828"/>
                <a:gd name="connsiteX6" fmla="*/ 755413 w 1510828"/>
                <a:gd name="connsiteY6" fmla="*/ 1510830 h 1510828"/>
                <a:gd name="connsiteX7" fmla="*/ 221255 w 1510828"/>
                <a:gd name="connsiteY7" fmla="*/ 1289574 h 1510828"/>
                <a:gd name="connsiteX8" fmla="*/ 0 w 1510828"/>
                <a:gd name="connsiteY8" fmla="*/ 755415 h 1510828"/>
                <a:gd name="connsiteX9" fmla="*/ 0 w 1510828"/>
                <a:gd name="connsiteY9" fmla="*/ 755414 h 1510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0828" h="1510828">
                  <a:moveTo>
                    <a:pt x="0" y="755414"/>
                  </a:moveTo>
                  <a:cubicBezTo>
                    <a:pt x="0" y="555066"/>
                    <a:pt x="79589" y="362923"/>
                    <a:pt x="221256" y="221256"/>
                  </a:cubicBezTo>
                  <a:cubicBezTo>
                    <a:pt x="362924" y="79589"/>
                    <a:pt x="555067" y="1"/>
                    <a:pt x="755415" y="1"/>
                  </a:cubicBezTo>
                  <a:cubicBezTo>
                    <a:pt x="955763" y="1"/>
                    <a:pt x="1147906" y="79590"/>
                    <a:pt x="1289573" y="221257"/>
                  </a:cubicBezTo>
                  <a:cubicBezTo>
                    <a:pt x="1431240" y="362925"/>
                    <a:pt x="1510828" y="555068"/>
                    <a:pt x="1510828" y="755416"/>
                  </a:cubicBezTo>
                  <a:cubicBezTo>
                    <a:pt x="1510828" y="955764"/>
                    <a:pt x="1431240" y="1147907"/>
                    <a:pt x="1289572" y="1289575"/>
                  </a:cubicBezTo>
                  <a:cubicBezTo>
                    <a:pt x="1147904" y="1431243"/>
                    <a:pt x="955762" y="1510831"/>
                    <a:pt x="755413" y="1510830"/>
                  </a:cubicBezTo>
                  <a:cubicBezTo>
                    <a:pt x="555065" y="1510830"/>
                    <a:pt x="362922" y="1431242"/>
                    <a:pt x="221255" y="1289574"/>
                  </a:cubicBezTo>
                  <a:cubicBezTo>
                    <a:pt x="79587" y="1147906"/>
                    <a:pt x="0" y="955764"/>
                    <a:pt x="0" y="755415"/>
                  </a:cubicBezTo>
                  <a:lnTo>
                    <a:pt x="0" y="755414"/>
                  </a:lnTo>
                  <a:close/>
                </a:path>
              </a:pathLst>
            </a:custGeom>
            <a:blipFill>
              <a:blip r:embed="rId4" cstate="email">
                <a:extLst>
                  <a:ext uri="{28A0092B-C50C-407E-A947-70E740481C1C}">
                    <a14:useLocalDpi xmlns:a14="http://schemas.microsoft.com/office/drawing/2010/main"/>
                  </a:ext>
                </a:extLst>
              </a:blip>
              <a:stretch>
                <a:fillRect/>
              </a:stretch>
            </a:blipFill>
            <a:ln w="25400" cap="flat" cmpd="sng" algn="ctr">
              <a:solidFill>
                <a:srgbClr val="FFFFFF">
                  <a:hueOff val="0"/>
                  <a:satOff val="0"/>
                  <a:lumOff val="0"/>
                  <a:alphaOff val="0"/>
                </a:srgbClr>
              </a:solidFill>
              <a:prstDash val="solid"/>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wrap="none" lIns="236496" tIns="236495" rIns="236496" bIns="236495" spcCol="1270" anchor="ctr"/>
            <a:lstStyle/>
            <a:p>
              <a:pPr algn="ctr" defTabSz="533400" fontAlgn="auto">
                <a:lnSpc>
                  <a:spcPct val="90000"/>
                </a:lnSpc>
                <a:spcBef>
                  <a:spcPts val="0"/>
                </a:spcBef>
                <a:spcAft>
                  <a:spcPct val="35000"/>
                </a:spcAft>
                <a:defRPr/>
              </a:pPr>
              <a:r>
                <a:rPr lang="en-US" sz="1200" dirty="0" smtClean="0">
                  <a:solidFill>
                    <a:srgbClr val="FFFFFF"/>
                  </a:solidFill>
                  <a:cs typeface="Arial" pitchFamily="34" charset="0"/>
                </a:rPr>
                <a:t>HP Professional</a:t>
              </a:r>
              <a:br>
                <a:rPr lang="en-US" sz="1200" dirty="0" smtClean="0">
                  <a:solidFill>
                    <a:srgbClr val="FFFFFF"/>
                  </a:solidFill>
                  <a:cs typeface="Arial" pitchFamily="34" charset="0"/>
                </a:rPr>
              </a:br>
              <a:r>
                <a:rPr lang="en-US" sz="1200" dirty="0" smtClean="0">
                  <a:solidFill>
                    <a:srgbClr val="FFFFFF"/>
                  </a:solidFill>
                  <a:cs typeface="Arial" pitchFamily="34" charset="0"/>
                </a:rPr>
                <a:t>Innovations</a:t>
              </a:r>
              <a:endParaRPr lang="en-US" sz="1200" dirty="0">
                <a:solidFill>
                  <a:srgbClr val="FFFFFF"/>
                </a:solidFill>
                <a:cs typeface="Arial" pitchFamily="34" charset="0"/>
              </a:endParaRPr>
            </a:p>
          </p:txBody>
        </p:sp>
      </p:grpSp>
      <p:sp>
        <p:nvSpPr>
          <p:cNvPr id="54" name="Title 1"/>
          <p:cNvSpPr txBox="1">
            <a:spLocks/>
          </p:cNvSpPr>
          <p:nvPr/>
        </p:nvSpPr>
        <p:spPr>
          <a:xfrm>
            <a:off x="457200" y="411480"/>
            <a:ext cx="8229600" cy="886968"/>
          </a:xfrm>
          <a:prstGeom prst="rect">
            <a:avLst/>
          </a:prstGeom>
        </p:spPr>
        <p:txBody>
          <a:bodyPr vert="horz" lIns="0" tIns="0" rIns="0" bIns="0" rtlCol="0" anchor="t" anchorCtr="0">
            <a:noAutofit/>
          </a:bodyPr>
          <a:lstStyle>
            <a:lvl1pPr algn="l" defTabSz="914400" rtl="0" eaLnBrk="1" latinLnBrk="0" hangingPunct="1">
              <a:lnSpc>
                <a:spcPts val="2600"/>
              </a:lnSpc>
              <a:spcBef>
                <a:spcPct val="0"/>
              </a:spcBef>
              <a:buNone/>
              <a:defRPr lang="en-US" altLang="ja-JP" sz="3000" b="1" i="0" kern="1200" dirty="0" smtClean="0">
                <a:solidFill>
                  <a:schemeClr val="accent1"/>
                </a:solidFill>
                <a:latin typeface="+mj-lt"/>
                <a:ea typeface="+mj-ea"/>
                <a:cs typeface="+mj-cs"/>
              </a:defRPr>
            </a:lvl1pPr>
          </a:lstStyle>
          <a:p>
            <a:r>
              <a:rPr lang="en-US" dirty="0"/>
              <a:t>HP &amp; Intel: </a:t>
            </a:r>
            <a:r>
              <a:rPr lang="en-GB" altLang="ja-JP" dirty="0" smtClean="0"/>
              <a:t>Efficient</a:t>
            </a:r>
            <a:endParaRPr lang="en-US" dirty="0"/>
          </a:p>
        </p:txBody>
      </p:sp>
      <p:sp>
        <p:nvSpPr>
          <p:cNvPr id="57" name="Text Placeholder 18"/>
          <p:cNvSpPr txBox="1">
            <a:spLocks/>
          </p:cNvSpPr>
          <p:nvPr/>
        </p:nvSpPr>
        <p:spPr bwMode="auto">
          <a:xfrm>
            <a:off x="6369685" y="3726843"/>
            <a:ext cx="2674373" cy="1686282"/>
          </a:xfrm>
          <a:prstGeom prst="rect">
            <a:avLst/>
          </a:prstGeom>
          <a:noFill/>
          <a:ln w="9525">
            <a:noFill/>
            <a:miter lim="800000"/>
            <a:headEnd/>
            <a:tailEnd/>
          </a:ln>
        </p:spPr>
        <p:txBody>
          <a:bodyPr/>
          <a:lstStyle>
            <a:defPPr>
              <a:defRPr lang="en-US"/>
            </a:defPPr>
            <a:lvl2pPr marL="171450" lvl="1" indent="-171450" eaLnBrk="0" hangingPunct="0">
              <a:lnSpc>
                <a:spcPct val="110000"/>
              </a:lnSpc>
              <a:spcAft>
                <a:spcPts val="200"/>
              </a:spcAft>
              <a:buSzPct val="80000"/>
              <a:buFont typeface="Arial" pitchFamily="34" charset="0"/>
              <a:buChar char="•"/>
              <a:defRPr sz="1100"/>
            </a:lvl2pPr>
            <a:lvl3pPr marL="306388" lvl="2" indent="-171450" eaLnBrk="0" hangingPunct="0">
              <a:lnSpc>
                <a:spcPct val="110000"/>
              </a:lnSpc>
              <a:spcAft>
                <a:spcPts val="200"/>
              </a:spcAft>
              <a:buSzPct val="80000"/>
              <a:buFont typeface="Arial" pitchFamily="34" charset="0"/>
              <a:buChar char="•"/>
              <a:defRPr sz="1100"/>
            </a:lvl3pPr>
          </a:lstStyle>
          <a:p>
            <a:pPr marL="171450" indent="-171450" eaLnBrk="0" hangingPunct="0">
              <a:lnSpc>
                <a:spcPct val="120000"/>
              </a:lnSpc>
              <a:spcAft>
                <a:spcPts val="200"/>
              </a:spcAft>
              <a:buSzPct val="70000"/>
              <a:buFont typeface="Arial" pitchFamily="34" charset="0"/>
              <a:buChar char="•"/>
              <a:defRPr/>
            </a:pPr>
            <a:r>
              <a:rPr lang="en-US" sz="1100" dirty="0" smtClean="0">
                <a:cs typeface="Arial" pitchFamily="34" charset="0"/>
              </a:rPr>
              <a:t>Intel</a:t>
            </a:r>
            <a:r>
              <a:rPr lang="en-US" sz="1100" dirty="0">
                <a:cs typeface="Arial" pitchFamily="34" charset="0"/>
              </a:rPr>
              <a:t>® Active Management Technology 8.0 </a:t>
            </a:r>
            <a:endParaRPr lang="en-US" sz="1100" dirty="0" smtClean="0">
              <a:cs typeface="Arial" pitchFamily="34" charset="0"/>
            </a:endParaRPr>
          </a:p>
          <a:p>
            <a:pPr marL="171450" indent="-171450" eaLnBrk="0" hangingPunct="0">
              <a:lnSpc>
                <a:spcPct val="120000"/>
              </a:lnSpc>
              <a:spcAft>
                <a:spcPts val="200"/>
              </a:spcAft>
              <a:buSzPct val="70000"/>
              <a:buFont typeface="Arial" pitchFamily="34" charset="0"/>
              <a:buChar char="•"/>
              <a:defRPr/>
            </a:pPr>
            <a:r>
              <a:rPr lang="en-US" sz="1100" dirty="0">
                <a:cs typeface="Arial" pitchFamily="34" charset="0"/>
              </a:rPr>
              <a:t>3rd Gen Intel® vPro™ </a:t>
            </a:r>
            <a:r>
              <a:rPr lang="en-US" sz="1100" dirty="0" smtClean="0">
                <a:cs typeface="Arial" pitchFamily="34" charset="0"/>
              </a:rPr>
              <a:t>technology</a:t>
            </a:r>
            <a:r>
              <a:rPr lang="en-US" sz="1100" dirty="0">
                <a:cs typeface="Arial" pitchFamily="34" charset="0"/>
              </a:rPr>
              <a:t>	</a:t>
            </a:r>
            <a:endParaRPr lang="en-US" sz="1100" dirty="0" smtClean="0">
              <a:cs typeface="Arial" pitchFamily="34" charset="0"/>
            </a:endParaRPr>
          </a:p>
          <a:p>
            <a:pPr marL="171450" indent="-171450" eaLnBrk="0" hangingPunct="0">
              <a:lnSpc>
                <a:spcPct val="120000"/>
              </a:lnSpc>
              <a:spcAft>
                <a:spcPts val="200"/>
              </a:spcAft>
              <a:buSzPct val="70000"/>
              <a:buFont typeface="Arial" pitchFamily="34" charset="0"/>
              <a:buChar char="•"/>
              <a:defRPr/>
            </a:pPr>
            <a:r>
              <a:rPr lang="en-US" sz="1100" dirty="0" smtClean="0">
                <a:cs typeface="Arial" pitchFamily="34" charset="0"/>
              </a:rPr>
              <a:t>Intel</a:t>
            </a:r>
            <a:r>
              <a:rPr lang="en-US" sz="1100" dirty="0">
                <a:cs typeface="Arial" pitchFamily="34" charset="0"/>
              </a:rPr>
              <a:t>® Turbo Boost </a:t>
            </a:r>
            <a:r>
              <a:rPr lang="en-US" sz="1100" dirty="0" smtClean="0">
                <a:cs typeface="Arial" pitchFamily="34" charset="0"/>
              </a:rPr>
              <a:t>Technology</a:t>
            </a:r>
          </a:p>
          <a:p>
            <a:pPr marL="171450" indent="-171450" eaLnBrk="0" hangingPunct="0">
              <a:lnSpc>
                <a:spcPct val="120000"/>
              </a:lnSpc>
              <a:spcAft>
                <a:spcPts val="200"/>
              </a:spcAft>
              <a:buSzPct val="70000"/>
              <a:buFont typeface="Arial" pitchFamily="34" charset="0"/>
              <a:buChar char="•"/>
              <a:defRPr/>
            </a:pPr>
            <a:r>
              <a:rPr lang="en-US" sz="1100" dirty="0" smtClean="0">
                <a:cs typeface="Arial" pitchFamily="34" charset="0"/>
              </a:rPr>
              <a:t>Intel</a:t>
            </a:r>
            <a:r>
              <a:rPr lang="en-US" sz="1100" dirty="0">
                <a:cs typeface="Arial" pitchFamily="34" charset="0"/>
              </a:rPr>
              <a:t>® Hyper-Threading Technology</a:t>
            </a:r>
          </a:p>
          <a:p>
            <a:pPr marL="114300" indent="-171450" eaLnBrk="0" hangingPunct="0">
              <a:lnSpc>
                <a:spcPct val="110000"/>
              </a:lnSpc>
              <a:spcAft>
                <a:spcPts val="200"/>
              </a:spcAft>
              <a:buSzPct val="80000"/>
              <a:buFont typeface="Arial" pitchFamily="34" charset="0"/>
              <a:buChar char="•"/>
            </a:pPr>
            <a:endParaRPr lang="en-US" sz="1100" dirty="0"/>
          </a:p>
          <a:p>
            <a:pPr marL="114300" indent="-171450" eaLnBrk="0" hangingPunct="0">
              <a:lnSpc>
                <a:spcPct val="110000"/>
              </a:lnSpc>
              <a:spcAft>
                <a:spcPts val="200"/>
              </a:spcAft>
              <a:buSzPct val="80000"/>
              <a:buFont typeface="Arial" pitchFamily="34" charset="0"/>
              <a:buChar char="•"/>
            </a:pPr>
            <a:endParaRPr lang="en-US" sz="1100" dirty="0"/>
          </a:p>
        </p:txBody>
      </p:sp>
      <p:sp>
        <p:nvSpPr>
          <p:cNvPr id="24" name="Text Placeholder 1"/>
          <p:cNvSpPr txBox="1">
            <a:spLocks/>
          </p:cNvSpPr>
          <p:nvPr/>
        </p:nvSpPr>
        <p:spPr>
          <a:xfrm>
            <a:off x="185925" y="2342943"/>
            <a:ext cx="2847975" cy="374650"/>
          </a:xfrm>
          <a:prstGeom prst="parallelogram">
            <a:avLst/>
          </a:prstGeom>
          <a:solidFill>
            <a:schemeClr val="accent1"/>
          </a:solidFill>
          <a:ln>
            <a:noFill/>
          </a:ln>
        </p:spPr>
        <p:txBody>
          <a:bodyPr bIns="0" anchor="ctr"/>
          <a:lstStyle>
            <a:defPPr>
              <a:defRPr lang="en-US"/>
            </a:defPPr>
            <a:lvl1pPr fontAlgn="auto">
              <a:lnSpc>
                <a:spcPct val="85000"/>
              </a:lnSpc>
              <a:spcBef>
                <a:spcPts val="0"/>
              </a:spcBef>
              <a:spcAft>
                <a:spcPts val="0"/>
              </a:spcAft>
              <a:buSzPct val="100000"/>
              <a:defRPr sz="1600">
                <a:solidFill>
                  <a:schemeClr val="lt1"/>
                </a:solidFill>
              </a:defRPr>
            </a:lvl1pPr>
          </a:lstStyle>
          <a:p>
            <a:pPr algn="ctr"/>
            <a:r>
              <a:rPr lang="en-US" dirty="0"/>
              <a:t>What is it?</a:t>
            </a:r>
          </a:p>
        </p:txBody>
      </p:sp>
      <p:sp>
        <p:nvSpPr>
          <p:cNvPr id="26" name="Text Placeholder 1"/>
          <p:cNvSpPr txBox="1">
            <a:spLocks/>
          </p:cNvSpPr>
          <p:nvPr/>
        </p:nvSpPr>
        <p:spPr>
          <a:xfrm>
            <a:off x="2950208" y="2737593"/>
            <a:ext cx="3018407" cy="374650"/>
          </a:xfrm>
          <a:prstGeom prst="parallelogram">
            <a:avLst/>
          </a:prstGeom>
          <a:solidFill>
            <a:srgbClr val="0070C0"/>
          </a:solidFill>
          <a:ln>
            <a:noFill/>
          </a:ln>
        </p:spPr>
        <p:txBody>
          <a:bodyPr bIns="0" anchor="ctr"/>
          <a:lstStyle>
            <a:defPPr>
              <a:defRPr lang="en-US"/>
            </a:defPPr>
            <a:lvl1pPr fontAlgn="auto">
              <a:lnSpc>
                <a:spcPct val="85000"/>
              </a:lnSpc>
              <a:spcBef>
                <a:spcPts val="0"/>
              </a:spcBef>
              <a:spcAft>
                <a:spcPts val="0"/>
              </a:spcAft>
              <a:buSzPct val="100000"/>
              <a:defRPr sz="1600">
                <a:solidFill>
                  <a:schemeClr val="lt1"/>
                </a:solidFill>
              </a:defRPr>
            </a:lvl1pPr>
          </a:lstStyle>
          <a:p>
            <a:pPr algn="ctr"/>
            <a:r>
              <a:rPr lang="en-US" dirty="0"/>
              <a:t>What does HP offer?</a:t>
            </a:r>
          </a:p>
        </p:txBody>
      </p:sp>
      <p:sp>
        <p:nvSpPr>
          <p:cNvPr id="27" name="Text Placeholder 1"/>
          <p:cNvSpPr txBox="1">
            <a:spLocks/>
          </p:cNvSpPr>
          <p:nvPr/>
        </p:nvSpPr>
        <p:spPr>
          <a:xfrm>
            <a:off x="5961413" y="3253839"/>
            <a:ext cx="3093349" cy="376911"/>
          </a:xfrm>
          <a:prstGeom prst="parallelogram">
            <a:avLst/>
          </a:prstGeom>
          <a:solidFill>
            <a:srgbClr val="0070C0"/>
          </a:solidFill>
          <a:ln>
            <a:noFill/>
          </a:ln>
        </p:spPr>
        <p:txBody>
          <a:bodyPr bIns="0" anchor="ctr"/>
          <a:lstStyle>
            <a:defPPr>
              <a:defRPr lang="en-US"/>
            </a:defPPr>
            <a:lvl1pPr fontAlgn="auto">
              <a:lnSpc>
                <a:spcPct val="85000"/>
              </a:lnSpc>
              <a:spcBef>
                <a:spcPts val="0"/>
              </a:spcBef>
              <a:spcAft>
                <a:spcPts val="0"/>
              </a:spcAft>
              <a:buSzPct val="100000"/>
              <a:defRPr sz="1600">
                <a:solidFill>
                  <a:schemeClr val="lt1"/>
                </a:solidFill>
              </a:defRPr>
            </a:lvl1pPr>
          </a:lstStyle>
          <a:p>
            <a:pPr algn="ctr"/>
            <a:r>
              <a:rPr lang="en-US" dirty="0"/>
              <a:t>What does </a:t>
            </a:r>
            <a:r>
              <a:rPr lang="en-US" dirty="0" smtClean="0"/>
              <a:t>Intel offer</a:t>
            </a:r>
            <a:r>
              <a:rPr lang="en-US" dirty="0"/>
              <a:t>?</a:t>
            </a:r>
          </a:p>
        </p:txBody>
      </p:sp>
    </p:spTree>
    <p:extLst>
      <p:ext uri="{BB962C8B-B14F-4D97-AF65-F5344CB8AC3E}">
        <p14:creationId xmlns:p14="http://schemas.microsoft.com/office/powerpoint/2010/main" val="337112079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HP &amp; INTEL: Better Together</a:t>
            </a:r>
            <a:endParaRPr lang="en-US" sz="3200" dirty="0"/>
          </a:p>
        </p:txBody>
      </p:sp>
      <p:sp>
        <p:nvSpPr>
          <p:cNvPr id="4" name="TextBox 3"/>
          <p:cNvSpPr txBox="1"/>
          <p:nvPr/>
        </p:nvSpPr>
        <p:spPr>
          <a:xfrm>
            <a:off x="927294" y="1356852"/>
            <a:ext cx="2717411" cy="584775"/>
          </a:xfrm>
          <a:prstGeom prst="rect">
            <a:avLst/>
          </a:prstGeom>
          <a:noFill/>
        </p:spPr>
        <p:txBody>
          <a:bodyPr wrap="none" rtlCol="0">
            <a:spAutoFit/>
          </a:bodyPr>
          <a:lstStyle/>
          <a:p>
            <a:r>
              <a:rPr lang="en-US" sz="3200" b="1" dirty="0" smtClean="0">
                <a:solidFill>
                  <a:schemeClr val="accent1"/>
                </a:solidFill>
              </a:rPr>
              <a:t>Innovation</a:t>
            </a:r>
            <a:endParaRPr lang="en-US" sz="3200" b="1" dirty="0">
              <a:solidFill>
                <a:schemeClr val="accent1"/>
              </a:solidFill>
            </a:endParaRPr>
          </a:p>
        </p:txBody>
      </p:sp>
      <p:sp>
        <p:nvSpPr>
          <p:cNvPr id="6" name="TextBox 5"/>
          <p:cNvSpPr txBox="1"/>
          <p:nvPr/>
        </p:nvSpPr>
        <p:spPr>
          <a:xfrm>
            <a:off x="252979" y="2915276"/>
            <a:ext cx="7976864" cy="584775"/>
          </a:xfrm>
          <a:prstGeom prst="rect">
            <a:avLst/>
          </a:prstGeom>
          <a:noFill/>
        </p:spPr>
        <p:txBody>
          <a:bodyPr wrap="none" rtlCol="0">
            <a:spAutoFit/>
          </a:bodyPr>
          <a:lstStyle/>
          <a:p>
            <a:r>
              <a:rPr lang="en-US" sz="3200" b="1" dirty="0">
                <a:solidFill>
                  <a:schemeClr val="accent1"/>
                </a:solidFill>
              </a:rPr>
              <a:t>Leading Edge Process Technology</a:t>
            </a:r>
          </a:p>
        </p:txBody>
      </p:sp>
      <p:sp>
        <p:nvSpPr>
          <p:cNvPr id="7" name="TextBox 6"/>
          <p:cNvSpPr txBox="1"/>
          <p:nvPr/>
        </p:nvSpPr>
        <p:spPr>
          <a:xfrm>
            <a:off x="742356" y="4528133"/>
            <a:ext cx="6998110" cy="1077218"/>
          </a:xfrm>
          <a:prstGeom prst="rect">
            <a:avLst/>
          </a:prstGeom>
          <a:noFill/>
        </p:spPr>
        <p:txBody>
          <a:bodyPr wrap="square" rtlCol="0">
            <a:spAutoFit/>
          </a:bodyPr>
          <a:lstStyle/>
          <a:p>
            <a:r>
              <a:rPr lang="en-US" sz="3200" b="1" dirty="0">
                <a:solidFill>
                  <a:schemeClr val="accent1"/>
                </a:solidFill>
              </a:rPr>
              <a:t>Delivering Solutions for </a:t>
            </a:r>
            <a:br>
              <a:rPr lang="en-US" sz="3200" b="1" dirty="0">
                <a:solidFill>
                  <a:schemeClr val="accent1"/>
                </a:solidFill>
              </a:rPr>
            </a:br>
            <a:r>
              <a:rPr lang="en-US" sz="3200" b="1" dirty="0">
                <a:solidFill>
                  <a:schemeClr val="accent1"/>
                </a:solidFill>
              </a:rPr>
              <a:t>Computing Innovation</a:t>
            </a:r>
          </a:p>
        </p:txBody>
      </p:sp>
      <p:sp>
        <p:nvSpPr>
          <p:cNvPr id="8" name="TextBox 7"/>
          <p:cNvSpPr txBox="1"/>
          <p:nvPr/>
        </p:nvSpPr>
        <p:spPr>
          <a:xfrm>
            <a:off x="1268363" y="3500051"/>
            <a:ext cx="5791198" cy="646331"/>
          </a:xfrm>
          <a:prstGeom prst="rect">
            <a:avLst/>
          </a:prstGeom>
          <a:noFill/>
        </p:spPr>
        <p:txBody>
          <a:bodyPr wrap="square" rtlCol="0">
            <a:spAutoFit/>
          </a:bodyPr>
          <a:lstStyle/>
          <a:p>
            <a:r>
              <a:rPr lang="en-US" i="1" dirty="0">
                <a:solidFill>
                  <a:schemeClr val="accent1"/>
                </a:solidFill>
                <a:latin typeface="Neo Sans Intel" pitchFamily="34" charset="0"/>
              </a:rPr>
              <a:t>Enabling new devices with higher functionality and complexity while controlling power, cost, and size</a:t>
            </a:r>
            <a:endParaRPr lang="en-US" dirty="0">
              <a:solidFill>
                <a:schemeClr val="accent1"/>
              </a:solidFill>
            </a:endParaRPr>
          </a:p>
        </p:txBody>
      </p:sp>
      <p:sp>
        <p:nvSpPr>
          <p:cNvPr id="9" name="TextBox 8"/>
          <p:cNvSpPr txBox="1"/>
          <p:nvPr/>
        </p:nvSpPr>
        <p:spPr>
          <a:xfrm>
            <a:off x="1447800" y="1981200"/>
            <a:ext cx="4014753" cy="369332"/>
          </a:xfrm>
          <a:prstGeom prst="rect">
            <a:avLst/>
          </a:prstGeom>
          <a:noFill/>
        </p:spPr>
        <p:txBody>
          <a:bodyPr wrap="square" rtlCol="0">
            <a:spAutoFit/>
          </a:bodyPr>
          <a:lstStyle>
            <a:defPPr>
              <a:defRPr lang="en-US"/>
            </a:defPPr>
            <a:lvl1pPr>
              <a:defRPr i="1">
                <a:latin typeface="Neo Sans Intel" pitchFamily="34" charset="0"/>
              </a:defRPr>
            </a:lvl1pPr>
          </a:lstStyle>
          <a:p>
            <a:r>
              <a:rPr lang="en-US" dirty="0">
                <a:solidFill>
                  <a:schemeClr val="accent1"/>
                </a:solidFill>
              </a:rPr>
              <a:t>Security, Connected, </a:t>
            </a:r>
            <a:r>
              <a:rPr lang="en-GB" altLang="ja-JP" dirty="0">
                <a:solidFill>
                  <a:schemeClr val="accent1"/>
                </a:solidFill>
              </a:rPr>
              <a:t>Reliable, Efficient</a:t>
            </a:r>
            <a:r>
              <a:rPr lang="en-US" dirty="0">
                <a:solidFill>
                  <a:schemeClr val="accent1"/>
                </a:solidFill>
              </a:rPr>
              <a:t> </a:t>
            </a:r>
          </a:p>
        </p:txBody>
      </p:sp>
      <p:sp>
        <p:nvSpPr>
          <p:cNvPr id="10" name="TextBox 9"/>
          <p:cNvSpPr txBox="1"/>
          <p:nvPr/>
        </p:nvSpPr>
        <p:spPr>
          <a:xfrm>
            <a:off x="1342344" y="5684972"/>
            <a:ext cx="4604722" cy="369332"/>
          </a:xfrm>
          <a:prstGeom prst="rect">
            <a:avLst/>
          </a:prstGeom>
          <a:noFill/>
        </p:spPr>
        <p:txBody>
          <a:bodyPr wrap="square" rtlCol="0">
            <a:spAutoFit/>
          </a:bodyPr>
          <a:lstStyle>
            <a:defPPr>
              <a:defRPr lang="en-US"/>
            </a:defPPr>
            <a:lvl1pPr>
              <a:defRPr i="1">
                <a:latin typeface="Neo Sans Intel" pitchFamily="34" charset="0"/>
              </a:defRPr>
            </a:lvl1pPr>
          </a:lstStyle>
          <a:p>
            <a:r>
              <a:rPr lang="en-US" dirty="0">
                <a:solidFill>
                  <a:schemeClr val="accent1"/>
                </a:solidFill>
              </a:rPr>
              <a:t>Several years of Partnership delivering value</a:t>
            </a:r>
          </a:p>
        </p:txBody>
      </p:sp>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76178" y="2888126"/>
            <a:ext cx="548002" cy="1120755"/>
          </a:xfrm>
          <a:prstGeom prst="rect">
            <a:avLst/>
          </a:prstGeom>
          <a:effectLst>
            <a:reflection blurRad="6350" stA="52000" endA="300" endPos="35000" dir="5400000" sy="-100000" algn="bl" rotWithShape="0"/>
          </a:effectLst>
        </p:spPr>
      </p:pic>
      <p:pic>
        <p:nvPicPr>
          <p:cNvPr id="15" name="Picture 81"/>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527979" y="1141390"/>
            <a:ext cx="1069252" cy="747180"/>
          </a:xfrm>
          <a:prstGeom prst="rect">
            <a:avLst/>
          </a:prstGeom>
          <a:noFill/>
          <a:ln w="9525">
            <a:noFill/>
            <a:miter lim="800000"/>
            <a:headEnd/>
            <a:tailEnd/>
          </a:ln>
          <a:effectLst/>
        </p:spPr>
      </p:pic>
      <p:pic>
        <p:nvPicPr>
          <p:cNvPr id="1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11669" y="2165866"/>
            <a:ext cx="1044784" cy="466917"/>
          </a:xfrm>
          <a:prstGeom prst="roundRect">
            <a:avLst>
              <a:gd name="adj" fmla="val 8594"/>
            </a:avLst>
          </a:prstGeom>
          <a:solidFill>
            <a:srgbClr val="FFFFFF">
              <a:shade val="85000"/>
            </a:srgbClr>
          </a:solidFill>
          <a:ln w="28575">
            <a:solidFill>
              <a:srgbClr val="53D2FF"/>
            </a:solidFill>
          </a:ln>
          <a:effectLst>
            <a:reflection blurRad="12700" stA="38000" endPos="28000" dist="5000" dir="5400000" sy="-100000" algn="bl" rotWithShape="0"/>
          </a:effectLst>
        </p:spPr>
      </p:pic>
      <p:pic>
        <p:nvPicPr>
          <p:cNvPr id="17" name="Picture 16"/>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5366153" y="1199306"/>
            <a:ext cx="1161826" cy="871369"/>
          </a:xfrm>
          <a:prstGeom prst="rect">
            <a:avLst/>
          </a:prstGeom>
          <a:noFill/>
          <a:effectLst>
            <a:reflection blurRad="25400" stA="28000" endPos="3000" dir="5400000" sy="-100000" algn="bl" rotWithShape="0"/>
          </a:effectLst>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971783" y="4612503"/>
            <a:ext cx="1088857" cy="1460502"/>
          </a:xfrm>
          <a:prstGeom prst="rect">
            <a:avLst/>
          </a:prstGeom>
          <a:noFill/>
          <a:ln>
            <a:noFill/>
          </a:ln>
          <a:effectLst>
            <a:outerShdw dist="35921" dir="2700000" algn="ctr" rotWithShape="0">
              <a:schemeClr val="bg2"/>
            </a:outerShdw>
            <a:reflection stA="21000" endPos="65000" dist="508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71783" y="3603545"/>
            <a:ext cx="557893" cy="439341"/>
          </a:xfrm>
          <a:prstGeom prst="rect">
            <a:avLst/>
          </a:prstGeom>
        </p:spPr>
      </p:pic>
      <p:pic>
        <p:nvPicPr>
          <p:cNvPr id="27" name="Picture 2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575558" y="3605461"/>
            <a:ext cx="558437" cy="439770"/>
          </a:xfrm>
          <a:prstGeom prst="rect">
            <a:avLst/>
          </a:prstGeom>
        </p:spPr>
      </p:pic>
    </p:spTree>
    <p:extLst>
      <p:ext uri="{BB962C8B-B14F-4D97-AF65-F5344CB8AC3E}">
        <p14:creationId xmlns:p14="http://schemas.microsoft.com/office/powerpoint/2010/main" val="319739141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2" name="Slide Number Placeholder 1"/>
          <p:cNvSpPr>
            <a:spLocks noGrp="1"/>
          </p:cNvSpPr>
          <p:nvPr>
            <p:ph type="sldNum" sz="quarter" idx="4"/>
          </p:nvPr>
        </p:nvSpPr>
        <p:spPr/>
        <p:txBody>
          <a:bodyPr/>
          <a:lstStyle/>
          <a:p>
            <a:fld id="{B44C7BE5-B578-44C2-B697-AD60B2F34A37}" type="slidenum">
              <a:rPr lang="ja-JP" altLang="en-US" smtClean="0"/>
              <a:pPr/>
              <a:t>14</a:t>
            </a:fld>
            <a:endParaRPr lang="en-US" altLang="ja-JP" dirty="0"/>
          </a:p>
        </p:txBody>
      </p:sp>
      <p:sp>
        <p:nvSpPr>
          <p:cNvPr id="10" name="Title 9"/>
          <p:cNvSpPr>
            <a:spLocks noGrp="1"/>
          </p:cNvSpPr>
          <p:nvPr>
            <p:ph type="title"/>
          </p:nvPr>
        </p:nvSpPr>
        <p:spPr>
          <a:xfrm>
            <a:off x="0" y="1"/>
            <a:ext cx="4937760" cy="1618488"/>
          </a:xfrm>
        </p:spPr>
        <p:txBody>
          <a:bodyPr/>
          <a:lstStyle/>
          <a:p>
            <a:r>
              <a:rPr lang="en-US" dirty="0" smtClean="0"/>
              <a:t>Intel &amp; HP Product</a:t>
            </a:r>
            <a:br>
              <a:rPr lang="en-US" dirty="0" smtClean="0"/>
            </a:br>
            <a:r>
              <a:rPr lang="en-US" dirty="0" smtClean="0"/>
              <a:t>Roadmap</a:t>
            </a:r>
          </a:p>
        </p:txBody>
      </p:sp>
      <p:pic>
        <p:nvPicPr>
          <p:cNvPr id="6" name="Picture 5" descr="intel_wht_rgb_3000.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15100" y="5733002"/>
            <a:ext cx="1338300" cy="882386"/>
          </a:xfrm>
          <a:prstGeom prst="rect">
            <a:avLst/>
          </a:prstGeom>
        </p:spPr>
      </p:pic>
      <p:pic>
        <p:nvPicPr>
          <p:cNvPr id="7" name="Picture 6" descr="HP_White_RGB_150_LG.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74112" y="5707325"/>
            <a:ext cx="972048" cy="972048"/>
          </a:xfrm>
          <a:prstGeom prst="rect">
            <a:avLst/>
          </a:prstGeom>
        </p:spPr>
      </p:pic>
    </p:spTree>
    <p:extLst>
      <p:ext uri="{BB962C8B-B14F-4D97-AF65-F5344CB8AC3E}">
        <p14:creationId xmlns:p14="http://schemas.microsoft.com/office/powerpoint/2010/main" val="2842065773"/>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bwMode="auto">
          <a:xfrm>
            <a:off x="0" y="1066800"/>
            <a:ext cx="9144000" cy="4572000"/>
          </a:xfrm>
          <a:prstGeom prst="roundRect">
            <a:avLst/>
          </a:prstGeom>
          <a:gradFill>
            <a:gsLst>
              <a:gs pos="0">
                <a:srgbClr val="004280">
                  <a:lumMod val="75000"/>
                </a:srgbClr>
              </a:gs>
              <a:gs pos="100000">
                <a:srgbClr val="004280">
                  <a:lumMod val="60000"/>
                  <a:lumOff val="40000"/>
                  <a:alpha val="64000"/>
                </a:srgbClr>
              </a:gs>
            </a:gsLst>
            <a:lin ang="0" scaled="0"/>
          </a:gra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63919" tIns="31962" rIns="63919" bIns="31962" numCol="1" rtlCol="0" anchor="t" anchorCtr="1" compatLnSpc="1">
            <a:prstTxWarp prst="textNoShape">
              <a:avLst/>
            </a:prstTxWarp>
            <a:noAutofit/>
          </a:bodyPr>
          <a:lstStyle/>
          <a:p>
            <a:pPr algn="ctr" defTabSz="639692" eaLnBrk="0" fontAlgn="base" hangingPunct="0">
              <a:lnSpc>
                <a:spcPct val="95000"/>
              </a:lnSpc>
              <a:spcBef>
                <a:spcPct val="30000"/>
              </a:spcBef>
              <a:spcAft>
                <a:spcPct val="0"/>
              </a:spcAft>
              <a:buClr>
                <a:prstClr val="white"/>
              </a:buClr>
            </a:pPr>
            <a:endParaRPr lang="en-US" sz="1500" kern="0" dirty="0">
              <a:solidFill>
                <a:srgbClr val="FFFFFF"/>
              </a:solidFill>
              <a:effectLst>
                <a:outerShdw blurRad="38100" dist="38100" dir="2700000" algn="tl">
                  <a:srgbClr val="000000">
                    <a:alpha val="43137"/>
                  </a:srgbClr>
                </a:outerShdw>
              </a:effectLst>
              <a:latin typeface="Arial Narrow" pitchFamily="34" charset="0"/>
            </a:endParaRPr>
          </a:p>
        </p:txBody>
      </p:sp>
      <p:sp>
        <p:nvSpPr>
          <p:cNvPr id="61" name="Title 1"/>
          <p:cNvSpPr>
            <a:spLocks noGrp="1"/>
          </p:cNvSpPr>
          <p:nvPr>
            <p:ph type="title"/>
          </p:nvPr>
        </p:nvSpPr>
        <p:spPr>
          <a:xfrm>
            <a:off x="457200" y="311731"/>
            <a:ext cx="8229600" cy="1280586"/>
          </a:xfrm>
        </p:spPr>
        <p:txBody>
          <a:bodyPr/>
          <a:lstStyle/>
          <a:p>
            <a:pPr algn="ctr">
              <a:lnSpc>
                <a:spcPct val="100000"/>
              </a:lnSpc>
            </a:pPr>
            <a:r>
              <a:rPr lang="en-US" altLang="ja-JP" sz="2800" dirty="0">
                <a:sym typeface="Neo Sans Intel Medium" charset="0"/>
              </a:rPr>
              <a:t>2012 Business Client Platforms </a:t>
            </a:r>
            <a:r>
              <a:rPr lang="en-US" sz="2800" dirty="0"/>
              <a:t/>
            </a:r>
            <a:br>
              <a:rPr lang="en-US" sz="2800" dirty="0"/>
            </a:br>
            <a:r>
              <a:rPr lang="en-US" sz="2000" i="1" dirty="0"/>
              <a:t>Overview for </a:t>
            </a:r>
            <a:r>
              <a:rPr lang="en-US" sz="2000" i="1" dirty="0" smtClean="0"/>
              <a:t>Business</a:t>
            </a:r>
            <a:br>
              <a:rPr lang="en-US" sz="2000" i="1" dirty="0" smtClean="0"/>
            </a:br>
            <a:r>
              <a:rPr lang="en-US" sz="900" i="1" dirty="0" smtClean="0"/>
              <a:t> </a:t>
            </a:r>
            <a:r>
              <a:rPr lang="en-US" sz="2800" dirty="0">
                <a:solidFill>
                  <a:schemeClr val="bg1"/>
                </a:solidFill>
              </a:rPr>
              <a:t/>
            </a:r>
            <a:br>
              <a:rPr lang="en-US" sz="2800" dirty="0">
                <a:solidFill>
                  <a:schemeClr val="bg1"/>
                </a:solidFill>
              </a:rPr>
            </a:br>
            <a:r>
              <a:rPr lang="en-US" sz="2000" i="1" dirty="0">
                <a:solidFill>
                  <a:schemeClr val="bg1"/>
                </a:solidFill>
                <a:latin typeface="Neo Sans Intel" pitchFamily="34" charset="0"/>
              </a:rPr>
              <a:t>Built in Graphics - Industry Leadership on 22nm </a:t>
            </a:r>
            <a:endParaRPr lang="en-GB" sz="2800" i="1" dirty="0">
              <a:solidFill>
                <a:schemeClr val="bg1"/>
              </a:solidFill>
              <a:latin typeface="Neo Sans Intel" pitchFamily="34" charset="0"/>
            </a:endParaRPr>
          </a:p>
        </p:txBody>
      </p:sp>
      <p:sp>
        <p:nvSpPr>
          <p:cNvPr id="20" name="Slide Number Placeholder 1"/>
          <p:cNvSpPr>
            <a:spLocks noGrp="1"/>
          </p:cNvSpPr>
          <p:nvPr>
            <p:ph type="sldNum" sz="quarter" idx="4294967295"/>
          </p:nvPr>
        </p:nvSpPr>
        <p:spPr>
          <a:xfrm>
            <a:off x="-3454" y="6592399"/>
            <a:ext cx="2901776" cy="265622"/>
          </a:xfrm>
          <a:prstGeom prst="rect">
            <a:avLst/>
          </a:prstGeom>
        </p:spPr>
        <p:txBody>
          <a:bodyPr/>
          <a:lstStyle/>
          <a:p>
            <a:pPr algn="l"/>
            <a:fld id="{FD44707B-D922-47D5-BD24-D96E91B70543}" type="slidenum">
              <a:rPr lang="en-US" sz="900">
                <a:solidFill>
                  <a:prstClr val="white"/>
                </a:solidFill>
              </a:rPr>
              <a:pPr algn="l"/>
              <a:t>15</a:t>
            </a:fld>
            <a:r>
              <a:rPr lang="en-US" sz="900" dirty="0"/>
              <a:t>	</a:t>
            </a:r>
          </a:p>
        </p:txBody>
      </p:sp>
      <p:pic>
        <p:nvPicPr>
          <p:cNvPr id="30" name="Picture 29" descr="sandybridge.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949683" y="931367"/>
            <a:ext cx="2492036" cy="3912931"/>
          </a:xfrm>
          <a:prstGeom prst="rect">
            <a:avLst/>
          </a:prstGeom>
          <a:effectLst>
            <a:reflection blurRad="6350" stA="52000" endA="300" endPos="35000" dir="5400000" sy="-100000" algn="bl" rotWithShape="0"/>
          </a:effectLst>
        </p:spPr>
      </p:pic>
      <p:sp>
        <p:nvSpPr>
          <p:cNvPr id="32" name="Content Placeholder 2"/>
          <p:cNvSpPr txBox="1">
            <a:spLocks/>
          </p:cNvSpPr>
          <p:nvPr/>
        </p:nvSpPr>
        <p:spPr bwMode="auto">
          <a:xfrm>
            <a:off x="3955313" y="1686910"/>
            <a:ext cx="5209953" cy="4332890"/>
          </a:xfrm>
          <a:prstGeom prst="rect">
            <a:avLst/>
          </a:prstGeom>
          <a:noFill/>
          <a:ln w="9525">
            <a:noFill/>
            <a:miter lim="800000"/>
            <a:headEnd/>
            <a:tailEnd/>
          </a:ln>
          <a:effectLst/>
        </p:spPr>
        <p:txBody>
          <a:bodyPr vert="horz" wrap="square" lIns="91858" tIns="45928" rIns="91858" bIns="45928" numCol="1" anchor="t" anchorCtr="0" compatLnSpc="1">
            <a:prstTxWarp prst="textNoShape">
              <a:avLst/>
            </a:prstTxWarp>
          </a:bodyPr>
          <a:lstStyle>
            <a:lvl1pPr marL="305924" indent="-305924" algn="l" defTabSz="914891" rtl="0" eaLnBrk="0" fontAlgn="base" hangingPunct="0">
              <a:spcBef>
                <a:spcPct val="20000"/>
              </a:spcBef>
              <a:spcAft>
                <a:spcPct val="0"/>
              </a:spcAft>
              <a:buFont typeface="Wingdings" pitchFamily="2" charset="2"/>
              <a:buChar char=""/>
              <a:defRPr sz="2500">
                <a:solidFill>
                  <a:schemeClr val="tx1"/>
                </a:solidFill>
                <a:effectLst>
                  <a:outerShdw blurRad="38100" dist="38100" dir="2700000" algn="tl">
                    <a:srgbClr val="000000">
                      <a:alpha val="43137"/>
                    </a:srgbClr>
                  </a:outerShdw>
                </a:effectLst>
                <a:latin typeface="+mn-lt"/>
                <a:ea typeface="+mn-ea"/>
                <a:cs typeface="+mn-cs"/>
              </a:defRPr>
            </a:lvl1pPr>
            <a:lvl2pPr marL="571627" indent="-228361" algn="l" defTabSz="914891" rtl="0" eaLnBrk="0" fontAlgn="base" hangingPunct="0">
              <a:spcBef>
                <a:spcPct val="20000"/>
              </a:spcBef>
              <a:spcAft>
                <a:spcPct val="0"/>
              </a:spcAft>
              <a:buFont typeface="Neo Sans Intel" pitchFamily="34" charset="0"/>
              <a:buChar char="−"/>
              <a:defRPr sz="2200">
                <a:solidFill>
                  <a:schemeClr val="tx1"/>
                </a:solidFill>
                <a:effectLst>
                  <a:outerShdw blurRad="38100" dist="38100" dir="2700000" algn="tl">
                    <a:srgbClr val="000000">
                      <a:alpha val="43137"/>
                    </a:srgbClr>
                  </a:outerShdw>
                </a:effectLst>
                <a:latin typeface="+mn-lt"/>
                <a:cs typeface="+mn-cs"/>
              </a:defRPr>
            </a:lvl2pPr>
            <a:lvl3pPr marL="914891" indent="-168041" algn="l" defTabSz="914891" rtl="0" eaLnBrk="0" fontAlgn="base" hangingPunct="0">
              <a:spcBef>
                <a:spcPct val="20000"/>
              </a:spcBef>
              <a:spcAft>
                <a:spcPct val="0"/>
              </a:spcAft>
              <a:buFont typeface="Neo Sans Intel" pitchFamily="34" charset="0"/>
              <a:buChar char="−"/>
              <a:defRPr sz="1700">
                <a:solidFill>
                  <a:schemeClr val="tx1"/>
                </a:solidFill>
                <a:effectLst>
                  <a:outerShdw blurRad="38100" dist="38100" dir="2700000" algn="tl">
                    <a:srgbClr val="000000">
                      <a:alpha val="43137"/>
                    </a:srgbClr>
                  </a:outerShdw>
                </a:effectLst>
                <a:latin typeface="+mn-lt"/>
                <a:cs typeface="+mn-cs"/>
              </a:defRPr>
            </a:lvl3pPr>
            <a:lvl4pPr marL="1604290" indent="-225494" algn="l" defTabSz="914891" rtl="0" eaLnBrk="0" fontAlgn="base" hangingPunct="0">
              <a:spcBef>
                <a:spcPct val="20000"/>
              </a:spcBef>
              <a:spcAft>
                <a:spcPct val="0"/>
              </a:spcAft>
              <a:buChar char="–"/>
              <a:defRPr sz="2000">
                <a:solidFill>
                  <a:schemeClr val="tx1"/>
                </a:solidFill>
                <a:latin typeface="+mn-lt"/>
                <a:cs typeface="+mn-cs"/>
              </a:defRPr>
            </a:lvl4pPr>
            <a:lvl5pPr marL="2063887" indent="-225494" algn="l" defTabSz="914891" rtl="0" eaLnBrk="0" fontAlgn="base" hangingPunct="0">
              <a:spcBef>
                <a:spcPct val="20000"/>
              </a:spcBef>
              <a:spcAft>
                <a:spcPct val="0"/>
              </a:spcAft>
              <a:buChar char="»"/>
              <a:defRPr sz="2000">
                <a:solidFill>
                  <a:schemeClr val="tx1"/>
                </a:solidFill>
                <a:latin typeface="+mn-lt"/>
                <a:cs typeface="+mn-cs"/>
              </a:defRPr>
            </a:lvl5pPr>
            <a:lvl6pPr marL="2481312" indent="-229751" algn="l" defTabSz="919003" rtl="0" fontAlgn="base">
              <a:spcBef>
                <a:spcPct val="20000"/>
              </a:spcBef>
              <a:spcAft>
                <a:spcPct val="0"/>
              </a:spcAft>
              <a:buChar char="»"/>
              <a:defRPr sz="2000">
                <a:solidFill>
                  <a:schemeClr val="tx1"/>
                </a:solidFill>
                <a:latin typeface="+mn-lt"/>
                <a:cs typeface="+mn-cs"/>
              </a:defRPr>
            </a:lvl6pPr>
            <a:lvl7pPr marL="2894861" indent="-229751" algn="l" defTabSz="919003" rtl="0" fontAlgn="base">
              <a:spcBef>
                <a:spcPct val="20000"/>
              </a:spcBef>
              <a:spcAft>
                <a:spcPct val="0"/>
              </a:spcAft>
              <a:buChar char="»"/>
              <a:defRPr sz="2000">
                <a:solidFill>
                  <a:schemeClr val="tx1"/>
                </a:solidFill>
                <a:latin typeface="+mn-lt"/>
                <a:cs typeface="+mn-cs"/>
              </a:defRPr>
            </a:lvl7pPr>
            <a:lvl8pPr marL="3308418" indent="-229751" algn="l" defTabSz="919003" rtl="0" fontAlgn="base">
              <a:spcBef>
                <a:spcPct val="20000"/>
              </a:spcBef>
              <a:spcAft>
                <a:spcPct val="0"/>
              </a:spcAft>
              <a:buChar char="»"/>
              <a:defRPr sz="2000">
                <a:solidFill>
                  <a:schemeClr val="tx1"/>
                </a:solidFill>
                <a:latin typeface="+mn-lt"/>
                <a:cs typeface="+mn-cs"/>
              </a:defRPr>
            </a:lvl8pPr>
            <a:lvl9pPr marL="3721971" indent="-229751" algn="l" defTabSz="919003" rtl="0" fontAlgn="base">
              <a:spcBef>
                <a:spcPct val="20000"/>
              </a:spcBef>
              <a:spcAft>
                <a:spcPct val="0"/>
              </a:spcAft>
              <a:buChar char="»"/>
              <a:defRPr sz="2000">
                <a:solidFill>
                  <a:schemeClr val="tx1"/>
                </a:solidFill>
                <a:latin typeface="+mn-lt"/>
                <a:cs typeface="+mn-cs"/>
              </a:defRPr>
            </a:lvl9pPr>
          </a:lstStyle>
          <a:p>
            <a:pPr marL="805960" indent="-342692" defTabSz="888461">
              <a:lnSpc>
                <a:spcPct val="90000"/>
              </a:lnSpc>
              <a:spcBef>
                <a:spcPct val="50000"/>
              </a:spcBef>
              <a:spcAft>
                <a:spcPts val="599"/>
              </a:spcAft>
              <a:buFont typeface="Wingdings" pitchFamily="2" charset="2"/>
              <a:buChar char="ü"/>
            </a:pPr>
            <a:r>
              <a:rPr lang="en-US" altLang="zh-CN" sz="2000" kern="0" dirty="0">
                <a:solidFill>
                  <a:sysClr val="window" lastClr="FFFFFF"/>
                </a:solidFill>
                <a:latin typeface="Neo Sans Intel"/>
                <a:cs typeface="Arial"/>
              </a:rPr>
              <a:t>Superior Performance</a:t>
            </a:r>
          </a:p>
          <a:p>
            <a:pPr marL="805960" indent="-342692" defTabSz="888461">
              <a:lnSpc>
                <a:spcPct val="90000"/>
              </a:lnSpc>
              <a:spcBef>
                <a:spcPct val="50000"/>
              </a:spcBef>
              <a:spcAft>
                <a:spcPts val="599"/>
              </a:spcAft>
              <a:buFont typeface="Wingdings" pitchFamily="2" charset="2"/>
              <a:buChar char="ü"/>
            </a:pPr>
            <a:r>
              <a:rPr lang="en-US" altLang="zh-CN" sz="2000" kern="0" dirty="0">
                <a:solidFill>
                  <a:sysClr val="window" lastClr="FFFFFF"/>
                </a:solidFill>
                <a:latin typeface="Neo Sans Intel"/>
                <a:cs typeface="Arial"/>
              </a:rPr>
              <a:t>Increased Responsiveness</a:t>
            </a:r>
          </a:p>
          <a:p>
            <a:pPr marL="805960" indent="-342692" defTabSz="888461">
              <a:lnSpc>
                <a:spcPct val="90000"/>
              </a:lnSpc>
              <a:spcBef>
                <a:spcPct val="50000"/>
              </a:spcBef>
              <a:spcAft>
                <a:spcPts val="599"/>
              </a:spcAft>
              <a:buFont typeface="Wingdings" pitchFamily="2" charset="2"/>
              <a:buChar char="ü"/>
            </a:pPr>
            <a:r>
              <a:rPr lang="en-US" altLang="zh-CN" sz="2000" kern="0" dirty="0">
                <a:solidFill>
                  <a:sysClr val="window" lastClr="FFFFFF"/>
                </a:solidFill>
                <a:latin typeface="Neo Sans Intel"/>
                <a:cs typeface="Arial"/>
              </a:rPr>
              <a:t>Enhanced Security</a:t>
            </a:r>
          </a:p>
          <a:p>
            <a:pPr marL="805960" indent="-342692" defTabSz="888461">
              <a:lnSpc>
                <a:spcPct val="90000"/>
              </a:lnSpc>
              <a:spcBef>
                <a:spcPct val="50000"/>
              </a:spcBef>
              <a:spcAft>
                <a:spcPts val="599"/>
              </a:spcAft>
              <a:buFont typeface="Wingdings" pitchFamily="2" charset="2"/>
              <a:buChar char="ü"/>
            </a:pPr>
            <a:r>
              <a:rPr lang="en-US" sz="2000" kern="0" dirty="0">
                <a:solidFill>
                  <a:sysClr val="window" lastClr="FFFFFF"/>
                </a:solidFill>
                <a:latin typeface="Neo Sans Intel"/>
                <a:cs typeface="Arial"/>
              </a:rPr>
              <a:t>Intel® vPro™ Technology updated for 2012</a:t>
            </a:r>
          </a:p>
          <a:p>
            <a:pPr marL="805960" indent="-342692" defTabSz="888461">
              <a:lnSpc>
                <a:spcPct val="90000"/>
              </a:lnSpc>
              <a:spcBef>
                <a:spcPct val="50000"/>
              </a:spcBef>
              <a:spcAft>
                <a:spcPts val="599"/>
              </a:spcAft>
              <a:buFont typeface="Wingdings" pitchFamily="2" charset="2"/>
              <a:buChar char="ü"/>
            </a:pPr>
            <a:r>
              <a:rPr lang="en-US" altLang="zh-CN" sz="2000" kern="0" dirty="0" smtClean="0">
                <a:solidFill>
                  <a:sysClr val="window" lastClr="FFFFFF"/>
                </a:solidFill>
                <a:latin typeface="Neo Sans Intel"/>
                <a:cs typeface="Arial"/>
              </a:rPr>
              <a:t>Exciting </a:t>
            </a:r>
            <a:r>
              <a:rPr lang="en-US" altLang="zh-CN" sz="2000" kern="0" dirty="0">
                <a:solidFill>
                  <a:sysClr val="window" lastClr="FFFFFF"/>
                </a:solidFill>
                <a:latin typeface="Neo Sans Intel"/>
                <a:cs typeface="Arial"/>
              </a:rPr>
              <a:t>form factors – All-in-One, Ultrabook™</a:t>
            </a:r>
          </a:p>
          <a:p>
            <a:pPr marL="305871" indent="-305871" defTabSz="914730">
              <a:buNone/>
            </a:pPr>
            <a:endParaRPr lang="en-US" sz="1700" kern="0" dirty="0">
              <a:solidFill>
                <a:sysClr val="window" lastClr="FFFFFF"/>
              </a:solidFill>
              <a:latin typeface="Neo Sans Intel"/>
              <a:cs typeface="Arial"/>
            </a:endParaRPr>
          </a:p>
        </p:txBody>
      </p:sp>
      <p:sp>
        <p:nvSpPr>
          <p:cNvPr id="33" name="TextBox 32"/>
          <p:cNvSpPr txBox="1"/>
          <p:nvPr/>
        </p:nvSpPr>
        <p:spPr>
          <a:xfrm>
            <a:off x="2518727" y="5643882"/>
            <a:ext cx="3552460" cy="199988"/>
          </a:xfrm>
          <a:prstGeom prst="rect">
            <a:avLst/>
          </a:prstGeom>
          <a:noFill/>
        </p:spPr>
        <p:txBody>
          <a:bodyPr wrap="none" lIns="91383" tIns="45687" rIns="91383" bIns="45687" rtlCol="0">
            <a:spAutoFit/>
          </a:bodyPr>
          <a:lstStyle/>
          <a:p>
            <a:pPr eaLnBrk="0" fontAlgn="base" hangingPunct="0">
              <a:spcBef>
                <a:spcPct val="0"/>
              </a:spcBef>
              <a:spcAft>
                <a:spcPct val="0"/>
              </a:spcAft>
            </a:pPr>
            <a:r>
              <a:rPr lang="en-US" sz="700" dirty="0">
                <a:solidFill>
                  <a:prstClr val="white">
                    <a:lumMod val="65000"/>
                  </a:prstClr>
                </a:solidFill>
                <a:latin typeface="Arial" pitchFamily="34" charset="0"/>
              </a:rPr>
              <a:t>* Intel® Core™ i5 or i7 processor must be paired with Q67 or QM67 or QS67 chipset</a:t>
            </a:r>
          </a:p>
        </p:txBody>
      </p:sp>
      <p:pic>
        <p:nvPicPr>
          <p:cNvPr id="34" name="Picture 17" descr="intelchip-generic"/>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38200" y="3124200"/>
            <a:ext cx="2133600" cy="2133600"/>
          </a:xfrm>
          <a:prstGeom prst="rect">
            <a:avLst/>
          </a:prstGeom>
          <a:noFill/>
          <a:ln w="9525">
            <a:noFill/>
            <a:miter lim="800000"/>
            <a:headEnd/>
            <a:tailEnd/>
          </a:ln>
        </p:spPr>
      </p:pic>
      <p:sp>
        <p:nvSpPr>
          <p:cNvPr id="36" name="TextBox 35"/>
          <p:cNvSpPr txBox="1"/>
          <p:nvPr/>
        </p:nvSpPr>
        <p:spPr>
          <a:xfrm>
            <a:off x="424409" y="4936048"/>
            <a:ext cx="3542584" cy="707819"/>
          </a:xfrm>
          <a:prstGeom prst="rect">
            <a:avLst/>
          </a:prstGeom>
          <a:noFill/>
        </p:spPr>
        <p:txBody>
          <a:bodyPr wrap="square" lIns="91383" tIns="45687" rIns="91383" bIns="45687" rtlCol="0">
            <a:spAutoFit/>
          </a:bodyPr>
          <a:lstStyle/>
          <a:p>
            <a:pPr algn="ctr" eaLnBrk="0" fontAlgn="base" hangingPunct="0">
              <a:spcBef>
                <a:spcPct val="0"/>
              </a:spcBef>
              <a:spcAft>
                <a:spcPct val="0"/>
              </a:spcAft>
            </a:pPr>
            <a:r>
              <a:rPr lang="en-US" sz="2000" dirty="0">
                <a:solidFill>
                  <a:schemeClr val="bg1"/>
                </a:solidFill>
                <a:latin typeface="Neo Sans Intel" pitchFamily="34" charset="0"/>
              </a:rPr>
              <a:t>3rd Generation Intel</a:t>
            </a:r>
            <a:r>
              <a:rPr lang="en-US" sz="2000" baseline="30000" dirty="0">
                <a:solidFill>
                  <a:schemeClr val="bg1"/>
                </a:solidFill>
                <a:latin typeface="Neo Sans Intel" pitchFamily="34" charset="0"/>
              </a:rPr>
              <a:t>®</a:t>
            </a:r>
            <a:r>
              <a:rPr lang="en-US" sz="2000" dirty="0">
                <a:solidFill>
                  <a:schemeClr val="bg1"/>
                </a:solidFill>
                <a:latin typeface="Neo Sans Intel" pitchFamily="34" charset="0"/>
              </a:rPr>
              <a:t> Core™ Processor</a:t>
            </a:r>
          </a:p>
        </p:txBody>
      </p:sp>
      <p:pic>
        <p:nvPicPr>
          <p:cNvPr id="37"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394396" y="158755"/>
            <a:ext cx="612719" cy="612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2849733"/>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Isosceles Triangle 34"/>
          <p:cNvSpPr/>
          <p:nvPr/>
        </p:nvSpPr>
        <p:spPr bwMode="auto">
          <a:xfrm>
            <a:off x="-1371600" y="4267200"/>
            <a:ext cx="11658600" cy="1371600"/>
          </a:xfrm>
          <a:prstGeom prst="triangle">
            <a:avLst/>
          </a:prstGeom>
          <a:gradFill flip="none" rotWithShape="1">
            <a:gsLst>
              <a:gs pos="0">
                <a:schemeClr val="bg2">
                  <a:lumMod val="40000"/>
                  <a:lumOff val="60000"/>
                </a:schemeClr>
              </a:gs>
              <a:gs pos="50000">
                <a:schemeClr val="bg2">
                  <a:lumMod val="20000"/>
                  <a:lumOff val="80000"/>
                  <a:alpha val="43000"/>
                </a:schemeClr>
              </a:gs>
            </a:gsLst>
            <a:lin ang="16200000" scaled="1"/>
            <a:tileRect/>
          </a:gradFill>
          <a:ln w="12700">
            <a:noFill/>
            <a:headEnd type="none" w="med" len="med"/>
            <a:tailEnd type="none" w="med" len="med"/>
          </a:ln>
          <a:effectLst>
            <a:outerShdw blurRad="40000" dist="23000" dir="5400000" rotWithShape="0">
              <a:srgbClr val="000000">
                <a:alpha val="35000"/>
              </a:srgbClr>
            </a:outerShdw>
            <a:softEdge rad="317500"/>
          </a:effectLst>
        </p:spPr>
        <p:style>
          <a:lnRef idx="1">
            <a:schemeClr val="accent1"/>
          </a:lnRef>
          <a:fillRef idx="1001">
            <a:schemeClr val="dk2"/>
          </a:fillRef>
          <a:effectRef idx="2">
            <a:schemeClr val="accent1"/>
          </a:effectRef>
          <a:fontRef idx="minor">
            <a:schemeClr val="lt1"/>
          </a:fontRef>
        </p:style>
        <p:txBody>
          <a:bodyPr vert="horz" wrap="square" lIns="91422" tIns="45710" rIns="91422" bIns="45710" numCol="1" rtlCol="0" anchor="ctr" anchorCtr="0" compatLnSpc="1">
            <a:prstTxWarp prst="textNoShape">
              <a:avLst/>
            </a:prstTxWarp>
          </a:bodyPr>
          <a:lstStyle/>
          <a:p>
            <a:pPr algn="ctr"/>
            <a:endParaRPr lang="en-GB" smtClean="0">
              <a:solidFill>
                <a:srgbClr val="FFFFFF"/>
              </a:solidFill>
              <a:latin typeface="Neo Sans Intel Medium" pitchFamily="34" charset="0"/>
            </a:endParaRPr>
          </a:p>
        </p:txBody>
      </p:sp>
      <p:sp>
        <p:nvSpPr>
          <p:cNvPr id="61" name="Title 1"/>
          <p:cNvSpPr>
            <a:spLocks noGrp="1"/>
          </p:cNvSpPr>
          <p:nvPr>
            <p:ph type="title"/>
          </p:nvPr>
        </p:nvSpPr>
        <p:spPr>
          <a:xfrm>
            <a:off x="457200" y="228600"/>
            <a:ext cx="8229600" cy="885827"/>
          </a:xfrm>
        </p:spPr>
        <p:txBody>
          <a:bodyPr/>
          <a:lstStyle/>
          <a:p>
            <a:pPr algn="ctr">
              <a:lnSpc>
                <a:spcPct val="100000"/>
              </a:lnSpc>
            </a:pPr>
            <a:r>
              <a:rPr lang="en-US" sz="2800" dirty="0"/>
              <a:t>3rd Generation Intel</a:t>
            </a:r>
            <a:r>
              <a:rPr lang="en-US" sz="2800" baseline="30000" dirty="0"/>
              <a:t>®</a:t>
            </a:r>
            <a:r>
              <a:rPr lang="en-US" sz="2800" dirty="0"/>
              <a:t> Core™ Processor Graphics</a:t>
            </a:r>
            <a:br>
              <a:rPr lang="en-US" sz="2800" dirty="0"/>
            </a:br>
            <a:r>
              <a:rPr lang="en-US" sz="2000" i="1" dirty="0">
                <a:latin typeface="Neo Sans Intel" pitchFamily="34" charset="0"/>
              </a:rPr>
              <a:t>Built in Graphics - Industry Leadership on 22nm </a:t>
            </a:r>
            <a:endParaRPr lang="en-GB" sz="2800" i="1" dirty="0">
              <a:latin typeface="Neo Sans Intel" pitchFamily="34" charset="0"/>
            </a:endParaRPr>
          </a:p>
        </p:txBody>
      </p:sp>
      <p:sp>
        <p:nvSpPr>
          <p:cNvPr id="63" name="Rounded Rectangle 62"/>
          <p:cNvSpPr/>
          <p:nvPr/>
        </p:nvSpPr>
        <p:spPr bwMode="auto">
          <a:xfrm>
            <a:off x="155417" y="2181981"/>
            <a:ext cx="2133600" cy="533400"/>
          </a:xfrm>
          <a:prstGeom prst="roundRect">
            <a:avLst/>
          </a:prstGeom>
          <a:solidFill>
            <a:schemeClr val="accent3"/>
          </a:solidFill>
          <a:ln w="12700">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1001">
            <a:schemeClr val="lt2"/>
          </a:fillRef>
          <a:effectRef idx="2">
            <a:schemeClr val="accent1"/>
          </a:effectRef>
          <a:fontRef idx="minor">
            <a:schemeClr val="lt1"/>
          </a:fontRef>
        </p:style>
        <p:txBody>
          <a:bodyPr vert="horz" wrap="square" lIns="91422" tIns="45710" rIns="91422" bIns="45710" numCol="1" rtlCol="0" anchor="ctr" anchorCtr="0" compatLnSpc="1">
            <a:prstTxWarp prst="textNoShape">
              <a:avLst/>
            </a:prstTxWarp>
          </a:bodyPr>
          <a:lstStyle/>
          <a:p>
            <a:pPr algn="ctr"/>
            <a:r>
              <a:rPr lang="en-US" sz="1500" dirty="0">
                <a:solidFill>
                  <a:srgbClr val="FFFFFF"/>
                </a:solidFill>
                <a:latin typeface="Neo Sans Intel Medium" pitchFamily="34" charset="0"/>
              </a:rPr>
              <a:t>Higher Performance 3D Graphics</a:t>
            </a:r>
            <a:endParaRPr lang="en-GB" sz="1500" dirty="0">
              <a:solidFill>
                <a:srgbClr val="FFFFFF"/>
              </a:solidFill>
              <a:latin typeface="Neo Sans Intel Medium" pitchFamily="34" charset="0"/>
            </a:endParaRPr>
          </a:p>
        </p:txBody>
      </p:sp>
      <p:sp>
        <p:nvSpPr>
          <p:cNvPr id="64" name="Rounded Rectangle 63"/>
          <p:cNvSpPr/>
          <p:nvPr/>
        </p:nvSpPr>
        <p:spPr bwMode="auto">
          <a:xfrm>
            <a:off x="228600" y="4534993"/>
            <a:ext cx="2819400" cy="646613"/>
          </a:xfrm>
          <a:prstGeom prst="roundRect">
            <a:avLst/>
          </a:prstGeom>
          <a:gradFill flip="none" rotWithShape="1">
            <a:gsLst>
              <a:gs pos="0">
                <a:srgbClr val="0860A8">
                  <a:shade val="30000"/>
                  <a:satMod val="115000"/>
                </a:srgbClr>
              </a:gs>
              <a:gs pos="50000">
                <a:srgbClr val="0860A8">
                  <a:shade val="67500"/>
                  <a:satMod val="115000"/>
                </a:srgbClr>
              </a:gs>
              <a:gs pos="100000">
                <a:srgbClr val="0860A8">
                  <a:shade val="100000"/>
                  <a:satMod val="115000"/>
                </a:srgbClr>
              </a:gs>
            </a:gsLst>
            <a:lin ang="16200000" scaled="1"/>
            <a:tileRect/>
          </a:gradFill>
          <a:ln w="12700" cap="flat" cmpd="sng" algn="ctr">
            <a:noFill/>
            <a:prstDash val="solid"/>
            <a:headEnd type="none" w="med" len="med"/>
            <a:tailEnd type="none" w="med" len="me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vert="horz" wrap="square" lIns="91422" tIns="45710" rIns="91422" bIns="45710" numCol="1" rtlCol="0" anchor="ctr" anchorCtr="0" compatLnSpc="1">
            <a:prstTxWarp prst="textNoShape">
              <a:avLst/>
            </a:prstTxWarp>
          </a:bodyPr>
          <a:lstStyle/>
          <a:p>
            <a:pPr algn="ctr">
              <a:defRPr/>
            </a:pPr>
            <a:r>
              <a:rPr lang="en-US" kern="0" dirty="0" smtClean="0">
                <a:solidFill>
                  <a:srgbClr val="FFFFFF"/>
                </a:solidFill>
                <a:latin typeface="Neo Sans Intel Medium" pitchFamily="34" charset="0"/>
                <a:cs typeface="Arial"/>
              </a:rPr>
              <a:t>Lower power consumption</a:t>
            </a:r>
            <a:endParaRPr lang="en-GB" sz="1600" kern="0" dirty="0">
              <a:solidFill>
                <a:srgbClr val="FFFFFF"/>
              </a:solidFill>
              <a:latin typeface="Neo Sans Intel Medium" pitchFamily="34" charset="0"/>
              <a:cs typeface="Arial"/>
            </a:endParaRPr>
          </a:p>
        </p:txBody>
      </p:sp>
      <p:sp>
        <p:nvSpPr>
          <p:cNvPr id="66" name="Rounded Rectangle 65"/>
          <p:cNvSpPr/>
          <p:nvPr/>
        </p:nvSpPr>
        <p:spPr bwMode="auto">
          <a:xfrm>
            <a:off x="3124200" y="4534993"/>
            <a:ext cx="2895600" cy="646613"/>
          </a:xfrm>
          <a:prstGeom prst="roundRect">
            <a:avLst/>
          </a:prstGeom>
          <a:gradFill flip="none" rotWithShape="1">
            <a:gsLst>
              <a:gs pos="0">
                <a:srgbClr val="0860A8">
                  <a:shade val="30000"/>
                  <a:satMod val="115000"/>
                </a:srgbClr>
              </a:gs>
              <a:gs pos="50000">
                <a:srgbClr val="0860A8">
                  <a:shade val="67500"/>
                  <a:satMod val="115000"/>
                </a:srgbClr>
              </a:gs>
              <a:gs pos="100000">
                <a:srgbClr val="0860A8">
                  <a:shade val="100000"/>
                  <a:satMod val="115000"/>
                </a:srgbClr>
              </a:gs>
            </a:gsLst>
            <a:lin ang="16200000" scaled="1"/>
            <a:tileRect/>
          </a:gradFill>
          <a:ln w="12700" cap="flat" cmpd="sng" algn="ctr">
            <a:noFill/>
            <a:prstDash val="solid"/>
            <a:headEnd type="none" w="med" len="med"/>
            <a:tailEnd type="none" w="med" len="me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vert="horz" wrap="square" lIns="91422" tIns="45710" rIns="91422" bIns="45710" numCol="1" rtlCol="0" anchor="ctr" anchorCtr="0" compatLnSpc="1">
            <a:prstTxWarp prst="textNoShape">
              <a:avLst/>
            </a:prstTxWarp>
          </a:bodyPr>
          <a:lstStyle/>
          <a:p>
            <a:pPr algn="ctr">
              <a:defRPr/>
            </a:pPr>
            <a:r>
              <a:rPr lang="en-US" kern="0" dirty="0" smtClean="0">
                <a:solidFill>
                  <a:srgbClr val="FFFFFF"/>
                </a:solidFill>
                <a:latin typeface="Neo Sans Intel Medium" pitchFamily="34" charset="0"/>
                <a:cs typeface="Arial"/>
              </a:rPr>
              <a:t>Visual Experience</a:t>
            </a:r>
            <a:endParaRPr lang="en-GB" kern="0" dirty="0" smtClean="0">
              <a:solidFill>
                <a:srgbClr val="FFFFFF"/>
              </a:solidFill>
              <a:latin typeface="Neo Sans Intel Medium" pitchFamily="34" charset="0"/>
              <a:cs typeface="Arial"/>
            </a:endParaRPr>
          </a:p>
        </p:txBody>
      </p:sp>
      <p:sp>
        <p:nvSpPr>
          <p:cNvPr id="67" name="Rounded Rectangle 66"/>
          <p:cNvSpPr/>
          <p:nvPr/>
        </p:nvSpPr>
        <p:spPr bwMode="auto">
          <a:xfrm>
            <a:off x="6096000" y="4534993"/>
            <a:ext cx="2819400" cy="646613"/>
          </a:xfrm>
          <a:prstGeom prst="roundRect">
            <a:avLst/>
          </a:prstGeom>
          <a:gradFill flip="none" rotWithShape="1">
            <a:gsLst>
              <a:gs pos="0">
                <a:srgbClr val="0860A8">
                  <a:shade val="30000"/>
                  <a:satMod val="115000"/>
                </a:srgbClr>
              </a:gs>
              <a:gs pos="50000">
                <a:srgbClr val="0860A8">
                  <a:shade val="67500"/>
                  <a:satMod val="115000"/>
                </a:srgbClr>
              </a:gs>
              <a:gs pos="100000">
                <a:srgbClr val="0860A8">
                  <a:shade val="100000"/>
                  <a:satMod val="115000"/>
                </a:srgbClr>
              </a:gs>
            </a:gsLst>
            <a:lin ang="16200000" scaled="1"/>
            <a:tileRect/>
          </a:gradFill>
          <a:ln w="12700" cap="flat" cmpd="sng" algn="ctr">
            <a:noFill/>
            <a:prstDash val="solid"/>
            <a:headEnd type="none" w="med" len="med"/>
            <a:tailEnd type="none" w="med" len="me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vert="horz" wrap="square" lIns="91422" tIns="45710" rIns="91422" bIns="45710" numCol="1" rtlCol="0" anchor="ctr" anchorCtr="0" compatLnSpc="1">
            <a:prstTxWarp prst="textNoShape">
              <a:avLst/>
            </a:prstTxWarp>
          </a:bodyPr>
          <a:lstStyle/>
          <a:p>
            <a:pPr algn="ctr">
              <a:defRPr/>
            </a:pPr>
            <a:r>
              <a:rPr lang="en-US" kern="0" dirty="0" smtClean="0">
                <a:solidFill>
                  <a:srgbClr val="FFFFFF"/>
                </a:solidFill>
                <a:latin typeface="Neo Sans Intel Medium" pitchFamily="34" charset="0"/>
                <a:cs typeface="Arial"/>
              </a:rPr>
              <a:t>Thinner form factors</a:t>
            </a:r>
            <a:endParaRPr lang="en-GB" kern="0" dirty="0" smtClean="0">
              <a:solidFill>
                <a:srgbClr val="FFFFFF"/>
              </a:solidFill>
              <a:latin typeface="Neo Sans Intel Medium" pitchFamily="34" charset="0"/>
              <a:cs typeface="Arial"/>
            </a:endParaRPr>
          </a:p>
        </p:txBody>
      </p:sp>
      <p:sp>
        <p:nvSpPr>
          <p:cNvPr id="68" name="Rounded Rectangle 67"/>
          <p:cNvSpPr/>
          <p:nvPr/>
        </p:nvSpPr>
        <p:spPr bwMode="auto">
          <a:xfrm>
            <a:off x="5486400" y="4419600"/>
            <a:ext cx="609600" cy="228600"/>
          </a:xfrm>
          <a:prstGeom prst="roundRect">
            <a:avLst/>
          </a:prstGeom>
          <a:gradFill rotWithShape="1">
            <a:gsLst>
              <a:gs pos="0">
                <a:srgbClr val="FF5C00">
                  <a:shade val="51000"/>
                  <a:satMod val="130000"/>
                </a:srgbClr>
              </a:gs>
              <a:gs pos="80000">
                <a:srgbClr val="FF5C00">
                  <a:shade val="93000"/>
                  <a:satMod val="130000"/>
                </a:srgbClr>
              </a:gs>
              <a:gs pos="100000">
                <a:srgbClr val="FF5C00">
                  <a:shade val="94000"/>
                  <a:satMod val="135000"/>
                </a:srgbClr>
              </a:gs>
            </a:gsLst>
            <a:lin ang="16200000" scaled="0"/>
          </a:gradFill>
          <a:ln w="9525" cap="flat" cmpd="sng" algn="ctr">
            <a:noFill/>
            <a:prstDash val="solid"/>
            <a:headEnd type="none" w="med" len="med"/>
            <a:tailEnd type="none" w="med" len="med"/>
          </a:ln>
          <a:effectLst>
            <a:outerShdw blurRad="225425" dist="50800" dir="5220000" algn="ctr">
              <a:srgbClr val="000000">
                <a:alpha val="33000"/>
              </a:srgbClr>
            </a:outerShdw>
            <a:reflection blurRad="6350" stA="50000" endA="300" endPos="550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vert="horz" wrap="none" lIns="91422" tIns="45710" rIns="91422" bIns="45710" numCol="1" rtlCol="0" anchor="ctr" anchorCtr="0" compatLnSpc="1">
            <a:prstTxWarp prst="textNoShape">
              <a:avLst/>
            </a:prstTxWarp>
          </a:bodyPr>
          <a:lstStyle/>
          <a:p>
            <a:pPr algn="ctr">
              <a:defRPr/>
            </a:pPr>
            <a:r>
              <a:rPr lang="en-US" sz="1500" kern="0" dirty="0">
                <a:solidFill>
                  <a:srgbClr val="FFFFFF"/>
                </a:solidFill>
                <a:latin typeface="Neo Sans Intel Medium" pitchFamily="34" charset="0"/>
                <a:cs typeface="Arial"/>
              </a:rPr>
              <a:t>Richer</a:t>
            </a:r>
            <a:endParaRPr lang="en-GB" sz="1500" kern="0" dirty="0">
              <a:solidFill>
                <a:srgbClr val="FFFFFF"/>
              </a:solidFill>
              <a:latin typeface="Neo Sans Intel Medium" pitchFamily="34" charset="0"/>
              <a:cs typeface="Arial"/>
            </a:endParaRPr>
          </a:p>
        </p:txBody>
      </p:sp>
      <p:sp>
        <p:nvSpPr>
          <p:cNvPr id="69" name="Rounded Rectangle 68"/>
          <p:cNvSpPr/>
          <p:nvPr/>
        </p:nvSpPr>
        <p:spPr bwMode="auto">
          <a:xfrm>
            <a:off x="2514600" y="4419600"/>
            <a:ext cx="609600" cy="228600"/>
          </a:xfrm>
          <a:prstGeom prst="roundRect">
            <a:avLst/>
          </a:prstGeom>
          <a:gradFill rotWithShape="1">
            <a:gsLst>
              <a:gs pos="0">
                <a:srgbClr val="FF5C00">
                  <a:shade val="51000"/>
                  <a:satMod val="130000"/>
                </a:srgbClr>
              </a:gs>
              <a:gs pos="80000">
                <a:srgbClr val="FF5C00">
                  <a:shade val="93000"/>
                  <a:satMod val="130000"/>
                </a:srgbClr>
              </a:gs>
              <a:gs pos="100000">
                <a:srgbClr val="FF5C00">
                  <a:shade val="94000"/>
                  <a:satMod val="135000"/>
                </a:srgbClr>
              </a:gs>
            </a:gsLst>
            <a:lin ang="16200000" scaled="0"/>
          </a:gradFill>
          <a:ln w="9525" cap="flat" cmpd="sng" algn="ctr">
            <a:noFill/>
            <a:prstDash val="solid"/>
            <a:headEnd type="none" w="med" len="med"/>
            <a:tailEnd type="none" w="med" len="med"/>
          </a:ln>
          <a:effectLst>
            <a:outerShdw blurRad="225425" dist="50800" dir="5220000" algn="ctr">
              <a:srgbClr val="000000">
                <a:alpha val="33000"/>
              </a:srgbClr>
            </a:outerShdw>
            <a:reflection blurRad="6350" stA="50000" endA="300" endPos="550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vert="horz" wrap="none" lIns="91422" tIns="45710" rIns="91422" bIns="45710" numCol="1" rtlCol="0" anchor="ctr" anchorCtr="0" compatLnSpc="1">
            <a:prstTxWarp prst="textNoShape">
              <a:avLst/>
            </a:prstTxWarp>
          </a:bodyPr>
          <a:lstStyle/>
          <a:p>
            <a:pPr algn="ctr">
              <a:defRPr/>
            </a:pPr>
            <a:r>
              <a:rPr lang="en-US" sz="1500" kern="0" dirty="0">
                <a:solidFill>
                  <a:srgbClr val="FFFFFF"/>
                </a:solidFill>
                <a:latin typeface="Neo Sans Intel Medium" pitchFamily="34" charset="0"/>
                <a:cs typeface="Arial"/>
              </a:rPr>
              <a:t>Cooler</a:t>
            </a:r>
            <a:endParaRPr lang="en-GB" sz="1500" kern="0" dirty="0">
              <a:solidFill>
                <a:srgbClr val="FFFFFF"/>
              </a:solidFill>
              <a:latin typeface="Neo Sans Intel Medium" pitchFamily="34" charset="0"/>
              <a:cs typeface="Arial"/>
            </a:endParaRPr>
          </a:p>
        </p:txBody>
      </p:sp>
      <p:sp>
        <p:nvSpPr>
          <p:cNvPr id="70" name="Rounded Rectangle 69"/>
          <p:cNvSpPr/>
          <p:nvPr/>
        </p:nvSpPr>
        <p:spPr bwMode="auto">
          <a:xfrm>
            <a:off x="8382000" y="4419600"/>
            <a:ext cx="609600" cy="228600"/>
          </a:xfrm>
          <a:prstGeom prst="roundRect">
            <a:avLst/>
          </a:prstGeom>
          <a:gradFill rotWithShape="1">
            <a:gsLst>
              <a:gs pos="0">
                <a:srgbClr val="FF5C00">
                  <a:shade val="51000"/>
                  <a:satMod val="130000"/>
                </a:srgbClr>
              </a:gs>
              <a:gs pos="80000">
                <a:srgbClr val="FF5C00">
                  <a:shade val="93000"/>
                  <a:satMod val="130000"/>
                </a:srgbClr>
              </a:gs>
              <a:gs pos="100000">
                <a:srgbClr val="FF5C00">
                  <a:shade val="94000"/>
                  <a:satMod val="135000"/>
                </a:srgbClr>
              </a:gs>
            </a:gsLst>
            <a:lin ang="16200000" scaled="0"/>
          </a:gradFill>
          <a:ln w="9525" cap="flat" cmpd="sng" algn="ctr">
            <a:noFill/>
            <a:prstDash val="solid"/>
            <a:headEnd type="none" w="med" len="med"/>
            <a:tailEnd type="none" w="med" len="med"/>
          </a:ln>
          <a:effectLst>
            <a:outerShdw blurRad="225425" dist="50800" dir="5220000" algn="ctr">
              <a:srgbClr val="000000">
                <a:alpha val="33000"/>
              </a:srgbClr>
            </a:outerShdw>
            <a:reflection blurRad="6350" stA="50000" endA="300" endPos="550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vert="horz" wrap="none" lIns="91422" tIns="45710" rIns="91422" bIns="45710" numCol="1" rtlCol="0" anchor="ctr" anchorCtr="0" compatLnSpc="1">
            <a:prstTxWarp prst="textNoShape">
              <a:avLst/>
            </a:prstTxWarp>
          </a:bodyPr>
          <a:lstStyle/>
          <a:p>
            <a:pPr algn="ctr">
              <a:defRPr/>
            </a:pPr>
            <a:r>
              <a:rPr lang="en-US" sz="1200" kern="0" dirty="0">
                <a:solidFill>
                  <a:srgbClr val="FFFFFF"/>
                </a:solidFill>
                <a:latin typeface="Neo Sans Intel Medium" pitchFamily="34" charset="0"/>
                <a:cs typeface="Arial"/>
              </a:rPr>
              <a:t>Lighter!</a:t>
            </a:r>
            <a:endParaRPr lang="en-GB" sz="1200" kern="0" dirty="0">
              <a:solidFill>
                <a:srgbClr val="FFFFFF"/>
              </a:solidFill>
              <a:latin typeface="Neo Sans Intel Medium" pitchFamily="34" charset="0"/>
              <a:cs typeface="Arial"/>
            </a:endParaRPr>
          </a:p>
        </p:txBody>
      </p:sp>
      <p:sp>
        <p:nvSpPr>
          <p:cNvPr id="72" name="Rounded Rectangle 71"/>
          <p:cNvSpPr/>
          <p:nvPr/>
        </p:nvSpPr>
        <p:spPr bwMode="auto">
          <a:xfrm>
            <a:off x="155417" y="1496181"/>
            <a:ext cx="2133600" cy="533400"/>
          </a:xfrm>
          <a:prstGeom prst="roundRect">
            <a:avLst/>
          </a:prstGeom>
          <a:solidFill>
            <a:schemeClr val="accent3"/>
          </a:solidFill>
          <a:ln w="12700">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1001">
            <a:schemeClr val="lt2"/>
          </a:fillRef>
          <a:effectRef idx="2">
            <a:schemeClr val="accent1"/>
          </a:effectRef>
          <a:fontRef idx="minor">
            <a:schemeClr val="lt1"/>
          </a:fontRef>
        </p:style>
        <p:txBody>
          <a:bodyPr vert="horz" wrap="square" lIns="91422" tIns="45710" rIns="91422" bIns="45710" numCol="1" rtlCol="0" anchor="ctr" anchorCtr="0" compatLnSpc="1">
            <a:prstTxWarp prst="textNoShape">
              <a:avLst/>
            </a:prstTxWarp>
          </a:bodyPr>
          <a:lstStyle/>
          <a:p>
            <a:pPr algn="ctr"/>
            <a:r>
              <a:rPr lang="en-GB" sz="1500" dirty="0">
                <a:solidFill>
                  <a:srgbClr val="FFFFFF"/>
                </a:solidFill>
                <a:latin typeface="Neo Sans Intel Medium" pitchFamily="34" charset="0"/>
              </a:rPr>
              <a:t>Faster Media Processing</a:t>
            </a:r>
          </a:p>
        </p:txBody>
      </p:sp>
      <p:sp>
        <p:nvSpPr>
          <p:cNvPr id="73" name="Rounded Rectangle 72"/>
          <p:cNvSpPr/>
          <p:nvPr/>
        </p:nvSpPr>
        <p:spPr bwMode="auto">
          <a:xfrm>
            <a:off x="155417" y="2867781"/>
            <a:ext cx="2133600" cy="533400"/>
          </a:xfrm>
          <a:prstGeom prst="roundRect">
            <a:avLst/>
          </a:prstGeom>
          <a:solidFill>
            <a:schemeClr val="accent3"/>
          </a:solidFill>
          <a:ln w="12700">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1001">
            <a:schemeClr val="lt2"/>
          </a:fillRef>
          <a:effectRef idx="2">
            <a:schemeClr val="accent1"/>
          </a:effectRef>
          <a:fontRef idx="minor">
            <a:schemeClr val="lt1"/>
          </a:fontRef>
        </p:style>
        <p:txBody>
          <a:bodyPr vert="horz" wrap="square" lIns="91422" tIns="45710" rIns="91422" bIns="45710" numCol="1" rtlCol="0" anchor="ctr" anchorCtr="0" compatLnSpc="1">
            <a:prstTxWarp prst="textNoShape">
              <a:avLst/>
            </a:prstTxWarp>
          </a:bodyPr>
          <a:lstStyle/>
          <a:p>
            <a:pPr algn="ctr"/>
            <a:r>
              <a:rPr lang="en-US" sz="1500" dirty="0">
                <a:solidFill>
                  <a:srgbClr val="FFFFFF"/>
                </a:solidFill>
                <a:latin typeface="Neo Sans Intel Medium" pitchFamily="34" charset="0"/>
              </a:rPr>
              <a:t>DX11 Support</a:t>
            </a:r>
            <a:endParaRPr lang="en-GB" sz="1500" dirty="0">
              <a:solidFill>
                <a:srgbClr val="FFFFFF"/>
              </a:solidFill>
              <a:latin typeface="Neo Sans Intel Medium" pitchFamily="34" charset="0"/>
            </a:endParaRPr>
          </a:p>
        </p:txBody>
      </p:sp>
      <p:sp>
        <p:nvSpPr>
          <p:cNvPr id="74" name="Rounded Rectangle 73"/>
          <p:cNvSpPr/>
          <p:nvPr/>
        </p:nvSpPr>
        <p:spPr bwMode="auto">
          <a:xfrm>
            <a:off x="155417" y="3553581"/>
            <a:ext cx="2133600" cy="533400"/>
          </a:xfrm>
          <a:prstGeom prst="roundRect">
            <a:avLst/>
          </a:prstGeom>
          <a:solidFill>
            <a:schemeClr val="accent3"/>
          </a:solidFill>
          <a:ln w="12700">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1001">
            <a:schemeClr val="lt2"/>
          </a:fillRef>
          <a:effectRef idx="2">
            <a:schemeClr val="accent1"/>
          </a:effectRef>
          <a:fontRef idx="minor">
            <a:schemeClr val="lt1"/>
          </a:fontRef>
        </p:style>
        <p:txBody>
          <a:bodyPr vert="horz" wrap="square" lIns="91422" tIns="45710" rIns="91422" bIns="45710" numCol="1" rtlCol="0" anchor="ctr" anchorCtr="0" compatLnSpc="1">
            <a:prstTxWarp prst="textNoShape">
              <a:avLst/>
            </a:prstTxWarp>
          </a:bodyPr>
          <a:lstStyle/>
          <a:p>
            <a:pPr algn="ctr"/>
            <a:r>
              <a:rPr lang="en-US" sz="1500" dirty="0">
                <a:solidFill>
                  <a:srgbClr val="FFFFFF"/>
                </a:solidFill>
                <a:latin typeface="Neo Sans Intel Medium" pitchFamily="34" charset="0"/>
              </a:rPr>
              <a:t>Enhanced Quality &amp; Display Capabilities</a:t>
            </a:r>
            <a:endParaRPr lang="en-GB" sz="1500" dirty="0">
              <a:solidFill>
                <a:srgbClr val="FFFFFF"/>
              </a:solidFill>
              <a:latin typeface="Neo Sans Intel Medium" pitchFamily="34" charset="0"/>
            </a:endParaRP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4605" y="1501781"/>
            <a:ext cx="6374581" cy="2689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ectangle 30"/>
          <p:cNvSpPr/>
          <p:nvPr/>
        </p:nvSpPr>
        <p:spPr bwMode="auto">
          <a:xfrm>
            <a:off x="0" y="5492164"/>
            <a:ext cx="9144000" cy="609599"/>
          </a:xfrm>
          <a:prstGeom prst="rect">
            <a:avLst/>
          </a:prstGeom>
          <a:gradFill flip="none" rotWithShape="1">
            <a:gsLst>
              <a:gs pos="0">
                <a:srgbClr val="00B0F0">
                  <a:alpha val="0"/>
                </a:srgbClr>
              </a:gs>
              <a:gs pos="50000">
                <a:srgbClr val="0071C5">
                  <a:alpha val="37000"/>
                </a:srgbClr>
              </a:gs>
              <a:gs pos="100000">
                <a:schemeClr val="accent1">
                  <a:lumMod val="40000"/>
                  <a:lumOff val="60000"/>
                  <a:alpha val="6000"/>
                </a:schemeClr>
              </a:gs>
            </a:gsLst>
            <a:lin ang="0" scaled="1"/>
            <a:tileRect/>
          </a:gradFill>
          <a:ln w="25400" cap="flat" cmpd="sng" algn="ctr">
            <a:noFill/>
            <a:prstDash val="solid"/>
            <a:round/>
            <a:headEnd type="none" w="med" len="med"/>
            <a:tailEnd type="none" w="med" len="med"/>
          </a:ln>
          <a:effectLst/>
          <a:extLst/>
        </p:spPr>
        <p:txBody>
          <a:bodyPr vert="horz" wrap="square" lIns="79957" tIns="39979" rIns="79957" bIns="39979" numCol="1" rtlCol="0" anchor="ctr" anchorCtr="0" compatLnSpc="1">
            <a:prstTxWarp prst="textNoShape">
              <a:avLst/>
            </a:prstTxWarp>
          </a:bodyPr>
          <a:lstStyle/>
          <a:p>
            <a:pPr algn="ctr" defTabSz="799560"/>
            <a:r>
              <a:rPr lang="en-GB" sz="2000" kern="0" dirty="0">
                <a:solidFill>
                  <a:srgbClr val="061922"/>
                </a:solidFill>
                <a:latin typeface="Neo Sans Intel Medium" pitchFamily="34" charset="0"/>
                <a:cs typeface="Arial"/>
              </a:rPr>
              <a:t>Up to 2X performance improvement on media applications and 3D graphics</a:t>
            </a:r>
            <a:r>
              <a:rPr lang="en-GB" sz="2000" kern="0" baseline="30000" dirty="0">
                <a:solidFill>
                  <a:srgbClr val="061922"/>
                </a:solidFill>
                <a:latin typeface="Neo Sans Intel Medium" pitchFamily="34" charset="0"/>
                <a:cs typeface="Arial"/>
              </a:rPr>
              <a:t>‡</a:t>
            </a:r>
            <a:endParaRPr lang="en-US" sz="2000" baseline="30000" dirty="0">
              <a:solidFill>
                <a:srgbClr val="000000"/>
              </a:solidFill>
              <a:latin typeface="Gill Sans" charset="0"/>
              <a:ea typeface="ヒラギノ角ゴ ProN W3" charset="0"/>
              <a:cs typeface="ヒラギノ角ゴ ProN W3" charset="0"/>
              <a:sym typeface="Gill Sans" charset="0"/>
            </a:endParaRPr>
          </a:p>
        </p:txBody>
      </p:sp>
      <p:sp>
        <p:nvSpPr>
          <p:cNvPr id="20" name="Slide Number Placeholder 1"/>
          <p:cNvSpPr>
            <a:spLocks noGrp="1"/>
          </p:cNvSpPr>
          <p:nvPr>
            <p:ph type="sldNum" sz="quarter" idx="4294967295"/>
          </p:nvPr>
        </p:nvSpPr>
        <p:spPr>
          <a:xfrm>
            <a:off x="-3454" y="6592399"/>
            <a:ext cx="2901776" cy="265622"/>
          </a:xfrm>
          <a:prstGeom prst="rect">
            <a:avLst/>
          </a:prstGeom>
        </p:spPr>
        <p:txBody>
          <a:bodyPr/>
          <a:lstStyle/>
          <a:p>
            <a:pPr algn="l"/>
            <a:fld id="{FD44707B-D922-47D5-BD24-D96E91B70543}" type="slidenum">
              <a:rPr lang="en-US" sz="900">
                <a:solidFill>
                  <a:prstClr val="white"/>
                </a:solidFill>
              </a:rPr>
              <a:pPr algn="l"/>
              <a:t>16</a:t>
            </a:fld>
            <a:r>
              <a:rPr lang="en-US" sz="900" dirty="0"/>
              <a:t>	</a:t>
            </a:r>
          </a:p>
        </p:txBody>
      </p:sp>
      <p:pic>
        <p:nvPicPr>
          <p:cNvPr id="19"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570894" y="21540"/>
            <a:ext cx="537483" cy="564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251493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54346" y="323429"/>
            <a:ext cx="7982856" cy="677072"/>
          </a:xfrm>
        </p:spPr>
        <p:txBody>
          <a:bodyPr/>
          <a:lstStyle/>
          <a:p>
            <a:r>
              <a:rPr lang="en-US" sz="2900" dirty="0"/>
              <a:t>3</a:t>
            </a:r>
            <a:r>
              <a:rPr lang="en-US" sz="2900" baseline="30000" dirty="0"/>
              <a:t>rd</a:t>
            </a:r>
            <a:r>
              <a:rPr lang="en-US" sz="2900" dirty="0"/>
              <a:t> Gen Intel</a:t>
            </a:r>
            <a:r>
              <a:rPr lang="en-US" sz="2900" baseline="30000" dirty="0"/>
              <a:t>®</a:t>
            </a:r>
            <a:r>
              <a:rPr lang="en-US" sz="2900" dirty="0"/>
              <a:t> Core™ vPro™ </a:t>
            </a:r>
            <a:br>
              <a:rPr lang="en-US" sz="2900" dirty="0"/>
            </a:br>
            <a:r>
              <a:rPr lang="en-US" sz="2900" dirty="0"/>
              <a:t>Processors</a:t>
            </a:r>
            <a:endParaRPr lang="en-US" altLang="zh-CN" sz="2900" dirty="0"/>
          </a:p>
        </p:txBody>
      </p:sp>
      <p:pic>
        <p:nvPicPr>
          <p:cNvPr id="41" name="Picture 3" descr="D:\Documents\MIM\20100901\png_samples_00012.png"/>
          <p:cNvPicPr>
            <a:picLocks noChangeAspect="1" noChangeArrowheads="1"/>
          </p:cNvPicPr>
          <p:nvPr/>
        </p:nvPicPr>
        <p:blipFill>
          <a:blip r:embed="rId3" cstate="email">
            <a:extLst>
              <a:ext uri="{BEBA8EAE-BF5A-486C-A8C5-ECC9F3942E4B}">
                <a14:imgProps xmlns:a14="http://schemas.microsoft.com/office/drawing/2010/main">
                  <a14:imgLayer r:embed="rId4">
                    <a14:imgEffect>
                      <a14:saturation sat="0"/>
                    </a14:imgEffect>
                    <a14:imgEffect>
                      <a14:brightnessContrast bright="10000" contrast="40000"/>
                    </a14:imgEffect>
                  </a14:imgLayer>
                </a14:imgProps>
              </a:ext>
              <a:ext uri="{28A0092B-C50C-407E-A947-70E740481C1C}">
                <a14:useLocalDpi xmlns:a14="http://schemas.microsoft.com/office/drawing/2010/main"/>
              </a:ext>
            </a:extLst>
          </a:blip>
          <a:stretch>
            <a:fillRect/>
          </a:stretch>
        </p:blipFill>
        <p:spPr bwMode="auto">
          <a:xfrm>
            <a:off x="658451" y="1913442"/>
            <a:ext cx="2996401" cy="2473292"/>
          </a:xfrm>
          <a:prstGeom prst="rect">
            <a:avLst/>
          </a:prstGeom>
          <a:noFill/>
        </p:spPr>
      </p:pic>
      <p:sp>
        <p:nvSpPr>
          <p:cNvPr id="43" name="Rectangle 19"/>
          <p:cNvSpPr/>
          <p:nvPr/>
        </p:nvSpPr>
        <p:spPr>
          <a:xfrm>
            <a:off x="1765339" y="2562186"/>
            <a:ext cx="146684" cy="654261"/>
          </a:xfrm>
          <a:custGeom>
            <a:avLst/>
            <a:gdLst>
              <a:gd name="connsiteX0" fmla="*/ 0 w 146684"/>
              <a:gd name="connsiteY0" fmla="*/ 0 h 645706"/>
              <a:gd name="connsiteX1" fmla="*/ 146684 w 146684"/>
              <a:gd name="connsiteY1" fmla="*/ 0 h 645706"/>
              <a:gd name="connsiteX2" fmla="*/ 146684 w 146684"/>
              <a:gd name="connsiteY2" fmla="*/ 645706 h 645706"/>
              <a:gd name="connsiteX3" fmla="*/ 0 w 146684"/>
              <a:gd name="connsiteY3" fmla="*/ 645706 h 645706"/>
              <a:gd name="connsiteX4" fmla="*/ 0 w 146684"/>
              <a:gd name="connsiteY4" fmla="*/ 0 h 645706"/>
              <a:gd name="connsiteX0" fmla="*/ 0 w 146684"/>
              <a:gd name="connsiteY0" fmla="*/ 645706 h 737146"/>
              <a:gd name="connsiteX1" fmla="*/ 0 w 146684"/>
              <a:gd name="connsiteY1" fmla="*/ 0 h 737146"/>
              <a:gd name="connsiteX2" fmla="*/ 146684 w 146684"/>
              <a:gd name="connsiteY2" fmla="*/ 0 h 737146"/>
              <a:gd name="connsiteX3" fmla="*/ 146684 w 146684"/>
              <a:gd name="connsiteY3" fmla="*/ 645706 h 737146"/>
              <a:gd name="connsiteX4" fmla="*/ 91440 w 146684"/>
              <a:gd name="connsiteY4" fmla="*/ 737146 h 737146"/>
              <a:gd name="connsiteX0" fmla="*/ 0 w 146684"/>
              <a:gd name="connsiteY0" fmla="*/ 0 h 737146"/>
              <a:gd name="connsiteX1" fmla="*/ 146684 w 146684"/>
              <a:gd name="connsiteY1" fmla="*/ 0 h 737146"/>
              <a:gd name="connsiteX2" fmla="*/ 146684 w 146684"/>
              <a:gd name="connsiteY2" fmla="*/ 645706 h 737146"/>
              <a:gd name="connsiteX3" fmla="*/ 91440 w 146684"/>
              <a:gd name="connsiteY3" fmla="*/ 737146 h 737146"/>
              <a:gd name="connsiteX0" fmla="*/ 0 w 146684"/>
              <a:gd name="connsiteY0" fmla="*/ 0 h 645706"/>
              <a:gd name="connsiteX1" fmla="*/ 146684 w 146684"/>
              <a:gd name="connsiteY1" fmla="*/ 0 h 645706"/>
              <a:gd name="connsiteX2" fmla="*/ 146684 w 146684"/>
              <a:gd name="connsiteY2" fmla="*/ 645706 h 645706"/>
            </a:gdLst>
            <a:ahLst/>
            <a:cxnLst>
              <a:cxn ang="0">
                <a:pos x="connsiteX0" y="connsiteY0"/>
              </a:cxn>
              <a:cxn ang="0">
                <a:pos x="connsiteX1" y="connsiteY1"/>
              </a:cxn>
              <a:cxn ang="0">
                <a:pos x="connsiteX2" y="connsiteY2"/>
              </a:cxn>
            </a:cxnLst>
            <a:rect l="l" t="t" r="r" b="b"/>
            <a:pathLst>
              <a:path w="146684" h="645706">
                <a:moveTo>
                  <a:pt x="0" y="0"/>
                </a:moveTo>
                <a:lnTo>
                  <a:pt x="146684" y="0"/>
                </a:lnTo>
                <a:lnTo>
                  <a:pt x="146684" y="645706"/>
                </a:ln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368" tIns="45683" rIns="91368" bIns="45683" rtlCol="0" anchor="ctr"/>
          <a:lstStyle/>
          <a:p>
            <a:pPr algn="ctr" fontAlgn="base">
              <a:spcBef>
                <a:spcPct val="0"/>
              </a:spcBef>
              <a:spcAft>
                <a:spcPct val="0"/>
              </a:spcAft>
            </a:pPr>
            <a:endParaRPr lang="en-US" dirty="0">
              <a:solidFill>
                <a:srgbClr val="FFFFFF"/>
              </a:solidFill>
            </a:endParaRPr>
          </a:p>
        </p:txBody>
      </p:sp>
      <p:cxnSp>
        <p:nvCxnSpPr>
          <p:cNvPr id="44" name="Straight Connector 43"/>
          <p:cNvCxnSpPr/>
          <p:nvPr/>
        </p:nvCxnSpPr>
        <p:spPr>
          <a:xfrm>
            <a:off x="1889160" y="3711743"/>
            <a:ext cx="0" cy="152400"/>
          </a:xfrm>
          <a:prstGeom prst="lin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cxnSp>
      <p:sp>
        <p:nvSpPr>
          <p:cNvPr id="45" name="Rounded Rectangle 44">
            <a:hlinkHover r:id="" action="ppaction://noaction" highlightClick="1"/>
          </p:cNvPr>
          <p:cNvSpPr/>
          <p:nvPr/>
        </p:nvSpPr>
        <p:spPr bwMode="auto">
          <a:xfrm>
            <a:off x="1043340" y="2469683"/>
            <a:ext cx="716280" cy="510540"/>
          </a:xfrm>
          <a:prstGeom prst="roundRect">
            <a:avLst>
              <a:gd name="adj" fmla="val 4492"/>
            </a:avLst>
          </a:prstGeom>
          <a:solidFill>
            <a:schemeClr val="accent2">
              <a:lumMod val="40000"/>
              <a:lumOff val="60000"/>
              <a:alpha val="50000"/>
            </a:schemeClr>
          </a:solidFill>
          <a:ln w="9525" cap="flat" cmpd="sng" algn="ctr">
            <a:solidFill>
              <a:schemeClr val="accent1"/>
            </a:solidFill>
            <a:prstDash val="solid"/>
          </a:ln>
          <a:effectLst/>
        </p:spPr>
        <p:txBody>
          <a:bodyPr wrap="none" lIns="0" tIns="45683" rIns="0" bIns="45683"/>
          <a:lstStyle/>
          <a:p>
            <a:pPr algn="ctr" fontAlgn="base">
              <a:lnSpc>
                <a:spcPct val="80000"/>
              </a:lnSpc>
              <a:spcBef>
                <a:spcPct val="0"/>
              </a:spcBef>
              <a:spcAft>
                <a:spcPct val="0"/>
              </a:spcAft>
              <a:defRPr/>
            </a:pPr>
            <a:endParaRPr lang="en-US" sz="1300" kern="0" dirty="0">
              <a:solidFill>
                <a:srgbClr val="FDB605"/>
              </a:solidFill>
              <a:cs typeface="Arial" charset="0"/>
            </a:endParaRPr>
          </a:p>
        </p:txBody>
      </p:sp>
      <p:sp>
        <p:nvSpPr>
          <p:cNvPr id="46" name="Rectangle 45"/>
          <p:cNvSpPr/>
          <p:nvPr/>
        </p:nvSpPr>
        <p:spPr bwMode="auto">
          <a:xfrm>
            <a:off x="1043340" y="2470781"/>
            <a:ext cx="716280" cy="509465"/>
          </a:xfrm>
          <a:prstGeom prst="rect">
            <a:avLst/>
          </a:prstGeom>
          <a:noFill/>
          <a:ln w="25400" cap="flat" cmpd="sng" algn="ctr">
            <a:noFill/>
            <a:prstDash val="solid"/>
          </a:ln>
          <a:effectLst>
            <a:outerShdw blurRad="254000" sx="104000" sy="104000" algn="ctr" rotWithShape="0">
              <a:srgbClr val="2EA5D5">
                <a:alpha val="40000"/>
              </a:srgbClr>
            </a:outerShdw>
          </a:effectLst>
          <a:scene3d>
            <a:camera prst="orthographicFront">
              <a:rot lat="0" lon="0" rev="0"/>
            </a:camera>
            <a:lightRig rig="contrasting" dir="t"/>
          </a:scene3d>
          <a:sp3d prstMaterial="powder"/>
        </p:spPr>
        <p:txBody>
          <a:bodyPr wrap="none" lIns="0" tIns="45683" rIns="0" bIns="45683" anchor="ctr"/>
          <a:lstStyle/>
          <a:p>
            <a:pPr algn="ctr" fontAlgn="base">
              <a:lnSpc>
                <a:spcPct val="80000"/>
              </a:lnSpc>
              <a:spcBef>
                <a:spcPct val="50000"/>
              </a:spcBef>
              <a:spcAft>
                <a:spcPct val="0"/>
              </a:spcAft>
              <a:defRPr/>
            </a:pPr>
            <a:r>
              <a:rPr lang="en-US" sz="1000" kern="0" dirty="0">
                <a:solidFill>
                  <a:srgbClr val="484A4C"/>
                </a:solidFill>
                <a:cs typeface="Arial" charset="0"/>
              </a:rPr>
              <a:t>Intel</a:t>
            </a:r>
            <a:r>
              <a:rPr lang="en-US" sz="1000" kern="0" baseline="30000" dirty="0">
                <a:solidFill>
                  <a:srgbClr val="484A4C"/>
                </a:solidFill>
                <a:cs typeface="Arial" charset="0"/>
              </a:rPr>
              <a:t>®</a:t>
            </a:r>
            <a:r>
              <a:rPr lang="en-US" sz="1000" kern="0" dirty="0">
                <a:solidFill>
                  <a:srgbClr val="484A4C"/>
                </a:solidFill>
                <a:cs typeface="Arial" charset="0"/>
              </a:rPr>
              <a:t/>
            </a:r>
            <a:br>
              <a:rPr lang="en-US" sz="1000" kern="0" dirty="0">
                <a:solidFill>
                  <a:srgbClr val="484A4C"/>
                </a:solidFill>
                <a:cs typeface="Arial" charset="0"/>
              </a:rPr>
            </a:br>
            <a:r>
              <a:rPr lang="en-US" sz="1000" kern="0" dirty="0" err="1">
                <a:solidFill>
                  <a:srgbClr val="484A4C"/>
                </a:solidFill>
                <a:cs typeface="Arial" charset="0"/>
              </a:rPr>
              <a:t>Core</a:t>
            </a:r>
            <a:r>
              <a:rPr lang="en-US" sz="1000" kern="0" baseline="30000" dirty="0" err="1">
                <a:solidFill>
                  <a:srgbClr val="484A4C"/>
                </a:solidFill>
                <a:cs typeface="Arial" charset="0"/>
              </a:rPr>
              <a:t>TM</a:t>
            </a:r>
            <a:r>
              <a:rPr lang="en-US" sz="1000" kern="0" baseline="30000" dirty="0">
                <a:solidFill>
                  <a:srgbClr val="484A4C"/>
                </a:solidFill>
                <a:cs typeface="Arial" charset="0"/>
              </a:rPr>
              <a:t/>
            </a:r>
            <a:br>
              <a:rPr lang="en-US" sz="1000" kern="0" baseline="30000" dirty="0">
                <a:solidFill>
                  <a:srgbClr val="484A4C"/>
                </a:solidFill>
                <a:cs typeface="Arial" charset="0"/>
              </a:rPr>
            </a:br>
            <a:r>
              <a:rPr lang="en-US" sz="1000" kern="0" dirty="0">
                <a:solidFill>
                  <a:srgbClr val="484A4C"/>
                </a:solidFill>
                <a:cs typeface="Arial" charset="0"/>
              </a:rPr>
              <a:t>i5 </a:t>
            </a:r>
            <a:r>
              <a:rPr lang="en-US" sz="1000" kern="0" dirty="0" err="1">
                <a:solidFill>
                  <a:srgbClr val="484A4C"/>
                </a:solidFill>
                <a:cs typeface="Arial" charset="0"/>
              </a:rPr>
              <a:t>vPro</a:t>
            </a:r>
            <a:r>
              <a:rPr lang="en-US" sz="1000" kern="0" baseline="30000" dirty="0" err="1">
                <a:solidFill>
                  <a:srgbClr val="484A4C"/>
                </a:solidFill>
                <a:cs typeface="Arial" charset="0"/>
              </a:rPr>
              <a:t>TM</a:t>
            </a:r>
            <a:r>
              <a:rPr lang="en-US" sz="1000" kern="0" dirty="0">
                <a:solidFill>
                  <a:srgbClr val="484A4C"/>
                </a:solidFill>
                <a:cs typeface="Arial" charset="0"/>
              </a:rPr>
              <a:t> </a:t>
            </a:r>
            <a:br>
              <a:rPr lang="en-US" sz="1000" kern="0" dirty="0">
                <a:solidFill>
                  <a:srgbClr val="484A4C"/>
                </a:solidFill>
                <a:cs typeface="Arial" charset="0"/>
              </a:rPr>
            </a:br>
            <a:r>
              <a:rPr lang="en-US" sz="1000" kern="0" dirty="0">
                <a:solidFill>
                  <a:srgbClr val="484A4C"/>
                </a:solidFill>
                <a:cs typeface="Arial" charset="0"/>
              </a:rPr>
              <a:t>Processor</a:t>
            </a:r>
          </a:p>
        </p:txBody>
      </p:sp>
      <p:sp>
        <p:nvSpPr>
          <p:cNvPr id="47" name="Rounded Rectangle 46">
            <a:hlinkHover r:id="" action="ppaction://noaction" highlightClick="1"/>
          </p:cNvPr>
          <p:cNvSpPr/>
          <p:nvPr/>
        </p:nvSpPr>
        <p:spPr bwMode="auto">
          <a:xfrm>
            <a:off x="1645320" y="3216443"/>
            <a:ext cx="716280" cy="495300"/>
          </a:xfrm>
          <a:prstGeom prst="roundRect">
            <a:avLst>
              <a:gd name="adj" fmla="val 5502"/>
            </a:avLst>
          </a:prstGeom>
          <a:solidFill>
            <a:schemeClr val="accent2">
              <a:lumMod val="40000"/>
              <a:lumOff val="60000"/>
              <a:alpha val="50000"/>
            </a:schemeClr>
          </a:solidFill>
          <a:ln w="9525" cap="flat" cmpd="sng" algn="ctr">
            <a:solidFill>
              <a:schemeClr val="accent1"/>
            </a:solidFill>
            <a:prstDash val="solid"/>
          </a:ln>
          <a:effectLst/>
        </p:spPr>
        <p:txBody>
          <a:bodyPr lIns="0" tIns="45683" rIns="0" bIns="45683"/>
          <a:lstStyle/>
          <a:p>
            <a:pPr algn="ctr" fontAlgn="base">
              <a:spcBef>
                <a:spcPct val="0"/>
              </a:spcBef>
              <a:spcAft>
                <a:spcPct val="0"/>
              </a:spcAft>
              <a:defRPr/>
            </a:pPr>
            <a:endParaRPr lang="en-US" sz="1500" kern="0" dirty="0">
              <a:solidFill>
                <a:srgbClr val="FDB605"/>
              </a:solidFill>
              <a:cs typeface="Arial" charset="0"/>
            </a:endParaRPr>
          </a:p>
        </p:txBody>
      </p:sp>
      <p:sp>
        <p:nvSpPr>
          <p:cNvPr id="48" name="Rectangle 47"/>
          <p:cNvSpPr/>
          <p:nvPr/>
        </p:nvSpPr>
        <p:spPr bwMode="auto">
          <a:xfrm>
            <a:off x="1645346" y="3277726"/>
            <a:ext cx="705893" cy="372785"/>
          </a:xfrm>
          <a:prstGeom prst="rect">
            <a:avLst/>
          </a:prstGeom>
          <a:noFill/>
          <a:ln w="25400" cap="flat" cmpd="sng" algn="ctr">
            <a:noFill/>
            <a:prstDash val="solid"/>
          </a:ln>
          <a:effectLst>
            <a:outerShdw blurRad="254000" sx="104000" sy="104000" algn="ctr" rotWithShape="0">
              <a:srgbClr val="2EA5D5">
                <a:alpha val="40000"/>
              </a:srgbClr>
            </a:outerShdw>
          </a:effectLst>
          <a:scene3d>
            <a:camera prst="orthographicFront">
              <a:rot lat="0" lon="0" rev="0"/>
            </a:camera>
            <a:lightRig rig="contrasting" dir="t"/>
          </a:scene3d>
          <a:sp3d prstMaterial="powder"/>
        </p:spPr>
        <p:txBody>
          <a:bodyPr lIns="0" tIns="45683" rIns="0" bIns="45683" anchor="ctr"/>
          <a:lstStyle/>
          <a:p>
            <a:pPr algn="ctr" fontAlgn="base">
              <a:spcBef>
                <a:spcPct val="50000"/>
              </a:spcBef>
              <a:spcAft>
                <a:spcPct val="0"/>
              </a:spcAft>
              <a:defRPr/>
            </a:pPr>
            <a:r>
              <a:rPr lang="en-US" sz="1000" kern="0" dirty="0">
                <a:solidFill>
                  <a:srgbClr val="484A4C"/>
                </a:solidFill>
                <a:cs typeface="Arial" charset="0"/>
              </a:rPr>
              <a:t>Intel</a:t>
            </a:r>
            <a:r>
              <a:rPr lang="en-US" sz="1000" kern="0" baseline="30000" dirty="0">
                <a:solidFill>
                  <a:srgbClr val="484A4C"/>
                </a:solidFill>
                <a:cs typeface="Arial" charset="0"/>
              </a:rPr>
              <a:t>®</a:t>
            </a:r>
            <a:r>
              <a:rPr lang="en-US" sz="1000" kern="0" dirty="0">
                <a:solidFill>
                  <a:srgbClr val="484A4C"/>
                </a:solidFill>
                <a:cs typeface="Arial" charset="0"/>
              </a:rPr>
              <a:t> Chipset</a:t>
            </a:r>
          </a:p>
        </p:txBody>
      </p:sp>
      <p:sp>
        <p:nvSpPr>
          <p:cNvPr id="49" name="Rounded Rectangle 48">
            <a:hlinkHover r:id="" action="ppaction://noaction" highlightClick="1"/>
          </p:cNvPr>
          <p:cNvSpPr/>
          <p:nvPr/>
        </p:nvSpPr>
        <p:spPr bwMode="auto">
          <a:xfrm>
            <a:off x="1645346" y="3864143"/>
            <a:ext cx="708659" cy="251460"/>
          </a:xfrm>
          <a:prstGeom prst="roundRect">
            <a:avLst>
              <a:gd name="adj" fmla="val 10107"/>
            </a:avLst>
          </a:prstGeom>
          <a:solidFill>
            <a:schemeClr val="accent2">
              <a:lumMod val="40000"/>
              <a:lumOff val="60000"/>
              <a:alpha val="50000"/>
            </a:schemeClr>
          </a:solidFill>
          <a:ln w="9525" cap="flat" cmpd="sng" algn="ctr">
            <a:solidFill>
              <a:schemeClr val="accent1"/>
            </a:solidFill>
            <a:prstDash val="solid"/>
          </a:ln>
          <a:effectLst/>
        </p:spPr>
        <p:txBody>
          <a:bodyPr lIns="0" tIns="45683" rIns="0" bIns="45683"/>
          <a:lstStyle/>
          <a:p>
            <a:pPr algn="ctr" fontAlgn="base">
              <a:lnSpc>
                <a:spcPct val="85000"/>
              </a:lnSpc>
              <a:spcBef>
                <a:spcPct val="0"/>
              </a:spcBef>
              <a:spcAft>
                <a:spcPct val="0"/>
              </a:spcAft>
              <a:defRPr/>
            </a:pPr>
            <a:endParaRPr lang="en-US" sz="1500" kern="0" dirty="0">
              <a:solidFill>
                <a:srgbClr val="FDB605"/>
              </a:solidFill>
              <a:cs typeface="Arial" charset="0"/>
            </a:endParaRPr>
          </a:p>
        </p:txBody>
      </p:sp>
      <p:sp>
        <p:nvSpPr>
          <p:cNvPr id="50" name="Rectangle 49"/>
          <p:cNvSpPr/>
          <p:nvPr/>
        </p:nvSpPr>
        <p:spPr bwMode="auto">
          <a:xfrm>
            <a:off x="1645346" y="3860805"/>
            <a:ext cx="716279" cy="254804"/>
          </a:xfrm>
          <a:prstGeom prst="rect">
            <a:avLst/>
          </a:prstGeom>
          <a:noFill/>
          <a:ln w="25400" cap="flat" cmpd="sng" algn="ctr">
            <a:noFill/>
            <a:prstDash val="solid"/>
          </a:ln>
          <a:effectLst>
            <a:outerShdw blurRad="254000" sx="104000" sy="104000" algn="ctr" rotWithShape="0">
              <a:srgbClr val="2EA5D5">
                <a:alpha val="40000"/>
              </a:srgbClr>
            </a:outerShdw>
          </a:effectLst>
          <a:scene3d>
            <a:camera prst="orthographicFront">
              <a:rot lat="0" lon="0" rev="0"/>
            </a:camera>
            <a:lightRig rig="contrasting" dir="t"/>
          </a:scene3d>
          <a:sp3d prstMaterial="powder"/>
        </p:spPr>
        <p:txBody>
          <a:bodyPr lIns="0" tIns="45683" rIns="0" bIns="45683" anchor="ctr"/>
          <a:lstStyle/>
          <a:p>
            <a:pPr algn="ctr" fontAlgn="base">
              <a:lnSpc>
                <a:spcPct val="80000"/>
              </a:lnSpc>
              <a:spcBef>
                <a:spcPct val="0"/>
              </a:spcBef>
              <a:spcAft>
                <a:spcPct val="0"/>
              </a:spcAft>
              <a:defRPr/>
            </a:pPr>
            <a:r>
              <a:rPr lang="en-US" sz="600" kern="0" dirty="0">
                <a:solidFill>
                  <a:srgbClr val="484A4C"/>
                </a:solidFill>
                <a:cs typeface="Arial" charset="0"/>
              </a:rPr>
              <a:t>Intel</a:t>
            </a:r>
            <a:r>
              <a:rPr lang="en-US" sz="600" kern="0" baseline="30000" dirty="0">
                <a:solidFill>
                  <a:srgbClr val="484A4C"/>
                </a:solidFill>
                <a:cs typeface="Arial" charset="0"/>
              </a:rPr>
              <a:t>®</a:t>
            </a:r>
            <a:r>
              <a:rPr lang="en-US" sz="600" kern="0" dirty="0">
                <a:solidFill>
                  <a:srgbClr val="484A4C"/>
                </a:solidFill>
                <a:cs typeface="Arial" charset="0"/>
              </a:rPr>
              <a:t> Network Adapter</a:t>
            </a:r>
          </a:p>
        </p:txBody>
      </p:sp>
      <p:sp>
        <p:nvSpPr>
          <p:cNvPr id="19" name="Rectangle 19"/>
          <p:cNvSpPr/>
          <p:nvPr/>
        </p:nvSpPr>
        <p:spPr>
          <a:xfrm>
            <a:off x="1765339" y="2571711"/>
            <a:ext cx="146684" cy="654261"/>
          </a:xfrm>
          <a:custGeom>
            <a:avLst/>
            <a:gdLst>
              <a:gd name="connsiteX0" fmla="*/ 0 w 146684"/>
              <a:gd name="connsiteY0" fmla="*/ 0 h 645706"/>
              <a:gd name="connsiteX1" fmla="*/ 146684 w 146684"/>
              <a:gd name="connsiteY1" fmla="*/ 0 h 645706"/>
              <a:gd name="connsiteX2" fmla="*/ 146684 w 146684"/>
              <a:gd name="connsiteY2" fmla="*/ 645706 h 645706"/>
              <a:gd name="connsiteX3" fmla="*/ 0 w 146684"/>
              <a:gd name="connsiteY3" fmla="*/ 645706 h 645706"/>
              <a:gd name="connsiteX4" fmla="*/ 0 w 146684"/>
              <a:gd name="connsiteY4" fmla="*/ 0 h 645706"/>
              <a:gd name="connsiteX0" fmla="*/ 0 w 146684"/>
              <a:gd name="connsiteY0" fmla="*/ 645706 h 737146"/>
              <a:gd name="connsiteX1" fmla="*/ 0 w 146684"/>
              <a:gd name="connsiteY1" fmla="*/ 0 h 737146"/>
              <a:gd name="connsiteX2" fmla="*/ 146684 w 146684"/>
              <a:gd name="connsiteY2" fmla="*/ 0 h 737146"/>
              <a:gd name="connsiteX3" fmla="*/ 146684 w 146684"/>
              <a:gd name="connsiteY3" fmla="*/ 645706 h 737146"/>
              <a:gd name="connsiteX4" fmla="*/ 91440 w 146684"/>
              <a:gd name="connsiteY4" fmla="*/ 737146 h 737146"/>
              <a:gd name="connsiteX0" fmla="*/ 0 w 146684"/>
              <a:gd name="connsiteY0" fmla="*/ 0 h 737146"/>
              <a:gd name="connsiteX1" fmla="*/ 146684 w 146684"/>
              <a:gd name="connsiteY1" fmla="*/ 0 h 737146"/>
              <a:gd name="connsiteX2" fmla="*/ 146684 w 146684"/>
              <a:gd name="connsiteY2" fmla="*/ 645706 h 737146"/>
              <a:gd name="connsiteX3" fmla="*/ 91440 w 146684"/>
              <a:gd name="connsiteY3" fmla="*/ 737146 h 737146"/>
              <a:gd name="connsiteX0" fmla="*/ 0 w 146684"/>
              <a:gd name="connsiteY0" fmla="*/ 0 h 645706"/>
              <a:gd name="connsiteX1" fmla="*/ 146684 w 146684"/>
              <a:gd name="connsiteY1" fmla="*/ 0 h 645706"/>
              <a:gd name="connsiteX2" fmla="*/ 146684 w 146684"/>
              <a:gd name="connsiteY2" fmla="*/ 645706 h 645706"/>
            </a:gdLst>
            <a:ahLst/>
            <a:cxnLst>
              <a:cxn ang="0">
                <a:pos x="connsiteX0" y="connsiteY0"/>
              </a:cxn>
              <a:cxn ang="0">
                <a:pos x="connsiteX1" y="connsiteY1"/>
              </a:cxn>
              <a:cxn ang="0">
                <a:pos x="connsiteX2" y="connsiteY2"/>
              </a:cxn>
            </a:cxnLst>
            <a:rect l="l" t="t" r="r" b="b"/>
            <a:pathLst>
              <a:path w="146684" h="645706">
                <a:moveTo>
                  <a:pt x="0" y="0"/>
                </a:moveTo>
                <a:lnTo>
                  <a:pt x="146684" y="0"/>
                </a:lnTo>
                <a:lnTo>
                  <a:pt x="146684" y="645706"/>
                </a:ln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368" tIns="45683" rIns="91368" bIns="45683" rtlCol="0" anchor="ctr"/>
          <a:lstStyle/>
          <a:p>
            <a:pPr algn="ctr" fontAlgn="base">
              <a:spcBef>
                <a:spcPct val="0"/>
              </a:spcBef>
              <a:spcAft>
                <a:spcPct val="0"/>
              </a:spcAft>
            </a:pPr>
            <a:endParaRPr lang="en-US" dirty="0">
              <a:solidFill>
                <a:srgbClr val="FFFFFF"/>
              </a:solidFill>
            </a:endParaRPr>
          </a:p>
        </p:txBody>
      </p:sp>
      <p:sp>
        <p:nvSpPr>
          <p:cNvPr id="26" name="Rectangle 9"/>
          <p:cNvSpPr>
            <a:spLocks noChangeArrowheads="1"/>
          </p:cNvSpPr>
          <p:nvPr/>
        </p:nvSpPr>
        <p:spPr bwMode="auto">
          <a:xfrm>
            <a:off x="2472670" y="2361054"/>
            <a:ext cx="1037318" cy="276924"/>
          </a:xfrm>
          <a:prstGeom prst="rect">
            <a:avLst/>
          </a:prstGeom>
          <a:noFill/>
          <a:ln w="9525">
            <a:noFill/>
            <a:miter lim="800000"/>
            <a:headEnd/>
            <a:tailEnd/>
          </a:ln>
        </p:spPr>
        <p:txBody>
          <a:bodyPr wrap="none" lIns="91368" tIns="45683" rIns="91368" bIns="45683">
            <a:spAutoFit/>
          </a:bodyPr>
          <a:lstStyle/>
          <a:p>
            <a:pPr marL="61861" indent="-61861" algn="ctr" eaLnBrk="0" fontAlgn="base" hangingPunct="0">
              <a:spcBef>
                <a:spcPct val="0"/>
              </a:spcBef>
              <a:spcAft>
                <a:spcPct val="0"/>
              </a:spcAft>
            </a:pPr>
            <a:r>
              <a:rPr lang="en-US" altLang="zh-CN" sz="1200" b="1" dirty="0">
                <a:solidFill>
                  <a:srgbClr val="004280"/>
                </a:solidFill>
                <a:ea typeface="MS PGothic" pitchFamily="34" charset="-128"/>
                <a:cs typeface="Arial" charset="0"/>
              </a:rPr>
              <a:t>Processor</a:t>
            </a:r>
          </a:p>
        </p:txBody>
      </p:sp>
      <p:sp>
        <p:nvSpPr>
          <p:cNvPr id="27" name="Rectangle 10"/>
          <p:cNvSpPr>
            <a:spLocks noChangeArrowheads="1"/>
          </p:cNvSpPr>
          <p:nvPr/>
        </p:nvSpPr>
        <p:spPr bwMode="auto">
          <a:xfrm>
            <a:off x="2339228" y="3074052"/>
            <a:ext cx="1304221" cy="408891"/>
          </a:xfrm>
          <a:prstGeom prst="rect">
            <a:avLst/>
          </a:prstGeom>
          <a:noFill/>
          <a:ln w="9525">
            <a:noFill/>
            <a:miter lim="800000"/>
            <a:headEnd/>
            <a:tailEnd/>
          </a:ln>
        </p:spPr>
        <p:txBody>
          <a:bodyPr wrap="square" lIns="91368" tIns="45683" rIns="91368" bIns="45683">
            <a:spAutoFit/>
          </a:bodyPr>
          <a:lstStyle/>
          <a:p>
            <a:pPr marL="61861" indent="-61861" algn="ctr" eaLnBrk="0" fontAlgn="base" hangingPunct="0">
              <a:lnSpc>
                <a:spcPct val="85000"/>
              </a:lnSpc>
              <a:spcBef>
                <a:spcPts val="1200"/>
              </a:spcBef>
              <a:spcAft>
                <a:spcPct val="0"/>
              </a:spcAft>
            </a:pPr>
            <a:r>
              <a:rPr lang="en-US" altLang="zh-CN" sz="1200" b="1" dirty="0">
                <a:solidFill>
                  <a:srgbClr val="004280"/>
                </a:solidFill>
                <a:ea typeface="MS PGothic" pitchFamily="34" charset="-128"/>
                <a:cs typeface="Arial" charset="0"/>
              </a:rPr>
              <a:t>Chipset and </a:t>
            </a:r>
            <a:br>
              <a:rPr lang="en-US" altLang="zh-CN" sz="1200" b="1" dirty="0">
                <a:solidFill>
                  <a:srgbClr val="004280"/>
                </a:solidFill>
                <a:ea typeface="MS PGothic" pitchFamily="34" charset="-128"/>
                <a:cs typeface="Arial" charset="0"/>
              </a:rPr>
            </a:br>
            <a:r>
              <a:rPr lang="en-US" altLang="zh-CN" sz="1200" b="1" dirty="0">
                <a:solidFill>
                  <a:srgbClr val="004280"/>
                </a:solidFill>
                <a:ea typeface="MS PGothic" pitchFamily="34" charset="-128"/>
                <a:cs typeface="Arial" charset="0"/>
              </a:rPr>
              <a:t>Firmware</a:t>
            </a:r>
          </a:p>
        </p:txBody>
      </p:sp>
      <p:sp>
        <p:nvSpPr>
          <p:cNvPr id="28" name="Rectangle 11"/>
          <p:cNvSpPr>
            <a:spLocks noChangeArrowheads="1"/>
          </p:cNvSpPr>
          <p:nvPr/>
        </p:nvSpPr>
        <p:spPr bwMode="auto">
          <a:xfrm>
            <a:off x="2529570" y="3937884"/>
            <a:ext cx="923505" cy="249224"/>
          </a:xfrm>
          <a:prstGeom prst="rect">
            <a:avLst/>
          </a:prstGeom>
          <a:noFill/>
          <a:ln w="9525">
            <a:noFill/>
            <a:miter lim="800000"/>
            <a:headEnd/>
            <a:tailEnd/>
          </a:ln>
        </p:spPr>
        <p:txBody>
          <a:bodyPr wrap="none" lIns="91368" tIns="45683" rIns="91368" bIns="45683">
            <a:spAutoFit/>
          </a:bodyPr>
          <a:lstStyle/>
          <a:p>
            <a:pPr marL="61861" indent="-61861" algn="ctr" eaLnBrk="0" fontAlgn="base" hangingPunct="0">
              <a:lnSpc>
                <a:spcPct val="85000"/>
              </a:lnSpc>
              <a:spcBef>
                <a:spcPts val="1200"/>
              </a:spcBef>
              <a:spcAft>
                <a:spcPct val="0"/>
              </a:spcAft>
            </a:pPr>
            <a:r>
              <a:rPr lang="en-US" altLang="zh-CN" sz="1200" b="1" dirty="0">
                <a:solidFill>
                  <a:srgbClr val="004280"/>
                </a:solidFill>
                <a:ea typeface="MS PGothic" pitchFamily="34" charset="-128"/>
                <a:cs typeface="Arial" charset="0"/>
              </a:rPr>
              <a:t>Network</a:t>
            </a:r>
          </a:p>
        </p:txBody>
      </p:sp>
      <p:sp>
        <p:nvSpPr>
          <p:cNvPr id="29" name="Cross 45"/>
          <p:cNvSpPr>
            <a:spLocks noChangeArrowheads="1"/>
          </p:cNvSpPr>
          <p:nvPr/>
        </p:nvSpPr>
        <p:spPr bwMode="auto">
          <a:xfrm>
            <a:off x="2883133" y="2739671"/>
            <a:ext cx="263526" cy="263526"/>
          </a:xfrm>
          <a:prstGeom prst="plus">
            <a:avLst>
              <a:gd name="adj" fmla="val 37903"/>
            </a:avLst>
          </a:prstGeom>
          <a:gradFill flip="none" rotWithShape="1">
            <a:gsLst>
              <a:gs pos="5000">
                <a:schemeClr val="accent2"/>
              </a:gs>
              <a:gs pos="95000">
                <a:schemeClr val="accent1"/>
              </a:gs>
            </a:gsLst>
            <a:lin ang="2700000" scaled="1"/>
            <a:tileRect/>
          </a:gradFill>
          <a:ln w="9525" algn="ctr">
            <a:noFill/>
            <a:round/>
            <a:headEnd/>
            <a:tailEnd/>
          </a:ln>
          <a:effectLst/>
        </p:spPr>
        <p:txBody>
          <a:bodyPr lIns="91368" tIns="45683" rIns="91368" bIns="45683" anchor="ctr"/>
          <a:lstStyle/>
          <a:p>
            <a:pPr marL="456849" algn="r" eaLnBrk="0" fontAlgn="base" hangingPunct="0">
              <a:spcBef>
                <a:spcPts val="1200"/>
              </a:spcBef>
              <a:spcAft>
                <a:spcPct val="0"/>
              </a:spcAft>
            </a:pPr>
            <a:endParaRPr lang="zh-CN" altLang="en-US" sz="1200" b="1">
              <a:solidFill>
                <a:srgbClr val="004280"/>
              </a:solidFill>
              <a:ea typeface="SimSun" pitchFamily="2" charset="-122"/>
              <a:cs typeface="Arial" charset="0"/>
            </a:endParaRPr>
          </a:p>
        </p:txBody>
      </p:sp>
      <p:sp>
        <p:nvSpPr>
          <p:cNvPr id="30" name="Cross 45"/>
          <p:cNvSpPr>
            <a:spLocks noChangeArrowheads="1"/>
          </p:cNvSpPr>
          <p:nvPr/>
        </p:nvSpPr>
        <p:spPr bwMode="auto">
          <a:xfrm>
            <a:off x="2883133" y="3603492"/>
            <a:ext cx="263526" cy="263526"/>
          </a:xfrm>
          <a:prstGeom prst="plus">
            <a:avLst>
              <a:gd name="adj" fmla="val 37903"/>
            </a:avLst>
          </a:prstGeom>
          <a:gradFill flip="none" rotWithShape="1">
            <a:gsLst>
              <a:gs pos="5000">
                <a:schemeClr val="accent2"/>
              </a:gs>
              <a:gs pos="95000">
                <a:schemeClr val="accent1"/>
              </a:gs>
            </a:gsLst>
            <a:lin ang="2700000" scaled="1"/>
            <a:tileRect/>
          </a:gradFill>
          <a:ln w="9525" algn="ctr">
            <a:noFill/>
            <a:round/>
            <a:headEnd/>
            <a:tailEnd/>
          </a:ln>
          <a:effectLst/>
        </p:spPr>
        <p:txBody>
          <a:bodyPr lIns="91368" tIns="45683" rIns="91368" bIns="45683" anchor="ctr"/>
          <a:lstStyle/>
          <a:p>
            <a:pPr marL="456849" algn="r" eaLnBrk="0" fontAlgn="base" hangingPunct="0">
              <a:spcBef>
                <a:spcPts val="1200"/>
              </a:spcBef>
              <a:spcAft>
                <a:spcPct val="0"/>
              </a:spcAft>
            </a:pPr>
            <a:endParaRPr lang="zh-CN" altLang="en-US" sz="1200" b="1">
              <a:solidFill>
                <a:srgbClr val="004280"/>
              </a:solidFill>
              <a:ea typeface="SimSun" pitchFamily="2" charset="-122"/>
              <a:cs typeface="Arial" charset="0"/>
            </a:endParaRPr>
          </a:p>
        </p:txBody>
      </p:sp>
      <p:cxnSp>
        <p:nvCxnSpPr>
          <p:cNvPr id="31" name="Straight Connector 30"/>
          <p:cNvCxnSpPr/>
          <p:nvPr/>
        </p:nvCxnSpPr>
        <p:spPr>
          <a:xfrm rot="10800000">
            <a:off x="2367296" y="4056551"/>
            <a:ext cx="156831" cy="0"/>
          </a:xfrm>
          <a:prstGeom prst="line">
            <a:avLst/>
          </a:prstGeom>
          <a:ln w="190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2377930" y="3232526"/>
            <a:ext cx="146199" cy="0"/>
          </a:xfrm>
          <a:prstGeom prst="line">
            <a:avLst/>
          </a:prstGeom>
          <a:ln w="190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0800000">
            <a:off x="1782506" y="2512614"/>
            <a:ext cx="741620" cy="0"/>
          </a:xfrm>
          <a:prstGeom prst="line">
            <a:avLst/>
          </a:prstGeom>
          <a:ln w="19050">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nvGrpSpPr>
          <p:cNvPr id="4" name="Group 34"/>
          <p:cNvGrpSpPr/>
          <p:nvPr/>
        </p:nvGrpSpPr>
        <p:grpSpPr>
          <a:xfrm>
            <a:off x="2339228" y="1840044"/>
            <a:ext cx="1449821" cy="520994"/>
            <a:chOff x="7166418" y="1591244"/>
            <a:chExt cx="1815007" cy="652224"/>
          </a:xfrm>
        </p:grpSpPr>
        <p:pic>
          <p:nvPicPr>
            <p:cNvPr id="36" name="Picture 3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66418" y="1591244"/>
              <a:ext cx="869631" cy="652224"/>
            </a:xfrm>
            <a:prstGeom prst="rect">
              <a:avLst/>
            </a:prstGeom>
            <a:noFill/>
            <a:ln w="9525">
              <a:noFill/>
              <a:miter lim="800000"/>
              <a:headEnd/>
              <a:tailEnd/>
            </a:ln>
            <a:effectLst/>
          </p:spPr>
        </p:pic>
        <p:pic>
          <p:nvPicPr>
            <p:cNvPr id="37" name="Picture 3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1797" y="1591248"/>
              <a:ext cx="869628" cy="652220"/>
            </a:xfrm>
            <a:prstGeom prst="rect">
              <a:avLst/>
            </a:prstGeom>
            <a:noFill/>
            <a:ln w="9525">
              <a:noFill/>
              <a:miter lim="800000"/>
              <a:headEnd/>
              <a:tailEnd/>
            </a:ln>
            <a:effectLst/>
          </p:spPr>
        </p:pic>
      </p:grpSp>
      <p:sp>
        <p:nvSpPr>
          <p:cNvPr id="38" name="Title 1"/>
          <p:cNvSpPr txBox="1">
            <a:spLocks/>
          </p:cNvSpPr>
          <p:nvPr/>
        </p:nvSpPr>
        <p:spPr>
          <a:xfrm>
            <a:off x="654353" y="1000506"/>
            <a:ext cx="7836513" cy="353868"/>
          </a:xfrm>
          <a:prstGeom prst="rect">
            <a:avLst/>
          </a:prstGeom>
        </p:spPr>
        <p:txBody>
          <a:bodyPr vert="horz" wrap="square" lIns="91368" tIns="45683" rIns="91368" bIns="45683" rtlCol="0" anchor="t" anchorCtr="0">
            <a:spAutoFit/>
          </a:bodyPr>
          <a:lstStyle>
            <a:lvl1pPr algn="l" defTabSz="914400" rtl="0" eaLnBrk="1" latinLnBrk="0" hangingPunct="1">
              <a:spcBef>
                <a:spcPct val="0"/>
              </a:spcBef>
              <a:buNone/>
              <a:defRPr sz="2600" b="1" kern="1200">
                <a:solidFill>
                  <a:schemeClr val="accent1"/>
                </a:solidFill>
                <a:latin typeface="+mj-lt"/>
                <a:ea typeface="+mj-ea"/>
                <a:cs typeface="+mj-cs"/>
              </a:defRPr>
            </a:lvl1pPr>
          </a:lstStyle>
          <a:p>
            <a:r>
              <a:rPr lang="en-US" sz="1700" b="0" i="1" dirty="0"/>
              <a:t>The platform built for businesses of all sizes </a:t>
            </a:r>
          </a:p>
        </p:txBody>
      </p:sp>
      <p:grpSp>
        <p:nvGrpSpPr>
          <p:cNvPr id="40" name="Group 39"/>
          <p:cNvGrpSpPr/>
          <p:nvPr/>
        </p:nvGrpSpPr>
        <p:grpSpPr>
          <a:xfrm>
            <a:off x="3" y="5572125"/>
            <a:ext cx="8791956" cy="676275"/>
            <a:chOff x="0" y="5572124"/>
            <a:chExt cx="8791956" cy="676275"/>
          </a:xfrm>
        </p:grpSpPr>
        <p:sp>
          <p:nvSpPr>
            <p:cNvPr id="42" name="Rectangle 16"/>
            <p:cNvSpPr/>
            <p:nvPr/>
          </p:nvSpPr>
          <p:spPr>
            <a:xfrm>
              <a:off x="0" y="5572124"/>
              <a:ext cx="8791956" cy="676275"/>
            </a:xfrm>
            <a:custGeom>
              <a:avLst/>
              <a:gdLst/>
              <a:ahLst/>
              <a:cxnLst/>
              <a:rect l="l" t="t" r="r" b="b"/>
              <a:pathLst>
                <a:path w="8791956" h="676275">
                  <a:moveTo>
                    <a:pt x="1" y="0"/>
                  </a:moveTo>
                  <a:lnTo>
                    <a:pt x="352425" y="0"/>
                  </a:lnTo>
                  <a:lnTo>
                    <a:pt x="742951" y="0"/>
                  </a:lnTo>
                  <a:lnTo>
                    <a:pt x="8334375" y="0"/>
                  </a:lnTo>
                  <a:lnTo>
                    <a:pt x="8334375" y="205353"/>
                  </a:lnTo>
                  <a:lnTo>
                    <a:pt x="8791956" y="205353"/>
                  </a:lnTo>
                  <a:lnTo>
                    <a:pt x="8791956" y="676275"/>
                  </a:lnTo>
                  <a:lnTo>
                    <a:pt x="0" y="676275"/>
                  </a:lnTo>
                  <a:lnTo>
                    <a:pt x="0" y="205353"/>
                  </a:lnTo>
                  <a:lnTo>
                    <a:pt x="1" y="205353"/>
                  </a:lnTo>
                  <a:close/>
                </a:path>
              </a:pathLst>
            </a:custGeom>
            <a:gradFill flip="none" rotWithShape="1">
              <a:gsLst>
                <a:gs pos="5000">
                  <a:schemeClr val="accent1"/>
                </a:gs>
                <a:gs pos="95000">
                  <a:schemeClr val="accent2"/>
                </a:gs>
              </a:gsLst>
              <a:lin ang="13500000" scaled="1"/>
              <a:tileRect/>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457200" tIns="91440" rIns="182880" bIns="91440" rtlCol="0" anchor="ctr" anchorCtr="0">
              <a:noAutofit/>
            </a:bodyPr>
            <a:lstStyle/>
            <a:p>
              <a:pPr defTabSz="913416"/>
              <a:r>
                <a:rPr lang="en-US" sz="1600" b="1" dirty="0">
                  <a:solidFill>
                    <a:srgbClr val="FFFFFF"/>
                  </a:solidFill>
                </a:rPr>
                <a:t>Intel</a:t>
              </a:r>
              <a:r>
                <a:rPr lang="en-US" sz="1600" b="1" baseline="30000" dirty="0">
                  <a:solidFill>
                    <a:srgbClr val="FFFFFF"/>
                  </a:solidFill>
                </a:rPr>
                <a:t>®</a:t>
              </a:r>
              <a:r>
                <a:rPr lang="en-US" sz="1600" b="1" dirty="0">
                  <a:solidFill>
                    <a:srgbClr val="FFFFFF"/>
                  </a:solidFill>
                </a:rPr>
                <a:t> </a:t>
              </a:r>
              <a:r>
                <a:rPr lang="en-US" sz="1600" b="1" dirty="0" err="1">
                  <a:solidFill>
                    <a:srgbClr val="FFFFFF"/>
                  </a:solidFill>
                </a:rPr>
                <a:t>vPro</a:t>
              </a:r>
              <a:r>
                <a:rPr lang="en-US" sz="1600" b="1" dirty="0">
                  <a:solidFill>
                    <a:srgbClr val="FFFFFF"/>
                  </a:solidFill>
                </a:rPr>
                <a:t>™ Technology Provides Hardware-enabled Capabilities to Strengthen Security and Reduce Manageability Costs</a:t>
              </a:r>
            </a:p>
          </p:txBody>
        </p:sp>
        <p:pic>
          <p:nvPicPr>
            <p:cNvPr id="51"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733018" y="5776070"/>
              <a:ext cx="58938" cy="472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5" name="Rounded Rectangle 34"/>
          <p:cNvSpPr/>
          <p:nvPr/>
        </p:nvSpPr>
        <p:spPr>
          <a:xfrm>
            <a:off x="4086230" y="1421433"/>
            <a:ext cx="4404629" cy="3883997"/>
          </a:xfrm>
          <a:prstGeom prst="roundRect">
            <a:avLst>
              <a:gd name="adj" fmla="val 2916"/>
            </a:avLst>
          </a:prstGeom>
          <a:ln/>
          <a:effectLst>
            <a:outerShdw blurRad="1905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182737" tIns="182737" rIns="182737" bIns="182737" rtlCol="0" anchor="ctr"/>
          <a:lstStyle/>
          <a:p>
            <a:pPr marL="176077" indent="-176077" fontAlgn="base">
              <a:spcBef>
                <a:spcPts val="1200"/>
              </a:spcBef>
              <a:spcAft>
                <a:spcPct val="0"/>
              </a:spcAft>
              <a:buFont typeface="Arial" pitchFamily="34" charset="0"/>
              <a:buChar char="•"/>
            </a:pPr>
            <a:r>
              <a:rPr lang="en-US" sz="1600" b="1" dirty="0">
                <a:solidFill>
                  <a:srgbClr val="000000"/>
                </a:solidFill>
              </a:rPr>
              <a:t>Energy-efficient performance</a:t>
            </a:r>
            <a:endParaRPr lang="en-US" sz="1600" dirty="0">
              <a:solidFill>
                <a:srgbClr val="000000"/>
              </a:solidFill>
            </a:endParaRPr>
          </a:p>
          <a:p>
            <a:pPr marL="176077" indent="-176077" fontAlgn="base">
              <a:spcBef>
                <a:spcPts val="1200"/>
              </a:spcBef>
              <a:spcAft>
                <a:spcPct val="0"/>
              </a:spcAft>
              <a:buFont typeface="Arial" pitchFamily="34" charset="0"/>
              <a:buChar char="•"/>
            </a:pPr>
            <a:r>
              <a:rPr lang="en-US" sz="1600" b="1" dirty="0">
                <a:solidFill>
                  <a:srgbClr val="000000"/>
                </a:solidFill>
              </a:rPr>
              <a:t>Expanded management</a:t>
            </a:r>
            <a:br>
              <a:rPr lang="en-US" sz="1600" b="1" dirty="0">
                <a:solidFill>
                  <a:srgbClr val="000000"/>
                </a:solidFill>
              </a:rPr>
            </a:br>
            <a:r>
              <a:rPr lang="en-US" sz="1600" dirty="0">
                <a:solidFill>
                  <a:srgbClr val="000000"/>
                </a:solidFill>
              </a:rPr>
              <a:t>Embedded remote KVM now </a:t>
            </a:r>
            <a:r>
              <a:rPr lang="en-US" sz="1600" dirty="0">
                <a:solidFill>
                  <a:srgbClr val="000000"/>
                </a:solidFill>
                <a:cs typeface="Arial"/>
              </a:rPr>
              <a:t>on all i5 and i7 </a:t>
            </a:r>
            <a:r>
              <a:rPr lang="en-US" sz="1600" dirty="0" err="1">
                <a:solidFill>
                  <a:srgbClr val="000000"/>
                </a:solidFill>
                <a:cs typeface="Arial"/>
              </a:rPr>
              <a:t>vPro</a:t>
            </a:r>
            <a:r>
              <a:rPr lang="en-US" sz="1600" dirty="0">
                <a:solidFill>
                  <a:srgbClr val="000000"/>
                </a:solidFill>
                <a:cs typeface="Arial"/>
              </a:rPr>
              <a:t>™ processors </a:t>
            </a:r>
          </a:p>
          <a:p>
            <a:pPr marL="176077" indent="-176077" fontAlgn="base">
              <a:spcBef>
                <a:spcPts val="1200"/>
              </a:spcBef>
              <a:spcAft>
                <a:spcPct val="0"/>
              </a:spcAft>
              <a:buFont typeface="Arial" pitchFamily="34" charset="0"/>
              <a:buChar char="•"/>
            </a:pPr>
            <a:r>
              <a:rPr lang="en-US" sz="1600" b="1" dirty="0">
                <a:solidFill>
                  <a:srgbClr val="000000"/>
                </a:solidFill>
              </a:rPr>
              <a:t>Enhanced security</a:t>
            </a:r>
            <a:r>
              <a:rPr lang="en-US" sz="1600" dirty="0">
                <a:solidFill>
                  <a:srgbClr val="000000"/>
                </a:solidFill>
              </a:rPr>
              <a:t/>
            </a:r>
            <a:br>
              <a:rPr lang="en-US" sz="1600" dirty="0">
                <a:solidFill>
                  <a:srgbClr val="000000"/>
                </a:solidFill>
              </a:rPr>
            </a:br>
            <a:r>
              <a:rPr lang="en-US" sz="1600" dirty="0">
                <a:solidFill>
                  <a:srgbClr val="000000"/>
                </a:solidFill>
              </a:rPr>
              <a:t>Improved data and asset security</a:t>
            </a:r>
          </a:p>
          <a:p>
            <a:pPr marL="176077" indent="-176077" fontAlgn="base">
              <a:spcBef>
                <a:spcPts val="1200"/>
              </a:spcBef>
              <a:spcAft>
                <a:spcPct val="0"/>
              </a:spcAft>
              <a:buFont typeface="Arial" pitchFamily="34" charset="0"/>
              <a:buChar char="•"/>
            </a:pPr>
            <a:r>
              <a:rPr lang="en-US" sz="1600" dirty="0" err="1">
                <a:solidFill>
                  <a:srgbClr val="000000"/>
                </a:solidFill>
              </a:rPr>
              <a:t>vPro</a:t>
            </a:r>
            <a:r>
              <a:rPr lang="en-US" sz="1600" dirty="0">
                <a:solidFill>
                  <a:srgbClr val="000000"/>
                </a:solidFill>
              </a:rPr>
              <a:t>™ technologies extended to</a:t>
            </a:r>
            <a:r>
              <a:rPr lang="en-US" sz="1600" b="1" dirty="0">
                <a:solidFill>
                  <a:srgbClr val="000000"/>
                </a:solidFill>
              </a:rPr>
              <a:t> Intel</a:t>
            </a:r>
            <a:r>
              <a:rPr lang="en-US" sz="1600" b="1" baseline="30000" dirty="0">
                <a:solidFill>
                  <a:srgbClr val="000000"/>
                </a:solidFill>
              </a:rPr>
              <a:t>®</a:t>
            </a:r>
            <a:r>
              <a:rPr lang="en-US" sz="1600" b="1" dirty="0">
                <a:solidFill>
                  <a:srgbClr val="000000"/>
                </a:solidFill>
              </a:rPr>
              <a:t> Xeon</a:t>
            </a:r>
            <a:r>
              <a:rPr lang="en-US" sz="1600" b="1" baseline="30000" dirty="0">
                <a:solidFill>
                  <a:srgbClr val="000000"/>
                </a:solidFill>
              </a:rPr>
              <a:t>®</a:t>
            </a:r>
            <a:r>
              <a:rPr lang="en-US" sz="1600" b="1" dirty="0">
                <a:solidFill>
                  <a:srgbClr val="000000"/>
                </a:solidFill>
              </a:rPr>
              <a:t> processor E3-based workstation</a:t>
            </a:r>
          </a:p>
        </p:txBody>
      </p:sp>
      <p:sp>
        <p:nvSpPr>
          <p:cNvPr id="52" name="Slide Number Placeholder 1"/>
          <p:cNvSpPr>
            <a:spLocks noGrp="1"/>
          </p:cNvSpPr>
          <p:nvPr>
            <p:ph type="sldNum" sz="quarter" idx="12"/>
          </p:nvPr>
        </p:nvSpPr>
        <p:spPr>
          <a:xfrm>
            <a:off x="-3454" y="6592399"/>
            <a:ext cx="2901776" cy="265622"/>
          </a:xfrm>
        </p:spPr>
        <p:txBody>
          <a:bodyPr/>
          <a:lstStyle/>
          <a:p>
            <a:pPr algn="l"/>
            <a:fld id="{FD44707B-D922-47D5-BD24-D96E91B70543}" type="slidenum">
              <a:rPr lang="en-US" sz="900">
                <a:solidFill>
                  <a:prstClr val="white"/>
                </a:solidFill>
              </a:rPr>
              <a:pPr algn="l"/>
              <a:t>17</a:t>
            </a:fld>
            <a:r>
              <a:rPr lang="en-US" sz="900" dirty="0"/>
              <a:t>	</a:t>
            </a:r>
          </a:p>
        </p:txBody>
      </p:sp>
      <p:pic>
        <p:nvPicPr>
          <p:cNvPr id="6146"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496530" y="238125"/>
            <a:ext cx="537483" cy="564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5059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320546" y="429574"/>
            <a:ext cx="8475663" cy="885825"/>
          </a:xfrm>
        </p:spPr>
        <p:txBody>
          <a:bodyPr vert="horz" lIns="0" tIns="0" rIns="0" bIns="0" rtlCol="0" anchor="t" anchorCtr="0">
            <a:noAutofit/>
          </a:bodyPr>
          <a:lstStyle/>
          <a:p>
            <a:r>
              <a:rPr lang="en-US" dirty="0"/>
              <a:t>The Intel® Solid-State Drive Advantage</a:t>
            </a:r>
          </a:p>
        </p:txBody>
      </p:sp>
      <p:sp>
        <p:nvSpPr>
          <p:cNvPr id="17" name="AutoShape 38"/>
          <p:cNvSpPr>
            <a:spLocks noChangeArrowheads="1"/>
          </p:cNvSpPr>
          <p:nvPr/>
        </p:nvSpPr>
        <p:spPr bwMode="auto">
          <a:xfrm rot="10800000">
            <a:off x="222277" y="1632144"/>
            <a:ext cx="5123626" cy="4395502"/>
          </a:xfrm>
          <a:prstGeom prst="round2SameRect">
            <a:avLst>
              <a:gd name="adj1" fmla="val 12016"/>
              <a:gd name="adj2" fmla="val 0"/>
            </a:avLst>
          </a:prstGeom>
          <a:solidFill>
            <a:schemeClr val="tx2">
              <a:lumMod val="20000"/>
              <a:lumOff val="80000"/>
            </a:schemeClr>
          </a:solidFill>
          <a:ln>
            <a:solidFill>
              <a:srgbClr val="FFFFFF"/>
            </a:solidFill>
            <a:headEnd/>
            <a:tailEnd/>
          </a:ln>
          <a:effectLst/>
        </p:spPr>
        <p:style>
          <a:lnRef idx="3">
            <a:schemeClr val="lt1"/>
          </a:lnRef>
          <a:fillRef idx="1">
            <a:schemeClr val="accent1"/>
          </a:fillRef>
          <a:effectRef idx="1">
            <a:schemeClr val="accent1"/>
          </a:effectRef>
          <a:fontRef idx="minor">
            <a:schemeClr val="lt1"/>
          </a:fontRef>
        </p:style>
        <p:txBody>
          <a:bodyPr wrap="none" lIns="91431" tIns="45716" rIns="91431" bIns="45716" anchor="ctr"/>
          <a:lstStyle/>
          <a:p>
            <a:pPr algn="ctr" eaLnBrk="0" hangingPunct="0">
              <a:lnSpc>
                <a:spcPct val="80000"/>
              </a:lnSpc>
              <a:spcBef>
                <a:spcPct val="50000"/>
              </a:spcBef>
              <a:defRPr/>
            </a:pPr>
            <a:endParaRPr lang="en-US" sz="2000" b="1" baseline="30000" dirty="0">
              <a:solidFill>
                <a:srgbClr val="FFFFFF"/>
              </a:solidFill>
            </a:endParaRPr>
          </a:p>
        </p:txBody>
      </p:sp>
      <p:sp>
        <p:nvSpPr>
          <p:cNvPr id="22" name="TextBox 21"/>
          <p:cNvSpPr txBox="1"/>
          <p:nvPr/>
        </p:nvSpPr>
        <p:spPr>
          <a:xfrm>
            <a:off x="222887" y="1393070"/>
            <a:ext cx="5122863" cy="604837"/>
          </a:xfrm>
          <a:prstGeom prst="round2SameRect">
            <a:avLst>
              <a:gd name="adj1" fmla="val 48755"/>
              <a:gd name="adj2" fmla="val 0"/>
            </a:avLst>
          </a:prstGeom>
          <a:gradFill flip="none" rotWithShape="1">
            <a:gsLst>
              <a:gs pos="0">
                <a:srgbClr val="026FB2"/>
              </a:gs>
              <a:gs pos="100000">
                <a:srgbClr val="4BA3D9"/>
              </a:gs>
            </a:gsLst>
            <a:lin ang="16200000" scaled="0"/>
            <a:tileRect/>
          </a:gradFill>
          <a:ln w="22225" cap="flat" cmpd="sng" algn="ctr">
            <a:solidFill>
              <a:schemeClr val="lt1"/>
            </a:solidFill>
            <a:prstDash val="solid"/>
            <a:round/>
            <a:headEnd type="none" w="med" len="med"/>
            <a:tailEnd type="none" w="med" len="med"/>
          </a:ln>
          <a:effectLst/>
        </p:spPr>
        <p:style>
          <a:lnRef idx="3">
            <a:schemeClr val="lt1"/>
          </a:lnRef>
          <a:fillRef idx="1">
            <a:schemeClr val="accent2"/>
          </a:fillRef>
          <a:effectRef idx="1">
            <a:schemeClr val="accent2"/>
          </a:effectRef>
          <a:fontRef idx="minor">
            <a:schemeClr val="lt1"/>
          </a:fontRef>
        </p:style>
        <p:txBody>
          <a:bodyPr wrap="none" lIns="91431" tIns="45716" rIns="91431" bIns="45716" anchor="ctr"/>
          <a:lstStyle>
            <a:defPPr>
              <a:defRPr lang="en-US"/>
            </a:defPPr>
            <a:lvl1pPr eaLnBrk="0" hangingPunct="0">
              <a:lnSpc>
                <a:spcPct val="80000"/>
              </a:lnSpc>
              <a:spcBef>
                <a:spcPct val="50000"/>
              </a:spcBef>
              <a:defRPr sz="1400">
                <a:solidFill>
                  <a:srgbClr val="FFFFFF"/>
                </a:solidFill>
              </a:defRPr>
            </a:lvl1pPr>
          </a:lstStyle>
          <a:p>
            <a:pPr algn="ctr">
              <a:defRPr/>
            </a:pPr>
            <a:r>
              <a:rPr lang="en-US" b="1" dirty="0"/>
              <a:t>SSD comparison to other storage technologies</a:t>
            </a:r>
          </a:p>
        </p:txBody>
      </p:sp>
      <p:sp>
        <p:nvSpPr>
          <p:cNvPr id="13319" name="Rectangle 3"/>
          <p:cNvSpPr>
            <a:spLocks noChangeArrowheads="1"/>
          </p:cNvSpPr>
          <p:nvPr/>
        </p:nvSpPr>
        <p:spPr bwMode="auto">
          <a:xfrm>
            <a:off x="314851" y="3120959"/>
            <a:ext cx="2208182" cy="46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spcBef>
                <a:spcPct val="20000"/>
              </a:spcBef>
            </a:pPr>
            <a:r>
              <a:rPr lang="en-US" sz="1200" dirty="0"/>
              <a:t>Up to 60% Faster Responsiveness</a:t>
            </a:r>
          </a:p>
        </p:txBody>
      </p:sp>
      <p:sp>
        <p:nvSpPr>
          <p:cNvPr id="13320" name="Rectangle 26"/>
          <p:cNvSpPr>
            <a:spLocks noChangeArrowheads="1"/>
          </p:cNvSpPr>
          <p:nvPr/>
        </p:nvSpPr>
        <p:spPr bwMode="auto">
          <a:xfrm>
            <a:off x="332424" y="4864934"/>
            <a:ext cx="2505075" cy="276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spAutoFit/>
          </a:bodyPr>
          <a:lstStyle/>
          <a:p>
            <a:pPr>
              <a:spcBef>
                <a:spcPct val="20000"/>
              </a:spcBef>
            </a:pPr>
            <a:r>
              <a:rPr lang="en-US" sz="1200" dirty="0"/>
              <a:t>Lower Power Consumption</a:t>
            </a:r>
          </a:p>
        </p:txBody>
      </p:sp>
      <p:sp>
        <p:nvSpPr>
          <p:cNvPr id="13321" name="Rectangle 29"/>
          <p:cNvSpPr>
            <a:spLocks noChangeArrowheads="1"/>
          </p:cNvSpPr>
          <p:nvPr/>
        </p:nvSpPr>
        <p:spPr bwMode="auto">
          <a:xfrm>
            <a:off x="299086" y="3659120"/>
            <a:ext cx="2455863" cy="46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spcBef>
                <a:spcPct val="20000"/>
              </a:spcBef>
            </a:pPr>
            <a:r>
              <a:rPr lang="en-US" sz="1200" dirty="0"/>
              <a:t>Faster Boot and Application Start Time</a:t>
            </a:r>
          </a:p>
        </p:txBody>
      </p:sp>
      <p:sp>
        <p:nvSpPr>
          <p:cNvPr id="13322" name="Rectangle 6"/>
          <p:cNvSpPr>
            <a:spLocks noChangeArrowheads="1"/>
          </p:cNvSpPr>
          <p:nvPr/>
        </p:nvSpPr>
        <p:spPr bwMode="auto">
          <a:xfrm>
            <a:off x="3062357" y="1977163"/>
            <a:ext cx="831726" cy="53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gn="ctr">
              <a:spcBef>
                <a:spcPct val="20000"/>
              </a:spcBef>
            </a:pPr>
            <a:r>
              <a:rPr lang="en-US" sz="1300" dirty="0"/>
              <a:t>Intel</a:t>
            </a:r>
            <a:r>
              <a:rPr lang="en-US" sz="1300" baseline="30000" dirty="0"/>
              <a:t>®</a:t>
            </a:r>
            <a:r>
              <a:rPr lang="en-US" sz="1300" dirty="0"/>
              <a:t> </a:t>
            </a:r>
          </a:p>
          <a:p>
            <a:pPr algn="ctr">
              <a:spcBef>
                <a:spcPct val="20000"/>
              </a:spcBef>
            </a:pPr>
            <a:r>
              <a:rPr lang="en-US" sz="1300" dirty="0"/>
              <a:t>SSDs</a:t>
            </a:r>
          </a:p>
        </p:txBody>
      </p:sp>
      <p:sp>
        <p:nvSpPr>
          <p:cNvPr id="13323" name="Rectangle 30"/>
          <p:cNvSpPr>
            <a:spLocks noChangeArrowheads="1"/>
          </p:cNvSpPr>
          <p:nvPr/>
        </p:nvSpPr>
        <p:spPr bwMode="auto">
          <a:xfrm>
            <a:off x="4199840" y="1992929"/>
            <a:ext cx="1063094" cy="53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algn="ctr">
              <a:spcBef>
                <a:spcPct val="20000"/>
              </a:spcBef>
            </a:pPr>
            <a:r>
              <a:rPr lang="en-US" sz="1300" dirty="0"/>
              <a:t>Hard Disk </a:t>
            </a:r>
          </a:p>
          <a:p>
            <a:pPr algn="ctr">
              <a:spcBef>
                <a:spcPct val="20000"/>
              </a:spcBef>
            </a:pPr>
            <a:r>
              <a:rPr lang="en-US" sz="1300" dirty="0"/>
              <a:t>Drives</a:t>
            </a:r>
          </a:p>
        </p:txBody>
      </p:sp>
      <p:sp>
        <p:nvSpPr>
          <p:cNvPr id="49" name="Cross 48"/>
          <p:cNvSpPr/>
          <p:nvPr/>
        </p:nvSpPr>
        <p:spPr bwMode="auto">
          <a:xfrm rot="18900000">
            <a:off x="4555226" y="2576283"/>
            <a:ext cx="394840" cy="435310"/>
          </a:xfrm>
          <a:prstGeom prst="plus">
            <a:avLst>
              <a:gd name="adj" fmla="val 37945"/>
            </a:avLst>
          </a:prstGeom>
          <a:gradFill rotWithShape="1">
            <a:gsLst>
              <a:gs pos="0">
                <a:srgbClr val="B50000"/>
              </a:gs>
              <a:gs pos="64000">
                <a:srgbClr val="FF0000"/>
              </a:gs>
              <a:gs pos="100000">
                <a:srgbClr val="FF6600"/>
              </a:gs>
              <a:gs pos="88000">
                <a:srgbClr val="FF0000"/>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19050" h="25400"/>
          </a:sp3d>
        </p:spPr>
        <p:txBody>
          <a:bodyPr lIns="91431" tIns="45716" rIns="91431" bIns="45716" anchor="ctr"/>
          <a:lstStyle/>
          <a:p>
            <a:pPr algn="ctr" eaLnBrk="0" hangingPunct="0">
              <a:lnSpc>
                <a:spcPct val="80000"/>
              </a:lnSpc>
              <a:defRPr/>
            </a:pPr>
            <a:endParaRPr lang="en-US" altLang="ja-JP" kern="0" dirty="0">
              <a:solidFill>
                <a:sysClr val="windowText" lastClr="000000"/>
              </a:solidFill>
              <a:latin typeface="Verdana"/>
              <a:ea typeface="ＭＳ Ｐゴシック" pitchFamily="34" charset="-128"/>
            </a:endParaRPr>
          </a:p>
        </p:txBody>
      </p:sp>
      <p:sp>
        <p:nvSpPr>
          <p:cNvPr id="50" name="Cross 49"/>
          <p:cNvSpPr/>
          <p:nvPr/>
        </p:nvSpPr>
        <p:spPr bwMode="auto">
          <a:xfrm rot="18900000">
            <a:off x="4555226" y="3149686"/>
            <a:ext cx="394840" cy="435310"/>
          </a:xfrm>
          <a:prstGeom prst="plus">
            <a:avLst>
              <a:gd name="adj" fmla="val 37945"/>
            </a:avLst>
          </a:prstGeom>
          <a:gradFill rotWithShape="1">
            <a:gsLst>
              <a:gs pos="0">
                <a:srgbClr val="B50000"/>
              </a:gs>
              <a:gs pos="64000">
                <a:srgbClr val="FF0000"/>
              </a:gs>
              <a:gs pos="100000">
                <a:srgbClr val="FF6600"/>
              </a:gs>
              <a:gs pos="88000">
                <a:srgbClr val="FF0000"/>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19050" h="25400"/>
          </a:sp3d>
        </p:spPr>
        <p:txBody>
          <a:bodyPr lIns="91431" tIns="45716" rIns="91431" bIns="45716" anchor="ctr"/>
          <a:lstStyle/>
          <a:p>
            <a:pPr algn="ctr" eaLnBrk="0" hangingPunct="0">
              <a:lnSpc>
                <a:spcPct val="80000"/>
              </a:lnSpc>
              <a:defRPr/>
            </a:pPr>
            <a:endParaRPr lang="en-US" altLang="ja-JP" kern="0" dirty="0">
              <a:solidFill>
                <a:sysClr val="windowText" lastClr="000000"/>
              </a:solidFill>
              <a:latin typeface="Verdana"/>
              <a:ea typeface="ＭＳ Ｐゴシック" pitchFamily="34" charset="-128"/>
            </a:endParaRPr>
          </a:p>
        </p:txBody>
      </p:sp>
      <p:sp>
        <p:nvSpPr>
          <p:cNvPr id="51" name="Cross 50"/>
          <p:cNvSpPr/>
          <p:nvPr/>
        </p:nvSpPr>
        <p:spPr bwMode="auto">
          <a:xfrm rot="18900000">
            <a:off x="4555226" y="4216020"/>
            <a:ext cx="394840" cy="435310"/>
          </a:xfrm>
          <a:prstGeom prst="plus">
            <a:avLst>
              <a:gd name="adj" fmla="val 37945"/>
            </a:avLst>
          </a:prstGeom>
          <a:gradFill rotWithShape="1">
            <a:gsLst>
              <a:gs pos="0">
                <a:srgbClr val="B50000"/>
              </a:gs>
              <a:gs pos="64000">
                <a:srgbClr val="FF0000"/>
              </a:gs>
              <a:gs pos="100000">
                <a:srgbClr val="FF6600"/>
              </a:gs>
              <a:gs pos="88000">
                <a:srgbClr val="FF0000"/>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19050" h="25400"/>
          </a:sp3d>
        </p:spPr>
        <p:txBody>
          <a:bodyPr lIns="91431" tIns="45716" rIns="91431" bIns="45716" anchor="ctr"/>
          <a:lstStyle/>
          <a:p>
            <a:pPr algn="ctr" eaLnBrk="0" hangingPunct="0">
              <a:lnSpc>
                <a:spcPct val="80000"/>
              </a:lnSpc>
              <a:defRPr/>
            </a:pPr>
            <a:endParaRPr lang="en-US" altLang="ja-JP" kern="0" dirty="0">
              <a:solidFill>
                <a:sysClr val="windowText" lastClr="000000"/>
              </a:solidFill>
              <a:latin typeface="Verdana"/>
              <a:ea typeface="ＭＳ Ｐゴシック" pitchFamily="34" charset="-128"/>
            </a:endParaRPr>
          </a:p>
        </p:txBody>
      </p:sp>
      <p:sp>
        <p:nvSpPr>
          <p:cNvPr id="52" name="Cross 51"/>
          <p:cNvSpPr/>
          <p:nvPr/>
        </p:nvSpPr>
        <p:spPr bwMode="auto">
          <a:xfrm rot="18900000">
            <a:off x="4555226" y="4799349"/>
            <a:ext cx="394840" cy="435310"/>
          </a:xfrm>
          <a:prstGeom prst="plus">
            <a:avLst>
              <a:gd name="adj" fmla="val 37945"/>
            </a:avLst>
          </a:prstGeom>
          <a:gradFill rotWithShape="1">
            <a:gsLst>
              <a:gs pos="0">
                <a:srgbClr val="B50000"/>
              </a:gs>
              <a:gs pos="64000">
                <a:srgbClr val="FF0000"/>
              </a:gs>
              <a:gs pos="100000">
                <a:srgbClr val="FF6600"/>
              </a:gs>
              <a:gs pos="88000">
                <a:srgbClr val="FF0000"/>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19050" h="25400"/>
          </a:sp3d>
        </p:spPr>
        <p:txBody>
          <a:bodyPr lIns="91431" tIns="45716" rIns="91431" bIns="45716" anchor="ctr"/>
          <a:lstStyle/>
          <a:p>
            <a:pPr algn="ctr" eaLnBrk="0" hangingPunct="0">
              <a:lnSpc>
                <a:spcPct val="80000"/>
              </a:lnSpc>
              <a:defRPr/>
            </a:pPr>
            <a:endParaRPr lang="en-US" altLang="ja-JP" kern="0" dirty="0">
              <a:solidFill>
                <a:sysClr val="windowText" lastClr="000000"/>
              </a:solidFill>
              <a:latin typeface="Verdana"/>
              <a:ea typeface="ＭＳ Ｐゴシック" pitchFamily="34" charset="-128"/>
            </a:endParaRPr>
          </a:p>
        </p:txBody>
      </p:sp>
      <p:pic>
        <p:nvPicPr>
          <p:cNvPr id="13336" name="Picture 2" descr="C:\Users\kjhuiske\AppData\Local\Microsoft\Windows\Temporary Internet Files\Content.IE5\GACZDZFL\MC900441310[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23236" y="2534484"/>
            <a:ext cx="7016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7" name="Picture 2" descr="C:\Users\kjhuiske\AppData\Local\Microsoft\Windows\Temporary Internet Files\Content.IE5\GACZDZFL\MC900441310[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23236" y="3074234"/>
            <a:ext cx="7016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8" name="Picture 2" descr="C:\Users\kjhuiske\AppData\Local\Microsoft\Windows\Temporary Internet Files\Content.IE5\GACZDZFL\MC900441310[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23236" y="4139445"/>
            <a:ext cx="7016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9" name="Picture 2" descr="C:\Users\kjhuiske\AppData\Local\Microsoft\Windows\Temporary Internet Files\Content.IE5\GACZDZFL\MC900441310[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23236" y="4723645"/>
            <a:ext cx="7016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49988" y="4433555"/>
            <a:ext cx="2374900" cy="169068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8" name="Straight Connector 37"/>
          <p:cNvCxnSpPr/>
          <p:nvPr/>
        </p:nvCxnSpPr>
        <p:spPr>
          <a:xfrm>
            <a:off x="2870835" y="1996320"/>
            <a:ext cx="0" cy="39243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117023" y="2004257"/>
            <a:ext cx="0" cy="391636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3343" name="Picture 2" descr="C:\Users\kjhuiske\AppData\Local\Microsoft\Windows\Temporary Internet Files\Content.IE5\GACZDZFL\MC900441310[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23236" y="3594934"/>
            <a:ext cx="7016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44" name="Rectangle 42"/>
          <p:cNvSpPr>
            <a:spLocks noChangeArrowheads="1"/>
          </p:cNvSpPr>
          <p:nvPr/>
        </p:nvSpPr>
        <p:spPr bwMode="auto">
          <a:xfrm>
            <a:off x="299085" y="2666246"/>
            <a:ext cx="2571750" cy="276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spAutoFit/>
          </a:bodyPr>
          <a:lstStyle/>
          <a:p>
            <a:pPr>
              <a:spcBef>
                <a:spcPct val="20000"/>
              </a:spcBef>
            </a:pPr>
            <a:r>
              <a:rPr lang="en-US" sz="1200" dirty="0"/>
              <a:t>Better Quality &amp; Reliability </a:t>
            </a:r>
          </a:p>
        </p:txBody>
      </p:sp>
      <p:sp>
        <p:nvSpPr>
          <p:cNvPr id="60" name="Cross 59"/>
          <p:cNvSpPr/>
          <p:nvPr/>
        </p:nvSpPr>
        <p:spPr bwMode="auto">
          <a:xfrm rot="18900000">
            <a:off x="4555226" y="3670371"/>
            <a:ext cx="394840" cy="435310"/>
          </a:xfrm>
          <a:prstGeom prst="plus">
            <a:avLst>
              <a:gd name="adj" fmla="val 37945"/>
            </a:avLst>
          </a:prstGeom>
          <a:gradFill rotWithShape="1">
            <a:gsLst>
              <a:gs pos="0">
                <a:srgbClr val="B50000"/>
              </a:gs>
              <a:gs pos="64000">
                <a:srgbClr val="FF0000"/>
              </a:gs>
              <a:gs pos="100000">
                <a:srgbClr val="FF6600"/>
              </a:gs>
              <a:gs pos="88000">
                <a:srgbClr val="FF0000"/>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19050" h="25400"/>
          </a:sp3d>
        </p:spPr>
        <p:txBody>
          <a:bodyPr lIns="91431" tIns="45716" rIns="91431" bIns="45716" anchor="ctr"/>
          <a:lstStyle/>
          <a:p>
            <a:pPr algn="ctr" eaLnBrk="0" hangingPunct="0">
              <a:lnSpc>
                <a:spcPct val="80000"/>
              </a:lnSpc>
              <a:defRPr/>
            </a:pPr>
            <a:endParaRPr lang="en-US" altLang="ja-JP" kern="0" dirty="0">
              <a:solidFill>
                <a:sysClr val="windowText" lastClr="000000"/>
              </a:solidFill>
              <a:latin typeface="Verdana"/>
              <a:ea typeface="ＭＳ Ｐゴシック" pitchFamily="34" charset="-128"/>
            </a:endParaRPr>
          </a:p>
        </p:txBody>
      </p:sp>
      <p:cxnSp>
        <p:nvCxnSpPr>
          <p:cNvPr id="62" name="Straight Connector 61"/>
          <p:cNvCxnSpPr/>
          <p:nvPr/>
        </p:nvCxnSpPr>
        <p:spPr>
          <a:xfrm>
            <a:off x="222886" y="2501145"/>
            <a:ext cx="506412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222886" y="3058357"/>
            <a:ext cx="506412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222886" y="3617157"/>
            <a:ext cx="506412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222886" y="4687134"/>
            <a:ext cx="5064125" cy="9525"/>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222886" y="4115632"/>
            <a:ext cx="5064125" cy="127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3353" name="Rectangle 62"/>
          <p:cNvSpPr>
            <a:spLocks noChangeArrowheads="1"/>
          </p:cNvSpPr>
          <p:nvPr/>
        </p:nvSpPr>
        <p:spPr bwMode="auto">
          <a:xfrm>
            <a:off x="332424" y="4216082"/>
            <a:ext cx="2505075" cy="46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spAutoFit/>
          </a:bodyPr>
          <a:lstStyle/>
          <a:p>
            <a:pPr>
              <a:spcBef>
                <a:spcPct val="20000"/>
              </a:spcBef>
            </a:pPr>
            <a:r>
              <a:rPr lang="en-US" sz="1200" dirty="0"/>
              <a:t>Lower Total Cost of Ownership</a:t>
            </a:r>
          </a:p>
        </p:txBody>
      </p:sp>
      <p:sp>
        <p:nvSpPr>
          <p:cNvPr id="13354" name="TextBox 18"/>
          <p:cNvSpPr txBox="1">
            <a:spLocks noChangeArrowheads="1"/>
          </p:cNvSpPr>
          <p:nvPr/>
        </p:nvSpPr>
        <p:spPr bwMode="auto">
          <a:xfrm>
            <a:off x="5502167" y="1519741"/>
            <a:ext cx="3342288" cy="267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457200" indent="-457200" eaLnBrk="1" hangingPunct="1"/>
            <a:r>
              <a:rPr lang="en-US" sz="1800" b="1" dirty="0" smtClean="0">
                <a:solidFill>
                  <a:schemeClr val="accent1"/>
                </a:solidFill>
                <a:latin typeface="+mn-lt"/>
              </a:rPr>
              <a:t>You also get:</a:t>
            </a:r>
            <a:endParaRPr lang="en-US" sz="1800" b="1" dirty="0">
              <a:solidFill>
                <a:schemeClr val="accent1"/>
              </a:solidFill>
              <a:latin typeface="+mn-lt"/>
            </a:endParaRPr>
          </a:p>
          <a:p>
            <a:pPr marL="457200" indent="-457200" eaLnBrk="1" hangingPunct="1">
              <a:buFont typeface="+mj-lt"/>
              <a:buAutoNum type="arabicPeriod"/>
            </a:pPr>
            <a:r>
              <a:rPr lang="en-US" sz="1800" dirty="0" smtClean="0">
                <a:solidFill>
                  <a:schemeClr val="accent1"/>
                </a:solidFill>
                <a:latin typeface="+mn-lt"/>
              </a:rPr>
              <a:t>5 </a:t>
            </a:r>
            <a:r>
              <a:rPr lang="en-US" sz="1800" dirty="0">
                <a:solidFill>
                  <a:schemeClr val="accent1"/>
                </a:solidFill>
                <a:latin typeface="+mn-lt"/>
              </a:rPr>
              <a:t>year warranty  </a:t>
            </a:r>
          </a:p>
          <a:p>
            <a:pPr marL="457200" indent="-457200" eaLnBrk="1" hangingPunct="1">
              <a:buFont typeface="+mj-lt"/>
              <a:buAutoNum type="arabicPeriod"/>
            </a:pPr>
            <a:r>
              <a:rPr lang="en-US" sz="1800" dirty="0" smtClean="0">
                <a:solidFill>
                  <a:schemeClr val="accent1"/>
                </a:solidFill>
                <a:latin typeface="+mn-lt"/>
              </a:rPr>
              <a:t>90</a:t>
            </a:r>
            <a:r>
              <a:rPr lang="en-US" sz="1800" dirty="0">
                <a:solidFill>
                  <a:schemeClr val="accent1"/>
                </a:solidFill>
                <a:latin typeface="+mn-lt"/>
              </a:rPr>
              <a:t>% lower failure rates than HDDs</a:t>
            </a:r>
          </a:p>
          <a:p>
            <a:pPr marL="457200" indent="-457200" eaLnBrk="1" hangingPunct="1">
              <a:buFont typeface="+mj-lt"/>
              <a:buAutoNum type="arabicPeriod"/>
            </a:pPr>
            <a:r>
              <a:rPr lang="en-US" sz="1800" dirty="0" smtClean="0">
                <a:solidFill>
                  <a:schemeClr val="accent1"/>
                </a:solidFill>
                <a:latin typeface="+mn-lt"/>
              </a:rPr>
              <a:t>Outstanding </a:t>
            </a:r>
            <a:r>
              <a:rPr lang="en-US" sz="1800" dirty="0">
                <a:solidFill>
                  <a:schemeClr val="accent1"/>
                </a:solidFill>
                <a:latin typeface="+mn-lt"/>
              </a:rPr>
              <a:t>SSD customer support  </a:t>
            </a:r>
          </a:p>
          <a:p>
            <a:pPr marL="457200" indent="-457200" eaLnBrk="1" hangingPunct="1">
              <a:buFont typeface="+mj-lt"/>
              <a:buAutoNum type="arabicPeriod"/>
            </a:pPr>
            <a:r>
              <a:rPr lang="en-US" sz="1800" dirty="0" smtClean="0">
                <a:solidFill>
                  <a:schemeClr val="accent1"/>
                </a:solidFill>
                <a:latin typeface="+mn-lt"/>
              </a:rPr>
              <a:t>World </a:t>
            </a:r>
            <a:r>
              <a:rPr lang="en-US" sz="1800" dirty="0">
                <a:solidFill>
                  <a:schemeClr val="accent1"/>
                </a:solidFill>
                <a:latin typeface="+mn-lt"/>
              </a:rPr>
              <a:t>–class manufacturing</a:t>
            </a:r>
          </a:p>
          <a:p>
            <a:pPr marL="457200" indent="-457200" eaLnBrk="1" hangingPunct="1">
              <a:buFont typeface="+mj-lt"/>
              <a:buAutoNum type="arabicPeriod"/>
            </a:pPr>
            <a:endParaRPr lang="en-US" dirty="0">
              <a:solidFill>
                <a:schemeClr val="accent1"/>
              </a:solidFill>
              <a:latin typeface="+mn-lt"/>
            </a:endParaRPr>
          </a:p>
        </p:txBody>
      </p:sp>
      <p:cxnSp>
        <p:nvCxnSpPr>
          <p:cNvPr id="35" name="Straight Connector 34"/>
          <p:cNvCxnSpPr/>
          <p:nvPr/>
        </p:nvCxnSpPr>
        <p:spPr>
          <a:xfrm>
            <a:off x="237174" y="5317370"/>
            <a:ext cx="5064125" cy="9525"/>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3359" name="Picture 2" descr="C:\Users\kjhuiske\AppData\Local\Microsoft\Windows\Temporary Internet Files\Content.IE5\GACZDZFL\MC900441310[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0699" y="5326895"/>
            <a:ext cx="7016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60" name="Rectangle 26"/>
          <p:cNvSpPr>
            <a:spLocks noChangeArrowheads="1"/>
          </p:cNvSpPr>
          <p:nvPr/>
        </p:nvSpPr>
        <p:spPr bwMode="auto">
          <a:xfrm>
            <a:off x="365761" y="5488821"/>
            <a:ext cx="2505075" cy="276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spAutoFit/>
          </a:bodyPr>
          <a:lstStyle/>
          <a:p>
            <a:pPr>
              <a:spcBef>
                <a:spcPct val="20000"/>
              </a:spcBef>
            </a:pPr>
            <a:r>
              <a:rPr lang="en-US" sz="1200" dirty="0"/>
              <a:t>Self Encryption</a:t>
            </a:r>
          </a:p>
        </p:txBody>
      </p:sp>
      <p:sp>
        <p:nvSpPr>
          <p:cNvPr id="42" name="Cross 41"/>
          <p:cNvSpPr/>
          <p:nvPr/>
        </p:nvSpPr>
        <p:spPr bwMode="auto">
          <a:xfrm rot="18900000">
            <a:off x="4544597" y="5409922"/>
            <a:ext cx="394840" cy="435310"/>
          </a:xfrm>
          <a:prstGeom prst="plus">
            <a:avLst>
              <a:gd name="adj" fmla="val 37945"/>
            </a:avLst>
          </a:prstGeom>
          <a:gradFill rotWithShape="1">
            <a:gsLst>
              <a:gs pos="0">
                <a:srgbClr val="B50000"/>
              </a:gs>
              <a:gs pos="64000">
                <a:srgbClr val="FF0000"/>
              </a:gs>
              <a:gs pos="100000">
                <a:srgbClr val="FF6600"/>
              </a:gs>
              <a:gs pos="88000">
                <a:srgbClr val="FF0000"/>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19050" h="25400"/>
          </a:sp3d>
        </p:spPr>
        <p:txBody>
          <a:bodyPr lIns="91431" tIns="45716" rIns="91431" bIns="45716" anchor="ctr"/>
          <a:lstStyle/>
          <a:p>
            <a:pPr algn="ctr" eaLnBrk="0" hangingPunct="0">
              <a:lnSpc>
                <a:spcPct val="80000"/>
              </a:lnSpc>
              <a:defRPr/>
            </a:pPr>
            <a:endParaRPr lang="en-US" altLang="ja-JP" kern="0" dirty="0">
              <a:solidFill>
                <a:sysClr val="windowText" lastClr="000000"/>
              </a:solidFill>
              <a:latin typeface="Verdana"/>
              <a:ea typeface="ＭＳ Ｐゴシック" pitchFamily="34" charset="-128"/>
            </a:endParaRPr>
          </a:p>
        </p:txBody>
      </p:sp>
      <p:pic>
        <p:nvPicPr>
          <p:cNvPr id="43" name="Picture 2" descr="C:\Users\ecampoy\AppData\Local\Temp\wz5ffc\2D_Diecon_Watch_rgb.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551550" y="243370"/>
            <a:ext cx="439821" cy="77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28909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49705" y="420371"/>
            <a:ext cx="7260903" cy="498475"/>
          </a:xfrm>
        </p:spPr>
        <p:txBody>
          <a:bodyPr/>
          <a:lstStyle/>
          <a:p>
            <a:pPr eaLnBrk="1" hangingPunct="1"/>
            <a:r>
              <a:rPr lang="en-US" dirty="0"/>
              <a:t>Intel® </a:t>
            </a:r>
            <a:r>
              <a:rPr lang="en-US" dirty="0" smtClean="0"/>
              <a:t>SSD 520 </a:t>
            </a:r>
            <a:r>
              <a:rPr lang="en-US" dirty="0" err="1" smtClean="0"/>
              <a:t>vs</a:t>
            </a:r>
            <a:r>
              <a:rPr lang="en-US" dirty="0" smtClean="0"/>
              <a:t> 320 Series</a:t>
            </a:r>
            <a:endParaRPr lang="en-US" dirty="0"/>
          </a:p>
        </p:txBody>
      </p:sp>
      <p:pic>
        <p:nvPicPr>
          <p:cNvPr id="20486" name="Picture 7" descr="2.5_7mm and 1.8_5mm angle.png"/>
          <p:cNvPicPr>
            <a:picLocks noChangeAspect="1"/>
          </p:cNvPicPr>
          <p:nvPr/>
        </p:nvPicPr>
        <p:blipFill>
          <a:blip r:embed="rId3" cstate="email">
            <a:extLst>
              <a:ext uri="{28A0092B-C50C-407E-A947-70E740481C1C}">
                <a14:useLocalDpi xmlns:a14="http://schemas.microsoft.com/office/drawing/2010/main"/>
              </a:ext>
            </a:extLst>
          </a:blip>
          <a:srcRect r="44514"/>
          <a:stretch>
            <a:fillRect/>
          </a:stretch>
        </p:blipFill>
        <p:spPr bwMode="auto">
          <a:xfrm>
            <a:off x="7610608" y="4932134"/>
            <a:ext cx="1533392" cy="1109438"/>
          </a:xfrm>
          <a:prstGeom prst="rect">
            <a:avLst/>
          </a:prstGeom>
          <a:noFill/>
          <a:ln w="9525">
            <a:noFill/>
            <a:miter lim="800000"/>
            <a:headEnd/>
            <a:tailEnd/>
          </a:ln>
        </p:spPr>
      </p:pic>
      <p:pic>
        <p:nvPicPr>
          <p:cNvPr id="6" name="Content Placeholder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80614" y="2027208"/>
            <a:ext cx="1517161" cy="2638816"/>
          </a:xfrm>
          <a:prstGeom prst="rect">
            <a:avLst/>
          </a:prstGeom>
          <a:effectLst>
            <a:outerShdw blurRad="228600" dist="203200" dir="2400000" algn="tl" rotWithShape="0">
              <a:prstClr val="black">
                <a:alpha val="59000"/>
              </a:prstClr>
            </a:outerShdw>
          </a:effectLst>
        </p:spPr>
      </p:pic>
      <p:graphicFrame>
        <p:nvGraphicFramePr>
          <p:cNvPr id="7" name="Group 76"/>
          <p:cNvGraphicFramePr>
            <a:graphicFrameLocks noGrp="1"/>
          </p:cNvGraphicFramePr>
          <p:nvPr>
            <p:extLst>
              <p:ext uri="{D42A27DB-BD31-4B8C-83A1-F6EECF244321}">
                <p14:modId xmlns:p14="http://schemas.microsoft.com/office/powerpoint/2010/main" val="2337785723"/>
              </p:ext>
            </p:extLst>
          </p:nvPr>
        </p:nvGraphicFramePr>
        <p:xfrm>
          <a:off x="823549" y="1135294"/>
          <a:ext cx="6566902" cy="5176068"/>
        </p:xfrm>
        <a:graphic>
          <a:graphicData uri="http://schemas.openxmlformats.org/drawingml/2006/table">
            <a:tbl>
              <a:tblPr>
                <a:gradFill rotWithShape="1">
                  <a:gsLst>
                    <a:gs pos="0">
                      <a:srgbClr val="7030A0">
                        <a:tint val="50000"/>
                        <a:satMod val="300000"/>
                      </a:srgbClr>
                    </a:gs>
                    <a:gs pos="35000">
                      <a:srgbClr val="7030A0">
                        <a:tint val="37000"/>
                        <a:satMod val="300000"/>
                      </a:srgbClr>
                    </a:gs>
                    <a:gs pos="100000">
                      <a:srgbClr val="7030A0">
                        <a:tint val="15000"/>
                        <a:satMod val="350000"/>
                      </a:srgbClr>
                    </a:gs>
                  </a:gsLst>
                  <a:lin ang="16200000" scaled="1"/>
                </a:gradFill>
                <a:effectLst>
                  <a:outerShdw blurRad="40000" dist="20000" dir="5400000" rotWithShape="0">
                    <a:srgbClr val="000000">
                      <a:alpha val="38000"/>
                    </a:srgbClr>
                  </a:outerShdw>
                </a:effectLst>
              </a:tblPr>
              <a:tblGrid>
                <a:gridCol w="1895157"/>
                <a:gridCol w="2138364"/>
                <a:gridCol w="2533381"/>
              </a:tblGrid>
              <a:tr h="354188">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1" u="none" strike="noStrike" cap="none" normalizeH="0" baseline="0" dirty="0" smtClean="0">
                          <a:ln>
                            <a:noFill/>
                          </a:ln>
                          <a:solidFill>
                            <a:schemeClr val="bg1"/>
                          </a:solidFill>
                          <a:effectLst/>
                        </a:rPr>
                        <a:t>Feature</a:t>
                      </a:r>
                      <a:endParaRPr kumimoji="0" lang="en-US" sz="1700" b="1" i="0" u="none" strike="noStrike" cap="none" normalizeH="0" baseline="0" dirty="0" smtClean="0">
                        <a:ln>
                          <a:noFill/>
                        </a:ln>
                        <a:solidFill>
                          <a:schemeClr val="bg1"/>
                        </a:solidFill>
                        <a:effectLst/>
                        <a:latin typeface="Verdana" pitchFamily="34" charset="0"/>
                        <a:ea typeface="MS PGothic" pitchFamily="34" charset="-128"/>
                        <a:cs typeface="Arial" charset="0"/>
                      </a:endParaRP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1" u="none" strike="noStrike" kern="1200" cap="none" normalizeH="0" baseline="0" dirty="0" smtClean="0">
                          <a:ln>
                            <a:noFill/>
                          </a:ln>
                          <a:solidFill>
                            <a:schemeClr val="bg1"/>
                          </a:solidFill>
                          <a:effectLst/>
                          <a:latin typeface="+mn-lt"/>
                          <a:ea typeface="+mn-ea"/>
                          <a:cs typeface="+mn-cs"/>
                        </a:rPr>
                        <a:t>Intel® </a:t>
                      </a:r>
                      <a:r>
                        <a:rPr kumimoji="0" lang="en-US" sz="1700" b="1" u="none" strike="noStrike" kern="1200" cap="none" normalizeH="0" baseline="0" dirty="0">
                          <a:ln>
                            <a:noFill/>
                          </a:ln>
                          <a:solidFill>
                            <a:schemeClr val="bg1"/>
                          </a:solidFill>
                          <a:effectLst/>
                          <a:latin typeface="+mn-lt"/>
                          <a:ea typeface="+mn-ea"/>
                          <a:cs typeface="+mn-cs"/>
                        </a:rPr>
                        <a:t>SSD 320 </a:t>
                      </a:r>
                      <a:r>
                        <a:rPr kumimoji="0" lang="en-US" sz="1700" b="1" u="none" strike="noStrike" kern="1200" cap="none" normalizeH="0" baseline="0" dirty="0" smtClean="0">
                          <a:ln>
                            <a:noFill/>
                          </a:ln>
                          <a:solidFill>
                            <a:schemeClr val="bg1"/>
                          </a:solidFill>
                          <a:effectLst/>
                          <a:latin typeface="+mn-lt"/>
                          <a:ea typeface="+mn-ea"/>
                          <a:cs typeface="+mn-cs"/>
                        </a:rPr>
                        <a:t>Series</a:t>
                      </a:r>
                      <a:endParaRPr kumimoji="0" lang="en-US" sz="1700" b="1" u="none" strike="noStrike" kern="1200" cap="none" normalizeH="0" baseline="0" dirty="0">
                        <a:ln>
                          <a:noFill/>
                        </a:ln>
                        <a:solidFill>
                          <a:schemeClr val="bg1"/>
                        </a:solidFill>
                        <a:effectLst/>
                        <a:latin typeface="+mn-lt"/>
                        <a:ea typeface="+mn-ea"/>
                        <a:cs typeface="+mn-cs"/>
                      </a:endParaRPr>
                    </a:p>
                  </a:txBody>
                  <a:tcPr anchor="ctr">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1" u="none" strike="noStrike" kern="1200" cap="none" normalizeH="0" baseline="0" dirty="0" smtClean="0">
                          <a:ln>
                            <a:noFill/>
                          </a:ln>
                          <a:solidFill>
                            <a:schemeClr val="bg1"/>
                          </a:solidFill>
                          <a:effectLst/>
                          <a:latin typeface="+mn-lt"/>
                          <a:ea typeface="+mn-ea"/>
                          <a:cs typeface="+mn-cs"/>
                        </a:rPr>
                        <a:t>Intel® SSD 520 Series</a:t>
                      </a:r>
                    </a:p>
                  </a:txBody>
                  <a:tcPr anchor="ctr">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solidFill>
                  </a:tcPr>
                </a:tc>
              </a:tr>
              <a:tr h="497840">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u="none" strike="noStrike" cap="none" normalizeH="0" baseline="0" dirty="0" smtClean="0">
                          <a:ln>
                            <a:noFill/>
                          </a:ln>
                          <a:solidFill>
                            <a:schemeClr val="tx1"/>
                          </a:solidFill>
                          <a:effectLst/>
                        </a:rPr>
                        <a:t>Capacities </a:t>
                      </a:r>
                      <a:endParaRPr kumimoji="0" lang="en-US" sz="1300" b="0" i="0" u="none" strike="noStrike" cap="none" normalizeH="0" baseline="0" dirty="0" smtClean="0">
                        <a:ln>
                          <a:noFill/>
                        </a:ln>
                        <a:solidFill>
                          <a:schemeClr val="tx1"/>
                        </a:solidFill>
                        <a:effectLst/>
                        <a:latin typeface="Verdana" pitchFamily="34" charset="0"/>
                        <a:ea typeface="MS PGothic" pitchFamily="34" charset="-128"/>
                        <a:cs typeface="Arial" charset="0"/>
                      </a:endParaRP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smtClean="0">
                          <a:ln>
                            <a:noFill/>
                          </a:ln>
                          <a:solidFill>
                            <a:schemeClr val="tx1"/>
                          </a:solidFill>
                          <a:effectLst/>
                        </a:rPr>
                        <a:t>MLC: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smtClean="0">
                          <a:ln>
                            <a:noFill/>
                          </a:ln>
                          <a:solidFill>
                            <a:schemeClr val="tx1"/>
                          </a:solidFill>
                          <a:effectLst/>
                        </a:rPr>
                        <a:t>40/80/120/160/300/600</a:t>
                      </a:r>
                      <a:endParaRPr kumimoji="0" lang="en-US" sz="1300" b="0" i="0" u="none" strike="noStrike" cap="none" normalizeH="0" baseline="0" dirty="0" smtClean="0">
                        <a:ln>
                          <a:noFill/>
                        </a:ln>
                        <a:solidFill>
                          <a:schemeClr val="tx1"/>
                        </a:solidFill>
                        <a:effectLst/>
                        <a:latin typeface="Arial" pitchFamily="34" charset="0"/>
                        <a:ea typeface="MS PGothic" pitchFamily="34" charset="-128"/>
                        <a:cs typeface="Arial" pitchFamily="34" charset="0"/>
                      </a:endParaRP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lumMod val="20000"/>
                        <a:lumOff val="80000"/>
                      </a:srgbClr>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smtClean="0">
                          <a:ln>
                            <a:noFill/>
                          </a:ln>
                          <a:solidFill>
                            <a:schemeClr val="tx1"/>
                          </a:solidFill>
                          <a:effectLst/>
                        </a:rPr>
                        <a:t>MLC:</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smtClean="0">
                          <a:ln>
                            <a:noFill/>
                          </a:ln>
                          <a:solidFill>
                            <a:schemeClr val="tx1"/>
                          </a:solidFill>
                          <a:effectLst/>
                        </a:rPr>
                        <a:t>60/120/180/240/480</a:t>
                      </a:r>
                      <a:endParaRPr kumimoji="0" lang="en-US" sz="1300" b="0" i="0" u="none" strike="noStrike" cap="none" normalizeH="0" baseline="0" dirty="0" smtClean="0">
                        <a:ln>
                          <a:noFill/>
                        </a:ln>
                        <a:solidFill>
                          <a:schemeClr val="tx1"/>
                        </a:solidFill>
                        <a:effectLst/>
                        <a:latin typeface="Arial" pitchFamily="34" charset="0"/>
                        <a:ea typeface="MS PGothic" pitchFamily="34" charset="-128"/>
                        <a:cs typeface="Arial" pitchFamily="34" charset="0"/>
                      </a:endParaRP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lumMod val="20000"/>
                        <a:lumOff val="80000"/>
                      </a:srgbClr>
                    </a:solidFill>
                  </a:tcPr>
                </a:tc>
              </a:tr>
              <a:tr h="294640">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u="none" strike="noStrike" cap="none" normalizeH="0" baseline="0" dirty="0" smtClean="0">
                          <a:ln>
                            <a:noFill/>
                          </a:ln>
                          <a:solidFill>
                            <a:schemeClr val="tx1"/>
                          </a:solidFill>
                          <a:effectLst/>
                        </a:rPr>
                        <a:t>Interface</a:t>
                      </a:r>
                      <a:endParaRPr kumimoji="0" lang="en-US" sz="1300" b="0" i="0" u="none" strike="noStrike" cap="none" normalizeH="0" baseline="0" dirty="0" smtClean="0">
                        <a:ln>
                          <a:noFill/>
                        </a:ln>
                        <a:solidFill>
                          <a:schemeClr val="tx1"/>
                        </a:solidFill>
                        <a:effectLst/>
                        <a:latin typeface="Verdana" pitchFamily="34" charset="0"/>
                        <a:ea typeface="MS PGothic" pitchFamily="34" charset="-128"/>
                        <a:cs typeface="Arial" charset="0"/>
                      </a:endParaRP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smtClean="0">
                          <a:ln>
                            <a:noFill/>
                          </a:ln>
                          <a:solidFill>
                            <a:schemeClr val="tx1"/>
                          </a:solidFill>
                          <a:effectLst/>
                        </a:rPr>
                        <a:t>SATA 3Gbps</a:t>
                      </a:r>
                      <a:endParaRPr kumimoji="0" lang="en-US" sz="1300" b="0" i="0" u="none" strike="noStrike" cap="none" normalizeH="0" baseline="0" dirty="0" smtClean="0">
                        <a:ln>
                          <a:noFill/>
                        </a:ln>
                        <a:solidFill>
                          <a:schemeClr val="tx1"/>
                        </a:solidFill>
                        <a:effectLst/>
                        <a:latin typeface="Verdana" pitchFamily="34" charset="0"/>
                        <a:ea typeface="MS PGothic" pitchFamily="34" charset="-128"/>
                        <a:cs typeface="Arial" charset="0"/>
                      </a:endParaRPr>
                    </a:p>
                  </a:txBody>
                  <a:tcP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lumMod val="20000"/>
                        <a:lumOff val="80000"/>
                      </a:srgbClr>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smtClean="0">
                          <a:ln>
                            <a:noFill/>
                          </a:ln>
                          <a:solidFill>
                            <a:schemeClr val="tx1"/>
                          </a:solidFill>
                          <a:effectLst/>
                        </a:rPr>
                        <a:t>SATA 6Gbps</a:t>
                      </a:r>
                      <a:endParaRPr kumimoji="0" lang="en-US" sz="1300" b="0" i="0" u="none" strike="noStrike" cap="none" normalizeH="0" baseline="0" dirty="0" smtClean="0">
                        <a:ln>
                          <a:noFill/>
                        </a:ln>
                        <a:solidFill>
                          <a:schemeClr val="tx1"/>
                        </a:solidFill>
                        <a:effectLst/>
                        <a:latin typeface="Verdana" pitchFamily="34" charset="0"/>
                        <a:ea typeface="MS PGothic" pitchFamily="34" charset="-128"/>
                        <a:cs typeface="Arial" charset="0"/>
                      </a:endParaRPr>
                    </a:p>
                  </a:txBody>
                  <a:tcP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lumMod val="20000"/>
                        <a:lumOff val="80000"/>
                      </a:srgbClr>
                    </a:solidFill>
                  </a:tcPr>
                </a:tc>
              </a:tr>
              <a:tr h="383707">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u="none" strike="noStrike" cap="none" normalizeH="0" baseline="0" dirty="0" smtClean="0">
                          <a:ln>
                            <a:noFill/>
                          </a:ln>
                          <a:solidFill>
                            <a:schemeClr val="tx1"/>
                          </a:solidFill>
                          <a:effectLst/>
                        </a:rPr>
                        <a:t>Seq Performance</a:t>
                      </a:r>
                      <a:r>
                        <a:rPr kumimoji="0" lang="en-US" sz="1300" b="0" u="none" strike="noStrike" cap="none" normalizeH="0" baseline="30000" dirty="0" smtClean="0">
                          <a:ln>
                            <a:noFill/>
                          </a:ln>
                          <a:solidFill>
                            <a:schemeClr val="tx1"/>
                          </a:solidFill>
                          <a:effectLst/>
                        </a:rPr>
                        <a:t>1 </a:t>
                      </a:r>
                      <a:r>
                        <a:rPr kumimoji="0" lang="en-US" sz="1300" b="0" u="none" strike="noStrike" cap="none" normalizeH="0" baseline="0" dirty="0" smtClean="0">
                          <a:ln>
                            <a:noFill/>
                          </a:ln>
                          <a:solidFill>
                            <a:schemeClr val="tx1"/>
                          </a:solidFill>
                          <a:effectLst/>
                        </a:rPr>
                        <a:t>(MB/sec) </a:t>
                      </a:r>
                      <a:endParaRPr kumimoji="0" lang="en-US" sz="1300" b="0" i="0" u="none" strike="noStrike" cap="none" normalizeH="0" baseline="0" dirty="0" smtClean="0">
                        <a:ln>
                          <a:noFill/>
                        </a:ln>
                        <a:solidFill>
                          <a:schemeClr val="tx1"/>
                        </a:solidFill>
                        <a:effectLst/>
                        <a:latin typeface="Verdana" pitchFamily="34" charset="0"/>
                        <a:ea typeface="MS PGothic" pitchFamily="34" charset="-128"/>
                        <a:cs typeface="Arial" charset="0"/>
                      </a:endParaRP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n-lt"/>
                          <a:ea typeface="MS PGothic" pitchFamily="34" charset="-128"/>
                          <a:cs typeface="Arial" pitchFamily="34" charset="0"/>
                        </a:rPr>
                        <a:t>Up to 260 / 210</a:t>
                      </a: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lumMod val="20000"/>
                        <a:lumOff val="80000"/>
                      </a:srgbClr>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0" i="0" u="none" strike="noStrike" cap="none" normalizeH="0" baseline="0" dirty="0" smtClean="0">
                          <a:ln>
                            <a:noFill/>
                          </a:ln>
                          <a:solidFill>
                            <a:schemeClr val="tx1"/>
                          </a:solidFill>
                          <a:effectLst/>
                          <a:latin typeface="+mn-lt"/>
                          <a:ea typeface="MS PGothic" pitchFamily="34" charset="-128"/>
                          <a:cs typeface="Arial" pitchFamily="34" charset="0"/>
                        </a:rPr>
                        <a:t>Up to 550 / 520</a:t>
                      </a: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lumMod val="20000"/>
                        <a:lumOff val="80000"/>
                      </a:srgbClr>
                    </a:solidFill>
                  </a:tcPr>
                </a:tc>
              </a:tr>
              <a:tr h="563654">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u="none" strike="noStrike" cap="none" normalizeH="0" baseline="0" dirty="0" smtClean="0">
                          <a:ln>
                            <a:noFill/>
                          </a:ln>
                          <a:solidFill>
                            <a:schemeClr val="tx1"/>
                          </a:solidFill>
                          <a:effectLst/>
                        </a:rPr>
                        <a:t>Rnd performance</a:t>
                      </a:r>
                      <a:r>
                        <a:rPr kumimoji="0" lang="en-US" sz="1300" b="0" u="none" strike="noStrike" cap="none" normalizeH="0" baseline="30000" dirty="0" smtClean="0">
                          <a:ln>
                            <a:noFill/>
                          </a:ln>
                          <a:solidFill>
                            <a:schemeClr val="tx1"/>
                          </a:solidFill>
                          <a:effectLst/>
                        </a:rPr>
                        <a:t>1 </a:t>
                      </a:r>
                      <a:r>
                        <a:rPr kumimoji="0" lang="en-US" sz="1300" b="0" u="none" strike="noStrike" cap="none" normalizeH="0" baseline="0" dirty="0" smtClean="0">
                          <a:ln>
                            <a:noFill/>
                          </a:ln>
                          <a:solidFill>
                            <a:schemeClr val="tx1"/>
                          </a:solidFill>
                          <a:effectLst/>
                        </a:rPr>
                        <a:t>R/W (IOPS)</a:t>
                      </a:r>
                      <a:endParaRPr kumimoji="0" lang="en-US" sz="1300" b="0" i="0" u="none" strike="noStrike" cap="none" normalizeH="0" baseline="0" dirty="0" smtClean="0">
                        <a:ln>
                          <a:noFill/>
                        </a:ln>
                        <a:solidFill>
                          <a:schemeClr val="tx1"/>
                        </a:solidFill>
                        <a:effectLst/>
                        <a:latin typeface="Arial" pitchFamily="34" charset="0"/>
                        <a:ea typeface="MS PGothic" pitchFamily="34" charset="-128"/>
                        <a:cs typeface="Arial" pitchFamily="34" charset="0"/>
                      </a:endParaRP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n-lt"/>
                          <a:ea typeface="MS PGothic" pitchFamily="34" charset="-128"/>
                          <a:cs typeface="Arial" pitchFamily="34" charset="0"/>
                        </a:rPr>
                        <a:t>Up to 39.5K / 23K</a:t>
                      </a: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lumMod val="20000"/>
                        <a:lumOff val="80000"/>
                      </a:srgbClr>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0" i="0" u="none" strike="noStrike" cap="none" normalizeH="0" baseline="0" dirty="0" smtClean="0">
                          <a:ln>
                            <a:noFill/>
                          </a:ln>
                          <a:solidFill>
                            <a:schemeClr val="tx1"/>
                          </a:solidFill>
                          <a:effectLst/>
                          <a:latin typeface="+mn-lt"/>
                          <a:ea typeface="MS PGothic" pitchFamily="34" charset="-128"/>
                          <a:cs typeface="Arial" pitchFamily="34" charset="0"/>
                        </a:rPr>
                        <a:t>Up to 40K / 70K</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0" i="0" u="none" strike="noStrike" cap="none" normalizeH="0" baseline="0" dirty="0" smtClean="0">
                          <a:ln>
                            <a:noFill/>
                          </a:ln>
                          <a:solidFill>
                            <a:schemeClr val="tx1"/>
                          </a:solidFill>
                          <a:effectLst/>
                          <a:latin typeface="+mn-lt"/>
                          <a:ea typeface="MS PGothic" pitchFamily="34" charset="-128"/>
                          <a:cs typeface="Arial" pitchFamily="34" charset="0"/>
                        </a:rPr>
                        <a:t>(max 80k write IOPS)</a:t>
                      </a: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lumMod val="20000"/>
                        <a:lumOff val="80000"/>
                      </a:srgbClr>
                    </a:solidFill>
                  </a:tcPr>
                </a:tc>
              </a:tr>
              <a:tr h="563654">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u="none" strike="noStrike" cap="none" normalizeH="0" baseline="0" dirty="0" smtClean="0">
                          <a:ln>
                            <a:noFill/>
                          </a:ln>
                          <a:solidFill>
                            <a:schemeClr val="tx1"/>
                          </a:solidFill>
                          <a:effectLst/>
                        </a:rPr>
                        <a:t>Power (W)</a:t>
                      </a:r>
                      <a:r>
                        <a:rPr kumimoji="0" lang="en-US" sz="1300" b="0" u="none" strike="noStrike" cap="none" normalizeH="0" baseline="30000" dirty="0" smtClean="0">
                          <a:ln>
                            <a:noFill/>
                          </a:ln>
                          <a:solidFill>
                            <a:schemeClr val="tx1"/>
                          </a:solidFill>
                          <a:effectLst/>
                        </a:rPr>
                        <a:t>2</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u="none" strike="noStrike" cap="none" normalizeH="0" baseline="0" dirty="0" smtClean="0">
                          <a:ln>
                            <a:noFill/>
                          </a:ln>
                          <a:solidFill>
                            <a:schemeClr val="tx1"/>
                          </a:solidFill>
                          <a:effectLst/>
                        </a:rPr>
                        <a:t>(active / idle)</a:t>
                      </a:r>
                      <a:endParaRPr kumimoji="0" lang="en-US" sz="1300" b="0" i="0" u="none" strike="noStrike" cap="none" normalizeH="0" baseline="0" dirty="0" smtClean="0">
                        <a:ln>
                          <a:noFill/>
                        </a:ln>
                        <a:solidFill>
                          <a:schemeClr val="tx1"/>
                        </a:solidFill>
                        <a:effectLst/>
                        <a:latin typeface="Arial" pitchFamily="34" charset="0"/>
                        <a:ea typeface="MS PGothic" pitchFamily="34" charset="-128"/>
                        <a:cs typeface="Arial" pitchFamily="34" charset="0"/>
                      </a:endParaRP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300" b="0" i="0" u="none" strike="noStrike" kern="1200" baseline="0" dirty="0" smtClean="0">
                          <a:solidFill>
                            <a:schemeClr val="tx1"/>
                          </a:solidFill>
                          <a:latin typeface="+mn-lt"/>
                          <a:ea typeface="+mn-ea"/>
                          <a:cs typeface="+mn-cs"/>
                        </a:rPr>
                        <a:t>150 </a:t>
                      </a:r>
                      <a:r>
                        <a:rPr lang="en-US" sz="1300" b="0" i="0" u="none" strike="noStrike" kern="1200" baseline="0" dirty="0" err="1" smtClean="0">
                          <a:solidFill>
                            <a:schemeClr val="tx1"/>
                          </a:solidFill>
                          <a:latin typeface="+mn-lt"/>
                          <a:ea typeface="+mn-ea"/>
                          <a:cs typeface="+mn-cs"/>
                        </a:rPr>
                        <a:t>mW</a:t>
                      </a:r>
                      <a:r>
                        <a:rPr kumimoji="0" lang="en-US" sz="1300" u="none" strike="noStrike" cap="none" normalizeH="0" baseline="0" dirty="0" smtClean="0">
                          <a:ln>
                            <a:noFill/>
                          </a:ln>
                          <a:solidFill>
                            <a:schemeClr val="tx1"/>
                          </a:solidFill>
                          <a:effectLst/>
                        </a:rPr>
                        <a:t> / </a:t>
                      </a:r>
                      <a:r>
                        <a:rPr lang="en-US" sz="1300" b="0" i="0" u="none" strike="noStrike" kern="1200" baseline="0" dirty="0" smtClean="0">
                          <a:solidFill>
                            <a:schemeClr val="tx1"/>
                          </a:solidFill>
                          <a:latin typeface="+mn-lt"/>
                          <a:ea typeface="+mn-ea"/>
                          <a:cs typeface="+mn-cs"/>
                        </a:rPr>
                        <a:t>100 mW</a:t>
                      </a:r>
                      <a:endParaRPr kumimoji="0" lang="en-US" sz="1300" b="0" i="0" u="none" strike="noStrike" cap="none" normalizeH="0" baseline="0" dirty="0" smtClean="0">
                        <a:ln>
                          <a:noFill/>
                        </a:ln>
                        <a:solidFill>
                          <a:schemeClr val="tx1"/>
                        </a:solidFill>
                        <a:effectLst/>
                        <a:latin typeface="Verdana" pitchFamily="34" charset="0"/>
                        <a:ea typeface="MS PGothic" pitchFamily="34" charset="-128"/>
                        <a:cs typeface="Arial" charset="0"/>
                      </a:endParaRP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lumMod val="20000"/>
                        <a:lumOff val="80000"/>
                      </a:srgbClr>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300" b="0" i="0" u="none" strike="noStrike" kern="1200" baseline="0" dirty="0" smtClean="0">
                          <a:solidFill>
                            <a:schemeClr val="tx1"/>
                          </a:solidFill>
                          <a:latin typeface="+mn-lt"/>
                          <a:ea typeface="+mn-ea"/>
                          <a:cs typeface="+mn-cs"/>
                        </a:rPr>
                        <a:t>850 </a:t>
                      </a:r>
                      <a:r>
                        <a:rPr lang="en-US" sz="1300" b="0" i="0" u="none" strike="noStrike" kern="1200" baseline="0" dirty="0" err="1" smtClean="0">
                          <a:solidFill>
                            <a:schemeClr val="tx1"/>
                          </a:solidFill>
                          <a:latin typeface="+mn-lt"/>
                          <a:ea typeface="+mn-ea"/>
                          <a:cs typeface="+mn-cs"/>
                        </a:rPr>
                        <a:t>mW</a:t>
                      </a:r>
                      <a:r>
                        <a:rPr kumimoji="0" lang="en-US" sz="1300" u="none" strike="noStrike" cap="none" normalizeH="0" baseline="0" dirty="0" smtClean="0">
                          <a:ln>
                            <a:noFill/>
                          </a:ln>
                          <a:solidFill>
                            <a:schemeClr val="tx1"/>
                          </a:solidFill>
                          <a:effectLst/>
                        </a:rPr>
                        <a:t> / </a:t>
                      </a:r>
                      <a:r>
                        <a:rPr lang="en-US" sz="1300" b="0" i="0" u="none" strike="noStrike" kern="1200" baseline="0" dirty="0" smtClean="0">
                          <a:solidFill>
                            <a:schemeClr val="tx1"/>
                          </a:solidFill>
                          <a:latin typeface="+mn-lt"/>
                          <a:ea typeface="+mn-ea"/>
                          <a:cs typeface="+mn-cs"/>
                        </a:rPr>
                        <a:t>600 mW</a:t>
                      </a:r>
                      <a:endParaRPr kumimoji="0" lang="en-US" sz="1300" b="0" i="0" u="none" strike="noStrike" cap="none" normalizeH="0" baseline="0" dirty="0" smtClean="0">
                        <a:ln>
                          <a:noFill/>
                        </a:ln>
                        <a:solidFill>
                          <a:schemeClr val="tx1"/>
                        </a:solidFill>
                        <a:effectLst/>
                        <a:latin typeface="Verdana" pitchFamily="34" charset="0"/>
                        <a:ea typeface="MS PGothic" pitchFamily="34" charset="-128"/>
                        <a:cs typeface="Arial" charset="0"/>
                      </a:endParaRP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lumMod val="20000"/>
                        <a:lumOff val="80000"/>
                      </a:srgbClr>
                    </a:solidFill>
                  </a:tcPr>
                </a:tc>
              </a:tr>
              <a:tr h="294640">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u="none" strike="noStrike" cap="none" normalizeH="0" baseline="0" dirty="0" smtClean="0">
                          <a:ln>
                            <a:noFill/>
                          </a:ln>
                          <a:solidFill>
                            <a:schemeClr val="tx1"/>
                          </a:solidFill>
                          <a:effectLst/>
                        </a:rPr>
                        <a:t>Form Factors</a:t>
                      </a:r>
                      <a:endParaRPr kumimoji="0" lang="en-US" sz="1300" b="0" i="0" u="none" strike="noStrike" cap="none" normalizeH="0" baseline="0" dirty="0" smtClean="0">
                        <a:ln>
                          <a:noFill/>
                        </a:ln>
                        <a:solidFill>
                          <a:schemeClr val="tx1"/>
                        </a:solidFill>
                        <a:effectLst/>
                        <a:latin typeface="Verdana" pitchFamily="34" charset="0"/>
                        <a:ea typeface="MS PGothic" pitchFamily="34" charset="-128"/>
                        <a:cs typeface="Arial" charset="0"/>
                      </a:endParaRP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smtClean="0">
                          <a:ln>
                            <a:noFill/>
                          </a:ln>
                          <a:solidFill>
                            <a:schemeClr val="tx1"/>
                          </a:solidFill>
                          <a:effectLst/>
                        </a:rPr>
                        <a:t>2.5”</a:t>
                      </a:r>
                      <a:endParaRPr kumimoji="0" lang="en-US" sz="1300" b="0" i="0" u="none" strike="noStrike" cap="none" normalizeH="0" baseline="0" dirty="0" smtClean="0">
                        <a:ln>
                          <a:noFill/>
                        </a:ln>
                        <a:solidFill>
                          <a:schemeClr val="tx1"/>
                        </a:solidFill>
                        <a:effectLst/>
                        <a:latin typeface="Verdana" pitchFamily="34" charset="0"/>
                        <a:ea typeface="MS PGothic" pitchFamily="34" charset="-128"/>
                        <a:cs typeface="Arial" charset="0"/>
                      </a:endParaRPr>
                    </a:p>
                  </a:txBody>
                  <a:tcP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lumMod val="20000"/>
                        <a:lumOff val="80000"/>
                      </a:srgbClr>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smtClean="0">
                          <a:ln>
                            <a:noFill/>
                          </a:ln>
                          <a:solidFill>
                            <a:schemeClr val="tx1"/>
                          </a:solidFill>
                          <a:effectLst/>
                        </a:rPr>
                        <a:t>2.5”</a:t>
                      </a:r>
                      <a:endParaRPr kumimoji="0" lang="en-US" sz="1300" b="0" i="0" u="none" strike="noStrike" cap="none" normalizeH="0" baseline="0" dirty="0" smtClean="0">
                        <a:ln>
                          <a:noFill/>
                        </a:ln>
                        <a:solidFill>
                          <a:schemeClr val="tx1"/>
                        </a:solidFill>
                        <a:effectLst/>
                        <a:latin typeface="Verdana" pitchFamily="34" charset="0"/>
                        <a:ea typeface="MS PGothic" pitchFamily="34" charset="-128"/>
                        <a:cs typeface="Arial" charset="0"/>
                      </a:endParaRPr>
                    </a:p>
                  </a:txBody>
                  <a:tcP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lumMod val="20000"/>
                        <a:lumOff val="80000"/>
                      </a:srgbClr>
                    </a:solidFill>
                  </a:tcPr>
                </a:tc>
              </a:tr>
              <a:tr h="294640">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u="none" strike="noStrike" cap="none" normalizeH="0" baseline="0" dirty="0" smtClean="0">
                          <a:ln>
                            <a:noFill/>
                          </a:ln>
                          <a:solidFill>
                            <a:schemeClr val="tx1"/>
                          </a:solidFill>
                          <a:effectLst/>
                        </a:rPr>
                        <a:t>Security</a:t>
                      </a:r>
                      <a:endParaRPr kumimoji="0" lang="en-US" sz="1300" b="0" i="0" u="none" strike="noStrike" cap="none" normalizeH="0" baseline="0" dirty="0" smtClean="0">
                        <a:ln>
                          <a:noFill/>
                        </a:ln>
                        <a:solidFill>
                          <a:schemeClr val="tx1"/>
                        </a:solidFill>
                        <a:effectLst/>
                        <a:latin typeface="Verdana" pitchFamily="34" charset="0"/>
                        <a:ea typeface="MS PGothic" pitchFamily="34" charset="-128"/>
                        <a:cs typeface="Arial" charset="0"/>
                      </a:endParaRP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smtClean="0">
                          <a:ln>
                            <a:noFill/>
                          </a:ln>
                          <a:solidFill>
                            <a:schemeClr val="tx1"/>
                          </a:solidFill>
                          <a:effectLst/>
                        </a:rPr>
                        <a:t>AES-128 encryption</a:t>
                      </a:r>
                      <a:endParaRPr kumimoji="0" lang="en-US" sz="1300" b="0" i="0" u="none" strike="noStrike" cap="none" normalizeH="0" baseline="0" dirty="0" smtClean="0">
                        <a:ln>
                          <a:noFill/>
                        </a:ln>
                        <a:solidFill>
                          <a:schemeClr val="tx1"/>
                        </a:solidFill>
                        <a:effectLst/>
                        <a:latin typeface="Verdana" pitchFamily="34" charset="0"/>
                        <a:ea typeface="MS PGothic" pitchFamily="34" charset="-128"/>
                        <a:cs typeface="Arial" charset="0"/>
                      </a:endParaRPr>
                    </a:p>
                  </a:txBody>
                  <a:tcP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lumMod val="20000"/>
                        <a:lumOff val="80000"/>
                      </a:srgbClr>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smtClean="0">
                          <a:ln>
                            <a:noFill/>
                          </a:ln>
                          <a:solidFill>
                            <a:schemeClr val="tx1"/>
                          </a:solidFill>
                          <a:effectLst/>
                        </a:rPr>
                        <a:t>AES-256 encryption</a:t>
                      </a: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lumMod val="20000"/>
                        <a:lumOff val="80000"/>
                      </a:srgbClr>
                    </a:solidFill>
                  </a:tcPr>
                </a:tc>
              </a:tr>
              <a:tr h="497840">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Verdana" pitchFamily="34" charset="0"/>
                          <a:ea typeface="MS PGothic" pitchFamily="34" charset="-128"/>
                          <a:cs typeface="Arial" charset="0"/>
                        </a:rPr>
                        <a:t>Data Reliability – Surplus Array</a:t>
                      </a: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Verdana" pitchFamily="34" charset="0"/>
                          <a:ea typeface="MS PGothic" pitchFamily="34" charset="-128"/>
                          <a:cs typeface="Arial" charset="0"/>
                        </a:rPr>
                        <a:t>Yes</a:t>
                      </a:r>
                    </a:p>
                  </a:txBody>
                  <a:tcP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lumMod val="20000"/>
                        <a:lumOff val="80000"/>
                      </a:srgbClr>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Verdana" pitchFamily="34" charset="0"/>
                          <a:ea typeface="MS PGothic" pitchFamily="34" charset="-128"/>
                          <a:cs typeface="Arial" charset="0"/>
                        </a:rPr>
                        <a:t>Yes</a:t>
                      </a:r>
                    </a:p>
                  </a:txBody>
                  <a:tcP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lumMod val="20000"/>
                        <a:lumOff val="80000"/>
                      </a:srgbClr>
                    </a:solidFill>
                  </a:tcPr>
                </a:tc>
              </a:tr>
              <a:tr h="294640">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u="none" strike="noStrike" cap="none" normalizeH="0" baseline="0" dirty="0" smtClean="0">
                          <a:ln>
                            <a:noFill/>
                          </a:ln>
                          <a:solidFill>
                            <a:schemeClr val="tx1"/>
                          </a:solidFill>
                          <a:effectLst/>
                        </a:rPr>
                        <a:t>Data Path Protection</a:t>
                      </a:r>
                      <a:endParaRPr kumimoji="0" lang="en-US" sz="1300" b="0" i="0" u="none" strike="noStrike" cap="none" normalizeH="0" baseline="0" dirty="0" smtClean="0">
                        <a:ln>
                          <a:noFill/>
                        </a:ln>
                        <a:solidFill>
                          <a:schemeClr val="tx1"/>
                        </a:solidFill>
                        <a:effectLst/>
                        <a:latin typeface="Verdana" pitchFamily="34" charset="0"/>
                        <a:ea typeface="MS PGothic" pitchFamily="34" charset="-128"/>
                        <a:cs typeface="Arial" charset="0"/>
                      </a:endParaRP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smtClean="0">
                          <a:ln>
                            <a:noFill/>
                          </a:ln>
                          <a:solidFill>
                            <a:schemeClr val="tx1"/>
                          </a:solidFill>
                          <a:effectLst/>
                        </a:rPr>
                        <a:t>LBA Tag Checking</a:t>
                      </a:r>
                      <a:endParaRPr kumimoji="0" lang="en-US" sz="1300" b="0" i="0" u="none" strike="noStrike" cap="none" normalizeH="0" baseline="0" dirty="0" smtClean="0">
                        <a:ln>
                          <a:noFill/>
                        </a:ln>
                        <a:solidFill>
                          <a:schemeClr val="tx1"/>
                        </a:solidFill>
                        <a:effectLst/>
                        <a:latin typeface="Verdana" pitchFamily="34" charset="0"/>
                        <a:ea typeface="MS PGothic" pitchFamily="34" charset="-128"/>
                        <a:cs typeface="Arial" charset="0"/>
                      </a:endParaRPr>
                    </a:p>
                  </a:txBody>
                  <a:tcP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lumMod val="20000"/>
                        <a:lumOff val="80000"/>
                      </a:srgbClr>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smtClean="0">
                          <a:ln>
                            <a:noFill/>
                          </a:ln>
                          <a:solidFill>
                            <a:schemeClr val="tx1"/>
                          </a:solidFill>
                          <a:effectLst/>
                        </a:rPr>
                        <a:t>E2E Data Protection</a:t>
                      </a:r>
                      <a:endParaRPr kumimoji="0" lang="en-US" sz="1300" b="0" i="0" u="none" strike="noStrike" cap="none" normalizeH="0" baseline="0" dirty="0" smtClean="0">
                        <a:ln>
                          <a:noFill/>
                        </a:ln>
                        <a:solidFill>
                          <a:schemeClr val="tx1"/>
                        </a:solidFill>
                        <a:effectLst/>
                        <a:latin typeface="Verdana" pitchFamily="34" charset="0"/>
                        <a:ea typeface="MS PGothic" pitchFamily="34" charset="-128"/>
                        <a:cs typeface="Arial" charset="0"/>
                      </a:endParaRPr>
                    </a:p>
                  </a:txBody>
                  <a:tcP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lumMod val="20000"/>
                        <a:lumOff val="80000"/>
                      </a:srgbClr>
                    </a:solidFill>
                  </a:tcPr>
                </a:tc>
              </a:tr>
              <a:tr h="294640">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u="none" strike="noStrike" cap="none" normalizeH="0" baseline="0" dirty="0" smtClean="0">
                          <a:ln>
                            <a:noFill/>
                          </a:ln>
                          <a:solidFill>
                            <a:schemeClr val="tx1"/>
                          </a:solidFill>
                          <a:effectLst/>
                        </a:rPr>
                        <a:t>Low Halogen</a:t>
                      </a:r>
                      <a:endParaRPr kumimoji="0" lang="en-US" sz="1300" b="0" i="0" u="none" strike="noStrike" cap="none" normalizeH="0" baseline="0" dirty="0" smtClean="0">
                        <a:ln>
                          <a:noFill/>
                        </a:ln>
                        <a:solidFill>
                          <a:schemeClr val="tx1"/>
                        </a:solidFill>
                        <a:effectLst/>
                        <a:latin typeface="Arial" pitchFamily="34" charset="0"/>
                        <a:ea typeface="MS PGothic" pitchFamily="34" charset="-128"/>
                        <a:cs typeface="Arial" pitchFamily="34" charset="0"/>
                      </a:endParaRP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smtClean="0">
                          <a:ln>
                            <a:noFill/>
                          </a:ln>
                          <a:solidFill>
                            <a:schemeClr val="tx1"/>
                          </a:solidFill>
                          <a:effectLst/>
                        </a:rPr>
                        <a:t>Yes</a:t>
                      </a:r>
                      <a:endParaRPr kumimoji="0" lang="en-US" sz="1300" b="0" i="0" u="none" strike="noStrike" cap="none" normalizeH="0" baseline="0" dirty="0" smtClean="0">
                        <a:ln>
                          <a:noFill/>
                        </a:ln>
                        <a:solidFill>
                          <a:schemeClr val="tx1"/>
                        </a:solidFill>
                        <a:effectLst/>
                        <a:latin typeface="Arial" pitchFamily="34" charset="0"/>
                        <a:ea typeface="MS PGothic" pitchFamily="34" charset="-128"/>
                        <a:cs typeface="Arial" pitchFamily="34" charset="0"/>
                      </a:endParaRP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lumMod val="20000"/>
                        <a:lumOff val="80000"/>
                      </a:srgbClr>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smtClean="0">
                          <a:ln>
                            <a:noFill/>
                          </a:ln>
                          <a:solidFill>
                            <a:schemeClr val="tx1"/>
                          </a:solidFill>
                          <a:effectLst/>
                        </a:rPr>
                        <a:t>Yes</a:t>
                      </a:r>
                      <a:endParaRPr kumimoji="0" lang="en-US" sz="1300" b="0" i="0" u="none" strike="noStrike" cap="none" normalizeH="0" baseline="0" dirty="0" smtClean="0">
                        <a:ln>
                          <a:noFill/>
                        </a:ln>
                        <a:solidFill>
                          <a:schemeClr val="tx1"/>
                        </a:solidFill>
                        <a:effectLst/>
                        <a:latin typeface="Arial" pitchFamily="34" charset="0"/>
                        <a:ea typeface="MS PGothic" pitchFamily="34" charset="-128"/>
                        <a:cs typeface="Arial" pitchFamily="34" charset="0"/>
                      </a:endParaRP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lumMod val="20000"/>
                        <a:lumOff val="80000"/>
                      </a:srgbClr>
                    </a:solidFill>
                  </a:tcPr>
                </a:tc>
              </a:tr>
              <a:tr h="294640">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u="none" strike="noStrike" kern="1200" cap="none" normalizeH="0" baseline="0" dirty="0" smtClean="0">
                          <a:ln>
                            <a:noFill/>
                          </a:ln>
                          <a:solidFill>
                            <a:schemeClr val="tx1"/>
                          </a:solidFill>
                          <a:effectLst/>
                          <a:latin typeface="+mn-lt"/>
                          <a:ea typeface="+mn-ea"/>
                          <a:cs typeface="+mn-cs"/>
                        </a:rPr>
                        <a:t>Warranty</a:t>
                      </a: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5 Year</a:t>
                      </a: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lumMod val="20000"/>
                        <a:lumOff val="80000"/>
                      </a:srgbClr>
                    </a:solidFill>
                  </a:tcPr>
                </a:tc>
                <a:tc>
                  <a:txBody>
                    <a:bodyPr/>
                    <a:lstStyle>
                      <a:lvl1pPr marL="0" algn="l" defTabSz="913841" rtl="0" eaLnBrk="1" latinLnBrk="0" hangingPunct="1">
                        <a:defRPr sz="1700" kern="1200">
                          <a:solidFill>
                            <a:schemeClr val="dk1"/>
                          </a:solidFill>
                          <a:latin typeface="Neo Sans Intel"/>
                          <a:cs typeface="Arial"/>
                        </a:defRPr>
                      </a:lvl1pPr>
                      <a:lvl2pPr marL="456925" algn="l" defTabSz="913841" rtl="0" eaLnBrk="1" latinLnBrk="0" hangingPunct="1">
                        <a:defRPr sz="1700" kern="1200">
                          <a:solidFill>
                            <a:schemeClr val="dk1"/>
                          </a:solidFill>
                          <a:latin typeface="Neo Sans Intel"/>
                          <a:cs typeface="Arial"/>
                        </a:defRPr>
                      </a:lvl2pPr>
                      <a:lvl3pPr marL="913841" algn="l" defTabSz="913841" rtl="0" eaLnBrk="1" latinLnBrk="0" hangingPunct="1">
                        <a:defRPr sz="1700" kern="1200">
                          <a:solidFill>
                            <a:schemeClr val="dk1"/>
                          </a:solidFill>
                          <a:latin typeface="Neo Sans Intel"/>
                          <a:cs typeface="Arial"/>
                        </a:defRPr>
                      </a:lvl3pPr>
                      <a:lvl4pPr marL="1370763" algn="l" defTabSz="913841" rtl="0" eaLnBrk="1" latinLnBrk="0" hangingPunct="1">
                        <a:defRPr sz="1700" kern="1200">
                          <a:solidFill>
                            <a:schemeClr val="dk1"/>
                          </a:solidFill>
                          <a:latin typeface="Neo Sans Intel"/>
                          <a:cs typeface="Arial"/>
                        </a:defRPr>
                      </a:lvl4pPr>
                      <a:lvl5pPr marL="1827679" algn="l" defTabSz="913841" rtl="0" eaLnBrk="1" latinLnBrk="0" hangingPunct="1">
                        <a:defRPr sz="1700" kern="1200">
                          <a:solidFill>
                            <a:schemeClr val="dk1"/>
                          </a:solidFill>
                          <a:latin typeface="Neo Sans Intel"/>
                          <a:cs typeface="Arial"/>
                        </a:defRPr>
                      </a:lvl5pPr>
                      <a:lvl6pPr marL="2284605" algn="l" defTabSz="913841" rtl="0" eaLnBrk="1" latinLnBrk="0" hangingPunct="1">
                        <a:defRPr sz="1700" kern="1200">
                          <a:solidFill>
                            <a:schemeClr val="dk1"/>
                          </a:solidFill>
                          <a:latin typeface="Neo Sans Intel"/>
                          <a:cs typeface="Arial"/>
                        </a:defRPr>
                      </a:lvl6pPr>
                      <a:lvl7pPr marL="2741525" algn="l" defTabSz="913841" rtl="0" eaLnBrk="1" latinLnBrk="0" hangingPunct="1">
                        <a:defRPr sz="1700" kern="1200">
                          <a:solidFill>
                            <a:schemeClr val="dk1"/>
                          </a:solidFill>
                          <a:latin typeface="Neo Sans Intel"/>
                          <a:cs typeface="Arial"/>
                        </a:defRPr>
                      </a:lvl7pPr>
                      <a:lvl8pPr marL="3198440" algn="l" defTabSz="913841" rtl="0" eaLnBrk="1" latinLnBrk="0" hangingPunct="1">
                        <a:defRPr sz="1700" kern="1200">
                          <a:solidFill>
                            <a:schemeClr val="dk1"/>
                          </a:solidFill>
                          <a:latin typeface="Neo Sans Intel"/>
                          <a:cs typeface="Arial"/>
                        </a:defRPr>
                      </a:lvl8pPr>
                      <a:lvl9pPr marL="3655372" algn="l" defTabSz="913841" rtl="0" eaLnBrk="1" latinLnBrk="0" hangingPunct="1">
                        <a:defRPr sz="1700" kern="1200">
                          <a:solidFill>
                            <a:schemeClr val="dk1"/>
                          </a:solidFill>
                          <a:latin typeface="Neo Sans Inte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5 Year</a:t>
                      </a:r>
                    </a:p>
                  </a:txBody>
                  <a:tcPr anchor="ctr" horzOverflow="overflow">
                    <a:lnL w="9525" cap="flat" cmpd="sng" algn="ctr">
                      <a:solidFill>
                        <a:srgbClr val="7030A0">
                          <a:shade val="95000"/>
                          <a:satMod val="105000"/>
                        </a:srgbClr>
                      </a:solidFill>
                      <a:prstDash val="solid"/>
                    </a:lnL>
                    <a:lnR w="9525" cap="flat" cmpd="sng" algn="ctr">
                      <a:solidFill>
                        <a:srgbClr val="7030A0">
                          <a:shade val="95000"/>
                          <a:satMod val="105000"/>
                        </a:srgbClr>
                      </a:solidFill>
                      <a:prstDash val="solid"/>
                    </a:lnR>
                    <a:lnT w="9525" cap="flat" cmpd="sng" algn="ctr">
                      <a:solidFill>
                        <a:srgbClr val="7030A0">
                          <a:shade val="95000"/>
                          <a:satMod val="105000"/>
                        </a:srgbClr>
                      </a:solidFill>
                      <a:prstDash val="solid"/>
                    </a:lnT>
                    <a:lnB w="9525" cap="flat" cmpd="sng" algn="ctr">
                      <a:solidFill>
                        <a:srgbClr val="7030A0">
                          <a:shade val="95000"/>
                          <a:satMod val="105000"/>
                        </a:srgbClr>
                      </a:solidFill>
                      <a:prstDash val="solid"/>
                    </a:lnB>
                    <a:lnTlToBr w="12700" cmpd="sng">
                      <a:noFill/>
                      <a:prstDash val="solid"/>
                    </a:lnTlToBr>
                    <a:lnBlToTr w="12700" cmpd="sng">
                      <a:noFill/>
                      <a:prstDash val="solid"/>
                    </a:lnBlToTr>
                    <a:solidFill>
                      <a:srgbClr val="004280">
                        <a:lumMod val="20000"/>
                        <a:lumOff val="80000"/>
                      </a:srgbClr>
                    </a:solidFill>
                  </a:tcPr>
                </a:tc>
              </a:tr>
            </a:tbl>
          </a:graphicData>
        </a:graphic>
      </p:graphicFrame>
      <p:pic>
        <p:nvPicPr>
          <p:cNvPr id="9" name="Picture 2" descr="C:\Users\ecampoy\AppData\Local\Temp\wz5ffc\2D_Diecon_Watch_rgb.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551550" y="243370"/>
            <a:ext cx="439821" cy="77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95615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read this document ?</a:t>
            </a:r>
            <a:endParaRPr lang="en-US" dirty="0"/>
          </a:p>
        </p:txBody>
      </p:sp>
      <p:sp>
        <p:nvSpPr>
          <p:cNvPr id="5" name="Content Placeholder 4"/>
          <p:cNvSpPr>
            <a:spLocks noGrp="1"/>
          </p:cNvSpPr>
          <p:nvPr>
            <p:ph idx="4294967295"/>
          </p:nvPr>
        </p:nvSpPr>
        <p:spPr>
          <a:xfrm>
            <a:off x="190499" y="1244047"/>
            <a:ext cx="8953501" cy="484028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225425" lvl="0" indent="-225425" fontAlgn="base">
              <a:lnSpc>
                <a:spcPct val="90000"/>
              </a:lnSpc>
              <a:spcBef>
                <a:spcPct val="20000"/>
              </a:spcBef>
              <a:spcAft>
                <a:spcPct val="0"/>
              </a:spcAft>
              <a:defRPr/>
            </a:pPr>
            <a:r>
              <a:rPr lang="en-US" altLang="ja-JP" sz="1400" b="1" kern="0" dirty="0"/>
              <a:t>Document</a:t>
            </a:r>
            <a:r>
              <a:rPr lang="en-US" sz="1400" dirty="0" smtClean="0"/>
              <a:t> </a:t>
            </a:r>
            <a:r>
              <a:rPr lang="en-US" sz="1400" b="1" kern="0" dirty="0" smtClean="0"/>
              <a:t>Title</a:t>
            </a:r>
            <a:r>
              <a:rPr lang="en-US" sz="1400" b="1" kern="0" dirty="0"/>
              <a:t>:</a:t>
            </a:r>
          </a:p>
          <a:p>
            <a:pPr marL="225425" lvl="0" indent="3175">
              <a:lnSpc>
                <a:spcPct val="90000"/>
              </a:lnSpc>
              <a:spcBef>
                <a:spcPct val="20000"/>
              </a:spcBef>
              <a:defRPr/>
            </a:pPr>
            <a:r>
              <a:rPr lang="en-US" sz="1400" i="1" dirty="0"/>
              <a:t>	</a:t>
            </a:r>
            <a:r>
              <a:rPr lang="en-US" sz="1400" dirty="0"/>
              <a:t>HP &amp; Intel Commercial Client </a:t>
            </a:r>
            <a:r>
              <a:rPr lang="en-US" sz="1400" dirty="0" smtClean="0"/>
              <a:t>Field </a:t>
            </a:r>
            <a:r>
              <a:rPr lang="en-US" sz="1400" dirty="0"/>
              <a:t>Presentation</a:t>
            </a:r>
            <a:r>
              <a:rPr lang="en-US" sz="1400" b="1" kern="0" dirty="0"/>
              <a:t>	Version: </a:t>
            </a:r>
            <a:r>
              <a:rPr lang="en-US" sz="1400" kern="0" dirty="0"/>
              <a:t>Rev. 2</a:t>
            </a:r>
            <a:r>
              <a:rPr lang="en-US" sz="1400" kern="0" dirty="0" smtClean="0"/>
              <a:t> - DRAFT</a:t>
            </a:r>
            <a:endParaRPr lang="en-US" sz="1400" b="1" kern="0" dirty="0"/>
          </a:p>
          <a:p>
            <a:pPr marL="225425" lvl="0" indent="-225425" fontAlgn="base">
              <a:lnSpc>
                <a:spcPct val="90000"/>
              </a:lnSpc>
              <a:spcBef>
                <a:spcPts val="1200"/>
              </a:spcBef>
              <a:spcAft>
                <a:spcPct val="0"/>
              </a:spcAft>
              <a:defRPr/>
            </a:pPr>
            <a:r>
              <a:rPr lang="en-US" sz="1400" b="1" kern="0" dirty="0" smtClean="0"/>
              <a:t>Shelf </a:t>
            </a:r>
            <a:r>
              <a:rPr lang="en-US" sz="1400" b="1" kern="0" dirty="0"/>
              <a:t>Life</a:t>
            </a:r>
            <a:r>
              <a:rPr lang="en-US" sz="1400" b="1" kern="0" dirty="0" smtClean="0"/>
              <a:t>:</a:t>
            </a:r>
            <a:r>
              <a:rPr lang="en-US" sz="1400" kern="0" dirty="0"/>
              <a:t> </a:t>
            </a:r>
            <a:r>
              <a:rPr lang="en-US" sz="1400" kern="0" dirty="0" smtClean="0"/>
              <a:t>2H 2012</a:t>
            </a:r>
          </a:p>
          <a:p>
            <a:pPr marL="225425" lvl="0" indent="-225425" fontAlgn="base">
              <a:lnSpc>
                <a:spcPct val="90000"/>
              </a:lnSpc>
              <a:spcBef>
                <a:spcPts val="1200"/>
              </a:spcBef>
              <a:spcAft>
                <a:spcPct val="0"/>
              </a:spcAft>
              <a:defRPr/>
            </a:pPr>
            <a:r>
              <a:rPr lang="en-US" sz="1400" b="1" kern="0" dirty="0" smtClean="0"/>
              <a:t>Owners</a:t>
            </a:r>
            <a:r>
              <a:rPr lang="en-US" sz="1400" kern="0" dirty="0" smtClean="0"/>
              <a:t> </a:t>
            </a:r>
            <a:r>
              <a:rPr lang="en-US" sz="1400" kern="0" dirty="0"/>
              <a:t>: Eduardo Campoy &amp; </a:t>
            </a:r>
            <a:r>
              <a:rPr lang="en-US" sz="1400" kern="0" dirty="0" smtClean="0"/>
              <a:t>Rebecca </a:t>
            </a:r>
            <a:r>
              <a:rPr lang="en-US" sz="1400" kern="0" dirty="0"/>
              <a:t>A </a:t>
            </a:r>
            <a:r>
              <a:rPr lang="en-US" sz="1400" kern="0" dirty="0" smtClean="0"/>
              <a:t>Christiansen</a:t>
            </a:r>
          </a:p>
          <a:p>
            <a:pPr marL="225425" lvl="0" indent="-225425" fontAlgn="base">
              <a:lnSpc>
                <a:spcPct val="90000"/>
              </a:lnSpc>
              <a:spcBef>
                <a:spcPts val="1200"/>
              </a:spcBef>
              <a:spcAft>
                <a:spcPct val="0"/>
              </a:spcAft>
              <a:defRPr/>
            </a:pPr>
            <a:r>
              <a:rPr lang="en-US" sz="1400" b="1" kern="0" dirty="0" smtClean="0"/>
              <a:t>Target </a:t>
            </a:r>
            <a:r>
              <a:rPr lang="en-US" sz="1400" b="1" kern="0" dirty="0"/>
              <a:t>Audience</a:t>
            </a:r>
            <a:r>
              <a:rPr lang="en-US" sz="1400" kern="0" dirty="0"/>
              <a:t>: </a:t>
            </a:r>
            <a:r>
              <a:rPr lang="en-US" sz="1400" dirty="0" smtClean="0"/>
              <a:t>HP &amp; Intel Field Commercial Sales Team and HP Call Center/ISRs</a:t>
            </a:r>
            <a:endParaRPr lang="en-US" sz="1400" dirty="0"/>
          </a:p>
          <a:p>
            <a:pPr marL="234950" indent="-234950">
              <a:spcBef>
                <a:spcPts val="1200"/>
              </a:spcBef>
            </a:pPr>
            <a:r>
              <a:rPr lang="en-US" sz="1400" b="1" kern="0" dirty="0" smtClean="0"/>
              <a:t>Objectives:	</a:t>
            </a:r>
          </a:p>
          <a:p>
            <a:pPr marL="285750" indent="-285750">
              <a:spcBef>
                <a:spcPts val="1200"/>
              </a:spcBef>
              <a:buFont typeface="Arial" pitchFamily="34" charset="0"/>
              <a:buChar char="•"/>
            </a:pPr>
            <a:r>
              <a:rPr lang="en-US" altLang="ja-JP" sz="1400" dirty="0">
                <a:solidFill>
                  <a:srgbClr val="061922"/>
                </a:solidFill>
              </a:rPr>
              <a:t>Give the HP/Intel field a joint messaging slide deck that delivers the better together client story and focuses on new products from </a:t>
            </a:r>
            <a:r>
              <a:rPr lang="en-US" altLang="ja-JP" sz="1400" dirty="0" smtClean="0">
                <a:solidFill>
                  <a:srgbClr val="061922"/>
                </a:solidFill>
              </a:rPr>
              <a:t>HP</a:t>
            </a:r>
          </a:p>
          <a:p>
            <a:pPr>
              <a:spcBef>
                <a:spcPts val="1200"/>
              </a:spcBef>
            </a:pPr>
            <a:r>
              <a:rPr lang="en-US" sz="1400" b="1" kern="0" dirty="0" smtClean="0"/>
              <a:t>Usage Guidelines</a:t>
            </a:r>
          </a:p>
          <a:p>
            <a:pPr marL="568325" indent="-342900">
              <a:spcBef>
                <a:spcPts val="600"/>
              </a:spcBef>
              <a:buFont typeface="+mj-lt"/>
              <a:buAutoNum type="arabicPeriod"/>
            </a:pPr>
            <a:r>
              <a:rPr lang="en-US" sz="1400" dirty="0" smtClean="0"/>
              <a:t>Use to determine what Intel SKU is the correct transition one from 2</a:t>
            </a:r>
            <a:r>
              <a:rPr lang="en-US" sz="1400" baseline="30000" dirty="0" smtClean="0"/>
              <a:t>nd</a:t>
            </a:r>
            <a:r>
              <a:rPr lang="en-US" sz="1400" dirty="0" smtClean="0"/>
              <a:t> Gen to 3</a:t>
            </a:r>
            <a:r>
              <a:rPr lang="en-US" sz="1400" baseline="30000" dirty="0" smtClean="0"/>
              <a:t>rd</a:t>
            </a:r>
            <a:r>
              <a:rPr lang="en-US" sz="1400" dirty="0" smtClean="0"/>
              <a:t> Gen Core</a:t>
            </a:r>
          </a:p>
          <a:p>
            <a:pPr marL="568325" indent="-342900">
              <a:spcBef>
                <a:spcPts val="600"/>
              </a:spcBef>
              <a:buFont typeface="+mj-lt"/>
              <a:buAutoNum type="arabicPeriod"/>
            </a:pPr>
            <a:r>
              <a:rPr lang="en-US" sz="1400" dirty="0" smtClean="0"/>
              <a:t>This guide DOES NOT include all Intel 3</a:t>
            </a:r>
            <a:r>
              <a:rPr lang="en-US" sz="1400" baseline="30000" dirty="0" smtClean="0"/>
              <a:t>rd</a:t>
            </a:r>
            <a:r>
              <a:rPr lang="en-US" sz="1400" dirty="0" smtClean="0"/>
              <a:t> Gen Core or 2</a:t>
            </a:r>
            <a:r>
              <a:rPr lang="en-US" sz="1400" baseline="30000" dirty="0" smtClean="0"/>
              <a:t>nd</a:t>
            </a:r>
            <a:r>
              <a:rPr lang="en-US" sz="1400" dirty="0" smtClean="0"/>
              <a:t> Gen Core SKUs available in the Market Place, Neither all HP SKUs</a:t>
            </a:r>
          </a:p>
        </p:txBody>
      </p:sp>
      <p:sp>
        <p:nvSpPr>
          <p:cNvPr id="4" name="Rectangle 3"/>
          <p:cNvSpPr/>
          <p:nvPr/>
        </p:nvSpPr>
        <p:spPr>
          <a:xfrm>
            <a:off x="1" y="13609"/>
            <a:ext cx="9143999" cy="338542"/>
          </a:xfrm>
          <a:prstGeom prst="rect">
            <a:avLst/>
          </a:prstGeom>
          <a:solidFill>
            <a:srgbClr val="EF41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26" tIns="45714" rIns="91426" bIns="45714" rtlCol="0" anchor="t" anchorCtr="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a:t>INTEL INTERNAL USE ONLY – Remove Before Presenting Externally</a:t>
            </a:r>
          </a:p>
        </p:txBody>
      </p:sp>
    </p:spTree>
    <p:extLst>
      <p:ext uri="{BB962C8B-B14F-4D97-AF65-F5344CB8AC3E}">
        <p14:creationId xmlns:p14="http://schemas.microsoft.com/office/powerpoint/2010/main" val="3410790327"/>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4"/>
          <p:cNvSpPr>
            <a:spLocks noGrp="1"/>
          </p:cNvSpPr>
          <p:nvPr>
            <p:ph sz="half" idx="1"/>
          </p:nvPr>
        </p:nvSpPr>
        <p:spPr>
          <a:xfrm>
            <a:off x="396240" y="1072055"/>
            <a:ext cx="4475305" cy="5270325"/>
          </a:xfrm>
          <a:ln w="3175">
            <a:noFill/>
          </a:ln>
          <a:scene3d>
            <a:camera prst="orthographicFront"/>
            <a:lightRig rig="threePt" dir="t"/>
          </a:scene3d>
          <a:sp3d>
            <a:bevelT w="139700" h="139700" prst="divot"/>
          </a:sp3d>
        </p:spPr>
        <p:txBody>
          <a:bodyPr/>
          <a:lstStyle/>
          <a:p>
            <a:pPr algn="ctr">
              <a:spcBef>
                <a:spcPts val="0"/>
              </a:spcBef>
            </a:pPr>
            <a:r>
              <a:rPr lang="en-US" sz="1600" b="1" dirty="0" smtClean="0"/>
              <a:t> Increase your office productivity…</a:t>
            </a:r>
          </a:p>
          <a:p>
            <a:pPr algn="ctr">
              <a:spcBef>
                <a:spcPts val="600"/>
              </a:spcBef>
            </a:pPr>
            <a:endParaRPr lang="en-US" sz="1600" b="1" dirty="0" smtClean="0"/>
          </a:p>
          <a:p>
            <a:pPr algn="ctr">
              <a:spcBef>
                <a:spcPts val="600"/>
              </a:spcBef>
            </a:pPr>
            <a:endParaRPr lang="en-US" sz="1600" b="1" dirty="0" smtClean="0"/>
          </a:p>
          <a:p>
            <a:pPr algn="ctr">
              <a:spcBef>
                <a:spcPts val="600"/>
              </a:spcBef>
            </a:pPr>
            <a:endParaRPr lang="en-US" sz="500" b="1" dirty="0" smtClean="0"/>
          </a:p>
          <a:p>
            <a:pPr algn="ctr">
              <a:spcBef>
                <a:spcPts val="600"/>
              </a:spcBef>
            </a:pPr>
            <a:endParaRPr lang="en-US" sz="1600" b="1" dirty="0" smtClean="0"/>
          </a:p>
          <a:p>
            <a:pPr algn="ctr">
              <a:spcBef>
                <a:spcPts val="600"/>
              </a:spcBef>
            </a:pPr>
            <a:endParaRPr lang="en-US" sz="1600" b="1" dirty="0" smtClean="0"/>
          </a:p>
          <a:p>
            <a:pPr algn="ctr">
              <a:spcBef>
                <a:spcPts val="600"/>
              </a:spcBef>
            </a:pPr>
            <a:endParaRPr lang="en-US" sz="1600" b="1" dirty="0" smtClean="0"/>
          </a:p>
          <a:p>
            <a:pPr algn="ctr">
              <a:spcBef>
                <a:spcPts val="600"/>
              </a:spcBef>
            </a:pPr>
            <a:endParaRPr lang="en-US" sz="1600" b="1" dirty="0" smtClean="0"/>
          </a:p>
          <a:p>
            <a:pPr algn="ctr">
              <a:spcBef>
                <a:spcPts val="600"/>
              </a:spcBef>
            </a:pPr>
            <a:endParaRPr lang="en-US" sz="1600" b="1" dirty="0" smtClean="0"/>
          </a:p>
          <a:p>
            <a:pPr algn="ctr">
              <a:spcBef>
                <a:spcPts val="600"/>
              </a:spcBef>
            </a:pPr>
            <a:endParaRPr lang="en-US" sz="1600" b="1" dirty="0" smtClean="0"/>
          </a:p>
          <a:p>
            <a:pPr algn="ctr">
              <a:spcBef>
                <a:spcPts val="600"/>
              </a:spcBef>
            </a:pPr>
            <a:endParaRPr lang="en-US" sz="1600" b="1" dirty="0" smtClean="0"/>
          </a:p>
          <a:p>
            <a:pPr algn="ctr">
              <a:spcBef>
                <a:spcPts val="600"/>
              </a:spcBef>
            </a:pPr>
            <a:endParaRPr lang="en-US" sz="1600" b="1" dirty="0" smtClean="0"/>
          </a:p>
          <a:p>
            <a:pPr algn="ctr">
              <a:spcBef>
                <a:spcPts val="600"/>
              </a:spcBef>
            </a:pPr>
            <a:endParaRPr lang="en-US" sz="1600" b="1" dirty="0" smtClean="0"/>
          </a:p>
          <a:p>
            <a:pPr algn="ctr">
              <a:spcBef>
                <a:spcPts val="600"/>
              </a:spcBef>
            </a:pPr>
            <a:endParaRPr lang="en-US" sz="1600" b="1" dirty="0" smtClean="0"/>
          </a:p>
          <a:p>
            <a:pPr algn="ctr">
              <a:spcBef>
                <a:spcPts val="0"/>
              </a:spcBef>
            </a:pPr>
            <a:r>
              <a:rPr lang="en-US" sz="1600" b="1" dirty="0" smtClean="0"/>
              <a:t> ...while enhancing your data security</a:t>
            </a:r>
          </a:p>
          <a:p>
            <a:pPr algn="ctr">
              <a:spcBef>
                <a:spcPts val="600"/>
              </a:spcBef>
            </a:pPr>
            <a:endParaRPr lang="en-US" sz="1600" b="1" dirty="0" smtClean="0"/>
          </a:p>
          <a:p>
            <a:pPr algn="ctr">
              <a:spcBef>
                <a:spcPts val="600"/>
              </a:spcBef>
            </a:pPr>
            <a:endParaRPr lang="en-US" sz="1600" b="1" dirty="0" smtClean="0"/>
          </a:p>
          <a:p>
            <a:pPr algn="ctr">
              <a:spcBef>
                <a:spcPts val="600"/>
              </a:spcBef>
            </a:pPr>
            <a:endParaRPr lang="en-US" sz="1600" b="1" dirty="0" smtClean="0"/>
          </a:p>
          <a:p>
            <a:pPr algn="ctr">
              <a:spcBef>
                <a:spcPts val="600"/>
              </a:spcBef>
            </a:pPr>
            <a:endParaRPr lang="en-US" sz="1600" b="1" dirty="0" smtClean="0"/>
          </a:p>
          <a:p>
            <a:pPr algn="ctr">
              <a:spcBef>
                <a:spcPts val="600"/>
              </a:spcBef>
            </a:pPr>
            <a:endParaRPr lang="en-US" sz="1600" b="1" dirty="0" smtClean="0"/>
          </a:p>
          <a:p>
            <a:pPr algn="ctr">
              <a:spcBef>
                <a:spcPts val="600"/>
              </a:spcBef>
            </a:pPr>
            <a:endParaRPr lang="en-US" sz="1600" b="1" dirty="0" smtClean="0"/>
          </a:p>
          <a:p>
            <a:pPr algn="ctr">
              <a:spcBef>
                <a:spcPts val="600"/>
              </a:spcBef>
            </a:pPr>
            <a:endParaRPr lang="en-US" sz="1600" b="1" dirty="0" smtClean="0"/>
          </a:p>
          <a:p>
            <a:pPr algn="ctr">
              <a:spcBef>
                <a:spcPts val="600"/>
              </a:spcBef>
            </a:pPr>
            <a:endParaRPr lang="en-US" sz="1600" b="1" dirty="0" smtClean="0"/>
          </a:p>
          <a:p>
            <a:pPr algn="ctr">
              <a:spcBef>
                <a:spcPts val="600"/>
              </a:spcBef>
            </a:pPr>
            <a:endParaRPr lang="en-US" sz="1600" b="1" dirty="0" smtClean="0"/>
          </a:p>
          <a:p>
            <a:pPr algn="ctr">
              <a:spcBef>
                <a:spcPts val="600"/>
              </a:spcBef>
            </a:pPr>
            <a:endParaRPr lang="en-US" sz="1600" b="1" dirty="0" smtClean="0"/>
          </a:p>
          <a:p>
            <a:pPr algn="ctr">
              <a:spcBef>
                <a:spcPts val="600"/>
              </a:spcBef>
            </a:pPr>
            <a:endParaRPr lang="en-US" sz="1600" b="1" dirty="0" smtClean="0"/>
          </a:p>
          <a:p>
            <a:pPr algn="ctr">
              <a:spcBef>
                <a:spcPts val="600"/>
              </a:spcBef>
            </a:pPr>
            <a:endParaRPr lang="en-US" sz="1600" b="1" dirty="0" smtClean="0"/>
          </a:p>
          <a:p>
            <a:pPr algn="ctr">
              <a:spcBef>
                <a:spcPts val="600"/>
              </a:spcBef>
            </a:pPr>
            <a:endParaRPr lang="en-US" sz="1600" b="1" dirty="0"/>
          </a:p>
        </p:txBody>
      </p:sp>
      <p:sp>
        <p:nvSpPr>
          <p:cNvPr id="4" name="Title 3"/>
          <p:cNvSpPr>
            <a:spLocks noGrp="1"/>
          </p:cNvSpPr>
          <p:nvPr>
            <p:ph type="title"/>
          </p:nvPr>
        </p:nvSpPr>
        <p:spPr>
          <a:xfrm>
            <a:off x="243840" y="365760"/>
            <a:ext cx="8534400" cy="469900"/>
          </a:xfrm>
        </p:spPr>
        <p:txBody>
          <a:bodyPr/>
          <a:lstStyle/>
          <a:p>
            <a:r>
              <a:rPr lang="en-US" dirty="0" smtClean="0"/>
              <a:t>SSD: Best TCO for Corporate IT</a:t>
            </a:r>
            <a:endParaRPr lang="en-US" dirty="0"/>
          </a:p>
        </p:txBody>
      </p:sp>
      <p:pic>
        <p:nvPicPr>
          <p:cNvPr id="19"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66360" y="1707310"/>
            <a:ext cx="3438759" cy="2849450"/>
          </a:xfrm>
          <a:prstGeom prst="rect">
            <a:avLst/>
          </a:prstGeom>
          <a:noFill/>
          <a:ln w="9525">
            <a:noFill/>
            <a:miter lim="800000"/>
            <a:headEnd/>
            <a:tailEnd/>
          </a:ln>
        </p:spPr>
      </p:pic>
      <p:sp>
        <p:nvSpPr>
          <p:cNvPr id="20" name="Oval 19"/>
          <p:cNvSpPr/>
          <p:nvPr/>
        </p:nvSpPr>
        <p:spPr bwMode="auto">
          <a:xfrm>
            <a:off x="6156960" y="3977640"/>
            <a:ext cx="533400" cy="304800"/>
          </a:xfrm>
          <a:prstGeom prst="ellipse">
            <a:avLst/>
          </a:prstGeom>
          <a:solidFill>
            <a:schemeClr val="accent1">
              <a:alpha val="0"/>
            </a:schemeClr>
          </a:solid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mtClean="0">
              <a:solidFill>
                <a:srgbClr val="FFFFFF"/>
              </a:solidFill>
              <a:cs typeface="Arial" charset="0"/>
            </a:endParaRPr>
          </a:p>
        </p:txBody>
      </p:sp>
      <p:graphicFrame>
        <p:nvGraphicFramePr>
          <p:cNvPr id="21" name="Chart 20"/>
          <p:cNvGraphicFramePr/>
          <p:nvPr>
            <p:extLst>
              <p:ext uri="{D42A27DB-BD31-4B8C-83A1-F6EECF244321}">
                <p14:modId xmlns:p14="http://schemas.microsoft.com/office/powerpoint/2010/main" val="4039820136"/>
              </p:ext>
            </p:extLst>
          </p:nvPr>
        </p:nvGraphicFramePr>
        <p:xfrm>
          <a:off x="390459" y="1459886"/>
          <a:ext cx="4419600" cy="3810000"/>
        </p:xfrm>
        <a:graphic>
          <a:graphicData uri="http://schemas.openxmlformats.org/drawingml/2006/chart">
            <c:chart xmlns:c="http://schemas.openxmlformats.org/drawingml/2006/chart" xmlns:r="http://schemas.openxmlformats.org/officeDocument/2006/relationships" r:id="rId3"/>
          </a:graphicData>
        </a:graphic>
      </p:graphicFrame>
      <p:sp>
        <p:nvSpPr>
          <p:cNvPr id="28" name="Content Placeholder 8"/>
          <p:cNvSpPr>
            <a:spLocks noGrp="1"/>
          </p:cNvSpPr>
          <p:nvPr>
            <p:ph sz="half" idx="2"/>
          </p:nvPr>
        </p:nvSpPr>
        <p:spPr>
          <a:xfrm>
            <a:off x="4887310" y="1087820"/>
            <a:ext cx="4210970" cy="5252019"/>
          </a:xfrm>
          <a:ln>
            <a:noFill/>
          </a:ln>
          <a:scene3d>
            <a:camera prst="orthographicFront"/>
            <a:lightRig rig="threePt" dir="t"/>
          </a:scene3d>
          <a:sp3d>
            <a:bevelT prst="angle"/>
          </a:sp3d>
        </p:spPr>
        <p:txBody>
          <a:bodyPr/>
          <a:lstStyle/>
          <a:p>
            <a:pPr algn="ctr"/>
            <a:r>
              <a:rPr lang="en-US" sz="1600" b="1" dirty="0" smtClean="0"/>
              <a:t>Lower your TCO</a:t>
            </a:r>
            <a:r>
              <a:rPr lang="en-US" sz="1600" b="1" baseline="30000" dirty="0" smtClean="0"/>
              <a:t>1</a:t>
            </a:r>
            <a:r>
              <a:rPr lang="en-US" sz="1600" b="1" dirty="0" smtClean="0"/>
              <a:t> for corporate PCs</a:t>
            </a:r>
          </a:p>
          <a:p>
            <a:pPr algn="ctr"/>
            <a:endParaRPr lang="en-US" sz="1800" b="1" dirty="0" smtClean="0"/>
          </a:p>
          <a:p>
            <a:pPr algn="ctr"/>
            <a:endParaRPr lang="en-US" sz="500" b="1" dirty="0" smtClean="0"/>
          </a:p>
          <a:p>
            <a:pPr algn="ctr"/>
            <a:endParaRPr lang="en-US" sz="1800" b="1" dirty="0" smtClean="0"/>
          </a:p>
          <a:p>
            <a:pPr algn="ctr"/>
            <a:endParaRPr lang="en-US" sz="1800" b="1" dirty="0" smtClean="0"/>
          </a:p>
          <a:p>
            <a:pPr algn="ctr"/>
            <a:endParaRPr lang="en-US" sz="1800" b="1" dirty="0" smtClean="0"/>
          </a:p>
          <a:p>
            <a:pPr algn="ctr"/>
            <a:endParaRPr lang="en-US" sz="1800" b="1" dirty="0" smtClean="0"/>
          </a:p>
          <a:p>
            <a:pPr algn="ctr"/>
            <a:endParaRPr lang="en-US" sz="1800" b="1" dirty="0" smtClean="0"/>
          </a:p>
          <a:p>
            <a:pPr algn="ctr">
              <a:spcBef>
                <a:spcPts val="0"/>
              </a:spcBef>
            </a:pPr>
            <a:r>
              <a:rPr lang="en-US" sz="1800" b="1" dirty="0" smtClean="0"/>
              <a:t>  </a:t>
            </a:r>
            <a:r>
              <a:rPr lang="en-US" sz="1600" b="1" dirty="0" smtClean="0"/>
              <a:t>…with a lifetime saving of ~$360 </a:t>
            </a:r>
            <a:endParaRPr lang="en-US" sz="1800" b="1" dirty="0" smtClean="0"/>
          </a:p>
          <a:p>
            <a:pPr algn="ctr">
              <a:spcBef>
                <a:spcPts val="0"/>
              </a:spcBef>
            </a:pPr>
            <a:r>
              <a:rPr lang="en-US" sz="1800" b="1" dirty="0" smtClean="0"/>
              <a:t>  </a:t>
            </a:r>
            <a:r>
              <a:rPr lang="en-US" sz="1600" b="1" dirty="0" smtClean="0"/>
              <a:t>on 160GB Intel® 320 Series SSD</a:t>
            </a:r>
            <a:endParaRPr lang="en-US" b="1" dirty="0"/>
          </a:p>
          <a:p>
            <a:pPr algn="ctr">
              <a:spcBef>
                <a:spcPts val="0"/>
              </a:spcBef>
            </a:pPr>
            <a:endParaRPr lang="en-US" sz="1100" b="1" dirty="0" smtClean="0"/>
          </a:p>
          <a:p>
            <a:pPr algn="ctr">
              <a:spcBef>
                <a:spcPts val="0"/>
              </a:spcBef>
            </a:pPr>
            <a:r>
              <a:rPr lang="en-US" sz="1100" b="1" dirty="0" smtClean="0"/>
              <a:t>	</a:t>
            </a:r>
            <a:endParaRPr lang="en-US" sz="1200" b="1" dirty="0" smtClean="0"/>
          </a:p>
        </p:txBody>
      </p:sp>
      <p:sp>
        <p:nvSpPr>
          <p:cNvPr id="29" name="Content Placeholder 4"/>
          <p:cNvSpPr txBox="1">
            <a:spLocks/>
          </p:cNvSpPr>
          <p:nvPr/>
        </p:nvSpPr>
        <p:spPr>
          <a:xfrm>
            <a:off x="853440" y="5855629"/>
            <a:ext cx="7604760" cy="389302"/>
          </a:xfrm>
          <a:prstGeom prst="rect">
            <a:avLst/>
          </a:prstGeom>
          <a:ln w="3175">
            <a:noFill/>
          </a:ln>
          <a:scene3d>
            <a:camera prst="orthographicFront"/>
            <a:lightRig rig="threePt" dir="t"/>
          </a:scene3d>
          <a:sp3d>
            <a:bevelT w="139700" h="139700" prst="divot"/>
          </a:sp3d>
        </p:spPr>
        <p:txBody>
          <a:bodyPr vert="horz" lIns="0" tIns="0" rIns="0" bIns="0" rtlCol="0">
            <a:noAutofit/>
          </a:bodyPr>
          <a:lstStyle>
            <a:lvl1pPr marL="0" indent="0" algn="l" defTabSz="913841" rtl="0" eaLnBrk="1" latinLnBrk="0" hangingPunct="1">
              <a:spcBef>
                <a:spcPts val="2201"/>
              </a:spcBef>
              <a:buFont typeface="Arial" pitchFamily="34" charset="0"/>
              <a:buNone/>
              <a:defRPr lang="en-US" altLang="ja-JP" sz="2000" b="0" i="0" kern="1200">
                <a:solidFill>
                  <a:schemeClr val="tx1"/>
                </a:solidFill>
                <a:latin typeface="+mn-lt"/>
                <a:ea typeface="+mn-ea"/>
                <a:cs typeface="+mn-cs"/>
              </a:defRPr>
            </a:lvl1pPr>
            <a:lvl2pPr marL="228457" indent="-228457" algn="l" defTabSz="913841" rtl="0" eaLnBrk="1" latinLnBrk="0" hangingPunct="1">
              <a:spcBef>
                <a:spcPts val="900"/>
              </a:spcBef>
              <a:buFont typeface="Arial" pitchFamily="34" charset="0"/>
              <a:buChar char="•"/>
              <a:defRPr lang="en-US" altLang="ja-JP" sz="2000" b="0" i="0" kern="1200">
                <a:solidFill>
                  <a:schemeClr val="tx1"/>
                </a:solidFill>
                <a:latin typeface="+mn-lt"/>
                <a:ea typeface="+mn-ea"/>
                <a:cs typeface="+mn-cs"/>
              </a:defRPr>
            </a:lvl2pPr>
            <a:lvl3pPr marL="456925" indent="-228457" algn="l" defTabSz="913841" rtl="0" eaLnBrk="1" latinLnBrk="0" hangingPunct="1">
              <a:spcBef>
                <a:spcPts val="599"/>
              </a:spcBef>
              <a:buClr>
                <a:schemeClr val="tx2"/>
              </a:buClr>
              <a:buFont typeface="Neo Sans Intel" pitchFamily="34" charset="0"/>
              <a:buChar char="–"/>
              <a:defRPr lang="en-US" altLang="ja-JP" sz="1700" b="0" i="0" kern="1200">
                <a:solidFill>
                  <a:schemeClr val="tx1"/>
                </a:solidFill>
                <a:latin typeface="+mn-lt"/>
                <a:ea typeface="+mn-ea"/>
                <a:cs typeface="+mn-cs"/>
              </a:defRPr>
            </a:lvl3pPr>
            <a:lvl4pPr marL="628262" indent="-171347" algn="l" defTabSz="913841" rtl="0" eaLnBrk="1" latinLnBrk="0" hangingPunct="1">
              <a:spcBef>
                <a:spcPts val="300"/>
              </a:spcBef>
              <a:buClr>
                <a:schemeClr val="tx2"/>
              </a:buClr>
              <a:buFont typeface="Neo Sans Intel" pitchFamily="34" charset="0"/>
              <a:buChar char="–"/>
              <a:defRPr lang="en-US" altLang="ja-JP" sz="1600" b="0" i="0" kern="1200">
                <a:solidFill>
                  <a:schemeClr val="tx1"/>
                </a:solidFill>
                <a:latin typeface="+mn-lt"/>
                <a:ea typeface="+mn-ea"/>
                <a:cs typeface="+mn-cs"/>
              </a:defRPr>
            </a:lvl4pPr>
            <a:lvl5pPr marL="799611" indent="-171347" algn="l" defTabSz="913841" rtl="0" eaLnBrk="1" latinLnBrk="0" hangingPunct="1">
              <a:spcBef>
                <a:spcPts val="101"/>
              </a:spcBef>
              <a:buClr>
                <a:schemeClr val="tx2"/>
              </a:buClr>
              <a:buFont typeface="Neo Sans Intel" pitchFamily="34" charset="0"/>
              <a:buChar char="–"/>
              <a:defRPr lang="en-US" altLang="ja-JP" sz="1600" b="0" i="0" kern="1200">
                <a:solidFill>
                  <a:schemeClr val="tx1"/>
                </a:solidFill>
                <a:latin typeface="+mn-lt"/>
                <a:ea typeface="+mn-ea"/>
                <a:cs typeface="+mn-cs"/>
              </a:defRPr>
            </a:lvl5pPr>
            <a:lvl6pPr marL="2513062" indent="-228457" algn="l" defTabSz="913841"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969983" indent="-228457" algn="l" defTabSz="913841"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3426906" indent="-228457" algn="l" defTabSz="913841"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883825" indent="-228457" algn="l" defTabSz="913841" rtl="0" eaLnBrk="1" latinLnBrk="0" hangingPunct="1">
              <a:spcBef>
                <a:spcPct val="20000"/>
              </a:spcBef>
              <a:buFont typeface="Arial" pitchFamily="34" charset="0"/>
              <a:buChar char="•"/>
              <a:defRPr sz="1700" kern="1200">
                <a:solidFill>
                  <a:schemeClr val="tx1"/>
                </a:solidFill>
                <a:latin typeface="+mn-lt"/>
                <a:ea typeface="+mn-ea"/>
                <a:cs typeface="+mn-cs"/>
              </a:defRPr>
            </a:lvl9pPr>
          </a:lstStyle>
          <a:p>
            <a:pPr>
              <a:spcBef>
                <a:spcPts val="0"/>
              </a:spcBef>
            </a:pPr>
            <a:r>
              <a:rPr lang="en-US" sz="1200" dirty="0"/>
              <a:t>Intel Tool available for download here: </a:t>
            </a:r>
            <a:r>
              <a:rPr lang="en-US" sz="1200" dirty="0">
                <a:hlinkClick r:id="rId4"/>
              </a:rPr>
              <a:t>https://www-ssl.intel.com/content/www/us/en/solid-state-drives/solid-state-drives-320-series-tco-estimator-demo.html</a:t>
            </a:r>
            <a:r>
              <a:rPr lang="en-US" sz="1200" dirty="0"/>
              <a:t>? </a:t>
            </a:r>
            <a:endParaRPr lang="en-US" sz="1400" dirty="0"/>
          </a:p>
        </p:txBody>
      </p:sp>
      <p:sp>
        <p:nvSpPr>
          <p:cNvPr id="30" name="Rectangle 29"/>
          <p:cNvSpPr/>
          <p:nvPr/>
        </p:nvSpPr>
        <p:spPr bwMode="auto">
          <a:xfrm>
            <a:off x="-64421" y="5726901"/>
            <a:ext cx="9321839" cy="605031"/>
          </a:xfrm>
          <a:prstGeom prst="rect">
            <a:avLst/>
          </a:prstGeom>
          <a:gradFill flip="none" rotWithShape="1">
            <a:gsLst>
              <a:gs pos="0">
                <a:schemeClr val="accent1">
                  <a:lumMod val="40000"/>
                  <a:lumOff val="60000"/>
                  <a:alpha val="0"/>
                </a:schemeClr>
              </a:gs>
              <a:gs pos="50000">
                <a:srgbClr val="00B0F0">
                  <a:alpha val="51000"/>
                </a:srgbClr>
              </a:gs>
              <a:gs pos="100000">
                <a:schemeClr val="accent1">
                  <a:lumMod val="40000"/>
                  <a:lumOff val="60000"/>
                  <a:alpha val="6000"/>
                </a:schemeClr>
              </a:gs>
            </a:gsLst>
            <a:lin ang="0" scaled="1"/>
            <a:tileRect/>
          </a:gradFill>
          <a:ln w="25400" cap="flat" cmpd="sng" algn="ctr">
            <a:noFill/>
            <a:prstDash val="solid"/>
            <a:round/>
            <a:headEnd type="none" w="med" len="med"/>
            <a:tailEnd type="none" w="med" len="med"/>
          </a:ln>
          <a:effectLst/>
          <a:extLst/>
        </p:spPr>
        <p:txBody>
          <a:bodyPr vert="horz" wrap="square" lIns="79950" tIns="39976" rIns="79950" bIns="39976" numCol="1" rtlCol="0" anchor="t" anchorCtr="0" compatLnSpc="1">
            <a:prstTxWarp prst="textNoShape">
              <a:avLst/>
            </a:prstTxWarp>
          </a:bodyPr>
          <a:lstStyle/>
          <a:p>
            <a:pPr algn="ctr" defTabSz="799510" fontAlgn="base">
              <a:spcBef>
                <a:spcPct val="0"/>
              </a:spcBef>
              <a:spcAft>
                <a:spcPct val="0"/>
              </a:spcAft>
            </a:pPr>
            <a:endParaRPr lang="en-US" sz="3400" b="1" dirty="0">
              <a:solidFill>
                <a:srgbClr val="000000"/>
              </a:solidFill>
              <a:latin typeface="Gill Sans" charset="0"/>
              <a:ea typeface="ヒラギノ角ゴ ProN W3" charset="0"/>
              <a:cs typeface="ヒラギノ角ゴ ProN W3" charset="0"/>
              <a:sym typeface="Gill Sans" charset="0"/>
            </a:endParaRPr>
          </a:p>
        </p:txBody>
      </p:sp>
      <p:pic>
        <p:nvPicPr>
          <p:cNvPr id="31" name="Picture 2" descr="C:\Users\ecampoy\AppData\Local\Temp\wz5ffc\2D_Diecon_Watch_rgb.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551550" y="243370"/>
            <a:ext cx="439821" cy="77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602369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 y="2035534"/>
            <a:ext cx="9144001" cy="14739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4" name="Rectangle 23"/>
          <p:cNvSpPr/>
          <p:nvPr/>
        </p:nvSpPr>
        <p:spPr>
          <a:xfrm>
            <a:off x="0" y="2114425"/>
            <a:ext cx="9144000" cy="13082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p:nvPr>
        </p:nvSpPr>
        <p:spPr/>
        <p:txBody>
          <a:bodyPr/>
          <a:lstStyle/>
          <a:p>
            <a:r>
              <a:rPr lang="en-GB" dirty="0" smtClean="0"/>
              <a:t>HP 2012 Industry’s Broadest Business Computing Portfolio</a:t>
            </a:r>
            <a:endParaRPr lang="en-US" dirty="0"/>
          </a:p>
        </p:txBody>
      </p:sp>
      <p:sp>
        <p:nvSpPr>
          <p:cNvPr id="3" name="Text Placeholder 3"/>
          <p:cNvSpPr txBox="1">
            <a:spLocks/>
          </p:cNvSpPr>
          <p:nvPr/>
        </p:nvSpPr>
        <p:spPr>
          <a:xfrm>
            <a:off x="261938" y="3636650"/>
            <a:ext cx="1169987" cy="499533"/>
          </a:xfrm>
          <a:prstGeom prst="parallelogram">
            <a:avLst/>
          </a:prstGeom>
          <a:solidFill>
            <a:srgbClr val="0070C0"/>
          </a:solidFill>
          <a:ln w="15875" cap="flat" cmpd="sng" algn="ctr">
            <a:noFill/>
            <a:prstDash val="solid"/>
          </a:ln>
          <a:effectLst>
            <a:outerShdw blurRad="50800" dist="38100" dir="3600000" algn="t"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137160" rIns="0" bIns="228600" numCol="1" spcCol="0" rtlCol="0" fromWordArt="0" anchor="ctr" anchorCtr="0" forceAA="0" compatLnSpc="1">
            <a:prstTxWarp prst="textNoShape">
              <a:avLst/>
            </a:prstTxWarp>
            <a:noAutofit/>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lt1"/>
                </a:solidFill>
                <a:latin typeface="+mn-lt"/>
                <a:ea typeface="+mn-ea"/>
                <a:cs typeface="+mn-cs"/>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chemeClr val="lt1"/>
                </a:solidFill>
                <a:latin typeface="+mn-lt"/>
                <a:ea typeface="+mn-ea"/>
                <a:cs typeface="+mn-cs"/>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chemeClr val="lt1"/>
                </a:solidFill>
                <a:latin typeface="+mn-lt"/>
                <a:ea typeface="+mn-ea"/>
                <a:cs typeface="+mn-cs"/>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dirty="0" smtClean="0">
                <a:solidFill>
                  <a:schemeClr val="lt1"/>
                </a:solidFill>
                <a:latin typeface="+mn-lt"/>
                <a:ea typeface="+mn-ea"/>
                <a:cs typeface="+mn-cs"/>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chemeClr val="lt1"/>
                </a:solidFill>
                <a:latin typeface="+mn-lt"/>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lnSpc>
                <a:spcPts val="1300"/>
              </a:lnSpc>
              <a:spcAft>
                <a:spcPts val="0"/>
              </a:spcAft>
              <a:defRPr/>
            </a:pPr>
            <a:r>
              <a:rPr lang="it-IT" sz="1100" dirty="0" smtClean="0">
                <a:solidFill>
                  <a:prstClr val="white"/>
                </a:solidFill>
                <a:latin typeface="Arial" pitchFamily="34" charset="0"/>
                <a:cs typeface="Arial" pitchFamily="34" charset="0"/>
              </a:rPr>
              <a:t>HP Mini</a:t>
            </a:r>
            <a:endParaRPr lang="it-IT" sz="1100" dirty="0">
              <a:solidFill>
                <a:prstClr val="white"/>
              </a:solidFill>
              <a:latin typeface="Arial" pitchFamily="34" charset="0"/>
              <a:cs typeface="Arial" pitchFamily="34" charset="0"/>
            </a:endParaRPr>
          </a:p>
        </p:txBody>
      </p:sp>
      <p:sp>
        <p:nvSpPr>
          <p:cNvPr id="4" name="Text Placeholder 6"/>
          <p:cNvSpPr txBox="1">
            <a:spLocks/>
          </p:cNvSpPr>
          <p:nvPr/>
        </p:nvSpPr>
        <p:spPr bwMode="auto">
          <a:xfrm>
            <a:off x="307975" y="4152900"/>
            <a:ext cx="971550" cy="1117600"/>
          </a:xfrm>
          <a:prstGeom prst="rect">
            <a:avLst/>
          </a:prstGeom>
          <a:noFill/>
          <a:ln>
            <a:miter lim="800000"/>
            <a:headEnd/>
            <a:tailEnd/>
          </a:ln>
        </p:spPr>
        <p:txBody>
          <a:bodyPr vert="horz" wrap="square" numCol="1" anchor="t" anchorCtr="0" compatLnSpc="1">
            <a:prstTxWarp prst="textNoShape">
              <a:avLst/>
            </a:prstTxWarp>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accent1"/>
                </a:solidFill>
                <a:latin typeface="HP Simplified" pitchFamily="34" charset="0"/>
                <a:ea typeface="+mn-ea"/>
                <a:cs typeface="HP Simplified" pitchFamily="34" charset="0"/>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HP Simplified" pitchFamily="34" charset="0"/>
                <a:ea typeface="+mn-ea"/>
                <a:cs typeface="HP Simplified" pitchFamily="34" charset="0"/>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rgbClr val="000000"/>
                </a:solidFill>
                <a:latin typeface="HP Simplified" pitchFamily="34" charset="0"/>
                <a:ea typeface="+mn-ea"/>
                <a:cs typeface="HP Simplified" pitchFamily="34" charset="0"/>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dirty="0" smtClean="0">
                <a:solidFill>
                  <a:srgbClr val="000000"/>
                </a:solidFill>
                <a:latin typeface="HP Simplified" pitchFamily="34" charset="0"/>
                <a:ea typeface="+mn-ea"/>
                <a:cs typeface="HP Simplified" pitchFamily="34" charset="0"/>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rgbClr val="000000"/>
                </a:solidFill>
                <a:latin typeface="HP Simplified" pitchFamily="34" charset="0"/>
                <a:ea typeface="+mn-ea"/>
                <a:cs typeface="HP Simplified" pitchFamily="34" charset="0"/>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0"/>
              </a:spcBef>
              <a:spcAft>
                <a:spcPts val="138"/>
              </a:spcAft>
              <a:buFont typeface="Arial" pitchFamily="34" charset="0"/>
              <a:buNone/>
            </a:pPr>
            <a:r>
              <a:rPr lang="en-US" sz="800" b="0" dirty="0" smtClean="0">
                <a:solidFill>
                  <a:schemeClr val="tx1"/>
                </a:solidFill>
                <a:latin typeface="+mn-lt"/>
                <a:cs typeface="Arial" pitchFamily="34" charset="0"/>
              </a:rPr>
              <a:t>Ultra-compact mobility packed with impressive features</a:t>
            </a:r>
            <a:endParaRPr lang="en-US" sz="800" b="0" dirty="0">
              <a:solidFill>
                <a:schemeClr val="tx1"/>
              </a:solidFill>
              <a:latin typeface="+mn-lt"/>
              <a:cs typeface="Arial" pitchFamily="34" charset="0"/>
            </a:endParaRPr>
          </a:p>
        </p:txBody>
      </p:sp>
      <p:sp>
        <p:nvSpPr>
          <p:cNvPr id="5" name="Text Placeholder 7"/>
          <p:cNvSpPr txBox="1">
            <a:spLocks/>
          </p:cNvSpPr>
          <p:nvPr/>
        </p:nvSpPr>
        <p:spPr>
          <a:xfrm>
            <a:off x="1433513" y="3636650"/>
            <a:ext cx="1168400" cy="499533"/>
          </a:xfrm>
          <a:prstGeom prst="parallelogram">
            <a:avLst/>
          </a:prstGeom>
          <a:solidFill>
            <a:srgbClr val="0070C0"/>
          </a:solidFill>
          <a:ln w="15875" cap="flat" cmpd="sng" algn="ctr">
            <a:noFill/>
            <a:prstDash val="solid"/>
          </a:ln>
          <a:effectLst>
            <a:outerShdw blurRad="50800" dist="38100" dir="3600000" algn="t"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137160" rIns="0" bIns="228600" numCol="1" spcCol="0" rtlCol="0" fromWordArt="0" anchor="ctr" anchorCtr="0" forceAA="0" compatLnSpc="1">
            <a:prstTxWarp prst="textNoShape">
              <a:avLst/>
            </a:prstTxWarp>
            <a:noAutofit/>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lt1"/>
                </a:solidFill>
                <a:latin typeface="+mn-lt"/>
                <a:ea typeface="+mn-ea"/>
                <a:cs typeface="+mn-cs"/>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chemeClr val="lt1"/>
                </a:solidFill>
                <a:latin typeface="+mn-lt"/>
                <a:ea typeface="+mn-ea"/>
                <a:cs typeface="+mn-cs"/>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chemeClr val="lt1"/>
                </a:solidFill>
                <a:latin typeface="+mn-lt"/>
                <a:ea typeface="+mn-ea"/>
                <a:cs typeface="+mn-cs"/>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dirty="0" smtClean="0">
                <a:solidFill>
                  <a:schemeClr val="lt1"/>
                </a:solidFill>
                <a:latin typeface="+mn-lt"/>
                <a:ea typeface="+mn-ea"/>
                <a:cs typeface="+mn-cs"/>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chemeClr val="lt1"/>
                </a:solidFill>
                <a:latin typeface="+mn-lt"/>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lnSpc>
                <a:spcPts val="1300"/>
              </a:lnSpc>
              <a:spcAft>
                <a:spcPts val="0"/>
              </a:spcAft>
              <a:defRPr/>
            </a:pPr>
            <a:r>
              <a:rPr lang="en-US" sz="1100" dirty="0" smtClean="0">
                <a:solidFill>
                  <a:prstClr val="white"/>
                </a:solidFill>
                <a:latin typeface="Arial" pitchFamily="34" charset="0"/>
                <a:cs typeface="Arial" pitchFamily="34" charset="0"/>
              </a:rPr>
              <a:t>Slate</a:t>
            </a:r>
            <a:endParaRPr lang="en-US" sz="1100" dirty="0">
              <a:solidFill>
                <a:prstClr val="white"/>
              </a:solidFill>
              <a:latin typeface="Arial" pitchFamily="34" charset="0"/>
              <a:cs typeface="Arial" pitchFamily="34" charset="0"/>
            </a:endParaRPr>
          </a:p>
        </p:txBody>
      </p:sp>
      <p:sp>
        <p:nvSpPr>
          <p:cNvPr id="6" name="Text Placeholder 9"/>
          <p:cNvSpPr txBox="1">
            <a:spLocks/>
          </p:cNvSpPr>
          <p:nvPr/>
        </p:nvSpPr>
        <p:spPr>
          <a:xfrm>
            <a:off x="2605088" y="3636650"/>
            <a:ext cx="1168400" cy="499533"/>
          </a:xfrm>
          <a:prstGeom prst="parallelogram">
            <a:avLst/>
          </a:prstGeom>
          <a:solidFill>
            <a:srgbClr val="0070C0"/>
          </a:solidFill>
          <a:ln w="15875" cap="flat" cmpd="sng" algn="ctr">
            <a:noFill/>
            <a:prstDash val="solid"/>
          </a:ln>
          <a:effectLst>
            <a:outerShdw blurRad="50800" dist="38100" dir="3600000" algn="t"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137160" rIns="0" bIns="228600" numCol="1" spcCol="0" rtlCol="0" fromWordArt="0" anchor="ctr" anchorCtr="0" forceAA="0" compatLnSpc="1">
            <a:prstTxWarp prst="textNoShape">
              <a:avLst/>
            </a:prstTxWarp>
            <a:noAutofit/>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lt1"/>
                </a:solidFill>
                <a:latin typeface="+mn-lt"/>
                <a:ea typeface="+mn-ea"/>
                <a:cs typeface="+mn-cs"/>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chemeClr val="lt1"/>
                </a:solidFill>
                <a:latin typeface="+mn-lt"/>
                <a:ea typeface="+mn-ea"/>
                <a:cs typeface="+mn-cs"/>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chemeClr val="lt1"/>
                </a:solidFill>
                <a:latin typeface="+mn-lt"/>
                <a:ea typeface="+mn-ea"/>
                <a:cs typeface="+mn-cs"/>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dirty="0" smtClean="0">
                <a:solidFill>
                  <a:schemeClr val="lt1"/>
                </a:solidFill>
                <a:latin typeface="+mn-lt"/>
                <a:ea typeface="+mn-ea"/>
                <a:cs typeface="+mn-cs"/>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chemeClr val="lt1"/>
                </a:solidFill>
                <a:latin typeface="+mn-lt"/>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lnSpc>
                <a:spcPts val="1300"/>
              </a:lnSpc>
              <a:spcAft>
                <a:spcPts val="0"/>
              </a:spcAft>
              <a:defRPr/>
            </a:pPr>
            <a:r>
              <a:rPr lang="it-IT" sz="1100" dirty="0" smtClean="0">
                <a:solidFill>
                  <a:prstClr val="white"/>
                </a:solidFill>
                <a:latin typeface="Arial" pitchFamily="34" charset="0"/>
                <a:cs typeface="Arial" pitchFamily="34" charset="0"/>
              </a:rPr>
              <a:t>Ultrabook</a:t>
            </a:r>
            <a:r>
              <a:rPr lang="it-IT" sz="1100" baseline="30000" dirty="0" smtClean="0">
                <a:solidFill>
                  <a:prstClr val="white"/>
                </a:solidFill>
                <a:latin typeface="Arial" pitchFamily="34" charset="0"/>
                <a:cs typeface="Arial" pitchFamily="34" charset="0"/>
              </a:rPr>
              <a:t>TM</a:t>
            </a:r>
            <a:endParaRPr lang="it-IT" sz="1100" baseline="30000" dirty="0">
              <a:solidFill>
                <a:prstClr val="white"/>
              </a:solidFill>
              <a:latin typeface="Arial" pitchFamily="34" charset="0"/>
              <a:cs typeface="Arial" pitchFamily="34" charset="0"/>
            </a:endParaRPr>
          </a:p>
        </p:txBody>
      </p:sp>
      <p:sp>
        <p:nvSpPr>
          <p:cNvPr id="7" name="Text Placeholder 11"/>
          <p:cNvSpPr txBox="1">
            <a:spLocks/>
          </p:cNvSpPr>
          <p:nvPr/>
        </p:nvSpPr>
        <p:spPr>
          <a:xfrm>
            <a:off x="3776663" y="3636650"/>
            <a:ext cx="1168400" cy="499533"/>
          </a:xfrm>
          <a:prstGeom prst="parallelogram">
            <a:avLst/>
          </a:prstGeom>
          <a:solidFill>
            <a:srgbClr val="0070C0"/>
          </a:solidFill>
          <a:ln w="15875" cap="flat" cmpd="sng" algn="ctr">
            <a:noFill/>
            <a:prstDash val="solid"/>
          </a:ln>
          <a:effectLst>
            <a:outerShdw blurRad="50800" dist="38100" dir="3600000" algn="t"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137160" rIns="0" bIns="228600" numCol="1" spcCol="0" rtlCol="0" fromWordArt="0" anchor="ctr" anchorCtr="0" forceAA="0" compatLnSpc="1">
            <a:prstTxWarp prst="textNoShape">
              <a:avLst/>
            </a:prstTxWarp>
            <a:noAutofit/>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lt1"/>
                </a:solidFill>
                <a:latin typeface="+mn-lt"/>
                <a:ea typeface="+mn-ea"/>
                <a:cs typeface="+mn-cs"/>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chemeClr val="lt1"/>
                </a:solidFill>
                <a:latin typeface="+mn-lt"/>
                <a:ea typeface="+mn-ea"/>
                <a:cs typeface="+mn-cs"/>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chemeClr val="lt1"/>
                </a:solidFill>
                <a:latin typeface="+mn-lt"/>
                <a:ea typeface="+mn-ea"/>
                <a:cs typeface="+mn-cs"/>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dirty="0" smtClean="0">
                <a:solidFill>
                  <a:schemeClr val="lt1"/>
                </a:solidFill>
                <a:latin typeface="+mn-lt"/>
                <a:ea typeface="+mn-ea"/>
                <a:cs typeface="+mn-cs"/>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chemeClr val="lt1"/>
                </a:solidFill>
                <a:latin typeface="+mn-lt"/>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lnSpc>
                <a:spcPts val="1300"/>
              </a:lnSpc>
              <a:spcAft>
                <a:spcPts val="0"/>
              </a:spcAft>
              <a:defRPr/>
            </a:pPr>
            <a:r>
              <a:rPr lang="en-US" sz="1100" dirty="0" smtClean="0">
                <a:solidFill>
                  <a:prstClr val="white"/>
                </a:solidFill>
                <a:latin typeface="Arial" pitchFamily="34" charset="0"/>
                <a:cs typeface="Arial" pitchFamily="34" charset="0"/>
              </a:rPr>
              <a:t>HP Notebook</a:t>
            </a:r>
            <a:endParaRPr lang="en-US" sz="1100" dirty="0">
              <a:solidFill>
                <a:prstClr val="white"/>
              </a:solidFill>
              <a:latin typeface="Arial" pitchFamily="34" charset="0"/>
              <a:cs typeface="Arial" pitchFamily="34" charset="0"/>
            </a:endParaRPr>
          </a:p>
        </p:txBody>
      </p:sp>
      <p:pic>
        <p:nvPicPr>
          <p:cNvPr id="8"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2701925" y="2218267"/>
            <a:ext cx="1125538" cy="1126067"/>
          </a:xfrm>
          <a:prstGeom prst="rect">
            <a:avLst/>
          </a:prstGeom>
          <a:noFill/>
          <a:effectLst>
            <a:outerShdw blurRad="50800" dist="38100" dir="3240000" algn="tl" rotWithShape="0">
              <a:prstClr val="black">
                <a:alpha val="31000"/>
              </a:prstClr>
            </a:outerShdw>
          </a:effectLst>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4650" y="2226734"/>
            <a:ext cx="974725" cy="1104900"/>
          </a:xfrm>
          <a:prstGeom prst="rect">
            <a:avLst/>
          </a:prstGeom>
          <a:noFill/>
          <a:effectLst>
            <a:outerShdw blurRad="50800" dist="38100" dir="3240000" algn="tl" rotWithShape="0">
              <a:prstClr val="black">
                <a:alpha val="31000"/>
              </a:prstClr>
            </a:outerShdw>
          </a:effectLst>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54464" y="2326218"/>
            <a:ext cx="954087" cy="958849"/>
          </a:xfrm>
          <a:prstGeom prst="rect">
            <a:avLst/>
          </a:prstGeom>
          <a:noFill/>
          <a:effectLst>
            <a:outerShdw blurRad="50800" dist="38100" dir="3240000" algn="tl" rotWithShape="0">
              <a:prstClr val="black">
                <a:alpha val="31000"/>
              </a:prstClr>
            </a:outerShdw>
          </a:effectLst>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15214" y="2254251"/>
            <a:ext cx="1036637" cy="1037167"/>
          </a:xfrm>
          <a:prstGeom prst="rect">
            <a:avLst/>
          </a:prstGeom>
          <a:noFill/>
          <a:effectLst>
            <a:outerShdw blurRad="50800" dist="38100" dir="3240000" algn="tl" rotWithShape="0">
              <a:prstClr val="black">
                <a:alpha val="31000"/>
              </a:prstClr>
            </a:outerShdw>
          </a:effectLst>
        </p:spPr>
      </p:pic>
      <p:pic>
        <p:nvPicPr>
          <p:cNvPr id="12" name="Pictur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11889" y="2188633"/>
            <a:ext cx="1203325" cy="1202267"/>
          </a:xfrm>
          <a:prstGeom prst="rect">
            <a:avLst/>
          </a:prstGeom>
          <a:noFill/>
          <a:effectLst>
            <a:outerShdw blurRad="50800" dist="38100" dir="3240000" algn="tl" rotWithShape="0">
              <a:prstClr val="black">
                <a:alpha val="31000"/>
              </a:prstClr>
            </a:outerShdw>
          </a:effectLst>
        </p:spPr>
      </p:pic>
      <p:pic>
        <p:nvPicPr>
          <p:cNvPr id="13" name="Picture 1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049838" y="2203452"/>
            <a:ext cx="1162050" cy="1162049"/>
          </a:xfrm>
          <a:prstGeom prst="rect">
            <a:avLst/>
          </a:prstGeom>
          <a:effectLst>
            <a:outerShdw blurRad="127000" dist="63500" dir="3600000" algn="ctr" rotWithShape="0">
              <a:srgbClr val="000000">
                <a:alpha val="40000"/>
              </a:srgbClr>
            </a:outerShdw>
          </a:effectLst>
        </p:spPr>
      </p:pic>
      <p:pic>
        <p:nvPicPr>
          <p:cNvPr id="14"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581150" y="2260600"/>
            <a:ext cx="920750" cy="1043517"/>
          </a:xfrm>
          <a:prstGeom prst="rect">
            <a:avLst/>
          </a:prstGeom>
          <a:noFill/>
          <a:ln w="9525">
            <a:noFill/>
            <a:miter lim="800000"/>
            <a:headEnd/>
            <a:tailEnd/>
          </a:ln>
          <a:effectLst/>
        </p:spPr>
      </p:pic>
      <p:sp>
        <p:nvSpPr>
          <p:cNvPr id="15" name="Text Placeholder 7"/>
          <p:cNvSpPr txBox="1">
            <a:spLocks/>
          </p:cNvSpPr>
          <p:nvPr/>
        </p:nvSpPr>
        <p:spPr>
          <a:xfrm>
            <a:off x="4948238" y="3636650"/>
            <a:ext cx="1168400" cy="499533"/>
          </a:xfrm>
          <a:prstGeom prst="parallelogram">
            <a:avLst/>
          </a:prstGeom>
          <a:solidFill>
            <a:srgbClr val="0070C0"/>
          </a:solidFill>
          <a:ln w="15875" cap="flat" cmpd="sng" algn="ctr">
            <a:noFill/>
            <a:prstDash val="solid"/>
          </a:ln>
          <a:effectLst>
            <a:outerShdw blurRad="50800" dist="38100" dir="3600000" algn="t"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182880" rIns="0" bIns="228600" numCol="1" spcCol="0" rtlCol="0" fromWordArt="0" anchor="ctr" anchorCtr="0" forceAA="0" compatLnSpc="1">
            <a:prstTxWarp prst="textNoShape">
              <a:avLst/>
            </a:prstTxWarp>
            <a:noAutofit/>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lt1"/>
                </a:solidFill>
                <a:latin typeface="+mn-lt"/>
                <a:ea typeface="+mn-ea"/>
                <a:cs typeface="+mn-cs"/>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chemeClr val="lt1"/>
                </a:solidFill>
                <a:latin typeface="+mn-lt"/>
                <a:ea typeface="+mn-ea"/>
                <a:cs typeface="+mn-cs"/>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chemeClr val="lt1"/>
                </a:solidFill>
                <a:latin typeface="+mn-lt"/>
                <a:ea typeface="+mn-ea"/>
                <a:cs typeface="+mn-cs"/>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dirty="0" smtClean="0">
                <a:solidFill>
                  <a:schemeClr val="lt1"/>
                </a:solidFill>
                <a:latin typeface="+mn-lt"/>
                <a:ea typeface="+mn-ea"/>
                <a:cs typeface="+mn-cs"/>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chemeClr val="lt1"/>
                </a:solidFill>
                <a:latin typeface="+mn-lt"/>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lnSpc>
                <a:spcPts val="1300"/>
              </a:lnSpc>
              <a:spcAft>
                <a:spcPts val="0"/>
              </a:spcAft>
              <a:defRPr/>
            </a:pPr>
            <a:r>
              <a:rPr lang="en-US" sz="1100" dirty="0" smtClean="0">
                <a:solidFill>
                  <a:prstClr val="white"/>
                </a:solidFill>
                <a:latin typeface="Arial" pitchFamily="34" charset="0"/>
                <a:cs typeface="Arial" pitchFamily="34" charset="0"/>
              </a:rPr>
              <a:t>HP ProBook </a:t>
            </a:r>
            <a:br>
              <a:rPr lang="en-US" sz="1100" dirty="0" smtClean="0">
                <a:solidFill>
                  <a:prstClr val="white"/>
                </a:solidFill>
                <a:latin typeface="Arial" pitchFamily="34" charset="0"/>
                <a:cs typeface="Arial" pitchFamily="34" charset="0"/>
              </a:rPr>
            </a:br>
            <a:r>
              <a:rPr lang="en-US" sz="1100" dirty="0" smtClean="0">
                <a:solidFill>
                  <a:prstClr val="white"/>
                </a:solidFill>
                <a:latin typeface="Arial" pitchFamily="34" charset="0"/>
                <a:cs typeface="Arial" pitchFamily="34" charset="0"/>
              </a:rPr>
              <a:t>s-series</a:t>
            </a:r>
            <a:endParaRPr lang="en-US" sz="1100" dirty="0">
              <a:solidFill>
                <a:prstClr val="white"/>
              </a:solidFill>
              <a:latin typeface="Arial" pitchFamily="34" charset="0"/>
              <a:cs typeface="Arial" pitchFamily="34" charset="0"/>
            </a:endParaRPr>
          </a:p>
        </p:txBody>
      </p:sp>
      <p:sp>
        <p:nvSpPr>
          <p:cNvPr id="16" name="Text Placeholder 9"/>
          <p:cNvSpPr txBox="1">
            <a:spLocks/>
          </p:cNvSpPr>
          <p:nvPr/>
        </p:nvSpPr>
        <p:spPr>
          <a:xfrm>
            <a:off x="6119813" y="3636650"/>
            <a:ext cx="1168400" cy="499533"/>
          </a:xfrm>
          <a:prstGeom prst="parallelogram">
            <a:avLst/>
          </a:prstGeom>
          <a:solidFill>
            <a:srgbClr val="0070C0"/>
          </a:solidFill>
          <a:ln w="15875" cap="flat" cmpd="sng" algn="ctr">
            <a:noFill/>
            <a:prstDash val="solid"/>
          </a:ln>
          <a:effectLst>
            <a:outerShdw blurRad="50800" dist="38100" dir="3600000" algn="t"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182880" rIns="0" bIns="228600" numCol="1" spcCol="0" rtlCol="0" fromWordArt="0" anchor="ctr" anchorCtr="0" forceAA="0" compatLnSpc="1">
            <a:prstTxWarp prst="textNoShape">
              <a:avLst/>
            </a:prstTxWarp>
            <a:noAutofit/>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lt1"/>
                </a:solidFill>
                <a:latin typeface="+mn-lt"/>
                <a:ea typeface="+mn-ea"/>
                <a:cs typeface="+mn-cs"/>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chemeClr val="lt1"/>
                </a:solidFill>
                <a:latin typeface="+mn-lt"/>
                <a:ea typeface="+mn-ea"/>
                <a:cs typeface="+mn-cs"/>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chemeClr val="lt1"/>
                </a:solidFill>
                <a:latin typeface="+mn-lt"/>
                <a:ea typeface="+mn-ea"/>
                <a:cs typeface="+mn-cs"/>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dirty="0" smtClean="0">
                <a:solidFill>
                  <a:schemeClr val="lt1"/>
                </a:solidFill>
                <a:latin typeface="+mn-lt"/>
                <a:ea typeface="+mn-ea"/>
                <a:cs typeface="+mn-cs"/>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chemeClr val="lt1"/>
                </a:solidFill>
                <a:latin typeface="+mn-lt"/>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lnSpc>
                <a:spcPts val="1300"/>
              </a:lnSpc>
              <a:spcAft>
                <a:spcPts val="0"/>
              </a:spcAft>
              <a:defRPr/>
            </a:pPr>
            <a:r>
              <a:rPr lang="it-IT" sz="1100" dirty="0" smtClean="0">
                <a:solidFill>
                  <a:prstClr val="white"/>
                </a:solidFill>
                <a:latin typeface="Arial" pitchFamily="34" charset="0"/>
                <a:cs typeface="Arial" pitchFamily="34" charset="0"/>
              </a:rPr>
              <a:t>HP ProBook</a:t>
            </a:r>
            <a:br>
              <a:rPr lang="it-IT" sz="1100" dirty="0" smtClean="0">
                <a:solidFill>
                  <a:prstClr val="white"/>
                </a:solidFill>
                <a:latin typeface="Arial" pitchFamily="34" charset="0"/>
                <a:cs typeface="Arial" pitchFamily="34" charset="0"/>
              </a:rPr>
            </a:br>
            <a:r>
              <a:rPr lang="it-IT" sz="1100" dirty="0" smtClean="0">
                <a:solidFill>
                  <a:prstClr val="white"/>
                </a:solidFill>
                <a:latin typeface="Arial" pitchFamily="34" charset="0"/>
                <a:cs typeface="Arial" pitchFamily="34" charset="0"/>
              </a:rPr>
              <a:t>b-series </a:t>
            </a:r>
            <a:endParaRPr lang="it-IT" sz="1100" dirty="0">
              <a:solidFill>
                <a:prstClr val="white"/>
              </a:solidFill>
              <a:latin typeface="Arial" pitchFamily="34" charset="0"/>
              <a:cs typeface="Arial" pitchFamily="34" charset="0"/>
            </a:endParaRPr>
          </a:p>
        </p:txBody>
      </p:sp>
      <p:sp>
        <p:nvSpPr>
          <p:cNvPr id="17" name="Text Placeholder 11"/>
          <p:cNvSpPr txBox="1">
            <a:spLocks/>
          </p:cNvSpPr>
          <p:nvPr/>
        </p:nvSpPr>
        <p:spPr>
          <a:xfrm>
            <a:off x="7291388" y="3636650"/>
            <a:ext cx="1168400" cy="499533"/>
          </a:xfrm>
          <a:prstGeom prst="parallelogram">
            <a:avLst/>
          </a:prstGeom>
          <a:solidFill>
            <a:srgbClr val="0070C0"/>
          </a:solidFill>
          <a:ln w="15875" cap="flat" cmpd="sng" algn="ctr">
            <a:noFill/>
            <a:prstDash val="solid"/>
          </a:ln>
          <a:effectLst>
            <a:outerShdw blurRad="50800" dist="38100" dir="3600000" algn="t"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182880" rIns="0" bIns="228600" numCol="1" spcCol="0" rtlCol="0" fromWordArt="0" anchor="ctr" anchorCtr="0" forceAA="0" compatLnSpc="1">
            <a:prstTxWarp prst="textNoShape">
              <a:avLst/>
            </a:prstTxWarp>
            <a:noAutofit/>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lt1"/>
                </a:solidFill>
                <a:latin typeface="+mn-lt"/>
                <a:ea typeface="+mn-ea"/>
                <a:cs typeface="+mn-cs"/>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chemeClr val="lt1"/>
                </a:solidFill>
                <a:latin typeface="+mn-lt"/>
                <a:ea typeface="+mn-ea"/>
                <a:cs typeface="+mn-cs"/>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chemeClr val="lt1"/>
                </a:solidFill>
                <a:latin typeface="+mn-lt"/>
                <a:ea typeface="+mn-ea"/>
                <a:cs typeface="+mn-cs"/>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dirty="0" smtClean="0">
                <a:solidFill>
                  <a:schemeClr val="lt1"/>
                </a:solidFill>
                <a:latin typeface="+mn-lt"/>
                <a:ea typeface="+mn-ea"/>
                <a:cs typeface="+mn-cs"/>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chemeClr val="lt1"/>
                </a:solidFill>
                <a:latin typeface="+mn-lt"/>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lnSpc>
                <a:spcPts val="1300"/>
              </a:lnSpc>
              <a:spcAft>
                <a:spcPts val="0"/>
              </a:spcAft>
              <a:defRPr/>
            </a:pPr>
            <a:r>
              <a:rPr lang="en-US" sz="1100" dirty="0" smtClean="0">
                <a:solidFill>
                  <a:prstClr val="white"/>
                </a:solidFill>
                <a:latin typeface="Arial" pitchFamily="34" charset="0"/>
                <a:cs typeface="Arial" pitchFamily="34" charset="0"/>
              </a:rPr>
              <a:t>HP EliteBook</a:t>
            </a:r>
          </a:p>
          <a:p>
            <a:pPr algn="ctr">
              <a:lnSpc>
                <a:spcPts val="1300"/>
              </a:lnSpc>
              <a:spcAft>
                <a:spcPts val="0"/>
              </a:spcAft>
              <a:defRPr/>
            </a:pPr>
            <a:r>
              <a:rPr lang="en-US" sz="1100" dirty="0" smtClean="0">
                <a:solidFill>
                  <a:prstClr val="white"/>
                </a:solidFill>
                <a:latin typeface="Arial" pitchFamily="34" charset="0"/>
                <a:cs typeface="Arial" pitchFamily="34" charset="0"/>
              </a:rPr>
              <a:t>p-series </a:t>
            </a:r>
            <a:endParaRPr lang="en-US" sz="1100" dirty="0">
              <a:solidFill>
                <a:prstClr val="white"/>
              </a:solidFill>
              <a:latin typeface="Arial" pitchFamily="34" charset="0"/>
              <a:cs typeface="Arial" pitchFamily="34" charset="0"/>
            </a:endParaRPr>
          </a:p>
        </p:txBody>
      </p:sp>
      <p:sp>
        <p:nvSpPr>
          <p:cNvPr id="18" name="Text Placeholder 6"/>
          <p:cNvSpPr txBox="1">
            <a:spLocks/>
          </p:cNvSpPr>
          <p:nvPr/>
        </p:nvSpPr>
        <p:spPr bwMode="auto">
          <a:xfrm>
            <a:off x="1387367" y="4152900"/>
            <a:ext cx="1149460" cy="1117600"/>
          </a:xfrm>
          <a:prstGeom prst="rect">
            <a:avLst/>
          </a:prstGeom>
          <a:noFill/>
          <a:ln>
            <a:miter lim="800000"/>
            <a:headEnd/>
            <a:tailEnd/>
          </a:ln>
        </p:spPr>
        <p:txBody>
          <a:bodyPr vert="horz" wrap="square" numCol="1" anchor="t" anchorCtr="0" compatLnSpc="1">
            <a:prstTxWarp prst="textNoShape">
              <a:avLst/>
            </a:prstTxWarp>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accent1"/>
                </a:solidFill>
                <a:latin typeface="HP Simplified" pitchFamily="34" charset="0"/>
                <a:ea typeface="+mn-ea"/>
                <a:cs typeface="HP Simplified" pitchFamily="34" charset="0"/>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HP Simplified" pitchFamily="34" charset="0"/>
                <a:ea typeface="+mn-ea"/>
                <a:cs typeface="HP Simplified" pitchFamily="34" charset="0"/>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rgbClr val="000000"/>
                </a:solidFill>
                <a:latin typeface="HP Simplified" pitchFamily="34" charset="0"/>
                <a:ea typeface="+mn-ea"/>
                <a:cs typeface="HP Simplified" pitchFamily="34" charset="0"/>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dirty="0" smtClean="0">
                <a:solidFill>
                  <a:srgbClr val="000000"/>
                </a:solidFill>
                <a:latin typeface="HP Simplified" pitchFamily="34" charset="0"/>
                <a:ea typeface="+mn-ea"/>
                <a:cs typeface="HP Simplified" pitchFamily="34" charset="0"/>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rgbClr val="000000"/>
                </a:solidFill>
                <a:latin typeface="HP Simplified" pitchFamily="34" charset="0"/>
                <a:ea typeface="+mn-ea"/>
                <a:cs typeface="HP Simplified" pitchFamily="34" charset="0"/>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0"/>
              </a:spcBef>
              <a:spcAft>
                <a:spcPts val="138"/>
              </a:spcAft>
              <a:buFont typeface="Arial" pitchFamily="34" charset="0"/>
              <a:buNone/>
            </a:pPr>
            <a:r>
              <a:rPr lang="en-US" sz="800" b="0" dirty="0" smtClean="0">
                <a:solidFill>
                  <a:schemeClr val="tx1"/>
                </a:solidFill>
                <a:latin typeface="+mn-lt"/>
                <a:cs typeface="Arial" pitchFamily="34" charset="0"/>
              </a:rPr>
              <a:t>HP’s full- featured Windows</a:t>
            </a:r>
            <a:r>
              <a:rPr lang="en-US" sz="800" b="0" baseline="30000" dirty="0" smtClean="0">
                <a:solidFill>
                  <a:schemeClr val="tx1"/>
                </a:solidFill>
                <a:latin typeface="+mn-lt"/>
                <a:cs typeface="Arial" pitchFamily="34" charset="0"/>
              </a:rPr>
              <a:t>®</a:t>
            </a:r>
            <a:r>
              <a:rPr lang="en-US" sz="800" b="0" dirty="0" smtClean="0">
                <a:solidFill>
                  <a:schemeClr val="tx1"/>
                </a:solidFill>
                <a:latin typeface="+mn-lt"/>
                <a:cs typeface="Arial" pitchFamily="34" charset="0"/>
              </a:rPr>
              <a:t>–based Slate with touch capabilities and light weight design</a:t>
            </a:r>
            <a:br>
              <a:rPr lang="en-US" sz="800" b="0" dirty="0" smtClean="0">
                <a:solidFill>
                  <a:schemeClr val="tx1"/>
                </a:solidFill>
                <a:latin typeface="+mn-lt"/>
                <a:cs typeface="Arial" pitchFamily="34" charset="0"/>
              </a:rPr>
            </a:br>
            <a:endParaRPr lang="en-US" sz="800" b="0" dirty="0">
              <a:solidFill>
                <a:schemeClr val="tx1"/>
              </a:solidFill>
              <a:latin typeface="+mn-lt"/>
              <a:cs typeface="Arial" pitchFamily="34" charset="0"/>
            </a:endParaRPr>
          </a:p>
        </p:txBody>
      </p:sp>
      <p:sp>
        <p:nvSpPr>
          <p:cNvPr id="19" name="Text Placeholder 6"/>
          <p:cNvSpPr txBox="1">
            <a:spLocks/>
          </p:cNvSpPr>
          <p:nvPr/>
        </p:nvSpPr>
        <p:spPr bwMode="auto">
          <a:xfrm>
            <a:off x="2585545" y="4152900"/>
            <a:ext cx="1030780" cy="1117600"/>
          </a:xfrm>
          <a:prstGeom prst="rect">
            <a:avLst/>
          </a:prstGeom>
          <a:noFill/>
          <a:ln>
            <a:miter lim="800000"/>
            <a:headEnd/>
            <a:tailEnd/>
          </a:ln>
        </p:spPr>
        <p:txBody>
          <a:bodyPr vert="horz" wrap="square" numCol="1" anchor="t" anchorCtr="0" compatLnSpc="1">
            <a:prstTxWarp prst="textNoShape">
              <a:avLst/>
            </a:prstTxWarp>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accent1"/>
                </a:solidFill>
                <a:latin typeface="HP Simplified" pitchFamily="34" charset="0"/>
                <a:ea typeface="+mn-ea"/>
                <a:cs typeface="HP Simplified" pitchFamily="34" charset="0"/>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HP Simplified" pitchFamily="34" charset="0"/>
                <a:ea typeface="+mn-ea"/>
                <a:cs typeface="HP Simplified" pitchFamily="34" charset="0"/>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rgbClr val="000000"/>
                </a:solidFill>
                <a:latin typeface="HP Simplified" pitchFamily="34" charset="0"/>
                <a:ea typeface="+mn-ea"/>
                <a:cs typeface="HP Simplified" pitchFamily="34" charset="0"/>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dirty="0" smtClean="0">
                <a:solidFill>
                  <a:srgbClr val="000000"/>
                </a:solidFill>
                <a:latin typeface="HP Simplified" pitchFamily="34" charset="0"/>
                <a:ea typeface="+mn-ea"/>
                <a:cs typeface="HP Simplified" pitchFamily="34" charset="0"/>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rgbClr val="000000"/>
                </a:solidFill>
                <a:latin typeface="HP Simplified" pitchFamily="34" charset="0"/>
                <a:ea typeface="+mn-ea"/>
                <a:cs typeface="HP Simplified" pitchFamily="34" charset="0"/>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0"/>
              </a:spcBef>
              <a:spcAft>
                <a:spcPts val="138"/>
              </a:spcAft>
              <a:buFont typeface="Arial" pitchFamily="34" charset="0"/>
              <a:buNone/>
            </a:pPr>
            <a:r>
              <a:rPr lang="en-US" sz="800" b="0" dirty="0" smtClean="0">
                <a:solidFill>
                  <a:schemeClr val="tx1"/>
                </a:solidFill>
                <a:latin typeface="+mn-lt"/>
                <a:cs typeface="Arial" pitchFamily="34" charset="0"/>
              </a:rPr>
              <a:t>Sleek and thin, combining the finest features and technology with best-in-class battery life of up to 9 hours</a:t>
            </a:r>
            <a:r>
              <a:rPr lang="en-US" sz="800" b="0" baseline="30000" dirty="0" smtClean="0">
                <a:solidFill>
                  <a:schemeClr val="tx1"/>
                </a:solidFill>
                <a:latin typeface="+mn-lt"/>
                <a:cs typeface="Arial" pitchFamily="34" charset="0"/>
              </a:rPr>
              <a:t>1</a:t>
            </a:r>
            <a:endParaRPr lang="en-US" sz="800" b="0" baseline="30000" dirty="0">
              <a:solidFill>
                <a:schemeClr val="tx1"/>
              </a:solidFill>
              <a:latin typeface="+mn-lt"/>
              <a:cs typeface="Arial" pitchFamily="34" charset="0"/>
            </a:endParaRPr>
          </a:p>
        </p:txBody>
      </p:sp>
      <p:sp>
        <p:nvSpPr>
          <p:cNvPr id="20" name="Text Placeholder 6"/>
          <p:cNvSpPr txBox="1">
            <a:spLocks/>
          </p:cNvSpPr>
          <p:nvPr/>
        </p:nvSpPr>
        <p:spPr bwMode="auto">
          <a:xfrm>
            <a:off x="3752193" y="4152900"/>
            <a:ext cx="1056289" cy="1117600"/>
          </a:xfrm>
          <a:prstGeom prst="rect">
            <a:avLst/>
          </a:prstGeom>
          <a:noFill/>
          <a:ln>
            <a:miter lim="800000"/>
            <a:headEnd/>
            <a:tailEnd/>
          </a:ln>
        </p:spPr>
        <p:txBody>
          <a:bodyPr vert="horz" wrap="square" numCol="1" anchor="t" anchorCtr="0" compatLnSpc="1">
            <a:prstTxWarp prst="textNoShape">
              <a:avLst/>
            </a:prstTxWarp>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accent1"/>
                </a:solidFill>
                <a:latin typeface="HP Simplified" pitchFamily="34" charset="0"/>
                <a:ea typeface="+mn-ea"/>
                <a:cs typeface="HP Simplified" pitchFamily="34" charset="0"/>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HP Simplified" pitchFamily="34" charset="0"/>
                <a:ea typeface="+mn-ea"/>
                <a:cs typeface="HP Simplified" pitchFamily="34" charset="0"/>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rgbClr val="000000"/>
                </a:solidFill>
                <a:latin typeface="HP Simplified" pitchFamily="34" charset="0"/>
                <a:ea typeface="+mn-ea"/>
                <a:cs typeface="HP Simplified" pitchFamily="34" charset="0"/>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dirty="0" smtClean="0">
                <a:solidFill>
                  <a:srgbClr val="000000"/>
                </a:solidFill>
                <a:latin typeface="HP Simplified" pitchFamily="34" charset="0"/>
                <a:ea typeface="+mn-ea"/>
                <a:cs typeface="HP Simplified" pitchFamily="34" charset="0"/>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rgbClr val="000000"/>
                </a:solidFill>
                <a:latin typeface="HP Simplified" pitchFamily="34" charset="0"/>
                <a:ea typeface="+mn-ea"/>
                <a:cs typeface="HP Simplified" pitchFamily="34" charset="0"/>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0"/>
              </a:spcBef>
              <a:spcAft>
                <a:spcPts val="138"/>
              </a:spcAft>
              <a:buFont typeface="Arial" pitchFamily="34" charset="0"/>
              <a:buNone/>
            </a:pPr>
            <a:r>
              <a:rPr lang="en-US" sz="800" b="0" dirty="0" smtClean="0">
                <a:solidFill>
                  <a:schemeClr val="tx1"/>
                </a:solidFill>
                <a:latin typeface="+mn-lt"/>
                <a:cs typeface="Arial" pitchFamily="34" charset="0"/>
              </a:rPr>
              <a:t>Entry-level mobile computing for added productivity at low cost</a:t>
            </a:r>
            <a:endParaRPr lang="en-US" sz="800" b="0" dirty="0">
              <a:solidFill>
                <a:schemeClr val="tx1"/>
              </a:solidFill>
              <a:latin typeface="+mn-lt"/>
              <a:cs typeface="Arial" pitchFamily="34" charset="0"/>
            </a:endParaRPr>
          </a:p>
        </p:txBody>
      </p:sp>
      <p:sp>
        <p:nvSpPr>
          <p:cNvPr id="21" name="Text Placeholder 6"/>
          <p:cNvSpPr txBox="1">
            <a:spLocks/>
          </p:cNvSpPr>
          <p:nvPr/>
        </p:nvSpPr>
        <p:spPr bwMode="auto">
          <a:xfrm>
            <a:off x="4966138" y="4152900"/>
            <a:ext cx="1061601" cy="1117600"/>
          </a:xfrm>
          <a:prstGeom prst="rect">
            <a:avLst/>
          </a:prstGeom>
          <a:noFill/>
          <a:ln>
            <a:miter lim="800000"/>
            <a:headEnd/>
            <a:tailEnd/>
          </a:ln>
        </p:spPr>
        <p:txBody>
          <a:bodyPr vert="horz" wrap="square" numCol="1" anchor="t" anchorCtr="0" compatLnSpc="1">
            <a:prstTxWarp prst="textNoShape">
              <a:avLst/>
            </a:prstTxWarp>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accent1"/>
                </a:solidFill>
                <a:latin typeface="HP Simplified" pitchFamily="34" charset="0"/>
                <a:ea typeface="+mn-ea"/>
                <a:cs typeface="HP Simplified" pitchFamily="34" charset="0"/>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HP Simplified" pitchFamily="34" charset="0"/>
                <a:ea typeface="+mn-ea"/>
                <a:cs typeface="HP Simplified" pitchFamily="34" charset="0"/>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rgbClr val="000000"/>
                </a:solidFill>
                <a:latin typeface="HP Simplified" pitchFamily="34" charset="0"/>
                <a:ea typeface="+mn-ea"/>
                <a:cs typeface="HP Simplified" pitchFamily="34" charset="0"/>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dirty="0" smtClean="0">
                <a:solidFill>
                  <a:srgbClr val="000000"/>
                </a:solidFill>
                <a:latin typeface="HP Simplified" pitchFamily="34" charset="0"/>
                <a:ea typeface="+mn-ea"/>
                <a:cs typeface="HP Simplified" pitchFamily="34" charset="0"/>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rgbClr val="000000"/>
                </a:solidFill>
                <a:latin typeface="HP Simplified" pitchFamily="34" charset="0"/>
                <a:ea typeface="+mn-ea"/>
                <a:cs typeface="HP Simplified" pitchFamily="34" charset="0"/>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0"/>
              </a:spcBef>
              <a:spcAft>
                <a:spcPts val="138"/>
              </a:spcAft>
              <a:buFont typeface="Arial" pitchFamily="34" charset="0"/>
              <a:buNone/>
            </a:pPr>
            <a:r>
              <a:rPr lang="en-US" sz="800" b="0" dirty="0" smtClean="0">
                <a:solidFill>
                  <a:schemeClr val="tx1"/>
                </a:solidFill>
                <a:latin typeface="+mn-lt"/>
                <a:cs typeface="Arial" pitchFamily="34" charset="0"/>
              </a:rPr>
              <a:t>Current technologies, extensive configurability, enhanced security, and support for more </a:t>
            </a:r>
            <a:br>
              <a:rPr lang="en-US" sz="800" b="0" dirty="0" smtClean="0">
                <a:solidFill>
                  <a:schemeClr val="tx1"/>
                </a:solidFill>
                <a:latin typeface="+mn-lt"/>
                <a:cs typeface="Arial" pitchFamily="34" charset="0"/>
              </a:rPr>
            </a:br>
            <a:r>
              <a:rPr lang="en-US" sz="800" b="0" dirty="0" smtClean="0">
                <a:solidFill>
                  <a:schemeClr val="tx1"/>
                </a:solidFill>
                <a:latin typeface="+mn-lt"/>
                <a:cs typeface="Arial" pitchFamily="34" charset="0"/>
              </a:rPr>
              <a:t>demanding users</a:t>
            </a:r>
            <a:endParaRPr lang="en-US" sz="800" b="0" dirty="0">
              <a:solidFill>
                <a:schemeClr val="tx1"/>
              </a:solidFill>
              <a:latin typeface="+mn-lt"/>
              <a:cs typeface="Arial" pitchFamily="34" charset="0"/>
            </a:endParaRPr>
          </a:p>
        </p:txBody>
      </p:sp>
      <p:sp>
        <p:nvSpPr>
          <p:cNvPr id="22" name="Text Placeholder 6"/>
          <p:cNvSpPr txBox="1">
            <a:spLocks/>
          </p:cNvSpPr>
          <p:nvPr/>
        </p:nvSpPr>
        <p:spPr bwMode="auto">
          <a:xfrm>
            <a:off x="6069724" y="4152900"/>
            <a:ext cx="1087821" cy="1117600"/>
          </a:xfrm>
          <a:prstGeom prst="rect">
            <a:avLst/>
          </a:prstGeom>
          <a:noFill/>
          <a:ln>
            <a:miter lim="800000"/>
            <a:headEnd/>
            <a:tailEnd/>
          </a:ln>
        </p:spPr>
        <p:txBody>
          <a:bodyPr vert="horz" wrap="square" numCol="1" anchor="t" anchorCtr="0" compatLnSpc="1">
            <a:prstTxWarp prst="textNoShape">
              <a:avLst/>
            </a:prstTxWarp>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accent1"/>
                </a:solidFill>
                <a:latin typeface="HP Simplified" pitchFamily="34" charset="0"/>
                <a:ea typeface="+mn-ea"/>
                <a:cs typeface="HP Simplified" pitchFamily="34" charset="0"/>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HP Simplified" pitchFamily="34" charset="0"/>
                <a:ea typeface="+mn-ea"/>
                <a:cs typeface="HP Simplified" pitchFamily="34" charset="0"/>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rgbClr val="000000"/>
                </a:solidFill>
                <a:latin typeface="HP Simplified" pitchFamily="34" charset="0"/>
                <a:ea typeface="+mn-ea"/>
                <a:cs typeface="HP Simplified" pitchFamily="34" charset="0"/>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dirty="0" smtClean="0">
                <a:solidFill>
                  <a:srgbClr val="000000"/>
                </a:solidFill>
                <a:latin typeface="HP Simplified" pitchFamily="34" charset="0"/>
                <a:ea typeface="+mn-ea"/>
                <a:cs typeface="HP Simplified" pitchFamily="34" charset="0"/>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rgbClr val="000000"/>
                </a:solidFill>
                <a:latin typeface="HP Simplified" pitchFamily="34" charset="0"/>
                <a:ea typeface="+mn-ea"/>
                <a:cs typeface="HP Simplified" pitchFamily="34" charset="0"/>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0"/>
              </a:spcBef>
              <a:spcAft>
                <a:spcPts val="138"/>
              </a:spcAft>
              <a:buFont typeface="Arial" pitchFamily="34" charset="0"/>
              <a:buNone/>
            </a:pPr>
            <a:r>
              <a:rPr lang="en-US" sz="800" b="0" dirty="0" smtClean="0">
                <a:solidFill>
                  <a:schemeClr val="tx1"/>
                </a:solidFill>
                <a:latin typeface="+mn-lt"/>
                <a:cs typeface="Arial" pitchFamily="34" charset="0"/>
              </a:rPr>
              <a:t>HP’s most configurable notebooks with the optimal combination of features for mainstream business use</a:t>
            </a:r>
            <a:endParaRPr lang="en-US" sz="800" b="0" dirty="0">
              <a:solidFill>
                <a:schemeClr val="tx1"/>
              </a:solidFill>
              <a:latin typeface="+mn-lt"/>
              <a:cs typeface="Arial" pitchFamily="34" charset="0"/>
            </a:endParaRPr>
          </a:p>
        </p:txBody>
      </p:sp>
      <p:sp>
        <p:nvSpPr>
          <p:cNvPr id="23" name="Text Placeholder 6"/>
          <p:cNvSpPr txBox="1">
            <a:spLocks/>
          </p:cNvSpPr>
          <p:nvPr/>
        </p:nvSpPr>
        <p:spPr bwMode="auto">
          <a:xfrm>
            <a:off x="7236373" y="4152900"/>
            <a:ext cx="1166648" cy="1117600"/>
          </a:xfrm>
          <a:prstGeom prst="rect">
            <a:avLst/>
          </a:prstGeom>
          <a:noFill/>
          <a:ln>
            <a:miter lim="800000"/>
            <a:headEnd/>
            <a:tailEnd/>
          </a:ln>
        </p:spPr>
        <p:txBody>
          <a:bodyPr vert="horz" wrap="square" numCol="1" anchor="t" anchorCtr="0" compatLnSpc="1">
            <a:prstTxWarp prst="textNoShape">
              <a:avLst/>
            </a:prstTxWarp>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accent1"/>
                </a:solidFill>
                <a:latin typeface="HP Simplified" pitchFamily="34" charset="0"/>
                <a:ea typeface="+mn-ea"/>
                <a:cs typeface="HP Simplified" pitchFamily="34" charset="0"/>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HP Simplified" pitchFamily="34" charset="0"/>
                <a:ea typeface="+mn-ea"/>
                <a:cs typeface="HP Simplified" pitchFamily="34" charset="0"/>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rgbClr val="000000"/>
                </a:solidFill>
                <a:latin typeface="HP Simplified" pitchFamily="34" charset="0"/>
                <a:ea typeface="+mn-ea"/>
                <a:cs typeface="HP Simplified" pitchFamily="34" charset="0"/>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dirty="0" smtClean="0">
                <a:solidFill>
                  <a:srgbClr val="000000"/>
                </a:solidFill>
                <a:latin typeface="HP Simplified" pitchFamily="34" charset="0"/>
                <a:ea typeface="+mn-ea"/>
                <a:cs typeface="HP Simplified" pitchFamily="34" charset="0"/>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rgbClr val="000000"/>
                </a:solidFill>
                <a:latin typeface="HP Simplified" pitchFamily="34" charset="0"/>
                <a:ea typeface="+mn-ea"/>
                <a:cs typeface="HP Simplified" pitchFamily="34" charset="0"/>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0"/>
              </a:spcBef>
              <a:spcAft>
                <a:spcPts val="138"/>
              </a:spcAft>
              <a:buFont typeface="Arial" pitchFamily="34" charset="0"/>
              <a:buNone/>
            </a:pPr>
            <a:r>
              <a:rPr lang="en-US" sz="800" b="0" dirty="0" smtClean="0">
                <a:solidFill>
                  <a:schemeClr val="tx1"/>
                </a:solidFill>
                <a:latin typeface="+mn-lt"/>
                <a:cs typeface="Arial" pitchFamily="34" charset="0"/>
              </a:rPr>
              <a:t>Best-in-class design, leading technologies, </a:t>
            </a:r>
            <a:br>
              <a:rPr lang="en-US" sz="800" b="0" dirty="0" smtClean="0">
                <a:solidFill>
                  <a:schemeClr val="tx1"/>
                </a:solidFill>
                <a:latin typeface="+mn-lt"/>
                <a:cs typeface="Arial" pitchFamily="34" charset="0"/>
              </a:rPr>
            </a:br>
            <a:r>
              <a:rPr lang="en-US" sz="800" b="0" dirty="0" smtClean="0">
                <a:solidFill>
                  <a:schemeClr val="tx1"/>
                </a:solidFill>
                <a:latin typeface="+mn-lt"/>
                <a:cs typeface="Arial" pitchFamily="34" charset="0"/>
              </a:rPr>
              <a:t>and feature-rich with greater security, </a:t>
            </a:r>
            <a:br>
              <a:rPr lang="en-US" sz="800" b="0" dirty="0" smtClean="0">
                <a:solidFill>
                  <a:schemeClr val="tx1"/>
                </a:solidFill>
                <a:latin typeface="+mn-lt"/>
                <a:cs typeface="Arial" pitchFamily="34" charset="0"/>
              </a:rPr>
            </a:br>
            <a:r>
              <a:rPr lang="en-US" sz="800" b="0" dirty="0" smtClean="0">
                <a:solidFill>
                  <a:schemeClr val="tx1"/>
                </a:solidFill>
                <a:latin typeface="+mn-lt"/>
                <a:cs typeface="Arial" pitchFamily="34" charset="0"/>
              </a:rPr>
              <a:t>enhanced </a:t>
            </a:r>
            <a:br>
              <a:rPr lang="en-US" sz="800" b="0" dirty="0" smtClean="0">
                <a:solidFill>
                  <a:schemeClr val="tx1"/>
                </a:solidFill>
                <a:latin typeface="+mn-lt"/>
                <a:cs typeface="Arial" pitchFamily="34" charset="0"/>
              </a:rPr>
            </a:br>
            <a:r>
              <a:rPr lang="en-US" sz="800" b="0" dirty="0" smtClean="0">
                <a:solidFill>
                  <a:schemeClr val="tx1"/>
                </a:solidFill>
                <a:latin typeface="+mn-lt"/>
                <a:cs typeface="Arial" pitchFamily="34" charset="0"/>
              </a:rPr>
              <a:t>manageability, and premium support</a:t>
            </a:r>
            <a:endParaRPr lang="en-US" sz="800" b="0" dirty="0">
              <a:solidFill>
                <a:schemeClr val="tx1"/>
              </a:solidFill>
              <a:latin typeface="+mn-lt"/>
              <a:cs typeface="Arial" pitchFamily="34" charset="0"/>
            </a:endParaRPr>
          </a:p>
        </p:txBody>
      </p:sp>
    </p:spTree>
    <p:extLst>
      <p:ext uri="{BB962C8B-B14F-4D97-AF65-F5344CB8AC3E}">
        <p14:creationId xmlns:p14="http://schemas.microsoft.com/office/powerpoint/2010/main" val="104835422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HP 2012 Business Portfolio SKUs</a:t>
            </a:r>
            <a:endParaRPr lang="en-US" dirty="0"/>
          </a:p>
        </p:txBody>
      </p:sp>
      <p:graphicFrame>
        <p:nvGraphicFramePr>
          <p:cNvPr id="28" name="Table 27"/>
          <p:cNvGraphicFramePr>
            <a:graphicFrameLocks noGrp="1"/>
          </p:cNvGraphicFramePr>
          <p:nvPr>
            <p:extLst>
              <p:ext uri="{D42A27DB-BD31-4B8C-83A1-F6EECF244321}">
                <p14:modId xmlns:p14="http://schemas.microsoft.com/office/powerpoint/2010/main" val="2306715102"/>
              </p:ext>
            </p:extLst>
          </p:nvPr>
        </p:nvGraphicFramePr>
        <p:xfrm>
          <a:off x="205740" y="1111250"/>
          <a:ext cx="8743950" cy="5105074"/>
        </p:xfrm>
        <a:graphic>
          <a:graphicData uri="http://schemas.openxmlformats.org/drawingml/2006/table">
            <a:tbl>
              <a:tblPr firstRow="1" bandRow="1">
                <a:tableStyleId>{5C22544A-7EE6-4342-B048-85BDC9FD1C3A}</a:tableStyleId>
              </a:tblPr>
              <a:tblGrid>
                <a:gridCol w="2586446"/>
                <a:gridCol w="3072932"/>
                <a:gridCol w="3084572"/>
              </a:tblGrid>
              <a:tr h="685474">
                <a:tc>
                  <a:txBody>
                    <a:bodyPr/>
                    <a:lstStyle/>
                    <a:p>
                      <a:r>
                        <a:rPr lang="en-US" dirty="0" smtClean="0"/>
                        <a:t>Form Factor</a:t>
                      </a:r>
                      <a:endParaRPr lang="en-US" dirty="0"/>
                    </a:p>
                  </a:txBody>
                  <a:tcPr/>
                </a:tc>
                <a:tc>
                  <a:txBody>
                    <a:bodyPr/>
                    <a:lstStyle/>
                    <a:p>
                      <a:r>
                        <a:rPr lang="en-US" dirty="0" smtClean="0"/>
                        <a:t>Non-vPro SKUs</a:t>
                      </a:r>
                      <a:endParaRPr lang="en-US" dirty="0"/>
                    </a:p>
                  </a:txBody>
                  <a:tcPr/>
                </a:tc>
                <a:tc>
                  <a:txBody>
                    <a:bodyPr/>
                    <a:lstStyle/>
                    <a:p>
                      <a:r>
                        <a:rPr lang="en-US" dirty="0" smtClean="0"/>
                        <a:t>vPro SKUs</a:t>
                      </a:r>
                      <a:endParaRPr lang="en-US" dirty="0"/>
                    </a:p>
                  </a:txBody>
                  <a:tcPr/>
                </a:tc>
              </a:tr>
              <a:tr h="685474">
                <a:tc>
                  <a:txBody>
                    <a:bodyPr/>
                    <a:lstStyle/>
                    <a:p>
                      <a:r>
                        <a:rPr lang="en-US" b="1" dirty="0" smtClean="0"/>
                        <a:t>Desktop</a:t>
                      </a:r>
                      <a:endParaRPr lang="en-US" b="1" dirty="0"/>
                    </a:p>
                  </a:txBody>
                  <a:tcPr/>
                </a:tc>
                <a:tc>
                  <a:txBody>
                    <a:bodyPr/>
                    <a:lstStyle/>
                    <a:p>
                      <a:pPr marL="285750" indent="-285750">
                        <a:buFont typeface="Wingdings" pitchFamily="2" charset="2"/>
                        <a:buChar char="ü"/>
                      </a:pPr>
                      <a:r>
                        <a:rPr lang="en-US" sz="1400" dirty="0" smtClean="0"/>
                        <a:t>HP 3400 Micro tower</a:t>
                      </a:r>
                    </a:p>
                    <a:p>
                      <a:pPr marL="285750" indent="-285750">
                        <a:buFont typeface="Wingdings" pitchFamily="2" charset="2"/>
                        <a:buChar char="ü"/>
                      </a:pPr>
                      <a:r>
                        <a:rPr lang="en-US" sz="1400" dirty="0" smtClean="0"/>
                        <a:t>HP 4000 Pro</a:t>
                      </a:r>
                    </a:p>
                    <a:p>
                      <a:pPr marL="285750" marR="0" indent="-2857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sz="1400" kern="1200" dirty="0" smtClean="0">
                          <a:solidFill>
                            <a:schemeClr val="dk1"/>
                          </a:solidFill>
                          <a:latin typeface="+mn-lt"/>
                          <a:ea typeface="+mn-ea"/>
                          <a:cs typeface="+mn-cs"/>
                        </a:rPr>
                        <a:t>HP 4300 Pro </a:t>
                      </a:r>
                    </a:p>
                    <a:p>
                      <a:pPr marL="285750" indent="-285750">
                        <a:buFont typeface="Wingdings" pitchFamily="2" charset="2"/>
                        <a:buChar char="ü"/>
                      </a:pPr>
                      <a:r>
                        <a:rPr lang="en-US" sz="1400" dirty="0" smtClean="0"/>
                        <a:t>HP 6300 Pro</a:t>
                      </a:r>
                    </a:p>
                    <a:p>
                      <a:pPr marL="285750" indent="-285750">
                        <a:buFont typeface="Wingdings" pitchFamily="2" charset="2"/>
                        <a:buChar char="ü"/>
                      </a:pPr>
                      <a:endParaRPr lang="en-US" sz="1400" dirty="0" smtClean="0"/>
                    </a:p>
                  </a:txBody>
                  <a:tcPr/>
                </a:tc>
                <a:tc>
                  <a:txBody>
                    <a:bodyPr/>
                    <a:lstStyle/>
                    <a:p>
                      <a:pPr marL="285750" marR="0" lvl="2" indent="-2857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sz="1400" kern="1200" dirty="0" smtClean="0">
                          <a:solidFill>
                            <a:schemeClr val="dk1"/>
                          </a:solidFill>
                          <a:effectLst/>
                          <a:latin typeface="+mn-lt"/>
                          <a:ea typeface="+mn-ea"/>
                          <a:cs typeface="+mn-cs"/>
                        </a:rPr>
                        <a:t>HP 8300 Elite</a:t>
                      </a:r>
                    </a:p>
                    <a:p>
                      <a:pPr marL="285750" indent="-285750">
                        <a:buFont typeface="Wingdings" pitchFamily="2" charset="2"/>
                        <a:buChar char="ü"/>
                      </a:pPr>
                      <a:endParaRPr lang="en-US" sz="1400" dirty="0"/>
                    </a:p>
                  </a:txBody>
                  <a:tcPr/>
                </a:tc>
              </a:tr>
              <a:tr h="685474">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dk1"/>
                          </a:solidFill>
                          <a:effectLst/>
                          <a:latin typeface="+mn-lt"/>
                          <a:ea typeface="+mn-ea"/>
                          <a:cs typeface="+mn-cs"/>
                        </a:rPr>
                        <a:t>All-In-One PCs</a:t>
                      </a:r>
                    </a:p>
                    <a:p>
                      <a:endParaRPr lang="en-US" dirty="0"/>
                    </a:p>
                  </a:txBody>
                  <a:tcPr/>
                </a:tc>
                <a:tc>
                  <a:txBody>
                    <a:bodyPr/>
                    <a:lstStyle/>
                    <a:p>
                      <a:pPr marL="285750" indent="-285750">
                        <a:buFont typeface="Wingdings" pitchFamily="2" charset="2"/>
                        <a:buChar char="ü"/>
                      </a:pPr>
                      <a:r>
                        <a:rPr lang="sv-SE" sz="1400" dirty="0" smtClean="0"/>
                        <a:t>HP 3420 </a:t>
                      </a:r>
                    </a:p>
                    <a:p>
                      <a:pPr marL="285750" indent="-285750">
                        <a:buFont typeface="Wingdings" pitchFamily="2" charset="2"/>
                        <a:buChar char="ü"/>
                      </a:pPr>
                      <a:r>
                        <a:rPr lang="sv-SE" sz="1400" dirty="0" smtClean="0"/>
                        <a:t>HP TouchSmart Elite 7320</a:t>
                      </a:r>
                    </a:p>
                    <a:p>
                      <a:pPr marL="285750" indent="-285750">
                        <a:buFont typeface="Wingdings" pitchFamily="2" charset="2"/>
                        <a:buChar char="ü"/>
                      </a:pPr>
                      <a:endParaRPr lang="sv-SE" sz="1400" dirty="0" smtClean="0"/>
                    </a:p>
                  </a:txBody>
                  <a:tcPr/>
                </a:tc>
                <a:tc>
                  <a:txBody>
                    <a:bodyPr/>
                    <a:lstStyle/>
                    <a:p>
                      <a:pPr marL="285750" indent="-285750">
                        <a:buFont typeface="Wingdings" pitchFamily="2" charset="2"/>
                        <a:buChar char="ü"/>
                      </a:pPr>
                      <a:r>
                        <a:rPr lang="en-US" sz="1400" dirty="0" smtClean="0"/>
                        <a:t>HP 8200 Elite Desktop</a:t>
                      </a:r>
                    </a:p>
                    <a:p>
                      <a:pPr marL="285750" indent="-285750">
                        <a:buFont typeface="Wingdings" pitchFamily="2" charset="2"/>
                        <a:buChar char="ü"/>
                      </a:pPr>
                      <a:r>
                        <a:rPr lang="en-US" sz="1400" dirty="0" smtClean="0"/>
                        <a:t>HP Touch Smart Elite 9300</a:t>
                      </a:r>
                    </a:p>
                    <a:p>
                      <a:pPr marL="285750" indent="-285750">
                        <a:buFont typeface="Wingdings" pitchFamily="2" charset="2"/>
                        <a:buChar char="ü"/>
                      </a:pPr>
                      <a:endParaRPr lang="en-US" sz="1400" dirty="0"/>
                    </a:p>
                  </a:txBody>
                  <a:tcPr/>
                </a:tc>
              </a:tr>
              <a:tr h="685474">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dk1"/>
                          </a:solidFill>
                          <a:effectLst/>
                          <a:latin typeface="+mn-lt"/>
                          <a:ea typeface="+mn-ea"/>
                          <a:cs typeface="+mn-cs"/>
                        </a:rPr>
                        <a:t>Notebooks</a:t>
                      </a:r>
                    </a:p>
                    <a:p>
                      <a:endParaRPr lang="en-US" dirty="0"/>
                    </a:p>
                  </a:txBody>
                  <a:tcPr/>
                </a:tc>
                <a:tc>
                  <a:txBody>
                    <a:bodyPr/>
                    <a:lstStyle/>
                    <a:p>
                      <a:pPr marL="285750" indent="-285750" algn="l" defTabSz="914400" rtl="0" eaLnBrk="1" latinLnBrk="0" hangingPunct="1">
                        <a:buFont typeface="Wingdings" pitchFamily="2" charset="2"/>
                        <a:buChar char="ü"/>
                      </a:pPr>
                      <a:r>
                        <a:rPr lang="en-US" sz="1400" kern="1200" dirty="0" smtClean="0">
                          <a:solidFill>
                            <a:schemeClr val="dk1"/>
                          </a:solidFill>
                          <a:latin typeface="+mn-lt"/>
                          <a:ea typeface="+mn-ea"/>
                          <a:cs typeface="+mn-cs"/>
                        </a:rPr>
                        <a:t>HP </a:t>
                      </a:r>
                      <a:r>
                        <a:rPr lang="en-US" sz="1400" kern="1200" dirty="0" err="1" smtClean="0">
                          <a:solidFill>
                            <a:schemeClr val="dk1"/>
                          </a:solidFill>
                          <a:latin typeface="+mn-lt"/>
                          <a:ea typeface="+mn-ea"/>
                          <a:cs typeface="+mn-cs"/>
                        </a:rPr>
                        <a:t>ProBook</a:t>
                      </a:r>
                      <a:r>
                        <a:rPr lang="en-US" sz="1400" kern="1200" dirty="0" smtClean="0">
                          <a:solidFill>
                            <a:schemeClr val="dk1"/>
                          </a:solidFill>
                          <a:latin typeface="+mn-lt"/>
                          <a:ea typeface="+mn-ea"/>
                          <a:cs typeface="+mn-cs"/>
                        </a:rPr>
                        <a:t> 4440s</a:t>
                      </a:r>
                    </a:p>
                    <a:p>
                      <a:pPr marL="285750" indent="-285750" algn="l" defTabSz="914400" rtl="0" eaLnBrk="1" latinLnBrk="0" hangingPunct="1">
                        <a:buFont typeface="Wingdings" pitchFamily="2" charset="2"/>
                        <a:buChar char="ü"/>
                      </a:pPr>
                      <a:r>
                        <a:rPr lang="en-US" sz="1400" kern="1200" dirty="0" smtClean="0">
                          <a:solidFill>
                            <a:schemeClr val="dk1"/>
                          </a:solidFill>
                          <a:latin typeface="+mn-lt"/>
                          <a:ea typeface="+mn-ea"/>
                          <a:cs typeface="+mn-cs"/>
                        </a:rPr>
                        <a:t>HP </a:t>
                      </a:r>
                      <a:r>
                        <a:rPr lang="en-US" sz="1400" kern="1200" dirty="0" err="1" smtClean="0">
                          <a:solidFill>
                            <a:schemeClr val="dk1"/>
                          </a:solidFill>
                          <a:latin typeface="+mn-lt"/>
                          <a:ea typeface="+mn-ea"/>
                          <a:cs typeface="+mn-cs"/>
                        </a:rPr>
                        <a:t>ProBook</a:t>
                      </a:r>
                      <a:r>
                        <a:rPr lang="en-US" sz="1400" kern="1200" dirty="0" smtClean="0">
                          <a:solidFill>
                            <a:schemeClr val="dk1"/>
                          </a:solidFill>
                          <a:latin typeface="+mn-lt"/>
                          <a:ea typeface="+mn-ea"/>
                          <a:cs typeface="+mn-cs"/>
                        </a:rPr>
                        <a:t> 4540s</a:t>
                      </a:r>
                    </a:p>
                    <a:p>
                      <a:pPr marL="285750" indent="-285750" algn="l" defTabSz="914400" rtl="0" eaLnBrk="1" latinLnBrk="0" hangingPunct="1">
                        <a:buFont typeface="Wingdings" pitchFamily="2" charset="2"/>
                        <a:buChar char="ü"/>
                      </a:pPr>
                      <a:endParaRPr lang="en-US" sz="1400" kern="1200" dirty="0">
                        <a:solidFill>
                          <a:schemeClr val="dk1"/>
                        </a:solidFill>
                        <a:latin typeface="+mn-lt"/>
                        <a:ea typeface="+mn-ea"/>
                        <a:cs typeface="+mn-cs"/>
                      </a:endParaRPr>
                    </a:p>
                  </a:txBody>
                  <a:tcPr/>
                </a:tc>
                <a:tc>
                  <a:txBody>
                    <a:bodyPr/>
                    <a:lstStyle/>
                    <a:p>
                      <a:pPr marL="285750" indent="-285750" algn="l" defTabSz="914400" rtl="0" eaLnBrk="1" latinLnBrk="0" hangingPunct="1">
                        <a:buFont typeface="Wingdings" pitchFamily="2" charset="2"/>
                        <a:buChar char="ü"/>
                      </a:pPr>
                      <a:r>
                        <a:rPr lang="en-US" sz="1400" kern="1200" dirty="0" smtClean="0">
                          <a:solidFill>
                            <a:schemeClr val="dk1"/>
                          </a:solidFill>
                          <a:latin typeface="+mn-lt"/>
                          <a:ea typeface="+mn-ea"/>
                          <a:cs typeface="+mn-cs"/>
                        </a:rPr>
                        <a:t>HP </a:t>
                      </a:r>
                      <a:r>
                        <a:rPr lang="en-US" sz="1400" kern="1200" dirty="0" err="1" smtClean="0">
                          <a:solidFill>
                            <a:schemeClr val="dk1"/>
                          </a:solidFill>
                          <a:latin typeface="+mn-lt"/>
                          <a:ea typeface="+mn-ea"/>
                          <a:cs typeface="+mn-cs"/>
                        </a:rPr>
                        <a:t>ProBook</a:t>
                      </a:r>
                      <a:r>
                        <a:rPr lang="en-US" sz="1400" kern="1200" dirty="0" smtClean="0">
                          <a:solidFill>
                            <a:schemeClr val="dk1"/>
                          </a:solidFill>
                          <a:latin typeface="+mn-lt"/>
                          <a:ea typeface="+mn-ea"/>
                          <a:cs typeface="+mn-cs"/>
                        </a:rPr>
                        <a:t> 6470b</a:t>
                      </a:r>
                    </a:p>
                    <a:p>
                      <a:pPr marL="285750" indent="-285750" algn="l" defTabSz="914400" rtl="0" eaLnBrk="1" latinLnBrk="0" hangingPunct="1">
                        <a:buFont typeface="Wingdings" pitchFamily="2" charset="2"/>
                        <a:buChar char="ü"/>
                      </a:pPr>
                      <a:r>
                        <a:rPr lang="en-US" sz="1400" kern="1200" dirty="0" smtClean="0">
                          <a:solidFill>
                            <a:schemeClr val="dk1"/>
                          </a:solidFill>
                          <a:latin typeface="+mn-lt"/>
                          <a:ea typeface="+mn-ea"/>
                          <a:cs typeface="+mn-cs"/>
                        </a:rPr>
                        <a:t>HP </a:t>
                      </a:r>
                      <a:r>
                        <a:rPr lang="en-US" sz="1400" kern="1200" dirty="0" err="1" smtClean="0">
                          <a:solidFill>
                            <a:schemeClr val="dk1"/>
                          </a:solidFill>
                          <a:latin typeface="+mn-lt"/>
                          <a:ea typeface="+mn-ea"/>
                          <a:cs typeface="+mn-cs"/>
                        </a:rPr>
                        <a:t>ProBook</a:t>
                      </a:r>
                      <a:r>
                        <a:rPr lang="en-US" sz="1400" kern="1200" dirty="0" smtClean="0">
                          <a:solidFill>
                            <a:schemeClr val="dk1"/>
                          </a:solidFill>
                          <a:latin typeface="+mn-lt"/>
                          <a:ea typeface="+mn-ea"/>
                          <a:cs typeface="+mn-cs"/>
                        </a:rPr>
                        <a:t> 6570b</a:t>
                      </a:r>
                    </a:p>
                    <a:p>
                      <a:pPr marL="285750" indent="-285750" algn="l" defTabSz="914400" rtl="0" eaLnBrk="1" latinLnBrk="0" hangingPunct="1">
                        <a:buFont typeface="Wingdings" pitchFamily="2" charset="2"/>
                        <a:buChar char="ü"/>
                      </a:pPr>
                      <a:r>
                        <a:rPr lang="en-US" sz="1400" kern="1200" dirty="0" smtClean="0">
                          <a:solidFill>
                            <a:schemeClr val="dk1"/>
                          </a:solidFill>
                          <a:latin typeface="+mn-lt"/>
                          <a:ea typeface="+mn-ea"/>
                          <a:cs typeface="+mn-cs"/>
                        </a:rPr>
                        <a:t>HP EliteBook 2170p</a:t>
                      </a:r>
                    </a:p>
                    <a:p>
                      <a:pPr marL="285750" indent="-285750" algn="l" defTabSz="914400" rtl="0" eaLnBrk="1" latinLnBrk="0" hangingPunct="1">
                        <a:buFont typeface="Wingdings" pitchFamily="2" charset="2"/>
                        <a:buChar char="ü"/>
                      </a:pPr>
                      <a:r>
                        <a:rPr lang="en-US" sz="1400" kern="1200" dirty="0" smtClean="0">
                          <a:solidFill>
                            <a:schemeClr val="dk1"/>
                          </a:solidFill>
                          <a:latin typeface="+mn-lt"/>
                          <a:ea typeface="+mn-ea"/>
                          <a:cs typeface="+mn-cs"/>
                        </a:rPr>
                        <a:t>HP EliteBook 2570p</a:t>
                      </a:r>
                    </a:p>
                    <a:p>
                      <a:pPr marL="285750" indent="-285750" algn="l" defTabSz="914400" rtl="0" eaLnBrk="1" latinLnBrk="0" hangingPunct="1">
                        <a:buFont typeface="Wingdings" pitchFamily="2" charset="2"/>
                        <a:buChar char="ü"/>
                      </a:pPr>
                      <a:r>
                        <a:rPr lang="en-US" sz="1400" kern="1200" dirty="0" smtClean="0">
                          <a:solidFill>
                            <a:schemeClr val="dk1"/>
                          </a:solidFill>
                          <a:latin typeface="+mn-lt"/>
                          <a:ea typeface="+mn-ea"/>
                          <a:cs typeface="+mn-cs"/>
                        </a:rPr>
                        <a:t>HP EliteBook 8470p</a:t>
                      </a:r>
                    </a:p>
                    <a:p>
                      <a:pPr marL="285750" indent="-285750" algn="l" defTabSz="914400" rtl="0" eaLnBrk="1" latinLnBrk="0" hangingPunct="1">
                        <a:buFont typeface="Wingdings" pitchFamily="2" charset="2"/>
                        <a:buChar char="ü"/>
                      </a:pPr>
                      <a:r>
                        <a:rPr lang="en-US" sz="1400" kern="1200" dirty="0" smtClean="0">
                          <a:solidFill>
                            <a:schemeClr val="dk1"/>
                          </a:solidFill>
                          <a:latin typeface="+mn-lt"/>
                          <a:ea typeface="+mn-ea"/>
                          <a:cs typeface="+mn-cs"/>
                        </a:rPr>
                        <a:t>HP Elitebook 8570p</a:t>
                      </a:r>
                    </a:p>
                    <a:p>
                      <a:pPr marL="285750" indent="-285750" algn="l" defTabSz="914400" rtl="0" eaLnBrk="1" latinLnBrk="0" hangingPunct="1">
                        <a:buFont typeface="Wingdings" pitchFamily="2" charset="2"/>
                        <a:buChar char="ü"/>
                      </a:pPr>
                      <a:endParaRPr lang="en-US" sz="1400" kern="1200" dirty="0">
                        <a:solidFill>
                          <a:schemeClr val="dk1"/>
                        </a:solidFill>
                        <a:latin typeface="+mn-lt"/>
                        <a:ea typeface="+mn-ea"/>
                        <a:cs typeface="+mn-cs"/>
                      </a:endParaRPr>
                    </a:p>
                  </a:txBody>
                  <a:tcPr/>
                </a:tc>
              </a:tr>
              <a:tr h="685474">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dk1"/>
                          </a:solidFill>
                          <a:effectLst/>
                          <a:latin typeface="+mn-lt"/>
                          <a:ea typeface="+mn-ea"/>
                          <a:cs typeface="+mn-cs"/>
                        </a:rPr>
                        <a:t>Ultrabooks</a:t>
                      </a:r>
                    </a:p>
                    <a:p>
                      <a:endParaRPr lang="en-US" dirty="0"/>
                    </a:p>
                  </a:txBody>
                  <a:tcPr/>
                </a:tc>
                <a:tc>
                  <a:txBody>
                    <a:bodyPr/>
                    <a:lstStyle/>
                    <a:p>
                      <a:pPr marL="285750" indent="-285750" algn="l" defTabSz="914400" rtl="0" eaLnBrk="1" latinLnBrk="0" hangingPunct="1">
                        <a:buFont typeface="Wingdings" pitchFamily="2" charset="2"/>
                        <a:buChar char="ü"/>
                      </a:pPr>
                      <a:r>
                        <a:rPr lang="en-US" sz="1400" kern="1200" dirty="0" smtClean="0">
                          <a:solidFill>
                            <a:schemeClr val="dk1"/>
                          </a:solidFill>
                          <a:latin typeface="+mn-lt"/>
                          <a:ea typeface="+mn-ea"/>
                          <a:cs typeface="+mn-cs"/>
                        </a:rPr>
                        <a:t>HP Folio 13</a:t>
                      </a:r>
                    </a:p>
                    <a:p>
                      <a:pPr marL="285750" indent="-285750" algn="l" defTabSz="914400" rtl="0" eaLnBrk="1" latinLnBrk="0" hangingPunct="1">
                        <a:buFont typeface="Wingdings" pitchFamily="2" charset="2"/>
                        <a:buChar char="ü"/>
                      </a:pPr>
                      <a:r>
                        <a:rPr lang="en-US" sz="1400" kern="1200" dirty="0" smtClean="0">
                          <a:solidFill>
                            <a:schemeClr val="dk1"/>
                          </a:solidFill>
                          <a:latin typeface="+mn-lt"/>
                          <a:ea typeface="+mn-ea"/>
                          <a:cs typeface="+mn-cs"/>
                        </a:rPr>
                        <a:t>HP Envy Pro</a:t>
                      </a:r>
                    </a:p>
                    <a:p>
                      <a:pPr marL="285750" indent="-285750" algn="l" defTabSz="914400" rtl="0" eaLnBrk="1" latinLnBrk="0" hangingPunct="1">
                        <a:buFont typeface="Wingdings" pitchFamily="2" charset="2"/>
                        <a:buChar char="ü"/>
                      </a:pPr>
                      <a:r>
                        <a:rPr lang="en-US" sz="1400" kern="1200" dirty="0" smtClean="0">
                          <a:solidFill>
                            <a:schemeClr val="dk1"/>
                          </a:solidFill>
                          <a:latin typeface="+mn-lt"/>
                          <a:ea typeface="+mn-ea"/>
                          <a:cs typeface="+mn-cs"/>
                        </a:rPr>
                        <a:t>HP </a:t>
                      </a:r>
                      <a:r>
                        <a:rPr lang="en-US" sz="1400" kern="1200" dirty="0" err="1" smtClean="0">
                          <a:solidFill>
                            <a:schemeClr val="dk1"/>
                          </a:solidFill>
                          <a:latin typeface="+mn-lt"/>
                          <a:ea typeface="+mn-ea"/>
                          <a:cs typeface="+mn-cs"/>
                        </a:rPr>
                        <a:t>Spectre</a:t>
                      </a:r>
                      <a:r>
                        <a:rPr lang="en-US" sz="1400" kern="1200" dirty="0" smtClean="0">
                          <a:solidFill>
                            <a:schemeClr val="dk1"/>
                          </a:solidFill>
                          <a:latin typeface="+mn-lt"/>
                          <a:ea typeface="+mn-ea"/>
                          <a:cs typeface="+mn-cs"/>
                        </a:rPr>
                        <a:t> XT Pro</a:t>
                      </a:r>
                    </a:p>
                    <a:p>
                      <a:pPr marL="285750" indent="-285750" algn="l" defTabSz="914400" rtl="0" eaLnBrk="1" latinLnBrk="0" hangingPunct="1">
                        <a:buFont typeface="Wingdings" pitchFamily="2" charset="2"/>
                        <a:buChar char="ü"/>
                      </a:pPr>
                      <a:endParaRPr lang="en-US" sz="1400" kern="1200" dirty="0">
                        <a:solidFill>
                          <a:schemeClr val="dk1"/>
                        </a:solidFill>
                        <a:latin typeface="+mn-lt"/>
                        <a:ea typeface="+mn-ea"/>
                        <a:cs typeface="+mn-cs"/>
                      </a:endParaRPr>
                    </a:p>
                  </a:txBody>
                  <a:tcPr/>
                </a:tc>
                <a:tc>
                  <a:txBody>
                    <a:bodyPr/>
                    <a:lstStyle/>
                    <a:p>
                      <a:pPr marL="285750" indent="-285750" algn="l" defTabSz="914400" rtl="0" eaLnBrk="1" latinLnBrk="0" hangingPunct="1">
                        <a:buFont typeface="Wingdings" pitchFamily="2" charset="2"/>
                        <a:buChar char="ü"/>
                      </a:pPr>
                      <a:r>
                        <a:rPr lang="en-US" sz="1400" kern="1200" dirty="0" smtClean="0">
                          <a:solidFill>
                            <a:schemeClr val="dk1"/>
                          </a:solidFill>
                          <a:latin typeface="+mn-lt"/>
                          <a:ea typeface="+mn-ea"/>
                          <a:cs typeface="+mn-cs"/>
                        </a:rPr>
                        <a:t>HP Elitebook Folio 9470m (Coming in October)</a:t>
                      </a:r>
                      <a:endParaRPr lang="en-US" sz="1400" kern="1200" dirty="0">
                        <a:solidFill>
                          <a:schemeClr val="dk1"/>
                        </a:solidFill>
                        <a:latin typeface="+mn-lt"/>
                        <a:ea typeface="+mn-ea"/>
                        <a:cs typeface="+mn-cs"/>
                      </a:endParaRPr>
                    </a:p>
                  </a:txBody>
                  <a:tcPr/>
                </a:tc>
              </a:tr>
            </a:tbl>
          </a:graphicData>
        </a:graphic>
      </p:graphicFrame>
      <p:pic>
        <p:nvPicPr>
          <p:cNvPr id="33" name="Picture 48"/>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49221" y="3795122"/>
            <a:ext cx="1032583" cy="877468"/>
          </a:xfrm>
          <a:prstGeom prst="rect">
            <a:avLst/>
          </a:prstGeom>
          <a:noFill/>
          <a:ln w="9525">
            <a:noFill/>
            <a:miter lim="800000"/>
            <a:headEnd/>
            <a:tailEnd/>
          </a:ln>
        </p:spPr>
      </p:pic>
      <p:pic>
        <p:nvPicPr>
          <p:cNvPr id="34" name="Picture 2"/>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1818071" y="5314950"/>
            <a:ext cx="894881" cy="772584"/>
          </a:xfrm>
          <a:prstGeom prst="rect">
            <a:avLst/>
          </a:prstGeom>
          <a:noFill/>
          <a:effectLst>
            <a:outerShdw blurRad="50800" dist="38100" dir="3240000" algn="tl" rotWithShape="0">
              <a:prstClr val="black">
                <a:alpha val="31000"/>
              </a:prstClr>
            </a:outerShdw>
          </a:effectLst>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38145" y="1840229"/>
            <a:ext cx="798943" cy="868626"/>
          </a:xfrm>
          <a:prstGeom prst="rect">
            <a:avLst/>
          </a:prstGeom>
          <a:noFill/>
          <a:effectLst>
            <a:outerShdw blurRad="76200" dist="50800" dir="2400000" algn="t" rotWithShape="0">
              <a:prstClr val="black">
                <a:alpha val="40000"/>
              </a:prstClr>
            </a:outerShdw>
          </a:effectLst>
        </p:spPr>
      </p:pic>
      <p:pic>
        <p:nvPicPr>
          <p:cNvPr id="36" name="Picture 21" descr="MS-23t_FrntR_noBkg_2012-0109.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413622" y="1886681"/>
            <a:ext cx="755428" cy="710126"/>
          </a:xfrm>
          <a:prstGeom prst="rect">
            <a:avLst/>
          </a:prstGeom>
          <a:noFill/>
          <a:ln w="9525">
            <a:noFill/>
            <a:miter lim="800000"/>
            <a:headEnd/>
            <a:tailEnd/>
          </a:ln>
        </p:spPr>
      </p:pic>
      <p:pic>
        <p:nvPicPr>
          <p:cNvPr id="38" name="Picture 2" descr="C:\Users\ecampoy\AppData\Local\Temp\wz180f\English_ci5\Digital_ci5\ci5_d_rgb_3000.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017770" y="1150381"/>
            <a:ext cx="765810" cy="57435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637101" y="1150381"/>
            <a:ext cx="756689" cy="595893"/>
          </a:xfrm>
          <a:prstGeom prst="rect">
            <a:avLst/>
          </a:prstGeom>
        </p:spPr>
      </p:pic>
    </p:spTree>
    <p:extLst>
      <p:ext uri="{BB962C8B-B14F-4D97-AF65-F5344CB8AC3E}">
        <p14:creationId xmlns:p14="http://schemas.microsoft.com/office/powerpoint/2010/main" val="88559297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HP 650</a:t>
            </a:r>
            <a:endParaRPr lang="en-US" dirty="0"/>
          </a:p>
        </p:txBody>
      </p:sp>
      <p:sp>
        <p:nvSpPr>
          <p:cNvPr id="3" name="Text Placeholder 1"/>
          <p:cNvSpPr txBox="1">
            <a:spLocks/>
          </p:cNvSpPr>
          <p:nvPr/>
        </p:nvSpPr>
        <p:spPr>
          <a:xfrm>
            <a:off x="3232151" y="1295400"/>
            <a:ext cx="5565775" cy="499533"/>
          </a:xfrm>
          <a:prstGeom prst="parallelogram">
            <a:avLst/>
          </a:prstGeom>
          <a:solidFill>
            <a:srgbClr val="0070C0"/>
          </a:solidFill>
          <a:ln w="15875">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182880" rIns="0" bIns="228600" rtlCol="0" anchor="ctr"/>
          <a:lstStyle>
            <a:lvl1pPr marL="0" indent="0" algn="l" defTabSz="457200" rtl="0" eaLnBrk="1" latinLnBrk="0" hangingPunct="1">
              <a:lnSpc>
                <a:spcPct val="120000"/>
              </a:lnSpc>
              <a:spcBef>
                <a:spcPts val="0"/>
              </a:spcBef>
              <a:spcAft>
                <a:spcPts val="140"/>
              </a:spcAft>
              <a:buSzPct val="100000"/>
              <a:buFont typeface="Arial"/>
              <a:buNone/>
              <a:defRPr sz="1800" kern="1200">
                <a:solidFill>
                  <a:schemeClr val="lt1"/>
                </a:solidFill>
                <a:latin typeface="+mn-lt"/>
                <a:ea typeface="+mn-ea"/>
                <a:cs typeface="+mn-cs"/>
              </a:defRPr>
            </a:lvl1pPr>
            <a:lvl2pPr marL="165100" indent="-165100" algn="l" defTabSz="430213" rtl="0" eaLnBrk="1" latinLnBrk="0" hangingPunct="1">
              <a:lnSpc>
                <a:spcPct val="120000"/>
              </a:lnSpc>
              <a:spcBef>
                <a:spcPts val="0"/>
              </a:spcBef>
              <a:spcAft>
                <a:spcPts val="140"/>
              </a:spcAft>
              <a:buSzPct val="100000"/>
              <a:buFont typeface="Lucida Grande"/>
              <a:buChar char="•"/>
              <a:defRPr sz="1800" kern="1200">
                <a:solidFill>
                  <a:schemeClr val="lt1"/>
                </a:solidFill>
                <a:latin typeface="+mn-lt"/>
                <a:ea typeface="+mn-ea"/>
                <a:cs typeface="+mn-cs"/>
              </a:defRPr>
            </a:lvl2pPr>
            <a:lvl3pPr marL="300038" indent="-125413" algn="l" defTabSz="457200" rtl="0" eaLnBrk="1" latinLnBrk="0" hangingPunct="1">
              <a:lnSpc>
                <a:spcPct val="120000"/>
              </a:lnSpc>
              <a:spcBef>
                <a:spcPts val="0"/>
              </a:spcBef>
              <a:spcAft>
                <a:spcPts val="140"/>
              </a:spcAft>
              <a:buFont typeface="Lucida Grande"/>
              <a:buChar char="–"/>
              <a:defRPr sz="1400" kern="1200">
                <a:solidFill>
                  <a:schemeClr val="lt1"/>
                </a:solidFill>
                <a:latin typeface="+mn-lt"/>
                <a:ea typeface="+mn-ea"/>
                <a:cs typeface="+mn-cs"/>
              </a:defRPr>
            </a:lvl3pPr>
            <a:lvl4pPr marL="409575" indent="-123825" algn="l" defTabSz="457200" rtl="0" eaLnBrk="1" latinLnBrk="0" hangingPunct="1">
              <a:lnSpc>
                <a:spcPct val="120000"/>
              </a:lnSpc>
              <a:spcBef>
                <a:spcPts val="0"/>
              </a:spcBef>
              <a:spcAft>
                <a:spcPts val="140"/>
              </a:spcAft>
              <a:buSzPct val="80000"/>
              <a:buFont typeface="Courier New"/>
              <a:buChar char="o"/>
              <a:defRPr lang="en-US" sz="1400" kern="1200" dirty="0" smtClean="0">
                <a:solidFill>
                  <a:schemeClr val="lt1"/>
                </a:solidFill>
                <a:latin typeface="+mn-lt"/>
                <a:ea typeface="+mn-ea"/>
                <a:cs typeface="+mn-cs"/>
              </a:defRPr>
            </a:lvl4pPr>
            <a:lvl5pPr marL="409575" indent="0" algn="l" defTabSz="457200" rtl="0" eaLnBrk="1" latinLnBrk="0" hangingPunct="1">
              <a:lnSpc>
                <a:spcPct val="120000"/>
              </a:lnSpc>
              <a:spcBef>
                <a:spcPts val="0"/>
              </a:spcBef>
              <a:spcAft>
                <a:spcPts val="140"/>
              </a:spcAft>
              <a:buFont typeface="Arial"/>
              <a:buNone/>
              <a:tabLst/>
              <a:defRPr sz="1400" kern="1200">
                <a:solidFill>
                  <a:schemeClr val="lt1"/>
                </a:solidFill>
                <a:latin typeface="+mn-lt"/>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nSpc>
                <a:spcPts val="1300"/>
              </a:lnSpc>
              <a:spcAft>
                <a:spcPts val="0"/>
              </a:spcAft>
              <a:defRPr/>
            </a:pPr>
            <a:r>
              <a:rPr lang="en-GB" sz="1600" dirty="0" smtClean="0">
                <a:solidFill>
                  <a:prstClr val="white"/>
                </a:solidFill>
                <a:cs typeface="Arial" pitchFamily="34" charset="0"/>
              </a:rPr>
              <a:t>Business Essential</a:t>
            </a:r>
            <a:endParaRPr lang="en-GB" sz="1600" dirty="0">
              <a:solidFill>
                <a:prstClr val="white"/>
              </a:solidFill>
              <a:cs typeface="Arial" pitchFamily="34" charset="0"/>
            </a:endParaRPr>
          </a:p>
        </p:txBody>
      </p:sp>
      <p:sp>
        <p:nvSpPr>
          <p:cNvPr id="4" name="Text Placeholder 18"/>
          <p:cNvSpPr txBox="1">
            <a:spLocks/>
          </p:cNvSpPr>
          <p:nvPr/>
        </p:nvSpPr>
        <p:spPr bwMode="auto">
          <a:xfrm>
            <a:off x="3205163" y="1900767"/>
            <a:ext cx="5022850" cy="1511300"/>
          </a:xfrm>
          <a:prstGeom prst="rect">
            <a:avLst/>
          </a:prstGeom>
          <a:noFill/>
          <a:ln w="9525">
            <a:noFill/>
            <a:miter lim="800000"/>
            <a:headEnd/>
            <a:tailEnd/>
          </a:ln>
        </p:spPr>
        <p:txBody>
          <a:bodyPr/>
          <a:lstStyle/>
          <a:p>
            <a:pPr marL="171450" lvl="2" indent="-171450">
              <a:lnSpc>
                <a:spcPct val="120000"/>
              </a:lnSpc>
              <a:buSzPct val="80000"/>
              <a:buFont typeface="Arial" pitchFamily="34" charset="0"/>
              <a:buChar char="•"/>
            </a:pPr>
            <a:r>
              <a:rPr lang="en-US" sz="1200" dirty="0">
                <a:solidFill>
                  <a:prstClr val="black"/>
                </a:solidFill>
              </a:rPr>
              <a:t>Delivers affordable HP quality and reliability with the essentials running at their best day after day</a:t>
            </a:r>
          </a:p>
        </p:txBody>
      </p:sp>
      <p:sp>
        <p:nvSpPr>
          <p:cNvPr id="5" name="Text Placeholder 4"/>
          <p:cNvSpPr txBox="1">
            <a:spLocks/>
          </p:cNvSpPr>
          <p:nvPr/>
        </p:nvSpPr>
        <p:spPr>
          <a:xfrm>
            <a:off x="1166648" y="4332818"/>
            <a:ext cx="2617075" cy="333775"/>
          </a:xfrm>
          <a:prstGeom prst="rect">
            <a:avLst/>
          </a:prstGeom>
        </p:spPr>
        <p:txBody>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accent1"/>
                </a:solidFill>
                <a:latin typeface="HP Simplified" pitchFamily="34" charset="0"/>
                <a:ea typeface="+mn-ea"/>
                <a:cs typeface="HP Simplified" pitchFamily="34" charset="0"/>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HP Simplified" pitchFamily="34" charset="0"/>
                <a:ea typeface="+mn-ea"/>
                <a:cs typeface="HP Simplified" pitchFamily="34" charset="0"/>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rgbClr val="000000"/>
                </a:solidFill>
                <a:latin typeface="HP Simplified" pitchFamily="34" charset="0"/>
                <a:ea typeface="+mn-ea"/>
                <a:cs typeface="HP Simplified" pitchFamily="34" charset="0"/>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dirty="0" smtClean="0">
                <a:solidFill>
                  <a:srgbClr val="000000"/>
                </a:solidFill>
                <a:latin typeface="HP Simplified" pitchFamily="34" charset="0"/>
                <a:ea typeface="+mn-ea"/>
                <a:cs typeface="HP Simplified" pitchFamily="34" charset="0"/>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rgbClr val="000000"/>
                </a:solidFill>
                <a:latin typeface="HP Simplified" pitchFamily="34" charset="0"/>
                <a:ea typeface="+mn-ea"/>
                <a:cs typeface="HP Simplified" pitchFamily="34" charset="0"/>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40"/>
              </a:spcAft>
              <a:defRPr/>
            </a:pPr>
            <a:r>
              <a:rPr lang="en-US" sz="1200" u="sng" dirty="0" smtClean="0">
                <a:solidFill>
                  <a:schemeClr val="tx1"/>
                </a:solidFill>
                <a:latin typeface="+mn-lt"/>
                <a:cs typeface="Arial" pitchFamily="34" charset="0"/>
              </a:rPr>
              <a:t>What’s New?</a:t>
            </a:r>
            <a:endParaRPr lang="en-US" sz="1200" u="sng" dirty="0">
              <a:solidFill>
                <a:schemeClr val="tx1"/>
              </a:solidFill>
              <a:latin typeface="+mn-lt"/>
              <a:cs typeface="Arial" pitchFamily="34" charset="0"/>
            </a:endParaRPr>
          </a:p>
        </p:txBody>
      </p:sp>
      <p:sp>
        <p:nvSpPr>
          <p:cNvPr id="6" name="Text Placeholder 18"/>
          <p:cNvSpPr txBox="1">
            <a:spLocks/>
          </p:cNvSpPr>
          <p:nvPr/>
        </p:nvSpPr>
        <p:spPr>
          <a:xfrm>
            <a:off x="1056290" y="4668861"/>
            <a:ext cx="3294993" cy="1164545"/>
          </a:xfrm>
          <a:prstGeom prst="rect">
            <a:avLst/>
          </a:prstGeom>
        </p:spPr>
        <p:txBody>
          <a:bodyPr/>
          <a:lstStyle>
            <a:lvl1pPr marL="0" indent="0" algn="l" defTabSz="457200" rtl="0" eaLnBrk="1" latinLnBrk="0" hangingPunct="1">
              <a:lnSpc>
                <a:spcPct val="120000"/>
              </a:lnSpc>
              <a:spcBef>
                <a:spcPts val="0"/>
              </a:spcBef>
              <a:spcAft>
                <a:spcPts val="140"/>
              </a:spcAft>
              <a:buSzPct val="100000"/>
              <a:buFont typeface="Arial"/>
              <a:buNone/>
              <a:defRPr sz="1400" kern="1200">
                <a:solidFill>
                  <a:schemeClr val="tx1"/>
                </a:solidFill>
                <a:latin typeface="HPFutura Light" pitchFamily="50" charset="0"/>
                <a:ea typeface="+mn-ea"/>
                <a:cs typeface="+mn-cs"/>
              </a:defRPr>
            </a:lvl1pPr>
            <a:lvl2pPr marL="165100" indent="-165100" algn="l" defTabSz="430213" rtl="0" eaLnBrk="1" latinLnBrk="0" hangingPunct="1">
              <a:lnSpc>
                <a:spcPct val="120000"/>
              </a:lnSpc>
              <a:spcBef>
                <a:spcPts val="0"/>
              </a:spcBef>
              <a:spcAft>
                <a:spcPts val="140"/>
              </a:spcAft>
              <a:buSzPct val="100000"/>
              <a:buFont typeface="Lucida Grande"/>
              <a:buChar char="•"/>
              <a:defRPr sz="1400" kern="1200">
                <a:solidFill>
                  <a:schemeClr val="tx1"/>
                </a:solidFill>
                <a:latin typeface="HPFutura Light" pitchFamily="50" charset="0"/>
                <a:ea typeface="+mn-ea"/>
                <a:cs typeface="+mn-cs"/>
              </a:defRPr>
            </a:lvl2pPr>
            <a:lvl3pPr marL="300038" indent="-125413" algn="l" defTabSz="457200" rtl="0" eaLnBrk="1" latinLnBrk="0" hangingPunct="1">
              <a:lnSpc>
                <a:spcPct val="120000"/>
              </a:lnSpc>
              <a:spcBef>
                <a:spcPts val="0"/>
              </a:spcBef>
              <a:spcAft>
                <a:spcPts val="140"/>
              </a:spcAft>
              <a:buFont typeface="Lucida Grande"/>
              <a:buChar char="–"/>
              <a:defRPr sz="1400" kern="1200">
                <a:solidFill>
                  <a:schemeClr val="tx1"/>
                </a:solidFill>
                <a:latin typeface="HPFutura Light" pitchFamily="50" charset="0"/>
                <a:ea typeface="+mn-ea"/>
                <a:cs typeface="+mn-cs"/>
              </a:defRPr>
            </a:lvl3pPr>
            <a:lvl4pPr marL="409575" indent="-123825" algn="l" defTabSz="457200" rtl="0" eaLnBrk="1" latinLnBrk="0" hangingPunct="1">
              <a:lnSpc>
                <a:spcPct val="120000"/>
              </a:lnSpc>
              <a:spcBef>
                <a:spcPts val="0"/>
              </a:spcBef>
              <a:spcAft>
                <a:spcPts val="140"/>
              </a:spcAft>
              <a:buSzPct val="80000"/>
              <a:buFont typeface="Courier New"/>
              <a:buChar char="o"/>
              <a:defRPr lang="en-US" sz="1400" kern="1200">
                <a:solidFill>
                  <a:schemeClr val="tx1"/>
                </a:solidFill>
                <a:latin typeface="HPFutura Light" pitchFamily="50" charset="0"/>
                <a:ea typeface="+mn-ea"/>
                <a:cs typeface="+mn-cs"/>
              </a:defRPr>
            </a:lvl4pPr>
            <a:lvl5pPr marL="409575" indent="0" algn="l" defTabSz="457200" rtl="0" eaLnBrk="1" latinLnBrk="0" hangingPunct="1">
              <a:lnSpc>
                <a:spcPct val="120000"/>
              </a:lnSpc>
              <a:spcBef>
                <a:spcPts val="0"/>
              </a:spcBef>
              <a:spcAft>
                <a:spcPts val="140"/>
              </a:spcAft>
              <a:buFont typeface="Arial"/>
              <a:buNone/>
              <a:tabLst/>
              <a:defRPr sz="1400" kern="1200">
                <a:solidFill>
                  <a:schemeClr val="tx1"/>
                </a:solidFill>
                <a:latin typeface="HPFutura Light" pitchFamily="50" charset="0"/>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buFont typeface="Arial" pitchFamily="34" charset="0"/>
              <a:buChar char="•"/>
              <a:defRPr/>
            </a:pPr>
            <a:r>
              <a:rPr lang="en-US" altLang="zh-TW" sz="1000" dirty="0" smtClean="0">
                <a:solidFill>
                  <a:prstClr val="black"/>
                </a:solidFill>
                <a:latin typeface="+mn-lt"/>
                <a:cs typeface="Arial" pitchFamily="34" charset="0"/>
              </a:rPr>
              <a:t>Support up to 3rd generation Intel</a:t>
            </a:r>
            <a:r>
              <a:rPr lang="en-US" altLang="zh-TW" sz="1000" baseline="30000" dirty="0" smtClean="0">
                <a:solidFill>
                  <a:prstClr val="black"/>
                </a:solidFill>
                <a:latin typeface="+mn-lt"/>
                <a:cs typeface="Arial" pitchFamily="34" charset="0"/>
              </a:rPr>
              <a:t>®</a:t>
            </a:r>
            <a:r>
              <a:rPr lang="en-US" altLang="zh-TW" sz="1000" dirty="0" smtClean="0">
                <a:solidFill>
                  <a:prstClr val="black"/>
                </a:solidFill>
                <a:latin typeface="+mn-lt"/>
                <a:cs typeface="Arial" pitchFamily="34" charset="0"/>
              </a:rPr>
              <a:t> </a:t>
            </a:r>
            <a:r>
              <a:rPr lang="en-US" altLang="zh-TW" sz="1000" dirty="0" err="1" smtClean="0">
                <a:solidFill>
                  <a:prstClr val="black"/>
                </a:solidFill>
                <a:latin typeface="+mn-lt"/>
                <a:cs typeface="Arial" pitchFamily="34" charset="0"/>
              </a:rPr>
              <a:t>Core</a:t>
            </a:r>
            <a:r>
              <a:rPr lang="en-US" altLang="zh-TW" sz="1000" baseline="30000" dirty="0" err="1" smtClean="0">
                <a:solidFill>
                  <a:prstClr val="black"/>
                </a:solidFill>
                <a:latin typeface="+mn-lt"/>
                <a:cs typeface="Arial" pitchFamily="34" charset="0"/>
              </a:rPr>
              <a:t>TM</a:t>
            </a:r>
            <a:r>
              <a:rPr lang="en-US" altLang="zh-TW" sz="1000" dirty="0" smtClean="0">
                <a:solidFill>
                  <a:prstClr val="black"/>
                </a:solidFill>
                <a:latin typeface="+mn-lt"/>
                <a:cs typeface="Arial" pitchFamily="34" charset="0"/>
              </a:rPr>
              <a:t> processors</a:t>
            </a:r>
            <a:endParaRPr lang="en-US" altLang="zh-TW" sz="1000" strike="sngStrike" dirty="0" smtClean="0">
              <a:solidFill>
                <a:srgbClr val="B9B8BB"/>
              </a:solidFill>
              <a:latin typeface="+mn-lt"/>
              <a:cs typeface="Arial" pitchFamily="34" charset="0"/>
            </a:endParaRPr>
          </a:p>
          <a:p>
            <a:pPr marL="171450" indent="-171450">
              <a:buFont typeface="Arial" pitchFamily="34" charset="0"/>
              <a:buChar char="•"/>
              <a:defRPr/>
            </a:pPr>
            <a:r>
              <a:rPr lang="en-US" altLang="zh-TW" sz="1000" dirty="0" smtClean="0">
                <a:solidFill>
                  <a:prstClr val="black"/>
                </a:solidFill>
                <a:latin typeface="+mn-lt"/>
                <a:cs typeface="Arial" pitchFamily="34" charset="0"/>
              </a:rPr>
              <a:t>DDR3 1333 MHz</a:t>
            </a:r>
            <a:endParaRPr lang="en-US" altLang="zh-TW" sz="1000" dirty="0">
              <a:solidFill>
                <a:prstClr val="black"/>
              </a:solidFill>
              <a:latin typeface="+mn-lt"/>
              <a:cs typeface="Arial" pitchFamily="34" charset="0"/>
            </a:endParaRPr>
          </a:p>
          <a:p>
            <a:pPr marL="171450" indent="-171450">
              <a:buFont typeface="Arial" pitchFamily="34" charset="0"/>
              <a:buChar char="•"/>
              <a:defRPr/>
            </a:pPr>
            <a:r>
              <a:rPr lang="en-US" altLang="zh-TW" sz="1000" dirty="0" smtClean="0">
                <a:solidFill>
                  <a:prstClr val="black"/>
                </a:solidFill>
                <a:latin typeface="+mn-lt"/>
                <a:cs typeface="Arial" pitchFamily="34" charset="0"/>
              </a:rPr>
              <a:t>Bluetooth</a:t>
            </a:r>
            <a:r>
              <a:rPr lang="en-US" altLang="zh-TW" sz="1000" baseline="30000" dirty="0" smtClean="0">
                <a:solidFill>
                  <a:prstClr val="black"/>
                </a:solidFill>
                <a:latin typeface="+mn-lt"/>
                <a:cs typeface="Arial" pitchFamily="34" charset="0"/>
              </a:rPr>
              <a:t>®</a:t>
            </a:r>
            <a:r>
              <a:rPr lang="en-US" altLang="zh-TW" sz="1000" dirty="0" smtClean="0">
                <a:solidFill>
                  <a:prstClr val="black"/>
                </a:solidFill>
                <a:latin typeface="+mn-lt"/>
                <a:cs typeface="Arial" pitchFamily="34" charset="0"/>
              </a:rPr>
              <a:t> 4.0</a:t>
            </a:r>
            <a:endParaRPr lang="en-US" altLang="zh-TW" sz="1000" dirty="0">
              <a:solidFill>
                <a:prstClr val="black"/>
              </a:solidFill>
              <a:latin typeface="+mn-lt"/>
              <a:cs typeface="Arial" pitchFamily="34" charset="0"/>
            </a:endParaRPr>
          </a:p>
        </p:txBody>
      </p:sp>
      <p:sp>
        <p:nvSpPr>
          <p:cNvPr id="36" name="Text Placeholder 4"/>
          <p:cNvSpPr txBox="1">
            <a:spLocks/>
          </p:cNvSpPr>
          <p:nvPr/>
        </p:nvSpPr>
        <p:spPr>
          <a:xfrm>
            <a:off x="5140325" y="4324351"/>
            <a:ext cx="1739900" cy="342900"/>
          </a:xfrm>
          <a:prstGeom prst="rect">
            <a:avLst/>
          </a:prstGeom>
        </p:spPr>
        <p:txBody>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accent1"/>
                </a:solidFill>
                <a:latin typeface="HP Simplified" pitchFamily="34" charset="0"/>
                <a:ea typeface="+mn-ea"/>
                <a:cs typeface="HP Simplified" pitchFamily="34" charset="0"/>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HP Simplified" pitchFamily="34" charset="0"/>
                <a:ea typeface="+mn-ea"/>
                <a:cs typeface="HP Simplified" pitchFamily="34" charset="0"/>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rgbClr val="000000"/>
                </a:solidFill>
                <a:latin typeface="HP Simplified" pitchFamily="34" charset="0"/>
                <a:ea typeface="+mn-ea"/>
                <a:cs typeface="HP Simplified" pitchFamily="34" charset="0"/>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dirty="0" smtClean="0">
                <a:solidFill>
                  <a:srgbClr val="000000"/>
                </a:solidFill>
                <a:latin typeface="HP Simplified" pitchFamily="34" charset="0"/>
                <a:ea typeface="+mn-ea"/>
                <a:cs typeface="HP Simplified" pitchFamily="34" charset="0"/>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rgbClr val="000000"/>
                </a:solidFill>
                <a:latin typeface="HP Simplified" pitchFamily="34" charset="0"/>
                <a:ea typeface="+mn-ea"/>
                <a:cs typeface="HP Simplified" pitchFamily="34" charset="0"/>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40"/>
              </a:spcAft>
              <a:defRPr/>
            </a:pPr>
            <a:r>
              <a:rPr lang="en-US" sz="1200" u="sng" dirty="0" smtClean="0">
                <a:solidFill>
                  <a:schemeClr val="tx1"/>
                </a:solidFill>
                <a:latin typeface="+mn-lt"/>
                <a:cs typeface="Arial" pitchFamily="34" charset="0"/>
              </a:rPr>
              <a:t>What’s the Same?</a:t>
            </a:r>
            <a:endParaRPr lang="en-US" sz="1200" u="sng" dirty="0">
              <a:solidFill>
                <a:schemeClr val="tx1"/>
              </a:solidFill>
              <a:latin typeface="+mn-lt"/>
              <a:cs typeface="Arial" pitchFamily="34" charset="0"/>
            </a:endParaRPr>
          </a:p>
        </p:txBody>
      </p:sp>
      <p:sp>
        <p:nvSpPr>
          <p:cNvPr id="37" name="Text Placeholder 18"/>
          <p:cNvSpPr txBox="1">
            <a:spLocks/>
          </p:cNvSpPr>
          <p:nvPr/>
        </p:nvSpPr>
        <p:spPr>
          <a:xfrm>
            <a:off x="5144143" y="4659142"/>
            <a:ext cx="5087678" cy="1189865"/>
          </a:xfrm>
          <a:prstGeom prst="rect">
            <a:avLst/>
          </a:prstGeom>
        </p:spPr>
        <p:txBody>
          <a:bodyPr numCol="2"/>
          <a:lstStyle>
            <a:lvl1pPr marL="0" indent="0" algn="l" defTabSz="457200" rtl="0" eaLnBrk="1" latinLnBrk="0" hangingPunct="1">
              <a:lnSpc>
                <a:spcPct val="120000"/>
              </a:lnSpc>
              <a:spcBef>
                <a:spcPts val="0"/>
              </a:spcBef>
              <a:spcAft>
                <a:spcPts val="140"/>
              </a:spcAft>
              <a:buSzPct val="100000"/>
              <a:buFont typeface="Arial"/>
              <a:buNone/>
              <a:defRPr sz="1400" kern="1200">
                <a:solidFill>
                  <a:schemeClr val="tx1"/>
                </a:solidFill>
                <a:latin typeface="HPFutura Light" pitchFamily="50" charset="0"/>
                <a:ea typeface="+mn-ea"/>
                <a:cs typeface="+mn-cs"/>
              </a:defRPr>
            </a:lvl1pPr>
            <a:lvl2pPr marL="165100" indent="-165100" algn="l" defTabSz="430213" rtl="0" eaLnBrk="1" latinLnBrk="0" hangingPunct="1">
              <a:lnSpc>
                <a:spcPct val="120000"/>
              </a:lnSpc>
              <a:spcBef>
                <a:spcPts val="0"/>
              </a:spcBef>
              <a:spcAft>
                <a:spcPts val="140"/>
              </a:spcAft>
              <a:buSzPct val="100000"/>
              <a:buFont typeface="Lucida Grande"/>
              <a:buChar char="•"/>
              <a:defRPr sz="1400" kern="1200">
                <a:solidFill>
                  <a:schemeClr val="tx1"/>
                </a:solidFill>
                <a:latin typeface="HPFutura Light" pitchFamily="50" charset="0"/>
                <a:ea typeface="+mn-ea"/>
                <a:cs typeface="+mn-cs"/>
              </a:defRPr>
            </a:lvl2pPr>
            <a:lvl3pPr marL="300038" indent="-125413" algn="l" defTabSz="457200" rtl="0" eaLnBrk="1" latinLnBrk="0" hangingPunct="1">
              <a:lnSpc>
                <a:spcPct val="120000"/>
              </a:lnSpc>
              <a:spcBef>
                <a:spcPts val="0"/>
              </a:spcBef>
              <a:spcAft>
                <a:spcPts val="140"/>
              </a:spcAft>
              <a:buFont typeface="Lucida Grande"/>
              <a:buChar char="–"/>
              <a:defRPr sz="1400" kern="1200">
                <a:solidFill>
                  <a:schemeClr val="tx1"/>
                </a:solidFill>
                <a:latin typeface="HPFutura Light" pitchFamily="50" charset="0"/>
                <a:ea typeface="+mn-ea"/>
                <a:cs typeface="+mn-cs"/>
              </a:defRPr>
            </a:lvl3pPr>
            <a:lvl4pPr marL="409575" indent="-123825" algn="l" defTabSz="457200" rtl="0" eaLnBrk="1" latinLnBrk="0" hangingPunct="1">
              <a:lnSpc>
                <a:spcPct val="120000"/>
              </a:lnSpc>
              <a:spcBef>
                <a:spcPts val="0"/>
              </a:spcBef>
              <a:spcAft>
                <a:spcPts val="140"/>
              </a:spcAft>
              <a:buSzPct val="80000"/>
              <a:buFont typeface="Courier New"/>
              <a:buChar char="o"/>
              <a:defRPr lang="en-US" sz="1400" kern="1200">
                <a:solidFill>
                  <a:schemeClr val="tx1"/>
                </a:solidFill>
                <a:latin typeface="HPFutura Light" pitchFamily="50" charset="0"/>
                <a:ea typeface="+mn-ea"/>
                <a:cs typeface="+mn-cs"/>
              </a:defRPr>
            </a:lvl4pPr>
            <a:lvl5pPr marL="409575" indent="0" algn="l" defTabSz="457200" rtl="0" eaLnBrk="1" latinLnBrk="0" hangingPunct="1">
              <a:lnSpc>
                <a:spcPct val="120000"/>
              </a:lnSpc>
              <a:spcBef>
                <a:spcPts val="0"/>
              </a:spcBef>
              <a:spcAft>
                <a:spcPts val="140"/>
              </a:spcAft>
              <a:buFont typeface="Arial"/>
              <a:buNone/>
              <a:tabLst/>
              <a:defRPr sz="1400" kern="1200">
                <a:solidFill>
                  <a:schemeClr val="tx1"/>
                </a:solidFill>
                <a:latin typeface="HPFutura Light" pitchFamily="50" charset="0"/>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buClr>
                <a:prstClr val="black"/>
              </a:buClr>
              <a:buFont typeface="Arial" pitchFamily="34" charset="0"/>
              <a:buChar char="•"/>
              <a:defRPr/>
            </a:pPr>
            <a:r>
              <a:rPr lang="en-US" sz="1000" dirty="0" smtClean="0">
                <a:solidFill>
                  <a:prstClr val="black"/>
                </a:solidFill>
                <a:latin typeface="+mn-lt"/>
                <a:cs typeface="Arial" pitchFamily="34" charset="0"/>
              </a:rPr>
              <a:t>Reliability – 115,000 hours of testing</a:t>
            </a:r>
            <a:endParaRPr lang="en-US" sz="1000" dirty="0">
              <a:solidFill>
                <a:prstClr val="black"/>
              </a:solidFill>
              <a:latin typeface="+mn-lt"/>
              <a:cs typeface="Arial" pitchFamily="34" charset="0"/>
            </a:endParaRPr>
          </a:p>
          <a:p>
            <a:pPr marL="171450" indent="-171450">
              <a:buClr>
                <a:prstClr val="black"/>
              </a:buClr>
              <a:buFont typeface="Arial" pitchFamily="34" charset="0"/>
              <a:buChar char="•"/>
              <a:defRPr/>
            </a:pPr>
            <a:r>
              <a:rPr lang="en-US" sz="1000" dirty="0" smtClean="0">
                <a:solidFill>
                  <a:prstClr val="black"/>
                </a:solidFill>
                <a:latin typeface="+mn-lt"/>
                <a:cs typeface="Arial" pitchFamily="34" charset="0"/>
              </a:rPr>
              <a:t>Multimedia features: HD</a:t>
            </a:r>
            <a:r>
              <a:rPr lang="en-US" sz="1000" baseline="30000" dirty="0" smtClean="0">
                <a:solidFill>
                  <a:prstClr val="black"/>
                </a:solidFill>
                <a:latin typeface="+mn-lt"/>
                <a:cs typeface="Arial" pitchFamily="34" charset="0"/>
              </a:rPr>
              <a:t>6</a:t>
            </a:r>
            <a:r>
              <a:rPr lang="en-US" sz="1000" dirty="0" smtClean="0">
                <a:solidFill>
                  <a:prstClr val="black"/>
                </a:solidFill>
                <a:latin typeface="+mn-lt"/>
                <a:cs typeface="Arial" pitchFamily="34" charset="0"/>
              </a:rPr>
              <a:t> webcam,</a:t>
            </a:r>
            <a:r>
              <a:rPr lang="en-US" sz="1000" baseline="30000" dirty="0" smtClean="0">
                <a:solidFill>
                  <a:prstClr val="black"/>
                </a:solidFill>
                <a:latin typeface="+mn-lt"/>
                <a:cs typeface="Arial" pitchFamily="34" charset="0"/>
              </a:rPr>
              <a:t>13</a:t>
            </a:r>
            <a:r>
              <a:rPr lang="en-US" sz="1000" dirty="0" smtClean="0">
                <a:solidFill>
                  <a:prstClr val="black"/>
                </a:solidFill>
                <a:latin typeface="+mn-lt"/>
                <a:cs typeface="Arial" pitchFamily="34" charset="0"/>
              </a:rPr>
              <a:t> SRS Premium Sound &amp; HDMI output</a:t>
            </a:r>
            <a:endParaRPr lang="en-US" sz="1000" dirty="0">
              <a:solidFill>
                <a:prstClr val="black"/>
              </a:solidFill>
              <a:latin typeface="+mn-lt"/>
              <a:cs typeface="Arial" pitchFamily="34" charset="0"/>
            </a:endParaRPr>
          </a:p>
        </p:txBody>
      </p:sp>
      <p:pic>
        <p:nvPicPr>
          <p:cNvPr id="38" name="Picture 37"/>
          <p:cNvPicPr/>
          <p:nvPr/>
        </p:nvPicPr>
        <p:blipFill>
          <a:blip r:embed="rId3" cstate="email">
            <a:extLst>
              <a:ext uri="{28A0092B-C50C-407E-A947-70E740481C1C}">
                <a14:useLocalDpi xmlns:a14="http://schemas.microsoft.com/office/drawing/2010/main"/>
              </a:ext>
            </a:extLst>
          </a:blip>
          <a:stretch>
            <a:fillRect/>
          </a:stretch>
        </p:blipFill>
        <p:spPr bwMode="auto">
          <a:xfrm>
            <a:off x="261938" y="1046163"/>
            <a:ext cx="2794000" cy="2093912"/>
          </a:xfrm>
          <a:prstGeom prst="rect">
            <a:avLst/>
          </a:prstGeom>
          <a:noFill/>
          <a:effectLst>
            <a:outerShdw blurRad="127000" dist="63500" dir="30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3675" y="1277938"/>
            <a:ext cx="1116013" cy="714375"/>
          </a:xfrm>
          <a:prstGeom prst="rect">
            <a:avLst/>
          </a:prstGeom>
          <a:noFill/>
          <a:ln w="9525">
            <a:noFill/>
            <a:miter lim="800000"/>
            <a:headEnd/>
            <a:tailEnd/>
          </a:ln>
        </p:spPr>
      </p:pic>
      <p:cxnSp>
        <p:nvCxnSpPr>
          <p:cNvPr id="40" name="Straight Arrow Connector 39"/>
          <p:cNvCxnSpPr/>
          <p:nvPr/>
        </p:nvCxnSpPr>
        <p:spPr>
          <a:xfrm flipV="1">
            <a:off x="3259881" y="3309372"/>
            <a:ext cx="4932363" cy="0"/>
          </a:xfrm>
          <a:prstGeom prst="straightConnector1">
            <a:avLst/>
          </a:prstGeom>
          <a:ln w="12700" cmpd="sng">
            <a:solidFill>
              <a:schemeClr val="accent1">
                <a:lumMod val="75000"/>
              </a:schemeClr>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nvGrpSpPr>
          <p:cNvPr id="41" name="Group 50"/>
          <p:cNvGrpSpPr>
            <a:grpSpLocks/>
          </p:cNvGrpSpPr>
          <p:nvPr/>
        </p:nvGrpSpPr>
        <p:grpSpPr bwMode="auto">
          <a:xfrm>
            <a:off x="3491656" y="2980759"/>
            <a:ext cx="657225" cy="657225"/>
            <a:chOff x="3944681" y="2342183"/>
            <a:chExt cx="657111" cy="657111"/>
          </a:xfrm>
        </p:grpSpPr>
        <p:grpSp>
          <p:nvGrpSpPr>
            <p:cNvPr id="42" name="Group 51"/>
            <p:cNvGrpSpPr>
              <a:grpSpLocks/>
            </p:cNvGrpSpPr>
            <p:nvPr/>
          </p:nvGrpSpPr>
          <p:grpSpPr bwMode="auto">
            <a:xfrm>
              <a:off x="3944681" y="2342183"/>
              <a:ext cx="657111" cy="657111"/>
              <a:chOff x="425805" y="2605742"/>
              <a:chExt cx="657111" cy="657111"/>
            </a:xfrm>
          </p:grpSpPr>
          <p:sp>
            <p:nvSpPr>
              <p:cNvPr id="44" name="Oval 43"/>
              <p:cNvSpPr/>
              <p:nvPr/>
            </p:nvSpPr>
            <p:spPr>
              <a:xfrm>
                <a:off x="425805" y="2605742"/>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dirty="0">
                  <a:solidFill>
                    <a:prstClr val="white"/>
                  </a:solidFill>
                  <a:latin typeface="Arial" pitchFamily="34" charset="0"/>
                  <a:cs typeface="Arial" pitchFamily="34" charset="0"/>
                </a:endParaRPr>
              </a:p>
            </p:txBody>
          </p:sp>
          <p:sp>
            <p:nvSpPr>
              <p:cNvPr id="45" name="Rectangle 44"/>
              <p:cNvSpPr/>
              <p:nvPr/>
            </p:nvSpPr>
            <p:spPr>
              <a:xfrm>
                <a:off x="648016" y="2966042"/>
                <a:ext cx="212688" cy="195228"/>
              </a:xfrm>
              <a:prstGeom prst="rect">
                <a:avLst/>
              </a:prstGeom>
            </p:spPr>
            <p:txBody>
              <a:bodyPr wrap="none">
                <a:spAutoFit/>
              </a:bodyPr>
              <a:lstStyle/>
              <a:p>
                <a:pPr algn="ctr">
                  <a:lnSpc>
                    <a:spcPts val="800"/>
                  </a:lnSpc>
                  <a:defRPr/>
                </a:pPr>
                <a:r>
                  <a:rPr lang="en-US" sz="750">
                    <a:solidFill>
                      <a:prstClr val="black"/>
                    </a:solidFill>
                    <a:latin typeface="Arial" pitchFamily="34" charset="0"/>
                  </a:rPr>
                  <a:t> </a:t>
                </a:r>
                <a:endParaRPr lang="en-US" sz="750" dirty="0">
                  <a:solidFill>
                    <a:prstClr val="black"/>
                  </a:solidFill>
                  <a:latin typeface="Arial" pitchFamily="34" charset="0"/>
                </a:endParaRPr>
              </a:p>
            </p:txBody>
          </p:sp>
        </p:grpSp>
        <p:pic>
          <p:nvPicPr>
            <p:cNvPr id="43"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91005" y="2554455"/>
              <a:ext cx="389524" cy="289001"/>
            </a:xfrm>
            <a:prstGeom prst="rect">
              <a:avLst/>
            </a:prstGeom>
            <a:noFill/>
            <a:ln w="9525">
              <a:noFill/>
              <a:miter lim="800000"/>
              <a:headEnd/>
              <a:tailEnd/>
            </a:ln>
            <a:effectLst/>
          </p:spPr>
        </p:pic>
      </p:grpSp>
      <p:grpSp>
        <p:nvGrpSpPr>
          <p:cNvPr id="46" name="Group 55"/>
          <p:cNvGrpSpPr>
            <a:grpSpLocks/>
          </p:cNvGrpSpPr>
          <p:nvPr/>
        </p:nvGrpSpPr>
        <p:grpSpPr bwMode="auto">
          <a:xfrm>
            <a:off x="5033069" y="2980759"/>
            <a:ext cx="657225" cy="657225"/>
            <a:chOff x="4776079" y="2342183"/>
            <a:chExt cx="657111" cy="657111"/>
          </a:xfrm>
        </p:grpSpPr>
        <p:grpSp>
          <p:nvGrpSpPr>
            <p:cNvPr id="47" name="Group 56"/>
            <p:cNvGrpSpPr>
              <a:grpSpLocks/>
            </p:cNvGrpSpPr>
            <p:nvPr/>
          </p:nvGrpSpPr>
          <p:grpSpPr bwMode="auto">
            <a:xfrm>
              <a:off x="4776079" y="2342183"/>
              <a:ext cx="657111" cy="657111"/>
              <a:chOff x="1108086" y="2605742"/>
              <a:chExt cx="657111" cy="657111"/>
            </a:xfrm>
          </p:grpSpPr>
          <p:sp>
            <p:nvSpPr>
              <p:cNvPr id="49" name="Oval 48"/>
              <p:cNvSpPr/>
              <p:nvPr/>
            </p:nvSpPr>
            <p:spPr>
              <a:xfrm>
                <a:off x="1108086" y="2605742"/>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dirty="0">
                  <a:solidFill>
                    <a:prstClr val="white"/>
                  </a:solidFill>
                  <a:latin typeface="Arial" pitchFamily="34" charset="0"/>
                  <a:cs typeface="Arial" pitchFamily="34" charset="0"/>
                </a:endParaRPr>
              </a:p>
            </p:txBody>
          </p:sp>
          <p:sp>
            <p:nvSpPr>
              <p:cNvPr id="50" name="Rectangle 49"/>
              <p:cNvSpPr/>
              <p:nvPr/>
            </p:nvSpPr>
            <p:spPr>
              <a:xfrm>
                <a:off x="1169988" y="2939059"/>
                <a:ext cx="555529" cy="296812"/>
              </a:xfrm>
              <a:prstGeom prst="rect">
                <a:avLst/>
              </a:prstGeom>
            </p:spPr>
            <p:txBody>
              <a:bodyPr wrap="none">
                <a:spAutoFit/>
              </a:bodyPr>
              <a:lstStyle/>
              <a:p>
                <a:pPr algn="ctr">
                  <a:lnSpc>
                    <a:spcPts val="800"/>
                  </a:lnSpc>
                  <a:defRPr/>
                </a:pPr>
                <a:r>
                  <a:rPr lang="en-US" sz="750">
                    <a:solidFill>
                      <a:prstClr val="black"/>
                    </a:solidFill>
                    <a:latin typeface="Arial" pitchFamily="34" charset="0"/>
                  </a:rPr>
                  <a:t>Up to </a:t>
                </a:r>
                <a:endParaRPr lang="en-US" sz="750" dirty="0">
                  <a:solidFill>
                    <a:prstClr val="black"/>
                  </a:solidFill>
                  <a:latin typeface="Arial" pitchFamily="34" charset="0"/>
                </a:endParaRPr>
              </a:p>
              <a:p>
                <a:pPr algn="ctr">
                  <a:lnSpc>
                    <a:spcPts val="800"/>
                  </a:lnSpc>
                  <a:defRPr/>
                </a:pPr>
                <a:r>
                  <a:rPr lang="en-US" sz="750" dirty="0">
                    <a:solidFill>
                      <a:prstClr val="black"/>
                    </a:solidFill>
                    <a:latin typeface="Arial" pitchFamily="34" charset="0"/>
                  </a:rPr>
                  <a:t>6:30hrs</a:t>
                </a:r>
                <a:r>
                  <a:rPr lang="en-US" sz="800" baseline="30000" dirty="0">
                    <a:solidFill>
                      <a:prstClr val="black"/>
                    </a:solidFill>
                    <a:latin typeface="Arial" pitchFamily="34" charset="0"/>
                  </a:rPr>
                  <a:t>1</a:t>
                </a:r>
                <a:endParaRPr lang="en-US" sz="750" dirty="0">
                  <a:solidFill>
                    <a:prstClr val="black"/>
                  </a:solidFill>
                  <a:latin typeface="Arial" pitchFamily="34" charset="0"/>
                </a:endParaRPr>
              </a:p>
            </p:txBody>
          </p:sp>
        </p:grpSp>
        <p:pic>
          <p:nvPicPr>
            <p:cNvPr id="48" name="Picture 9"/>
            <p:cNvPicPr>
              <a:picLocks noChangeAspect="1" noChangeArrowheads="1"/>
            </p:cNvPicPr>
            <p:nvPr/>
          </p:nvPicPr>
          <p:blipFill>
            <a:blip r:embed="rId6" cstate="email">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866406" y="2406237"/>
              <a:ext cx="400248" cy="245378"/>
            </a:xfrm>
            <a:prstGeom prst="rect">
              <a:avLst/>
            </a:prstGeom>
            <a:noFill/>
            <a:ln>
              <a:noFill/>
            </a:ln>
          </p:spPr>
        </p:pic>
      </p:grpSp>
      <p:grpSp>
        <p:nvGrpSpPr>
          <p:cNvPr id="51" name="Group 60"/>
          <p:cNvGrpSpPr>
            <a:grpSpLocks/>
          </p:cNvGrpSpPr>
          <p:nvPr/>
        </p:nvGrpSpPr>
        <p:grpSpPr bwMode="auto">
          <a:xfrm>
            <a:off x="4253607" y="2980759"/>
            <a:ext cx="657225" cy="657225"/>
            <a:chOff x="4920404" y="2579015"/>
            <a:chExt cx="657111" cy="657111"/>
          </a:xfrm>
        </p:grpSpPr>
        <p:sp>
          <p:nvSpPr>
            <p:cNvPr id="52" name="Oval 51"/>
            <p:cNvSpPr/>
            <p:nvPr/>
          </p:nvSpPr>
          <p:spPr>
            <a:xfrm>
              <a:off x="4920404" y="2579015"/>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dirty="0">
                <a:solidFill>
                  <a:prstClr val="white"/>
                </a:solidFill>
                <a:latin typeface="Arial" pitchFamily="34" charset="0"/>
                <a:cs typeface="Arial" pitchFamily="34" charset="0"/>
              </a:endParaRPr>
            </a:p>
          </p:txBody>
        </p:sp>
        <p:pic>
          <p:nvPicPr>
            <p:cNvPr id="53"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977921" y="2869781"/>
              <a:ext cx="571749" cy="166327"/>
            </a:xfrm>
            <a:prstGeom prst="rect">
              <a:avLst/>
            </a:prstGeom>
            <a:noFill/>
            <a:ln w="9525">
              <a:noFill/>
              <a:miter lim="800000"/>
              <a:headEnd/>
              <a:tailEnd/>
            </a:ln>
          </p:spPr>
        </p:pic>
      </p:grpSp>
      <p:grpSp>
        <p:nvGrpSpPr>
          <p:cNvPr id="54" name="Group 70"/>
          <p:cNvGrpSpPr>
            <a:grpSpLocks/>
          </p:cNvGrpSpPr>
          <p:nvPr/>
        </p:nvGrpSpPr>
        <p:grpSpPr bwMode="auto">
          <a:xfrm>
            <a:off x="5660132" y="2980759"/>
            <a:ext cx="855662" cy="657225"/>
            <a:chOff x="7181408" y="2342183"/>
            <a:chExt cx="856556" cy="657111"/>
          </a:xfrm>
        </p:grpSpPr>
        <p:grpSp>
          <p:nvGrpSpPr>
            <p:cNvPr id="55" name="Group 71"/>
            <p:cNvGrpSpPr>
              <a:grpSpLocks/>
            </p:cNvGrpSpPr>
            <p:nvPr/>
          </p:nvGrpSpPr>
          <p:grpSpPr bwMode="auto">
            <a:xfrm>
              <a:off x="7330213" y="2342183"/>
              <a:ext cx="657111" cy="657111"/>
              <a:chOff x="3163015" y="2605742"/>
              <a:chExt cx="657111" cy="657111"/>
            </a:xfrm>
          </p:grpSpPr>
          <p:sp>
            <p:nvSpPr>
              <p:cNvPr id="57" name="Oval 56"/>
              <p:cNvSpPr/>
              <p:nvPr/>
            </p:nvSpPr>
            <p:spPr>
              <a:xfrm>
                <a:off x="3163015" y="2605742"/>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dirty="0">
                  <a:solidFill>
                    <a:prstClr val="white"/>
                  </a:solidFill>
                  <a:latin typeface="Arial" pitchFamily="34" charset="0"/>
                  <a:cs typeface="Arial" pitchFamily="34" charset="0"/>
                </a:endParaRPr>
              </a:p>
            </p:txBody>
          </p:sp>
          <p:sp>
            <p:nvSpPr>
              <p:cNvPr id="58" name="Rectangle 57"/>
              <p:cNvSpPr/>
              <p:nvPr/>
            </p:nvSpPr>
            <p:spPr>
              <a:xfrm>
                <a:off x="3206497" y="2934298"/>
                <a:ext cx="584811" cy="298398"/>
              </a:xfrm>
              <a:prstGeom prst="rect">
                <a:avLst/>
              </a:prstGeom>
            </p:spPr>
            <p:txBody>
              <a:bodyPr>
                <a:spAutoFit/>
              </a:bodyPr>
              <a:lstStyle/>
              <a:p>
                <a:pPr algn="ctr">
                  <a:lnSpc>
                    <a:spcPts val="800"/>
                  </a:lnSpc>
                  <a:defRPr/>
                </a:pPr>
                <a:r>
                  <a:rPr lang="en-US" sz="750" dirty="0">
                    <a:solidFill>
                      <a:prstClr val="black"/>
                    </a:solidFill>
                    <a:latin typeface="Arial" pitchFamily="34" charset="0"/>
                  </a:rPr>
                  <a:t>USB</a:t>
                </a:r>
              </a:p>
              <a:p>
                <a:pPr algn="ctr">
                  <a:lnSpc>
                    <a:spcPts val="800"/>
                  </a:lnSpc>
                  <a:defRPr/>
                </a:pPr>
                <a:r>
                  <a:rPr lang="en-US" sz="750" dirty="0">
                    <a:solidFill>
                      <a:prstClr val="black"/>
                    </a:solidFill>
                    <a:latin typeface="Arial" pitchFamily="34" charset="0"/>
                  </a:rPr>
                  <a:t>Docking</a:t>
                </a:r>
              </a:p>
            </p:txBody>
          </p:sp>
        </p:grpSp>
        <p:pic>
          <p:nvPicPr>
            <p:cNvPr id="56" name="Picture 5"/>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181408" y="2433993"/>
              <a:ext cx="856556" cy="404294"/>
            </a:xfrm>
            <a:prstGeom prst="rect">
              <a:avLst/>
            </a:prstGeom>
            <a:noFill/>
            <a:ln w="9525">
              <a:noFill/>
              <a:miter lim="800000"/>
              <a:headEnd/>
              <a:tailEnd/>
            </a:ln>
            <a:effectLst/>
          </p:spPr>
        </p:pic>
      </p:grpSp>
      <p:grpSp>
        <p:nvGrpSpPr>
          <p:cNvPr id="59" name="Group 34"/>
          <p:cNvGrpSpPr>
            <a:grpSpLocks/>
          </p:cNvGrpSpPr>
          <p:nvPr/>
        </p:nvGrpSpPr>
        <p:grpSpPr bwMode="auto">
          <a:xfrm>
            <a:off x="6569770" y="2980759"/>
            <a:ext cx="694421" cy="657225"/>
            <a:chOff x="2480734" y="2605742"/>
            <a:chExt cx="695048" cy="657111"/>
          </a:xfrm>
        </p:grpSpPr>
        <p:sp>
          <p:nvSpPr>
            <p:cNvPr id="60" name="Oval 59"/>
            <p:cNvSpPr/>
            <p:nvPr/>
          </p:nvSpPr>
          <p:spPr>
            <a:xfrm>
              <a:off x="2480734" y="2605742"/>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dirty="0">
                <a:solidFill>
                  <a:prstClr val="white"/>
                </a:solidFill>
                <a:latin typeface="Arial" pitchFamily="34" charset="0"/>
                <a:cs typeface="Arial" pitchFamily="34" charset="0"/>
              </a:endParaRPr>
            </a:p>
          </p:txBody>
        </p:sp>
        <p:sp>
          <p:nvSpPr>
            <p:cNvPr id="61" name="Rectangle 60"/>
            <p:cNvSpPr/>
            <p:nvPr/>
          </p:nvSpPr>
          <p:spPr>
            <a:xfrm>
              <a:off x="2480734" y="2821605"/>
              <a:ext cx="695048" cy="297465"/>
            </a:xfrm>
            <a:prstGeom prst="rect">
              <a:avLst/>
            </a:prstGeom>
          </p:spPr>
          <p:txBody>
            <a:bodyPr wrap="none">
              <a:spAutoFit/>
            </a:bodyPr>
            <a:lstStyle/>
            <a:p>
              <a:pPr algn="ctr">
                <a:lnSpc>
                  <a:spcPts val="800"/>
                </a:lnSpc>
                <a:defRPr/>
              </a:pPr>
              <a:r>
                <a:rPr lang="en-US" sz="750" dirty="0">
                  <a:solidFill>
                    <a:prstClr val="black"/>
                  </a:solidFill>
                  <a:latin typeface="Arial" pitchFamily="34" charset="0"/>
                </a:rPr>
                <a:t>Commercial</a:t>
              </a:r>
            </a:p>
            <a:p>
              <a:pPr algn="ctr">
                <a:lnSpc>
                  <a:spcPts val="800"/>
                </a:lnSpc>
                <a:defRPr/>
              </a:pPr>
              <a:r>
                <a:rPr lang="en-US" sz="750" dirty="0">
                  <a:solidFill>
                    <a:prstClr val="black"/>
                  </a:solidFill>
                  <a:latin typeface="Arial" pitchFamily="34" charset="0"/>
                </a:rPr>
                <a:t>Warranty</a:t>
              </a:r>
            </a:p>
          </p:txBody>
        </p:sp>
      </p:grpSp>
      <p:sp>
        <p:nvSpPr>
          <p:cNvPr id="62" name="Text Placeholder 11"/>
          <p:cNvSpPr txBox="1">
            <a:spLocks/>
          </p:cNvSpPr>
          <p:nvPr/>
        </p:nvSpPr>
        <p:spPr>
          <a:xfrm>
            <a:off x="7823562" y="160119"/>
            <a:ext cx="1168400" cy="499533"/>
          </a:xfrm>
          <a:prstGeom prst="parallelogram">
            <a:avLst/>
          </a:prstGeom>
          <a:solidFill>
            <a:srgbClr val="0070C0"/>
          </a:solidFill>
          <a:ln w="15875" cap="flat" cmpd="sng" algn="ctr">
            <a:noFill/>
            <a:prstDash val="solid"/>
          </a:ln>
          <a:effectLst>
            <a:outerShdw blurRad="50800" dist="38100" dir="3600000" algn="t"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137160" rIns="0" bIns="228600" numCol="1" spcCol="0" rtlCol="0" fromWordArt="0" anchor="ctr" anchorCtr="0" forceAA="0" compatLnSpc="1">
            <a:prstTxWarp prst="textNoShape">
              <a:avLst/>
            </a:prstTxWarp>
            <a:noAutofit/>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lt1"/>
                </a:solidFill>
                <a:latin typeface="+mn-lt"/>
                <a:ea typeface="+mn-ea"/>
                <a:cs typeface="+mn-cs"/>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chemeClr val="lt1"/>
                </a:solidFill>
                <a:latin typeface="+mn-lt"/>
                <a:ea typeface="+mn-ea"/>
                <a:cs typeface="+mn-cs"/>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chemeClr val="lt1"/>
                </a:solidFill>
                <a:latin typeface="+mn-lt"/>
                <a:ea typeface="+mn-ea"/>
                <a:cs typeface="+mn-cs"/>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dirty="0" smtClean="0">
                <a:solidFill>
                  <a:schemeClr val="lt1"/>
                </a:solidFill>
                <a:latin typeface="+mn-lt"/>
                <a:ea typeface="+mn-ea"/>
                <a:cs typeface="+mn-cs"/>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chemeClr val="lt1"/>
                </a:solidFill>
                <a:latin typeface="+mn-lt"/>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nSpc>
                <a:spcPts val="1300"/>
              </a:lnSpc>
              <a:spcAft>
                <a:spcPts val="0"/>
              </a:spcAft>
              <a:defRPr/>
            </a:pPr>
            <a:r>
              <a:rPr lang="en-US" sz="1100" dirty="0" smtClean="0">
                <a:solidFill>
                  <a:prstClr val="white"/>
                </a:solidFill>
                <a:latin typeface="Arial" pitchFamily="34" charset="0"/>
                <a:cs typeface="Arial" pitchFamily="34" charset="0"/>
              </a:rPr>
              <a:t>HP Notebook</a:t>
            </a:r>
            <a:endParaRPr lang="en-US" sz="1100" dirty="0">
              <a:solidFill>
                <a:prstClr val="white"/>
              </a:solidFill>
              <a:latin typeface="Arial" pitchFamily="34" charset="0"/>
              <a:cs typeface="Arial" pitchFamily="34" charset="0"/>
            </a:endParaRPr>
          </a:p>
        </p:txBody>
      </p:sp>
      <p:pic>
        <p:nvPicPr>
          <p:cNvPr id="63" name="Picture 2" descr="C:\Users\ecampoy\AppData\Local\Temp\wz180f\English_ci5\Digital_ci5\ci5_d_rgb_3000.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78019" y="3072585"/>
            <a:ext cx="740729" cy="55554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C:\Users\ecampoy\AppData\Local\Temp\wzb602\English_ci7\Digital_ci7\ci7_d_rgb_3000.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464468" y="3072585"/>
            <a:ext cx="735014" cy="551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024943"/>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HP ProBook S-Series</a:t>
            </a:r>
            <a:endParaRPr lang="en-US" dirty="0">
              <a:latin typeface="+mn-lt"/>
            </a:endParaRPr>
          </a:p>
        </p:txBody>
      </p:sp>
      <p:sp>
        <p:nvSpPr>
          <p:cNvPr id="9" name="Text Placeholder 6"/>
          <p:cNvSpPr txBox="1">
            <a:spLocks/>
          </p:cNvSpPr>
          <p:nvPr/>
        </p:nvSpPr>
        <p:spPr>
          <a:xfrm>
            <a:off x="2251199" y="1455864"/>
            <a:ext cx="5762926" cy="1027149"/>
          </a:xfrm>
          <a:prstGeom prst="rect">
            <a:avLst/>
          </a:prstGeom>
        </p:spPr>
        <p:txBody>
          <a:bodyPr/>
          <a:lstStyle>
            <a:lvl1pPr marL="0" indent="0" algn="l" defTabSz="457200" rtl="0" eaLnBrk="1" latinLnBrk="0" hangingPunct="1">
              <a:lnSpc>
                <a:spcPct val="120000"/>
              </a:lnSpc>
              <a:spcBef>
                <a:spcPts val="0"/>
              </a:spcBef>
              <a:spcAft>
                <a:spcPts val="140"/>
              </a:spcAft>
              <a:buSzPct val="100000"/>
              <a:buFont typeface="Arial"/>
              <a:buNone/>
              <a:defRPr sz="1800" kern="1200">
                <a:solidFill>
                  <a:schemeClr val="tx1"/>
                </a:solidFill>
                <a:latin typeface="Futura Bk"/>
                <a:ea typeface="+mn-ea"/>
                <a:cs typeface="+mn-cs"/>
              </a:defRPr>
            </a:lvl1pPr>
            <a:lvl2pPr marL="165100" indent="-165100" algn="l" defTabSz="430213" rtl="0" eaLnBrk="1" latinLnBrk="0" hangingPunct="1">
              <a:lnSpc>
                <a:spcPct val="120000"/>
              </a:lnSpc>
              <a:spcBef>
                <a:spcPts val="0"/>
              </a:spcBef>
              <a:spcAft>
                <a:spcPts val="140"/>
              </a:spcAft>
              <a:buSzPct val="100000"/>
              <a:buFont typeface="Lucida Grande"/>
              <a:buChar char="•"/>
              <a:defRPr sz="1800" kern="1200">
                <a:solidFill>
                  <a:schemeClr val="tx1"/>
                </a:solidFill>
                <a:latin typeface="Futura Bk"/>
                <a:ea typeface="+mn-ea"/>
                <a:cs typeface="+mn-cs"/>
              </a:defRPr>
            </a:lvl2pPr>
            <a:lvl3pPr marL="300038" indent="-125413" algn="l" defTabSz="457200" rtl="0" eaLnBrk="1" latinLnBrk="0" hangingPunct="1">
              <a:lnSpc>
                <a:spcPct val="120000"/>
              </a:lnSpc>
              <a:spcBef>
                <a:spcPts val="0"/>
              </a:spcBef>
              <a:spcAft>
                <a:spcPts val="140"/>
              </a:spcAft>
              <a:buFont typeface="Lucida Grande"/>
              <a:buChar char="–"/>
              <a:defRPr sz="1400" kern="1200">
                <a:solidFill>
                  <a:schemeClr val="tx1"/>
                </a:solidFill>
                <a:latin typeface="Futura Bk"/>
                <a:ea typeface="+mn-ea"/>
                <a:cs typeface="+mn-cs"/>
              </a:defRPr>
            </a:lvl3pPr>
            <a:lvl4pPr marL="409575" indent="-123825" algn="l" defTabSz="457200" rtl="0" eaLnBrk="1" latinLnBrk="0" hangingPunct="1">
              <a:lnSpc>
                <a:spcPct val="120000"/>
              </a:lnSpc>
              <a:spcBef>
                <a:spcPts val="0"/>
              </a:spcBef>
              <a:spcAft>
                <a:spcPts val="140"/>
              </a:spcAft>
              <a:buSzPct val="80000"/>
              <a:buFont typeface="Courier New"/>
              <a:buChar char="o"/>
              <a:defRPr lang="en-US" sz="1400" kern="1200" dirty="0" smtClean="0">
                <a:solidFill>
                  <a:schemeClr val="tx1"/>
                </a:solidFill>
                <a:latin typeface="Futura Bk"/>
                <a:ea typeface="+mn-ea"/>
                <a:cs typeface="+mn-cs"/>
              </a:defRPr>
            </a:lvl4pPr>
            <a:lvl5pPr marL="409575" indent="0" algn="l" defTabSz="457200" rtl="0" eaLnBrk="1" latinLnBrk="0" hangingPunct="1">
              <a:lnSpc>
                <a:spcPct val="120000"/>
              </a:lnSpc>
              <a:spcBef>
                <a:spcPts val="0"/>
              </a:spcBef>
              <a:spcAft>
                <a:spcPts val="140"/>
              </a:spcAft>
              <a:buFont typeface="Arial"/>
              <a:buNone/>
              <a:tabLst/>
              <a:defRPr sz="1400" kern="1200">
                <a:solidFill>
                  <a:schemeClr val="tx1"/>
                </a:solidFill>
                <a:latin typeface="Futura Bk"/>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smtClean="0">
                <a:latin typeface="+mn-lt"/>
              </a:rPr>
              <a:t>Offering the latest technology, data security, and durable design in a computer that’s easy to use, the HP </a:t>
            </a:r>
            <a:r>
              <a:rPr lang="en-US" sz="1400" dirty="0" err="1" smtClean="0">
                <a:latin typeface="+mn-lt"/>
              </a:rPr>
              <a:t>ProBook</a:t>
            </a:r>
            <a:r>
              <a:rPr lang="en-US" sz="1400" dirty="0" smtClean="0">
                <a:latin typeface="+mn-lt"/>
              </a:rPr>
              <a:t> s-series helps small and medium business professionals stay up to speed. HP essential business innovations and reliability help make sure you stay prepared</a:t>
            </a:r>
            <a:r>
              <a:rPr lang="en-US" sz="1400" dirty="0">
                <a:latin typeface="+mn-lt"/>
              </a:rPr>
              <a:t>.</a:t>
            </a:r>
          </a:p>
        </p:txBody>
      </p:sp>
      <p:sp>
        <p:nvSpPr>
          <p:cNvPr id="10" name="TextBox 9"/>
          <p:cNvSpPr txBox="1"/>
          <p:nvPr/>
        </p:nvSpPr>
        <p:spPr>
          <a:xfrm>
            <a:off x="2426444" y="3092517"/>
            <a:ext cx="6763277" cy="1200329"/>
          </a:xfrm>
          <a:prstGeom prst="rect">
            <a:avLst/>
          </a:prstGeom>
          <a:noFill/>
        </p:spPr>
        <p:txBody>
          <a:bodyPr wrap="square" numCol="2" rtlCol="0">
            <a:spAutoFit/>
          </a:bodyPr>
          <a:lstStyle/>
          <a:p>
            <a:pPr marL="228600" indent="-228600">
              <a:buFont typeface="Arial" pitchFamily="34" charset="0"/>
              <a:buChar char="•"/>
            </a:pPr>
            <a:r>
              <a:rPr lang="en-US" sz="1200" b="1" dirty="0" smtClean="0"/>
              <a:t>HP </a:t>
            </a:r>
            <a:r>
              <a:rPr lang="en-US" sz="1200" b="1" dirty="0" err="1" smtClean="0"/>
              <a:t>ProtectTools</a:t>
            </a:r>
            <a:r>
              <a:rPr lang="en-US" sz="1200" b="1" dirty="0" smtClean="0"/>
              <a:t> </a:t>
            </a:r>
            <a:r>
              <a:rPr lang="en-US" sz="1200" dirty="0" smtClean="0"/>
              <a:t>protects your data, device, and identity</a:t>
            </a:r>
          </a:p>
          <a:p>
            <a:pPr marL="228600" indent="-228600">
              <a:buFont typeface="Arial" pitchFamily="34" charset="0"/>
              <a:buChar char="•"/>
            </a:pPr>
            <a:r>
              <a:rPr lang="en-US" sz="1200" dirty="0" smtClean="0"/>
              <a:t>Long battery life for easier mobility</a:t>
            </a:r>
            <a:endParaRPr lang="en-US" sz="1200" dirty="0"/>
          </a:p>
          <a:p>
            <a:pPr marL="228600" indent="-228600">
              <a:buFont typeface="Arial" pitchFamily="34" charset="0"/>
              <a:buChar char="•"/>
            </a:pPr>
            <a:r>
              <a:rPr lang="en-US" sz="1200" dirty="0" smtClean="0"/>
              <a:t>Docking for desktop experience</a:t>
            </a:r>
          </a:p>
          <a:p>
            <a:pPr marL="228600" indent="-228600">
              <a:buFont typeface="Arial" pitchFamily="34" charset="0"/>
              <a:buChar char="•"/>
            </a:pPr>
            <a:r>
              <a:rPr lang="en-US" sz="1200" dirty="0" smtClean="0"/>
              <a:t>HP 3 year Care Pack</a:t>
            </a:r>
          </a:p>
          <a:p>
            <a:pPr marL="171450" indent="-171450"/>
            <a:endParaRPr lang="en-US" sz="1200" dirty="0" smtClean="0"/>
          </a:p>
        </p:txBody>
      </p:sp>
      <p:sp>
        <p:nvSpPr>
          <p:cNvPr id="11" name="Rectangle 10"/>
          <p:cNvSpPr/>
          <p:nvPr/>
        </p:nvSpPr>
        <p:spPr>
          <a:xfrm>
            <a:off x="2251664" y="2831163"/>
            <a:ext cx="1375698" cy="276999"/>
          </a:xfrm>
          <a:prstGeom prst="rect">
            <a:avLst/>
          </a:prstGeom>
        </p:spPr>
        <p:txBody>
          <a:bodyPr wrap="none">
            <a:spAutoFit/>
          </a:bodyPr>
          <a:lstStyle/>
          <a:p>
            <a:pPr>
              <a:lnSpc>
                <a:spcPct val="100000"/>
              </a:lnSpc>
              <a:spcAft>
                <a:spcPts val="0"/>
              </a:spcAft>
            </a:pPr>
            <a:r>
              <a:rPr lang="en-US" sz="1200" b="1" dirty="0" smtClean="0"/>
              <a:t>Key Features:</a:t>
            </a:r>
            <a:endParaRPr lang="en-US" sz="1200" b="1" dirty="0"/>
          </a:p>
        </p:txBody>
      </p:sp>
      <p:grpSp>
        <p:nvGrpSpPr>
          <p:cNvPr id="19" name="Group 18"/>
          <p:cNvGrpSpPr/>
          <p:nvPr/>
        </p:nvGrpSpPr>
        <p:grpSpPr>
          <a:xfrm>
            <a:off x="41022" y="1154418"/>
            <a:ext cx="2271871" cy="1703901"/>
            <a:chOff x="119995" y="1280859"/>
            <a:chExt cx="3933129" cy="3084260"/>
          </a:xfrm>
        </p:grpSpPr>
        <p:pic>
          <p:nvPicPr>
            <p:cNvPr id="21" name="Picture 2"/>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119995" y="1280859"/>
              <a:ext cx="3933129" cy="30842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759" t="7063" r="2111" b="5970"/>
            <a:stretch/>
          </p:blipFill>
          <p:spPr bwMode="auto">
            <a:xfrm>
              <a:off x="954286" y="1763426"/>
              <a:ext cx="2264545" cy="1354770"/>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2" descr="http://www.partshere.com/images/HPCarepack.g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05130" y="4793249"/>
            <a:ext cx="674239" cy="6007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8100 CMT Elite\AppData\Local\Microsoft\Windows\Temporary Internet Files\Low\Content.IE5\9CGI2Z2S\G11815008032010[1].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03040" y="4825464"/>
            <a:ext cx="499032" cy="541445"/>
          </a:xfrm>
          <a:prstGeom prst="rect">
            <a:avLst/>
          </a:prstGeom>
          <a:noFill/>
          <a:effectLst>
            <a:outerShdw blurRad="38100" dist="25400" dir="3240000" algn="tl" rotWithShape="0">
              <a:prstClr val="black">
                <a:alpha val="31000"/>
              </a:prstClr>
            </a:outerShdw>
          </a:effectLst>
        </p:spPr>
      </p:pic>
      <p:sp>
        <p:nvSpPr>
          <p:cNvPr id="30" name="Parallelogram 29"/>
          <p:cNvSpPr/>
          <p:nvPr/>
        </p:nvSpPr>
        <p:spPr>
          <a:xfrm>
            <a:off x="743451" y="5416267"/>
            <a:ext cx="1496252" cy="282913"/>
          </a:xfrm>
          <a:prstGeom prst="parallelogram">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lIns="45720" rIns="45720" rtlCol="0" anchor="ctr"/>
          <a:lstStyle/>
          <a:p>
            <a:pPr algn="ctr"/>
            <a:r>
              <a:rPr lang="en-US" sz="800" dirty="0" smtClean="0">
                <a:solidFill>
                  <a:schemeClr val="bg1"/>
                </a:solidFill>
              </a:rPr>
              <a:t>HP USB 2.0 </a:t>
            </a:r>
            <a:br>
              <a:rPr lang="en-US" sz="800" dirty="0" smtClean="0">
                <a:solidFill>
                  <a:schemeClr val="bg1"/>
                </a:solidFill>
              </a:rPr>
            </a:br>
            <a:r>
              <a:rPr lang="en-US" sz="800" dirty="0" smtClean="0">
                <a:solidFill>
                  <a:schemeClr val="bg1"/>
                </a:solidFill>
              </a:rPr>
              <a:t>Docking Station</a:t>
            </a:r>
            <a:endParaRPr lang="en-US" sz="800" baseline="30000" dirty="0">
              <a:solidFill>
                <a:schemeClr val="bg1"/>
              </a:solidFill>
            </a:endParaRPr>
          </a:p>
        </p:txBody>
      </p:sp>
      <p:sp>
        <p:nvSpPr>
          <p:cNvPr id="31" name="Parallelogram 30"/>
          <p:cNvSpPr/>
          <p:nvPr/>
        </p:nvSpPr>
        <p:spPr>
          <a:xfrm>
            <a:off x="2304430" y="5416267"/>
            <a:ext cx="1496252" cy="282913"/>
          </a:xfrm>
          <a:prstGeom prst="parallelogram">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lIns="45720" rIns="45720" rtlCol="0" anchor="ctr"/>
          <a:lstStyle/>
          <a:p>
            <a:pPr algn="ctr"/>
            <a:r>
              <a:rPr lang="en-GB" sz="800" dirty="0" smtClean="0">
                <a:solidFill>
                  <a:schemeClr val="bg1"/>
                </a:solidFill>
              </a:rPr>
              <a:t>HP Carrying Cases</a:t>
            </a:r>
            <a:endParaRPr lang="en-GB" sz="800" baseline="30000" dirty="0">
              <a:solidFill>
                <a:schemeClr val="bg1"/>
              </a:solidFill>
            </a:endParaRPr>
          </a:p>
        </p:txBody>
      </p:sp>
      <p:sp>
        <p:nvSpPr>
          <p:cNvPr id="32" name="Parallelogram 31"/>
          <p:cNvSpPr/>
          <p:nvPr/>
        </p:nvSpPr>
        <p:spPr>
          <a:xfrm>
            <a:off x="3855407" y="5416267"/>
            <a:ext cx="1584533" cy="282913"/>
          </a:xfrm>
          <a:prstGeom prst="parallelogram">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lIns="45720" rIns="45720" rtlCol="0" anchor="ctr"/>
          <a:lstStyle/>
          <a:p>
            <a:pPr algn="ctr"/>
            <a:r>
              <a:rPr lang="en-US" sz="800" dirty="0" smtClean="0">
                <a:solidFill>
                  <a:schemeClr val="bg1"/>
                </a:solidFill>
              </a:rPr>
              <a:t>HP Dual Hinge</a:t>
            </a:r>
            <a:br>
              <a:rPr lang="en-US" sz="800" dirty="0" smtClean="0">
                <a:solidFill>
                  <a:schemeClr val="bg1"/>
                </a:solidFill>
              </a:rPr>
            </a:br>
            <a:r>
              <a:rPr lang="en-US" sz="800" dirty="0" smtClean="0">
                <a:solidFill>
                  <a:schemeClr val="bg1"/>
                </a:solidFill>
              </a:rPr>
              <a:t>Notebook Stand</a:t>
            </a:r>
            <a:endParaRPr lang="en-US" sz="800" baseline="30000" dirty="0">
              <a:solidFill>
                <a:schemeClr val="bg1"/>
              </a:solidFill>
            </a:endParaRPr>
          </a:p>
        </p:txBody>
      </p:sp>
      <p:sp>
        <p:nvSpPr>
          <p:cNvPr id="33" name="Parallelogram 32"/>
          <p:cNvSpPr/>
          <p:nvPr/>
        </p:nvSpPr>
        <p:spPr>
          <a:xfrm>
            <a:off x="5495149" y="5416267"/>
            <a:ext cx="1572111" cy="282913"/>
          </a:xfrm>
          <a:prstGeom prst="parallelogram">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lIns="45720" rIns="45720" rtlCol="0" anchor="ctr"/>
          <a:lstStyle/>
          <a:p>
            <a:pPr algn="ctr"/>
            <a:r>
              <a:rPr lang="en-US" sz="800" dirty="0" smtClean="0">
                <a:solidFill>
                  <a:schemeClr val="bg1"/>
                </a:solidFill>
              </a:rPr>
              <a:t>HP USB Keyboard and Mouse Bundle</a:t>
            </a:r>
            <a:endParaRPr lang="en-US" sz="800" baseline="30000" dirty="0">
              <a:solidFill>
                <a:schemeClr val="bg1"/>
              </a:solidFill>
            </a:endParaRPr>
          </a:p>
        </p:txBody>
      </p:sp>
      <p:sp>
        <p:nvSpPr>
          <p:cNvPr id="34" name="Parallelogram 33"/>
          <p:cNvSpPr/>
          <p:nvPr/>
        </p:nvSpPr>
        <p:spPr>
          <a:xfrm>
            <a:off x="7138126" y="5416267"/>
            <a:ext cx="1529140" cy="282913"/>
          </a:xfrm>
          <a:prstGeom prst="parallelogram">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lIns="45720" rIns="45720" rtlCol="0" anchor="ctr"/>
          <a:lstStyle/>
          <a:p>
            <a:pPr algn="ctr"/>
            <a:r>
              <a:rPr lang="en-US" sz="800" dirty="0" smtClean="0">
                <a:solidFill>
                  <a:schemeClr val="bg1"/>
                </a:solidFill>
              </a:rPr>
              <a:t>HP 3 year</a:t>
            </a:r>
            <a:r>
              <a:rPr lang="en-US" sz="800" dirty="0">
                <a:solidFill>
                  <a:schemeClr val="bg1"/>
                </a:solidFill>
              </a:rPr>
              <a:t/>
            </a:r>
            <a:br>
              <a:rPr lang="en-US" sz="800" dirty="0">
                <a:solidFill>
                  <a:schemeClr val="bg1"/>
                </a:solidFill>
              </a:rPr>
            </a:br>
            <a:r>
              <a:rPr lang="en-US" sz="800" dirty="0" smtClean="0">
                <a:solidFill>
                  <a:schemeClr val="bg1"/>
                </a:solidFill>
              </a:rPr>
              <a:t>Care Pack</a:t>
            </a:r>
            <a:endParaRPr lang="en-US" sz="800" baseline="30000" dirty="0">
              <a:solidFill>
                <a:schemeClr val="bg1"/>
              </a:solidFill>
            </a:endParaRPr>
          </a:p>
        </p:txBody>
      </p:sp>
      <p:pic>
        <p:nvPicPr>
          <p:cNvPr id="35" name="Picture 2" descr="C:\Users\ASalinas\AppData\Local\Microsoft\Windows\Temporary Internet Files\Content.IE5\RBT1P73F\G11826002042010[1].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44246" y="4797158"/>
            <a:ext cx="1139659" cy="652455"/>
          </a:xfrm>
          <a:prstGeom prst="rect">
            <a:avLst/>
          </a:prstGeom>
          <a:noFill/>
          <a:effectLst>
            <a:outerShdw blurRad="38100" dist="25400" dir="3240000" algn="tl" rotWithShape="0">
              <a:prstClr val="black">
                <a:alpha val="31000"/>
              </a:prstClr>
            </a:outerShdw>
          </a:effectLst>
        </p:spPr>
      </p:pic>
      <p:pic>
        <p:nvPicPr>
          <p:cNvPr id="36" name="Picture 2" descr="C:\Users\ASalinas\AppData\Local\Microsoft\Windows\Temporary Internet Files\Content.IE5\KBRO465Y\G11620012022010[1].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225880" y="4727039"/>
            <a:ext cx="810855" cy="689227"/>
          </a:xfrm>
          <a:prstGeom prst="rect">
            <a:avLst/>
          </a:prstGeom>
          <a:noFill/>
          <a:effectLst>
            <a:outerShdw blurRad="38100" dist="25400" dir="3240000" algn="tl" rotWithShape="0">
              <a:prstClr val="black">
                <a:alpha val="31000"/>
              </a:prstClr>
            </a:outerShdw>
          </a:effectLst>
        </p:spPr>
      </p:pic>
      <p:pic>
        <p:nvPicPr>
          <p:cNvPr id="37"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637242" y="4861249"/>
            <a:ext cx="1287924" cy="501486"/>
          </a:xfrm>
          <a:prstGeom prst="rect">
            <a:avLst/>
          </a:prstGeom>
          <a:noFill/>
          <a:effectLst>
            <a:outerShdw blurRad="38100" dist="25400" dir="3240000" algn="tl" rotWithShape="0">
              <a:prstClr val="black">
                <a:alpha val="31000"/>
              </a:prstClr>
            </a:outerShdw>
          </a:effectLst>
        </p:spPr>
      </p:pic>
      <p:sp>
        <p:nvSpPr>
          <p:cNvPr id="38" name="Text Placeholder 7"/>
          <p:cNvSpPr txBox="1">
            <a:spLocks/>
          </p:cNvSpPr>
          <p:nvPr/>
        </p:nvSpPr>
        <p:spPr>
          <a:xfrm>
            <a:off x="7902803" y="223493"/>
            <a:ext cx="1168400" cy="499533"/>
          </a:xfrm>
          <a:prstGeom prst="parallelogram">
            <a:avLst/>
          </a:prstGeom>
          <a:solidFill>
            <a:srgbClr val="0070C0"/>
          </a:solidFill>
          <a:ln w="15875" cap="flat" cmpd="sng" algn="ctr">
            <a:noFill/>
            <a:prstDash val="solid"/>
          </a:ln>
          <a:effectLst>
            <a:outerShdw blurRad="50800" dist="38100" dir="3600000" algn="t"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182880" rIns="0" bIns="228600" numCol="1" spcCol="0" rtlCol="0" fromWordArt="0" anchor="ctr" anchorCtr="0" forceAA="0" compatLnSpc="1">
            <a:prstTxWarp prst="textNoShape">
              <a:avLst/>
            </a:prstTxWarp>
            <a:noAutofit/>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lt1"/>
                </a:solidFill>
                <a:latin typeface="+mn-lt"/>
                <a:ea typeface="+mn-ea"/>
                <a:cs typeface="+mn-cs"/>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chemeClr val="lt1"/>
                </a:solidFill>
                <a:latin typeface="+mn-lt"/>
                <a:ea typeface="+mn-ea"/>
                <a:cs typeface="+mn-cs"/>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chemeClr val="lt1"/>
                </a:solidFill>
                <a:latin typeface="+mn-lt"/>
                <a:ea typeface="+mn-ea"/>
                <a:cs typeface="+mn-cs"/>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dirty="0" smtClean="0">
                <a:solidFill>
                  <a:schemeClr val="lt1"/>
                </a:solidFill>
                <a:latin typeface="+mn-lt"/>
                <a:ea typeface="+mn-ea"/>
                <a:cs typeface="+mn-cs"/>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chemeClr val="lt1"/>
                </a:solidFill>
                <a:latin typeface="+mn-lt"/>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nSpc>
                <a:spcPts val="1300"/>
              </a:lnSpc>
              <a:spcAft>
                <a:spcPts val="0"/>
              </a:spcAft>
              <a:defRPr/>
            </a:pPr>
            <a:r>
              <a:rPr lang="en-US" sz="1100" dirty="0" smtClean="0">
                <a:solidFill>
                  <a:prstClr val="white"/>
                </a:solidFill>
                <a:latin typeface="Arial" pitchFamily="34" charset="0"/>
                <a:cs typeface="Arial" pitchFamily="34" charset="0"/>
              </a:rPr>
              <a:t>HP ProBook </a:t>
            </a:r>
            <a:br>
              <a:rPr lang="en-US" sz="1100" dirty="0" smtClean="0">
                <a:solidFill>
                  <a:prstClr val="white"/>
                </a:solidFill>
                <a:latin typeface="Arial" pitchFamily="34" charset="0"/>
                <a:cs typeface="Arial" pitchFamily="34" charset="0"/>
              </a:rPr>
            </a:br>
            <a:r>
              <a:rPr lang="en-US" sz="1100" dirty="0" smtClean="0">
                <a:solidFill>
                  <a:prstClr val="white"/>
                </a:solidFill>
                <a:latin typeface="Arial" pitchFamily="34" charset="0"/>
                <a:cs typeface="Arial" pitchFamily="34" charset="0"/>
              </a:rPr>
              <a:t>s-series</a:t>
            </a:r>
            <a:endParaRPr lang="en-US" sz="1100" dirty="0">
              <a:solidFill>
                <a:prstClr val="white"/>
              </a:solidFill>
              <a:latin typeface="Arial" pitchFamily="34" charset="0"/>
              <a:cs typeface="Arial" pitchFamily="34" charset="0"/>
            </a:endParaRPr>
          </a:p>
        </p:txBody>
      </p:sp>
      <p:pic>
        <p:nvPicPr>
          <p:cNvPr id="26" name="Picture 2" descr="C:\Users\ecampoy\AppData\Local\Temp\wz180f\English_ci5\Digital_ci5\ci5_d_rgb_3000.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36228" y="2757084"/>
            <a:ext cx="740729" cy="55554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ecampoy\AppData\Local\Temp\wzb602\English_ci7\Digital_ci7\ci7_d_rgb_3000.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222677" y="2757084"/>
            <a:ext cx="735014" cy="551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0900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100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25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par>
                                <p:cTn id="17" presetID="10" presetClass="entr" presetSubtype="0" fill="hold" nodeType="withEffect">
                                  <p:stCondLst>
                                    <p:cond delay="50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10" presetClass="entr" presetSubtype="0" fill="hold" nodeType="withEffect">
                                  <p:stCondLst>
                                    <p:cond delay="75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HP </a:t>
            </a:r>
            <a:r>
              <a:rPr lang="en-US" dirty="0" err="1" smtClean="0"/>
              <a:t>ProBook</a:t>
            </a:r>
            <a:r>
              <a:rPr lang="en-US" dirty="0" smtClean="0"/>
              <a:t> 4440s/4540s</a:t>
            </a:r>
            <a:endParaRPr lang="en-US" dirty="0"/>
          </a:p>
        </p:txBody>
      </p:sp>
      <p:sp>
        <p:nvSpPr>
          <p:cNvPr id="3" name="Text Placeholder 1"/>
          <p:cNvSpPr txBox="1">
            <a:spLocks/>
          </p:cNvSpPr>
          <p:nvPr/>
        </p:nvSpPr>
        <p:spPr>
          <a:xfrm>
            <a:off x="3232151" y="1295400"/>
            <a:ext cx="5565775" cy="499533"/>
          </a:xfrm>
          <a:prstGeom prst="parallelogram">
            <a:avLst/>
          </a:prstGeom>
          <a:solidFill>
            <a:srgbClr val="0070C0"/>
          </a:solidFill>
          <a:ln w="15875">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182880" rIns="0" bIns="228600" rtlCol="0" anchor="ctr"/>
          <a:lstStyle>
            <a:lvl1pPr marL="0" indent="0" algn="l" defTabSz="457200" rtl="0" eaLnBrk="1" latinLnBrk="0" hangingPunct="1">
              <a:lnSpc>
                <a:spcPct val="120000"/>
              </a:lnSpc>
              <a:spcBef>
                <a:spcPts val="0"/>
              </a:spcBef>
              <a:spcAft>
                <a:spcPts val="140"/>
              </a:spcAft>
              <a:buSzPct val="100000"/>
              <a:buFont typeface="Arial"/>
              <a:buNone/>
              <a:defRPr sz="1800" kern="1200">
                <a:solidFill>
                  <a:schemeClr val="lt1"/>
                </a:solidFill>
                <a:latin typeface="+mn-lt"/>
                <a:ea typeface="+mn-ea"/>
                <a:cs typeface="+mn-cs"/>
              </a:defRPr>
            </a:lvl1pPr>
            <a:lvl2pPr marL="165100" indent="-165100" algn="l" defTabSz="430213" rtl="0" eaLnBrk="1" latinLnBrk="0" hangingPunct="1">
              <a:lnSpc>
                <a:spcPct val="120000"/>
              </a:lnSpc>
              <a:spcBef>
                <a:spcPts val="0"/>
              </a:spcBef>
              <a:spcAft>
                <a:spcPts val="140"/>
              </a:spcAft>
              <a:buSzPct val="100000"/>
              <a:buFont typeface="Lucida Grande"/>
              <a:buChar char="•"/>
              <a:defRPr sz="1800" kern="1200">
                <a:solidFill>
                  <a:schemeClr val="lt1"/>
                </a:solidFill>
                <a:latin typeface="+mn-lt"/>
                <a:ea typeface="+mn-ea"/>
                <a:cs typeface="+mn-cs"/>
              </a:defRPr>
            </a:lvl2pPr>
            <a:lvl3pPr marL="300038" indent="-125413" algn="l" defTabSz="457200" rtl="0" eaLnBrk="1" latinLnBrk="0" hangingPunct="1">
              <a:lnSpc>
                <a:spcPct val="120000"/>
              </a:lnSpc>
              <a:spcBef>
                <a:spcPts val="0"/>
              </a:spcBef>
              <a:spcAft>
                <a:spcPts val="140"/>
              </a:spcAft>
              <a:buFont typeface="Lucida Grande"/>
              <a:buChar char="–"/>
              <a:defRPr sz="1400" kern="1200">
                <a:solidFill>
                  <a:schemeClr val="lt1"/>
                </a:solidFill>
                <a:latin typeface="+mn-lt"/>
                <a:ea typeface="+mn-ea"/>
                <a:cs typeface="+mn-cs"/>
              </a:defRPr>
            </a:lvl3pPr>
            <a:lvl4pPr marL="409575" indent="-123825" algn="l" defTabSz="457200" rtl="0" eaLnBrk="1" latinLnBrk="0" hangingPunct="1">
              <a:lnSpc>
                <a:spcPct val="120000"/>
              </a:lnSpc>
              <a:spcBef>
                <a:spcPts val="0"/>
              </a:spcBef>
              <a:spcAft>
                <a:spcPts val="140"/>
              </a:spcAft>
              <a:buSzPct val="80000"/>
              <a:buFont typeface="Courier New"/>
              <a:buChar char="o"/>
              <a:defRPr lang="en-US" sz="1400" kern="1200" dirty="0" smtClean="0">
                <a:solidFill>
                  <a:schemeClr val="lt1"/>
                </a:solidFill>
                <a:latin typeface="+mn-lt"/>
                <a:ea typeface="+mn-ea"/>
                <a:cs typeface="+mn-cs"/>
              </a:defRPr>
            </a:lvl4pPr>
            <a:lvl5pPr marL="409575" indent="0" algn="l" defTabSz="457200" rtl="0" eaLnBrk="1" latinLnBrk="0" hangingPunct="1">
              <a:lnSpc>
                <a:spcPct val="120000"/>
              </a:lnSpc>
              <a:spcBef>
                <a:spcPts val="0"/>
              </a:spcBef>
              <a:spcAft>
                <a:spcPts val="140"/>
              </a:spcAft>
              <a:buFont typeface="Arial"/>
              <a:buNone/>
              <a:tabLst/>
              <a:defRPr sz="1400" kern="1200">
                <a:solidFill>
                  <a:schemeClr val="lt1"/>
                </a:solidFill>
                <a:latin typeface="+mn-lt"/>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nSpc>
                <a:spcPts val="1300"/>
              </a:lnSpc>
              <a:spcAft>
                <a:spcPts val="0"/>
              </a:spcAft>
              <a:defRPr/>
            </a:pPr>
            <a:r>
              <a:rPr lang="en-GB" sz="1600" dirty="0" smtClean="0">
                <a:solidFill>
                  <a:prstClr val="white"/>
                </a:solidFill>
                <a:latin typeface="+mj-lt"/>
                <a:cs typeface="Arial" pitchFamily="34" charset="0"/>
              </a:rPr>
              <a:t>Business Partner</a:t>
            </a:r>
            <a:endParaRPr lang="en-GB" sz="1600" dirty="0">
              <a:solidFill>
                <a:prstClr val="white"/>
              </a:solidFill>
              <a:latin typeface="+mj-lt"/>
              <a:cs typeface="Arial" pitchFamily="34" charset="0"/>
            </a:endParaRPr>
          </a:p>
        </p:txBody>
      </p:sp>
      <p:sp>
        <p:nvSpPr>
          <p:cNvPr id="4" name="Text Placeholder 18"/>
          <p:cNvSpPr txBox="1">
            <a:spLocks/>
          </p:cNvSpPr>
          <p:nvPr/>
        </p:nvSpPr>
        <p:spPr bwMode="auto">
          <a:xfrm>
            <a:off x="3205163" y="1900767"/>
            <a:ext cx="5276850" cy="1511300"/>
          </a:xfrm>
          <a:prstGeom prst="rect">
            <a:avLst/>
          </a:prstGeom>
          <a:noFill/>
          <a:ln w="9525">
            <a:noFill/>
            <a:miter lim="800000"/>
            <a:headEnd/>
            <a:tailEnd/>
          </a:ln>
        </p:spPr>
        <p:txBody>
          <a:bodyPr/>
          <a:lstStyle/>
          <a:p>
            <a:pPr marL="171450" lvl="2" indent="-171450">
              <a:lnSpc>
                <a:spcPct val="120000"/>
              </a:lnSpc>
              <a:buSzPct val="80000"/>
              <a:buFont typeface="Arial" pitchFamily="34" charset="0"/>
              <a:buChar char="•"/>
            </a:pPr>
            <a:r>
              <a:rPr lang="en-US" sz="1100" dirty="0">
                <a:solidFill>
                  <a:prstClr val="black"/>
                </a:solidFill>
                <a:latin typeface="+mj-lt"/>
              </a:rPr>
              <a:t>Essential commercial level notebook with a wide variety of configurations and </a:t>
            </a:r>
            <a:r>
              <a:rPr lang="en-US" sz="1200" dirty="0">
                <a:solidFill>
                  <a:prstClr val="black"/>
                </a:solidFill>
                <a:latin typeface="+mj-lt"/>
              </a:rPr>
              <a:t>essential</a:t>
            </a:r>
            <a:r>
              <a:rPr lang="en-US" sz="1100" dirty="0">
                <a:solidFill>
                  <a:prstClr val="black"/>
                </a:solidFill>
                <a:latin typeface="+mj-lt"/>
              </a:rPr>
              <a:t> business features at a great entry price point</a:t>
            </a:r>
          </a:p>
          <a:p>
            <a:pPr marL="171450" lvl="2" indent="-171450">
              <a:lnSpc>
                <a:spcPct val="120000"/>
              </a:lnSpc>
              <a:buSzPct val="80000"/>
              <a:buFont typeface="Arial" pitchFamily="34" charset="0"/>
              <a:buChar char="•"/>
            </a:pPr>
            <a:r>
              <a:rPr lang="en-US" sz="1100" dirty="0">
                <a:solidFill>
                  <a:prstClr val="black"/>
                </a:solidFill>
                <a:latin typeface="+mj-lt"/>
              </a:rPr>
              <a:t>New stylish commercial industrial design with metal case and HP DuraFinish,</a:t>
            </a:r>
            <a:r>
              <a:rPr lang="en-US" sz="1100" baseline="30000" dirty="0">
                <a:solidFill>
                  <a:prstClr val="black"/>
                </a:solidFill>
                <a:latin typeface="+mj-lt"/>
              </a:rPr>
              <a:t>27</a:t>
            </a:r>
            <a:r>
              <a:rPr lang="en-US" sz="1100" dirty="0">
                <a:solidFill>
                  <a:prstClr val="black"/>
                </a:solidFill>
                <a:latin typeface="+mj-lt"/>
              </a:rPr>
              <a:t> metal hinges, strong build </a:t>
            </a:r>
          </a:p>
        </p:txBody>
      </p:sp>
      <p:sp>
        <p:nvSpPr>
          <p:cNvPr id="5" name="Text Placeholder 4"/>
          <p:cNvSpPr txBox="1">
            <a:spLocks/>
          </p:cNvSpPr>
          <p:nvPr/>
        </p:nvSpPr>
        <p:spPr>
          <a:xfrm>
            <a:off x="517526" y="4332818"/>
            <a:ext cx="2562225" cy="342900"/>
          </a:xfrm>
          <a:prstGeom prst="rect">
            <a:avLst/>
          </a:prstGeom>
        </p:spPr>
        <p:txBody>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accent1"/>
                </a:solidFill>
                <a:latin typeface="HP Simplified" pitchFamily="34" charset="0"/>
                <a:ea typeface="+mn-ea"/>
                <a:cs typeface="HP Simplified" pitchFamily="34" charset="0"/>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HP Simplified" pitchFamily="34" charset="0"/>
                <a:ea typeface="+mn-ea"/>
                <a:cs typeface="HP Simplified" pitchFamily="34" charset="0"/>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rgbClr val="000000"/>
                </a:solidFill>
                <a:latin typeface="HP Simplified" pitchFamily="34" charset="0"/>
                <a:ea typeface="+mn-ea"/>
                <a:cs typeface="HP Simplified" pitchFamily="34" charset="0"/>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dirty="0" smtClean="0">
                <a:solidFill>
                  <a:srgbClr val="000000"/>
                </a:solidFill>
                <a:latin typeface="HP Simplified" pitchFamily="34" charset="0"/>
                <a:ea typeface="+mn-ea"/>
                <a:cs typeface="HP Simplified" pitchFamily="34" charset="0"/>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rgbClr val="000000"/>
                </a:solidFill>
                <a:latin typeface="HP Simplified" pitchFamily="34" charset="0"/>
                <a:ea typeface="+mn-ea"/>
                <a:cs typeface="HP Simplified" pitchFamily="34" charset="0"/>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40"/>
              </a:spcAft>
              <a:defRPr/>
            </a:pPr>
            <a:r>
              <a:rPr lang="en-US" sz="1200" u="sng" dirty="0" smtClean="0">
                <a:solidFill>
                  <a:schemeClr val="tx1"/>
                </a:solidFill>
                <a:latin typeface="+mn-lt"/>
                <a:cs typeface="Arial" pitchFamily="34" charset="0"/>
              </a:rPr>
              <a:t>What’s New?</a:t>
            </a:r>
            <a:endParaRPr lang="en-US" sz="1200" u="sng" dirty="0">
              <a:solidFill>
                <a:schemeClr val="tx1"/>
              </a:solidFill>
              <a:latin typeface="+mn-lt"/>
              <a:cs typeface="Arial" pitchFamily="34" charset="0"/>
            </a:endParaRPr>
          </a:p>
        </p:txBody>
      </p:sp>
      <p:sp>
        <p:nvSpPr>
          <p:cNvPr id="6" name="Text Placeholder 18"/>
          <p:cNvSpPr txBox="1">
            <a:spLocks/>
          </p:cNvSpPr>
          <p:nvPr/>
        </p:nvSpPr>
        <p:spPr bwMode="auto">
          <a:xfrm>
            <a:off x="504826" y="4669367"/>
            <a:ext cx="3971925" cy="1164167"/>
          </a:xfrm>
          <a:prstGeom prst="rect">
            <a:avLst/>
          </a:prstGeom>
          <a:noFill/>
          <a:ln w="9525">
            <a:noFill/>
            <a:miter lim="800000"/>
            <a:headEnd/>
            <a:tailEnd/>
          </a:ln>
        </p:spPr>
        <p:txBody>
          <a:bodyPr/>
          <a:lstStyle/>
          <a:p>
            <a:pPr marL="171450" indent="-171450" defTabSz="457200">
              <a:lnSpc>
                <a:spcPct val="120000"/>
              </a:lnSpc>
              <a:spcAft>
                <a:spcPts val="138"/>
              </a:spcAft>
              <a:buSzPct val="100000"/>
              <a:buFont typeface="Arial" pitchFamily="34" charset="0"/>
              <a:buChar char="•"/>
            </a:pPr>
            <a:r>
              <a:rPr lang="en-US" altLang="zh-TW" sz="1000" dirty="0">
                <a:ea typeface="新細明體" charset="-120"/>
              </a:rPr>
              <a:t>New ID</a:t>
            </a:r>
          </a:p>
          <a:p>
            <a:pPr marL="171450" indent="-171450" defTabSz="457200">
              <a:lnSpc>
                <a:spcPct val="120000"/>
              </a:lnSpc>
              <a:spcAft>
                <a:spcPts val="138"/>
              </a:spcAft>
              <a:buSzPct val="100000"/>
              <a:buFont typeface="Arial" pitchFamily="34" charset="0"/>
              <a:buChar char="•"/>
            </a:pPr>
            <a:r>
              <a:rPr lang="en-US" altLang="zh-TW" sz="1000" dirty="0">
                <a:ea typeface="新細明體" charset="-120"/>
              </a:rPr>
              <a:t>3rd generation Intel</a:t>
            </a:r>
            <a:r>
              <a:rPr lang="en-US" altLang="zh-TW" sz="1000" baseline="30000" dirty="0">
                <a:ea typeface="新細明體" charset="-120"/>
              </a:rPr>
              <a:t>®</a:t>
            </a:r>
            <a:r>
              <a:rPr lang="en-US" altLang="zh-TW" sz="1000" dirty="0">
                <a:ea typeface="新細明體" charset="-120"/>
              </a:rPr>
              <a:t> </a:t>
            </a:r>
            <a:r>
              <a:rPr lang="en-US" altLang="zh-TW" sz="1000" dirty="0" err="1">
                <a:ea typeface="新細明體" charset="-120"/>
              </a:rPr>
              <a:t>Core</a:t>
            </a:r>
            <a:r>
              <a:rPr lang="en-US" altLang="zh-TW" sz="1000" baseline="30000" dirty="0" err="1">
                <a:ea typeface="新細明體" charset="-120"/>
              </a:rPr>
              <a:t>TM</a:t>
            </a:r>
            <a:r>
              <a:rPr lang="en-US" altLang="zh-TW" sz="1000" dirty="0">
                <a:ea typeface="新細明體" charset="-120"/>
              </a:rPr>
              <a:t> </a:t>
            </a:r>
            <a:r>
              <a:rPr lang="en-US" altLang="zh-TW" sz="1000" dirty="0" smtClean="0">
                <a:ea typeface="新細明體" charset="-120"/>
              </a:rPr>
              <a:t>processors</a:t>
            </a:r>
            <a:endParaRPr lang="en-US" altLang="zh-TW" sz="1000" dirty="0">
              <a:ea typeface="新細明體" charset="-120"/>
            </a:endParaRPr>
          </a:p>
          <a:p>
            <a:pPr marL="171450" indent="-171450" defTabSz="457200">
              <a:lnSpc>
                <a:spcPct val="120000"/>
              </a:lnSpc>
              <a:spcAft>
                <a:spcPts val="138"/>
              </a:spcAft>
              <a:buSzPct val="100000"/>
              <a:buFont typeface="Arial" pitchFamily="34" charset="0"/>
              <a:buChar char="•"/>
            </a:pPr>
            <a:r>
              <a:rPr lang="en-US" altLang="zh-TW" sz="1000" dirty="0">
                <a:ea typeface="新細明體" charset="-120"/>
              </a:rPr>
              <a:t>DDR3 1600 MHz</a:t>
            </a:r>
          </a:p>
          <a:p>
            <a:pPr marL="171450" indent="-171450" defTabSz="457200">
              <a:lnSpc>
                <a:spcPct val="120000"/>
              </a:lnSpc>
              <a:spcAft>
                <a:spcPts val="138"/>
              </a:spcAft>
              <a:buSzPct val="100000"/>
              <a:buFont typeface="Arial" pitchFamily="34" charset="0"/>
              <a:buChar char="•"/>
            </a:pPr>
            <a:r>
              <a:rPr lang="en-US" altLang="zh-TW" sz="1000" dirty="0">
                <a:ea typeface="新細明體" charset="-120"/>
              </a:rPr>
              <a:t>USB 3.0 (two ports)</a:t>
            </a:r>
          </a:p>
          <a:p>
            <a:pPr marL="171450" indent="-171450" defTabSz="457200">
              <a:lnSpc>
                <a:spcPct val="120000"/>
              </a:lnSpc>
              <a:spcAft>
                <a:spcPts val="138"/>
              </a:spcAft>
              <a:buSzPct val="100000"/>
              <a:buFont typeface="Arial" pitchFamily="34" charset="0"/>
              <a:buChar char="•"/>
            </a:pPr>
            <a:r>
              <a:rPr lang="en-US" altLang="zh-TW" sz="1000" dirty="0" smtClean="0">
                <a:ea typeface="新細明體" charset="-120"/>
              </a:rPr>
              <a:t>Bluetooth</a:t>
            </a:r>
            <a:r>
              <a:rPr lang="en-US" altLang="zh-TW" sz="1000" baseline="30000" dirty="0">
                <a:ea typeface="新細明體" charset="-120"/>
              </a:rPr>
              <a:t>®</a:t>
            </a:r>
            <a:r>
              <a:rPr lang="en-US" altLang="zh-TW" sz="1000" dirty="0">
                <a:ea typeface="新細明體" charset="-120"/>
              </a:rPr>
              <a:t> 4.0</a:t>
            </a:r>
          </a:p>
        </p:txBody>
      </p:sp>
      <p:sp>
        <p:nvSpPr>
          <p:cNvPr id="37" name="Text Placeholder 4"/>
          <p:cNvSpPr txBox="1">
            <a:spLocks/>
          </p:cNvSpPr>
          <p:nvPr/>
        </p:nvSpPr>
        <p:spPr>
          <a:xfrm>
            <a:off x="4900839" y="4324351"/>
            <a:ext cx="1739900" cy="342900"/>
          </a:xfrm>
          <a:prstGeom prst="rect">
            <a:avLst/>
          </a:prstGeom>
        </p:spPr>
        <p:txBody>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accent1"/>
                </a:solidFill>
                <a:latin typeface="HP Simplified" pitchFamily="34" charset="0"/>
                <a:ea typeface="+mn-ea"/>
                <a:cs typeface="HP Simplified" pitchFamily="34" charset="0"/>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HP Simplified" pitchFamily="34" charset="0"/>
                <a:ea typeface="+mn-ea"/>
                <a:cs typeface="HP Simplified" pitchFamily="34" charset="0"/>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rgbClr val="000000"/>
                </a:solidFill>
                <a:latin typeface="HP Simplified" pitchFamily="34" charset="0"/>
                <a:ea typeface="+mn-ea"/>
                <a:cs typeface="HP Simplified" pitchFamily="34" charset="0"/>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dirty="0" smtClean="0">
                <a:solidFill>
                  <a:srgbClr val="000000"/>
                </a:solidFill>
                <a:latin typeface="HP Simplified" pitchFamily="34" charset="0"/>
                <a:ea typeface="+mn-ea"/>
                <a:cs typeface="HP Simplified" pitchFamily="34" charset="0"/>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rgbClr val="000000"/>
                </a:solidFill>
                <a:latin typeface="HP Simplified" pitchFamily="34" charset="0"/>
                <a:ea typeface="+mn-ea"/>
                <a:cs typeface="HP Simplified" pitchFamily="34" charset="0"/>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40"/>
              </a:spcAft>
              <a:defRPr/>
            </a:pPr>
            <a:r>
              <a:rPr lang="en-US" sz="1200" u="sng" smtClean="0">
                <a:solidFill>
                  <a:schemeClr val="tx1"/>
                </a:solidFill>
                <a:latin typeface="+mn-lt"/>
                <a:cs typeface="Arial" pitchFamily="34" charset="0"/>
              </a:rPr>
              <a:t>What’s the Same?</a:t>
            </a:r>
            <a:endParaRPr lang="en-US" sz="1200" u="sng">
              <a:solidFill>
                <a:schemeClr val="tx1"/>
              </a:solidFill>
              <a:latin typeface="+mn-lt"/>
              <a:cs typeface="Arial" pitchFamily="34" charset="0"/>
            </a:endParaRPr>
          </a:p>
        </p:txBody>
      </p:sp>
      <p:sp>
        <p:nvSpPr>
          <p:cNvPr id="38" name="Text Placeholder 18"/>
          <p:cNvSpPr txBox="1">
            <a:spLocks/>
          </p:cNvSpPr>
          <p:nvPr/>
        </p:nvSpPr>
        <p:spPr bwMode="auto">
          <a:xfrm>
            <a:off x="4905603" y="4658784"/>
            <a:ext cx="3135312" cy="2292349"/>
          </a:xfrm>
          <a:prstGeom prst="rect">
            <a:avLst/>
          </a:prstGeom>
          <a:noFill/>
          <a:ln w="9525">
            <a:noFill/>
            <a:miter lim="800000"/>
            <a:headEnd/>
            <a:tailEnd/>
          </a:ln>
        </p:spPr>
        <p:txBody>
          <a:bodyPr/>
          <a:lstStyle/>
          <a:p>
            <a:pPr marL="171450" indent="-171450" defTabSz="457200">
              <a:lnSpc>
                <a:spcPct val="120000"/>
              </a:lnSpc>
              <a:spcAft>
                <a:spcPts val="138"/>
              </a:spcAft>
              <a:buClr>
                <a:prstClr val="black"/>
              </a:buClr>
              <a:buSzPct val="100000"/>
              <a:buFont typeface="Arial" pitchFamily="34" charset="0"/>
              <a:buChar char="•"/>
            </a:pPr>
            <a:r>
              <a:rPr lang="en-US" sz="1000"/>
              <a:t>Reliability – 115,000 hours of testing</a:t>
            </a:r>
            <a:endParaRPr lang="en-US" sz="1000" dirty="0"/>
          </a:p>
          <a:p>
            <a:pPr marL="171450" indent="-171450" defTabSz="457200">
              <a:lnSpc>
                <a:spcPct val="120000"/>
              </a:lnSpc>
              <a:spcAft>
                <a:spcPts val="138"/>
              </a:spcAft>
              <a:buClr>
                <a:prstClr val="black"/>
              </a:buClr>
              <a:buSzPct val="100000"/>
              <a:buFont typeface="Arial" pitchFamily="34" charset="0"/>
              <a:buChar char="•"/>
            </a:pPr>
            <a:r>
              <a:rPr lang="en-US" sz="1000"/>
              <a:t>Multimedia features: HD</a:t>
            </a:r>
            <a:r>
              <a:rPr lang="en-US" sz="1000" baseline="30000"/>
              <a:t>6</a:t>
            </a:r>
            <a:r>
              <a:rPr lang="en-US" sz="1000"/>
              <a:t> webcam,</a:t>
            </a:r>
            <a:r>
              <a:rPr lang="en-US" sz="1000" baseline="30000"/>
              <a:t>13</a:t>
            </a:r>
            <a:r>
              <a:rPr lang="en-US" sz="1000"/>
              <a:t> SRS Premium Sound &amp; HDMI output</a:t>
            </a:r>
            <a:endParaRPr lang="en-US" sz="1000" dirty="0"/>
          </a:p>
        </p:txBody>
      </p:sp>
      <p:pic>
        <p:nvPicPr>
          <p:cNvPr id="39" name="Picture 38"/>
          <p:cNvPicPr/>
          <p:nvPr/>
        </p:nvPicPr>
        <p:blipFill>
          <a:blip r:embed="rId3" cstate="email">
            <a:extLst>
              <a:ext uri="{28A0092B-C50C-407E-A947-70E740481C1C}">
                <a14:useLocalDpi xmlns:a14="http://schemas.microsoft.com/office/drawing/2010/main"/>
              </a:ext>
            </a:extLst>
          </a:blip>
          <a:stretch>
            <a:fillRect/>
          </a:stretch>
        </p:blipFill>
        <p:spPr bwMode="auto">
          <a:xfrm>
            <a:off x="439739" y="1214440"/>
            <a:ext cx="2792412" cy="2093912"/>
          </a:xfrm>
          <a:prstGeom prst="rect">
            <a:avLst/>
          </a:prstGeom>
          <a:noFill/>
          <a:effectLst>
            <a:outerShdw blurRad="127000" dist="63500" dir="30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451" y="2212977"/>
            <a:ext cx="1633538" cy="1225550"/>
          </a:xfrm>
          <a:prstGeom prst="rect">
            <a:avLst/>
          </a:prstGeom>
          <a:noFill/>
          <a:ln w="9525">
            <a:noFill/>
            <a:miter lim="800000"/>
            <a:headEnd/>
            <a:tailEnd/>
          </a:ln>
        </p:spPr>
      </p:pic>
      <p:cxnSp>
        <p:nvCxnSpPr>
          <p:cNvPr id="42" name="Straight Arrow Connector 41"/>
          <p:cNvCxnSpPr/>
          <p:nvPr/>
        </p:nvCxnSpPr>
        <p:spPr>
          <a:xfrm flipV="1">
            <a:off x="3741965" y="3426620"/>
            <a:ext cx="4298950" cy="23813"/>
          </a:xfrm>
          <a:prstGeom prst="straightConnector1">
            <a:avLst/>
          </a:prstGeom>
          <a:ln w="12700" cmpd="sng">
            <a:solidFill>
              <a:schemeClr val="accent1">
                <a:lumMod val="75000"/>
              </a:schemeClr>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nvGrpSpPr>
          <p:cNvPr id="43" name="Group 55"/>
          <p:cNvGrpSpPr>
            <a:grpSpLocks/>
          </p:cNvGrpSpPr>
          <p:nvPr/>
        </p:nvGrpSpPr>
        <p:grpSpPr bwMode="auto">
          <a:xfrm>
            <a:off x="3970565" y="3098008"/>
            <a:ext cx="671514" cy="657225"/>
            <a:chOff x="4776079" y="2342183"/>
            <a:chExt cx="671144" cy="657111"/>
          </a:xfrm>
        </p:grpSpPr>
        <p:grpSp>
          <p:nvGrpSpPr>
            <p:cNvPr id="44" name="Group 56"/>
            <p:cNvGrpSpPr>
              <a:grpSpLocks/>
            </p:cNvGrpSpPr>
            <p:nvPr/>
          </p:nvGrpSpPr>
          <p:grpSpPr bwMode="auto">
            <a:xfrm>
              <a:off x="4776079" y="2342183"/>
              <a:ext cx="671144" cy="657111"/>
              <a:chOff x="1108086" y="2605742"/>
              <a:chExt cx="671144" cy="657111"/>
            </a:xfrm>
          </p:grpSpPr>
          <p:sp>
            <p:nvSpPr>
              <p:cNvPr id="46" name="Oval 45"/>
              <p:cNvSpPr/>
              <p:nvPr/>
            </p:nvSpPr>
            <p:spPr>
              <a:xfrm>
                <a:off x="1108086" y="2605742"/>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dirty="0">
                  <a:solidFill>
                    <a:prstClr val="white"/>
                  </a:solidFill>
                  <a:latin typeface="Arial" pitchFamily="34" charset="0"/>
                  <a:cs typeface="Arial" pitchFamily="34" charset="0"/>
                </a:endParaRPr>
              </a:p>
            </p:txBody>
          </p:sp>
          <p:sp>
            <p:nvSpPr>
              <p:cNvPr id="47" name="Rectangle 46"/>
              <p:cNvSpPr/>
              <p:nvPr/>
            </p:nvSpPr>
            <p:spPr>
              <a:xfrm>
                <a:off x="1116021" y="3015246"/>
                <a:ext cx="663209" cy="195228"/>
              </a:xfrm>
              <a:prstGeom prst="rect">
                <a:avLst/>
              </a:prstGeom>
            </p:spPr>
            <p:txBody>
              <a:bodyPr wrap="none">
                <a:spAutoFit/>
              </a:bodyPr>
              <a:lstStyle/>
              <a:p>
                <a:pPr algn="ctr">
                  <a:lnSpc>
                    <a:spcPts val="800"/>
                  </a:lnSpc>
                  <a:defRPr/>
                </a:pPr>
                <a:r>
                  <a:rPr lang="en-US" sz="750">
                    <a:solidFill>
                      <a:prstClr val="black"/>
                    </a:solidFill>
                    <a:latin typeface="Arial" pitchFamily="34" charset="0"/>
                  </a:rPr>
                  <a:t>Up to 9hrs</a:t>
                </a:r>
                <a:r>
                  <a:rPr lang="en-US" sz="800" baseline="30000">
                    <a:solidFill>
                      <a:prstClr val="black"/>
                    </a:solidFill>
                    <a:latin typeface="Arial" pitchFamily="34" charset="0"/>
                  </a:rPr>
                  <a:t>1</a:t>
                </a:r>
                <a:endParaRPr lang="en-US" sz="750" dirty="0">
                  <a:solidFill>
                    <a:prstClr val="black"/>
                  </a:solidFill>
                  <a:latin typeface="Arial" pitchFamily="34" charset="0"/>
                </a:endParaRPr>
              </a:p>
            </p:txBody>
          </p:sp>
        </p:grpSp>
        <p:pic>
          <p:nvPicPr>
            <p:cNvPr id="45" name="Picture 9"/>
            <p:cNvPicPr>
              <a:picLocks noChangeAspect="1" noChangeArrowheads="1"/>
            </p:cNvPicPr>
            <p:nvPr/>
          </p:nvPicPr>
          <p:blipFill>
            <a:blip r:embed="rId5" cstate="email">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866406" y="2470035"/>
              <a:ext cx="400248" cy="245378"/>
            </a:xfrm>
            <a:prstGeom prst="rect">
              <a:avLst/>
            </a:prstGeom>
            <a:noFill/>
            <a:ln>
              <a:noFill/>
            </a:ln>
          </p:spPr>
        </p:pic>
      </p:grpSp>
      <p:grpSp>
        <p:nvGrpSpPr>
          <p:cNvPr id="48" name="Group 60"/>
          <p:cNvGrpSpPr>
            <a:grpSpLocks/>
          </p:cNvGrpSpPr>
          <p:nvPr/>
        </p:nvGrpSpPr>
        <p:grpSpPr bwMode="auto">
          <a:xfrm>
            <a:off x="4791303" y="3098008"/>
            <a:ext cx="657225" cy="657225"/>
            <a:chOff x="4920404" y="2579015"/>
            <a:chExt cx="657111" cy="657111"/>
          </a:xfrm>
        </p:grpSpPr>
        <p:sp>
          <p:nvSpPr>
            <p:cNvPr id="49" name="Oval 48"/>
            <p:cNvSpPr/>
            <p:nvPr/>
          </p:nvSpPr>
          <p:spPr>
            <a:xfrm>
              <a:off x="4920404" y="2579015"/>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dirty="0">
                <a:solidFill>
                  <a:prstClr val="white"/>
                </a:solidFill>
                <a:latin typeface="Arial" pitchFamily="34" charset="0"/>
                <a:cs typeface="Arial" pitchFamily="34" charset="0"/>
              </a:endParaRPr>
            </a:p>
          </p:txBody>
        </p:sp>
        <p:pic>
          <p:nvPicPr>
            <p:cNvPr id="50"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977921" y="2869781"/>
              <a:ext cx="571749" cy="166327"/>
            </a:xfrm>
            <a:prstGeom prst="rect">
              <a:avLst/>
            </a:prstGeom>
            <a:noFill/>
            <a:ln w="9525">
              <a:noFill/>
              <a:miter lim="800000"/>
              <a:headEnd/>
              <a:tailEnd/>
            </a:ln>
          </p:spPr>
        </p:pic>
      </p:grpSp>
      <p:grpSp>
        <p:nvGrpSpPr>
          <p:cNvPr id="51" name="Group 65"/>
          <p:cNvGrpSpPr>
            <a:grpSpLocks/>
          </p:cNvGrpSpPr>
          <p:nvPr/>
        </p:nvGrpSpPr>
        <p:grpSpPr bwMode="auto">
          <a:xfrm>
            <a:off x="6351812" y="3098008"/>
            <a:ext cx="792205" cy="657225"/>
            <a:chOff x="6452550" y="2342183"/>
            <a:chExt cx="791576" cy="657111"/>
          </a:xfrm>
        </p:grpSpPr>
        <p:grpSp>
          <p:nvGrpSpPr>
            <p:cNvPr id="52" name="Group 66"/>
            <p:cNvGrpSpPr>
              <a:grpSpLocks/>
            </p:cNvGrpSpPr>
            <p:nvPr/>
          </p:nvGrpSpPr>
          <p:grpSpPr bwMode="auto">
            <a:xfrm>
              <a:off x="6452550" y="2342183"/>
              <a:ext cx="791576" cy="657111"/>
              <a:chOff x="2447301" y="2605742"/>
              <a:chExt cx="791576" cy="657111"/>
            </a:xfrm>
          </p:grpSpPr>
          <p:sp>
            <p:nvSpPr>
              <p:cNvPr id="54" name="Oval 53"/>
              <p:cNvSpPr/>
              <p:nvPr/>
            </p:nvSpPr>
            <p:spPr>
              <a:xfrm>
                <a:off x="2480734" y="2605742"/>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dirty="0">
                  <a:solidFill>
                    <a:prstClr val="white"/>
                  </a:solidFill>
                  <a:latin typeface="Arial" pitchFamily="34" charset="0"/>
                  <a:cs typeface="Arial" pitchFamily="34" charset="0"/>
                </a:endParaRPr>
              </a:p>
            </p:txBody>
          </p:sp>
          <p:sp>
            <p:nvSpPr>
              <p:cNvPr id="55" name="Rectangle 54"/>
              <p:cNvSpPr/>
              <p:nvPr/>
            </p:nvSpPr>
            <p:spPr>
              <a:xfrm>
                <a:off x="2447301" y="2927948"/>
                <a:ext cx="791576" cy="297465"/>
              </a:xfrm>
              <a:prstGeom prst="rect">
                <a:avLst/>
              </a:prstGeom>
            </p:spPr>
            <p:txBody>
              <a:bodyPr wrap="none">
                <a:spAutoFit/>
              </a:bodyPr>
              <a:lstStyle/>
              <a:p>
                <a:pPr algn="ctr">
                  <a:lnSpc>
                    <a:spcPts val="800"/>
                  </a:lnSpc>
                  <a:defRPr/>
                </a:pPr>
                <a:r>
                  <a:rPr lang="en-US" sz="750">
                    <a:solidFill>
                      <a:prstClr val="black"/>
                    </a:solidFill>
                    <a:latin typeface="Arial" pitchFamily="34" charset="0"/>
                  </a:rPr>
                  <a:t>SRS Premium</a:t>
                </a:r>
                <a:endParaRPr lang="en-US" sz="750" dirty="0">
                  <a:solidFill>
                    <a:prstClr val="black"/>
                  </a:solidFill>
                  <a:latin typeface="Arial" pitchFamily="34" charset="0"/>
                </a:endParaRPr>
              </a:p>
              <a:p>
                <a:pPr algn="ctr">
                  <a:lnSpc>
                    <a:spcPts val="800"/>
                  </a:lnSpc>
                  <a:defRPr/>
                </a:pPr>
                <a:r>
                  <a:rPr lang="en-US" sz="750">
                    <a:solidFill>
                      <a:prstClr val="black"/>
                    </a:solidFill>
                    <a:latin typeface="Arial" pitchFamily="34" charset="0"/>
                  </a:rPr>
                  <a:t>Sound Pro</a:t>
                </a:r>
                <a:endParaRPr lang="en-US" sz="750" dirty="0">
                  <a:solidFill>
                    <a:prstClr val="black"/>
                  </a:solidFill>
                  <a:latin typeface="Arial" pitchFamily="34" charset="0"/>
                </a:endParaRPr>
              </a:p>
            </p:txBody>
          </p:sp>
        </p:grpSp>
        <p:pic>
          <p:nvPicPr>
            <p:cNvPr id="53" name="Picture 5"/>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548821" y="2452648"/>
              <a:ext cx="546103" cy="198967"/>
            </a:xfrm>
            <a:prstGeom prst="rect">
              <a:avLst/>
            </a:prstGeom>
            <a:noFill/>
            <a:ln w="9525">
              <a:noFill/>
              <a:miter lim="800000"/>
              <a:headEnd/>
              <a:tailEnd/>
            </a:ln>
            <a:effectLst/>
          </p:spPr>
        </p:pic>
      </p:grpSp>
      <p:grpSp>
        <p:nvGrpSpPr>
          <p:cNvPr id="56" name="Group 70"/>
          <p:cNvGrpSpPr>
            <a:grpSpLocks/>
          </p:cNvGrpSpPr>
          <p:nvPr/>
        </p:nvGrpSpPr>
        <p:grpSpPr bwMode="auto">
          <a:xfrm>
            <a:off x="7045553" y="3098008"/>
            <a:ext cx="857250" cy="657225"/>
            <a:chOff x="7181408" y="2342183"/>
            <a:chExt cx="856556" cy="657111"/>
          </a:xfrm>
        </p:grpSpPr>
        <p:grpSp>
          <p:nvGrpSpPr>
            <p:cNvPr id="57" name="Group 71"/>
            <p:cNvGrpSpPr>
              <a:grpSpLocks/>
            </p:cNvGrpSpPr>
            <p:nvPr/>
          </p:nvGrpSpPr>
          <p:grpSpPr bwMode="auto">
            <a:xfrm>
              <a:off x="7330213" y="2342183"/>
              <a:ext cx="657111" cy="657111"/>
              <a:chOff x="3163015" y="2605742"/>
              <a:chExt cx="657111" cy="657111"/>
            </a:xfrm>
          </p:grpSpPr>
          <p:sp>
            <p:nvSpPr>
              <p:cNvPr id="59" name="Oval 58"/>
              <p:cNvSpPr/>
              <p:nvPr/>
            </p:nvSpPr>
            <p:spPr>
              <a:xfrm>
                <a:off x="3163015" y="2605742"/>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dirty="0">
                  <a:solidFill>
                    <a:prstClr val="white"/>
                  </a:solidFill>
                  <a:latin typeface="Arial" pitchFamily="34" charset="0"/>
                  <a:cs typeface="Arial" pitchFamily="34" charset="0"/>
                </a:endParaRPr>
              </a:p>
            </p:txBody>
          </p:sp>
          <p:sp>
            <p:nvSpPr>
              <p:cNvPr id="60" name="Rectangle 59"/>
              <p:cNvSpPr/>
              <p:nvPr/>
            </p:nvSpPr>
            <p:spPr>
              <a:xfrm>
                <a:off x="3207728" y="2934297"/>
                <a:ext cx="583727" cy="298398"/>
              </a:xfrm>
              <a:prstGeom prst="rect">
                <a:avLst/>
              </a:prstGeom>
            </p:spPr>
            <p:txBody>
              <a:bodyPr>
                <a:spAutoFit/>
              </a:bodyPr>
              <a:lstStyle/>
              <a:p>
                <a:pPr algn="ctr">
                  <a:lnSpc>
                    <a:spcPts val="800"/>
                  </a:lnSpc>
                  <a:defRPr/>
                </a:pPr>
                <a:r>
                  <a:rPr lang="en-US" sz="750" dirty="0">
                    <a:solidFill>
                      <a:prstClr val="black"/>
                    </a:solidFill>
                    <a:latin typeface="Arial" pitchFamily="34" charset="0"/>
                  </a:rPr>
                  <a:t>USB</a:t>
                </a:r>
              </a:p>
              <a:p>
                <a:pPr algn="ctr">
                  <a:lnSpc>
                    <a:spcPts val="800"/>
                  </a:lnSpc>
                  <a:defRPr/>
                </a:pPr>
                <a:r>
                  <a:rPr lang="en-US" sz="750" dirty="0">
                    <a:solidFill>
                      <a:prstClr val="black"/>
                    </a:solidFill>
                    <a:latin typeface="Arial" pitchFamily="34" charset="0"/>
                  </a:rPr>
                  <a:t>Docking</a:t>
                </a:r>
              </a:p>
            </p:txBody>
          </p:sp>
        </p:grpSp>
        <p:pic>
          <p:nvPicPr>
            <p:cNvPr id="58" name="Picture 5"/>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181408" y="2433993"/>
              <a:ext cx="856556" cy="404294"/>
            </a:xfrm>
            <a:prstGeom prst="rect">
              <a:avLst/>
            </a:prstGeom>
            <a:noFill/>
            <a:ln w="9525">
              <a:noFill/>
              <a:miter lim="800000"/>
              <a:headEnd/>
              <a:tailEnd/>
            </a:ln>
            <a:effectLst/>
          </p:spPr>
        </p:pic>
      </p:grpSp>
      <p:grpSp>
        <p:nvGrpSpPr>
          <p:cNvPr id="61" name="Group 42"/>
          <p:cNvGrpSpPr>
            <a:grpSpLocks/>
          </p:cNvGrpSpPr>
          <p:nvPr/>
        </p:nvGrpSpPr>
        <p:grpSpPr bwMode="auto">
          <a:xfrm>
            <a:off x="5615215" y="3121820"/>
            <a:ext cx="692725" cy="657225"/>
            <a:chOff x="1108086" y="2202898"/>
            <a:chExt cx="692605" cy="657111"/>
          </a:xfrm>
        </p:grpSpPr>
        <p:grpSp>
          <p:nvGrpSpPr>
            <p:cNvPr id="62" name="Group 43"/>
            <p:cNvGrpSpPr>
              <a:grpSpLocks/>
            </p:cNvGrpSpPr>
            <p:nvPr/>
          </p:nvGrpSpPr>
          <p:grpSpPr bwMode="auto">
            <a:xfrm>
              <a:off x="1108086" y="2202898"/>
              <a:ext cx="692605" cy="657111"/>
              <a:chOff x="1108086" y="2605742"/>
              <a:chExt cx="692605" cy="657111"/>
            </a:xfrm>
          </p:grpSpPr>
          <p:sp>
            <p:nvSpPr>
              <p:cNvPr id="66" name="Oval 65"/>
              <p:cNvSpPr/>
              <p:nvPr/>
            </p:nvSpPr>
            <p:spPr>
              <a:xfrm>
                <a:off x="1108086" y="2605742"/>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dirty="0">
                  <a:solidFill>
                    <a:prstClr val="white"/>
                  </a:solidFill>
                  <a:latin typeface="Arial" pitchFamily="34" charset="0"/>
                  <a:cs typeface="Arial" pitchFamily="34" charset="0"/>
                </a:endParaRPr>
              </a:p>
            </p:txBody>
          </p:sp>
          <p:sp>
            <p:nvSpPr>
              <p:cNvPr id="67" name="Rectangle 66"/>
              <p:cNvSpPr/>
              <p:nvPr/>
            </p:nvSpPr>
            <p:spPr>
              <a:xfrm>
                <a:off x="1117609" y="2918426"/>
                <a:ext cx="683082" cy="290735"/>
              </a:xfrm>
              <a:prstGeom prst="rect">
                <a:avLst/>
              </a:prstGeom>
            </p:spPr>
            <p:txBody>
              <a:bodyPr wrap="none">
                <a:spAutoFit/>
              </a:bodyPr>
              <a:lstStyle/>
              <a:p>
                <a:pPr algn="ctr">
                  <a:lnSpc>
                    <a:spcPts val="800"/>
                  </a:lnSpc>
                  <a:defRPr/>
                </a:pPr>
                <a:r>
                  <a:rPr lang="en-US" sz="650">
                    <a:solidFill>
                      <a:prstClr val="black"/>
                    </a:solidFill>
                    <a:latin typeface="Arial" pitchFamily="34" charset="0"/>
                  </a:rPr>
                  <a:t> HP</a:t>
                </a:r>
                <a:r>
                  <a:rPr lang="en-US" sz="650" dirty="0">
                    <a:solidFill>
                      <a:prstClr val="black"/>
                    </a:solidFill>
                    <a:latin typeface="Arial" pitchFamily="34" charset="0"/>
                  </a:rPr>
                  <a:t/>
                </a:r>
                <a:br>
                  <a:rPr lang="en-US" sz="650" dirty="0">
                    <a:solidFill>
                      <a:prstClr val="black"/>
                    </a:solidFill>
                    <a:latin typeface="Arial" pitchFamily="34" charset="0"/>
                  </a:rPr>
                </a:br>
                <a:r>
                  <a:rPr lang="en-US" sz="650" dirty="0">
                    <a:solidFill>
                      <a:prstClr val="black"/>
                    </a:solidFill>
                    <a:latin typeface="Arial" pitchFamily="34" charset="0"/>
                  </a:rPr>
                  <a:t>ProtectTools</a:t>
                </a:r>
                <a:r>
                  <a:rPr lang="en-US" sz="650" baseline="30000" dirty="0">
                    <a:solidFill>
                      <a:prstClr val="black"/>
                    </a:solidFill>
                    <a:latin typeface="Arial" pitchFamily="34" charset="0"/>
                  </a:rPr>
                  <a:t>3</a:t>
                </a:r>
              </a:p>
            </p:txBody>
          </p:sp>
        </p:grpSp>
        <p:grpSp>
          <p:nvGrpSpPr>
            <p:cNvPr id="63" name="Group 44"/>
            <p:cNvGrpSpPr>
              <a:grpSpLocks/>
            </p:cNvGrpSpPr>
            <p:nvPr/>
          </p:nvGrpSpPr>
          <p:grpSpPr bwMode="auto">
            <a:xfrm>
              <a:off x="1271779" y="2206669"/>
              <a:ext cx="346170" cy="346168"/>
              <a:chOff x="909831" y="1997918"/>
              <a:chExt cx="346170" cy="346168"/>
            </a:xfrm>
          </p:grpSpPr>
          <p:sp>
            <p:nvSpPr>
              <p:cNvPr id="64" name="Oval 63"/>
              <p:cNvSpPr/>
              <p:nvPr/>
            </p:nvSpPr>
            <p:spPr>
              <a:xfrm>
                <a:off x="950891" y="2046526"/>
                <a:ext cx="246019" cy="2476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400" dirty="0">
                  <a:solidFill>
                    <a:prstClr val="white"/>
                  </a:solidFill>
                  <a:latin typeface="Arial" pitchFamily="34" charset="0"/>
                  <a:cs typeface="Arial" pitchFamily="34" charset="0"/>
                </a:endParaRPr>
              </a:p>
            </p:txBody>
          </p:sp>
          <p:pic>
            <p:nvPicPr>
              <p:cNvPr id="65" name="Picture 3"/>
              <p:cNvPicPr>
                <a:picLocks noChangeAspect="1" noChangeArrowheads="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09831" y="1997918"/>
                <a:ext cx="346170" cy="346168"/>
              </a:xfrm>
              <a:prstGeom prst="rect">
                <a:avLst/>
              </a:prstGeom>
              <a:noFill/>
              <a:ln w="9525">
                <a:noFill/>
                <a:miter lim="800000"/>
                <a:headEnd/>
                <a:tailEnd/>
              </a:ln>
            </p:spPr>
          </p:pic>
        </p:grpSp>
      </p:grpSp>
      <p:sp>
        <p:nvSpPr>
          <p:cNvPr id="68" name="Text Placeholder 7"/>
          <p:cNvSpPr txBox="1">
            <a:spLocks/>
          </p:cNvSpPr>
          <p:nvPr/>
        </p:nvSpPr>
        <p:spPr>
          <a:xfrm>
            <a:off x="7902803" y="223493"/>
            <a:ext cx="1168400" cy="499533"/>
          </a:xfrm>
          <a:prstGeom prst="parallelogram">
            <a:avLst/>
          </a:prstGeom>
          <a:solidFill>
            <a:srgbClr val="0070C0"/>
          </a:solidFill>
          <a:ln w="15875" cap="flat" cmpd="sng" algn="ctr">
            <a:noFill/>
            <a:prstDash val="solid"/>
          </a:ln>
          <a:effectLst>
            <a:outerShdw blurRad="50800" dist="38100" dir="3600000" algn="t"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182880" rIns="0" bIns="228600" numCol="1" spcCol="0" rtlCol="0" fromWordArt="0" anchor="ctr" anchorCtr="0" forceAA="0" compatLnSpc="1">
            <a:prstTxWarp prst="textNoShape">
              <a:avLst/>
            </a:prstTxWarp>
            <a:noAutofit/>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lt1"/>
                </a:solidFill>
                <a:latin typeface="+mn-lt"/>
                <a:ea typeface="+mn-ea"/>
                <a:cs typeface="+mn-cs"/>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chemeClr val="lt1"/>
                </a:solidFill>
                <a:latin typeface="+mn-lt"/>
                <a:ea typeface="+mn-ea"/>
                <a:cs typeface="+mn-cs"/>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chemeClr val="lt1"/>
                </a:solidFill>
                <a:latin typeface="+mn-lt"/>
                <a:ea typeface="+mn-ea"/>
                <a:cs typeface="+mn-cs"/>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dirty="0" smtClean="0">
                <a:solidFill>
                  <a:schemeClr val="lt1"/>
                </a:solidFill>
                <a:latin typeface="+mn-lt"/>
                <a:ea typeface="+mn-ea"/>
                <a:cs typeface="+mn-cs"/>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chemeClr val="lt1"/>
                </a:solidFill>
                <a:latin typeface="+mn-lt"/>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nSpc>
                <a:spcPts val="1300"/>
              </a:lnSpc>
              <a:spcAft>
                <a:spcPts val="0"/>
              </a:spcAft>
              <a:defRPr/>
            </a:pPr>
            <a:r>
              <a:rPr lang="en-US" sz="1100" dirty="0" smtClean="0">
                <a:solidFill>
                  <a:prstClr val="white"/>
                </a:solidFill>
                <a:latin typeface="Arial" pitchFamily="34" charset="0"/>
                <a:cs typeface="Arial" pitchFamily="34" charset="0"/>
              </a:rPr>
              <a:t>HP ProBook </a:t>
            </a:r>
            <a:br>
              <a:rPr lang="en-US" sz="1100" dirty="0" smtClean="0">
                <a:solidFill>
                  <a:prstClr val="white"/>
                </a:solidFill>
                <a:latin typeface="Arial" pitchFamily="34" charset="0"/>
                <a:cs typeface="Arial" pitchFamily="34" charset="0"/>
              </a:rPr>
            </a:br>
            <a:r>
              <a:rPr lang="en-US" sz="1100" dirty="0" smtClean="0">
                <a:solidFill>
                  <a:prstClr val="white"/>
                </a:solidFill>
                <a:latin typeface="Arial" pitchFamily="34" charset="0"/>
                <a:cs typeface="Arial" pitchFamily="34" charset="0"/>
              </a:rPr>
              <a:t>s-series</a:t>
            </a:r>
            <a:endParaRPr lang="en-US" sz="1100" dirty="0">
              <a:solidFill>
                <a:prstClr val="white"/>
              </a:solidFill>
              <a:latin typeface="Arial" pitchFamily="34" charset="0"/>
              <a:cs typeface="Arial" pitchFamily="34" charset="0"/>
            </a:endParaRPr>
          </a:p>
        </p:txBody>
      </p:sp>
      <p:pic>
        <p:nvPicPr>
          <p:cNvPr id="71" name="Picture 2" descr="C:\Users\ecampoy\AppData\Local\Temp\wz180f\English_ci5\Digital_ci5\ci5_d_rgb_3000.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69325" y="3348592"/>
            <a:ext cx="740729" cy="555547"/>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C:\Users\ecampoy\AppData\Local\Temp\wzb602\English_ci7\Digital_ci7\ci7_d_rgb_3000.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755774" y="3348592"/>
            <a:ext cx="735014" cy="551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29208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HP ProBook B-Series</a:t>
            </a:r>
            <a:endParaRPr lang="en-US" dirty="0">
              <a:latin typeface="+mn-lt"/>
            </a:endParaRPr>
          </a:p>
        </p:txBody>
      </p:sp>
      <p:sp>
        <p:nvSpPr>
          <p:cNvPr id="3" name="Text Placeholder 6"/>
          <p:cNvSpPr txBox="1">
            <a:spLocks/>
          </p:cNvSpPr>
          <p:nvPr/>
        </p:nvSpPr>
        <p:spPr>
          <a:xfrm>
            <a:off x="366354" y="1150883"/>
            <a:ext cx="5363886" cy="1041191"/>
          </a:xfrm>
          <a:prstGeom prst="rect">
            <a:avLst/>
          </a:prstGeom>
        </p:spPr>
        <p:txBody>
          <a:bodyPr/>
          <a:lstStyle>
            <a:lvl1pPr marL="0" indent="0" algn="l" defTabSz="457200" rtl="0" eaLnBrk="1" latinLnBrk="0" hangingPunct="1">
              <a:lnSpc>
                <a:spcPct val="120000"/>
              </a:lnSpc>
              <a:spcBef>
                <a:spcPts val="0"/>
              </a:spcBef>
              <a:spcAft>
                <a:spcPts val="140"/>
              </a:spcAft>
              <a:buSzPct val="100000"/>
              <a:buFont typeface="Arial"/>
              <a:buNone/>
              <a:defRPr sz="1800" kern="1200">
                <a:solidFill>
                  <a:schemeClr val="tx1"/>
                </a:solidFill>
                <a:latin typeface="Futura Bk"/>
                <a:ea typeface="+mn-ea"/>
                <a:cs typeface="+mn-cs"/>
              </a:defRPr>
            </a:lvl1pPr>
            <a:lvl2pPr marL="165100" indent="-165100" algn="l" defTabSz="430213" rtl="0" eaLnBrk="1" latinLnBrk="0" hangingPunct="1">
              <a:lnSpc>
                <a:spcPct val="120000"/>
              </a:lnSpc>
              <a:spcBef>
                <a:spcPts val="0"/>
              </a:spcBef>
              <a:spcAft>
                <a:spcPts val="140"/>
              </a:spcAft>
              <a:buSzPct val="100000"/>
              <a:buFont typeface="Lucida Grande"/>
              <a:buChar char="•"/>
              <a:defRPr sz="1800" kern="1200">
                <a:solidFill>
                  <a:schemeClr val="tx1"/>
                </a:solidFill>
                <a:latin typeface="Futura Bk"/>
                <a:ea typeface="+mn-ea"/>
                <a:cs typeface="+mn-cs"/>
              </a:defRPr>
            </a:lvl2pPr>
            <a:lvl3pPr marL="300038" indent="-125413" algn="l" defTabSz="457200" rtl="0" eaLnBrk="1" latinLnBrk="0" hangingPunct="1">
              <a:lnSpc>
                <a:spcPct val="120000"/>
              </a:lnSpc>
              <a:spcBef>
                <a:spcPts val="0"/>
              </a:spcBef>
              <a:spcAft>
                <a:spcPts val="140"/>
              </a:spcAft>
              <a:buFont typeface="Lucida Grande"/>
              <a:buChar char="–"/>
              <a:defRPr sz="1400" kern="1200">
                <a:solidFill>
                  <a:schemeClr val="tx1"/>
                </a:solidFill>
                <a:latin typeface="Futura Bk"/>
                <a:ea typeface="+mn-ea"/>
                <a:cs typeface="+mn-cs"/>
              </a:defRPr>
            </a:lvl3pPr>
            <a:lvl4pPr marL="409575" indent="-123825" algn="l" defTabSz="457200" rtl="0" eaLnBrk="1" latinLnBrk="0" hangingPunct="1">
              <a:lnSpc>
                <a:spcPct val="120000"/>
              </a:lnSpc>
              <a:spcBef>
                <a:spcPts val="0"/>
              </a:spcBef>
              <a:spcAft>
                <a:spcPts val="140"/>
              </a:spcAft>
              <a:buSzPct val="80000"/>
              <a:buFont typeface="Courier New"/>
              <a:buChar char="o"/>
              <a:defRPr lang="en-US" sz="1400" kern="1200" dirty="0" smtClean="0">
                <a:solidFill>
                  <a:schemeClr val="tx1"/>
                </a:solidFill>
                <a:latin typeface="Futura Bk"/>
                <a:ea typeface="+mn-ea"/>
                <a:cs typeface="+mn-cs"/>
              </a:defRPr>
            </a:lvl4pPr>
            <a:lvl5pPr marL="409575" indent="0" algn="l" defTabSz="457200" rtl="0" eaLnBrk="1" latinLnBrk="0" hangingPunct="1">
              <a:lnSpc>
                <a:spcPct val="120000"/>
              </a:lnSpc>
              <a:spcBef>
                <a:spcPts val="0"/>
              </a:spcBef>
              <a:spcAft>
                <a:spcPts val="140"/>
              </a:spcAft>
              <a:buFont typeface="Arial"/>
              <a:buNone/>
              <a:tabLst/>
              <a:defRPr sz="1400" kern="1200">
                <a:solidFill>
                  <a:schemeClr val="tx1"/>
                </a:solidFill>
                <a:latin typeface="Futura Bk"/>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latin typeface="+mn-lt"/>
              </a:rPr>
              <a:t>The professional innovations built into HP </a:t>
            </a:r>
            <a:r>
              <a:rPr lang="en-US" sz="1200" dirty="0" err="1">
                <a:latin typeface="+mn-lt"/>
              </a:rPr>
              <a:t>ProBook</a:t>
            </a:r>
            <a:r>
              <a:rPr lang="en-US" sz="1200" dirty="0">
                <a:latin typeface="+mn-lt"/>
              </a:rPr>
              <a:t> b-series Notebooks help Corporate Enterprise professionals stay up to speed and prepared</a:t>
            </a:r>
            <a:r>
              <a:rPr lang="en-US" sz="1200" dirty="0" smtClean="0">
                <a:latin typeface="+mn-lt"/>
              </a:rPr>
              <a:t>. Keep </a:t>
            </a:r>
            <a:r>
              <a:rPr lang="en-US" sz="1200" dirty="0">
                <a:latin typeface="+mn-lt"/>
              </a:rPr>
              <a:t>vital information </a:t>
            </a:r>
            <a:r>
              <a:rPr lang="en-US" sz="1200" dirty="0" smtClean="0">
                <a:latin typeface="+mn-lt"/>
              </a:rPr>
              <a:t>more secure </a:t>
            </a:r>
            <a:r>
              <a:rPr lang="en-US" sz="1200" dirty="0">
                <a:latin typeface="+mn-lt"/>
              </a:rPr>
              <a:t>and communicate with clients easily</a:t>
            </a:r>
            <a:r>
              <a:rPr lang="en-US" sz="1200" dirty="0" smtClean="0">
                <a:latin typeface="+mn-lt"/>
              </a:rPr>
              <a:t>.</a:t>
            </a:r>
            <a:endParaRPr lang="en-US" sz="1200" dirty="0">
              <a:latin typeface="+mn-lt"/>
            </a:endParaRPr>
          </a:p>
        </p:txBody>
      </p:sp>
      <p:sp>
        <p:nvSpPr>
          <p:cNvPr id="14" name="TextBox 13"/>
          <p:cNvSpPr txBox="1"/>
          <p:nvPr/>
        </p:nvSpPr>
        <p:spPr>
          <a:xfrm>
            <a:off x="531092" y="2656276"/>
            <a:ext cx="7217009" cy="1477328"/>
          </a:xfrm>
          <a:prstGeom prst="rect">
            <a:avLst/>
          </a:prstGeom>
          <a:noFill/>
        </p:spPr>
        <p:txBody>
          <a:bodyPr wrap="square" numCol="2" rtlCol="0">
            <a:spAutoFit/>
          </a:bodyPr>
          <a:lstStyle/>
          <a:p>
            <a:pPr marL="171450" indent="-171450">
              <a:lnSpc>
                <a:spcPct val="125000"/>
              </a:lnSpc>
              <a:buFont typeface="Arial" pitchFamily="34" charset="0"/>
              <a:buChar char="•"/>
            </a:pPr>
            <a:r>
              <a:rPr lang="en-US" sz="1200" dirty="0"/>
              <a:t>Intel</a:t>
            </a:r>
            <a:r>
              <a:rPr lang="en-US" sz="1200" baseline="30000" dirty="0"/>
              <a:t>®</a:t>
            </a:r>
            <a:r>
              <a:rPr lang="en-US" sz="1200" dirty="0"/>
              <a:t> </a:t>
            </a:r>
            <a:r>
              <a:rPr lang="en-US" sz="1200" dirty="0" smtClean="0"/>
              <a:t>vPro </a:t>
            </a:r>
            <a:r>
              <a:rPr lang="en-US" sz="1200" dirty="0"/>
              <a:t>Support for manageability</a:t>
            </a:r>
          </a:p>
          <a:p>
            <a:pPr marL="171450" indent="-171450">
              <a:lnSpc>
                <a:spcPct val="125000"/>
              </a:lnSpc>
              <a:buFont typeface="Arial" pitchFamily="34" charset="0"/>
              <a:buChar char="•"/>
            </a:pPr>
            <a:r>
              <a:rPr lang="en-US" sz="1200" b="1" dirty="0" smtClean="0"/>
              <a:t>Enterprise Docking</a:t>
            </a:r>
          </a:p>
          <a:p>
            <a:pPr marL="171450" indent="-171450">
              <a:lnSpc>
                <a:spcPct val="125000"/>
              </a:lnSpc>
              <a:buFont typeface="Arial" pitchFamily="34" charset="0"/>
              <a:buChar char="•"/>
            </a:pPr>
            <a:r>
              <a:rPr lang="en-US" sz="1200" dirty="0"/>
              <a:t>HP Mobile Broadband with 3G and 4G connectivity</a:t>
            </a:r>
            <a:r>
              <a:rPr lang="en-US" sz="1200" baseline="30000" dirty="0"/>
              <a:t>3</a:t>
            </a:r>
            <a:r>
              <a:rPr lang="en-US" sz="1200" dirty="0"/>
              <a:t> </a:t>
            </a:r>
            <a:endParaRPr lang="en-US" sz="1200" dirty="0" smtClean="0"/>
          </a:p>
          <a:p>
            <a:pPr>
              <a:lnSpc>
                <a:spcPct val="125000"/>
              </a:lnSpc>
            </a:pPr>
            <a:endParaRPr lang="en-US" sz="1200" dirty="0" smtClean="0"/>
          </a:p>
          <a:p>
            <a:pPr>
              <a:lnSpc>
                <a:spcPct val="125000"/>
              </a:lnSpc>
            </a:pPr>
            <a:endParaRPr lang="en-US" sz="1200" dirty="0" smtClean="0"/>
          </a:p>
          <a:p>
            <a:pPr marL="171450" indent="-171450">
              <a:lnSpc>
                <a:spcPct val="125000"/>
              </a:lnSpc>
              <a:spcAft>
                <a:spcPts val="0"/>
              </a:spcAft>
              <a:buFont typeface="Arial" pitchFamily="34" charset="0"/>
              <a:buChar char="•"/>
            </a:pPr>
            <a:r>
              <a:rPr lang="en-US" sz="1200" dirty="0" smtClean="0"/>
              <a:t>Support </a:t>
            </a:r>
            <a:r>
              <a:rPr lang="en-US" sz="1200" dirty="0"/>
              <a:t>for Multi-Display usage</a:t>
            </a:r>
          </a:p>
          <a:p>
            <a:pPr marL="171450" indent="-171450">
              <a:lnSpc>
                <a:spcPct val="125000"/>
              </a:lnSpc>
              <a:spcAft>
                <a:spcPts val="0"/>
              </a:spcAft>
              <a:buFont typeface="Arial" pitchFamily="34" charset="0"/>
              <a:buChar char="•"/>
            </a:pPr>
            <a:r>
              <a:rPr lang="en-US" sz="1200" dirty="0"/>
              <a:t>5 year Care Pack </a:t>
            </a:r>
            <a:r>
              <a:rPr lang="en-US" sz="1200" dirty="0" smtClean="0"/>
              <a:t>options </a:t>
            </a:r>
          </a:p>
          <a:p>
            <a:pPr marL="171450" indent="-171450">
              <a:lnSpc>
                <a:spcPct val="125000"/>
              </a:lnSpc>
              <a:buFont typeface="Arial" pitchFamily="34" charset="0"/>
              <a:buChar char="•"/>
            </a:pPr>
            <a:r>
              <a:rPr lang="en-US" sz="1200" dirty="0"/>
              <a:t>HP </a:t>
            </a:r>
            <a:r>
              <a:rPr lang="en-US" sz="1200" dirty="0" err="1" smtClean="0"/>
              <a:t>DuraFinish</a:t>
            </a:r>
            <a:r>
              <a:rPr lang="en-US" sz="1200" dirty="0" smtClean="0"/>
              <a:t> </a:t>
            </a:r>
            <a:r>
              <a:rPr lang="en-US" sz="1200" dirty="0"/>
              <a:t>helps the exterior resist wear and </a:t>
            </a:r>
            <a:r>
              <a:rPr lang="en-US" sz="1200" dirty="0" smtClean="0"/>
              <a:t>tear</a:t>
            </a:r>
            <a:endParaRPr lang="en-US" sz="1200" dirty="0"/>
          </a:p>
        </p:txBody>
      </p:sp>
      <p:sp>
        <p:nvSpPr>
          <p:cNvPr id="15" name="Rectangle 14"/>
          <p:cNvSpPr/>
          <p:nvPr/>
        </p:nvSpPr>
        <p:spPr>
          <a:xfrm>
            <a:off x="366355" y="2307462"/>
            <a:ext cx="1273105" cy="261610"/>
          </a:xfrm>
          <a:prstGeom prst="rect">
            <a:avLst/>
          </a:prstGeom>
        </p:spPr>
        <p:txBody>
          <a:bodyPr wrap="none">
            <a:spAutoFit/>
          </a:bodyPr>
          <a:lstStyle/>
          <a:p>
            <a:r>
              <a:rPr lang="en-US" sz="1100" b="1" dirty="0"/>
              <a:t>Key </a:t>
            </a:r>
            <a:r>
              <a:rPr lang="en-US" sz="1100" b="1" dirty="0" smtClean="0"/>
              <a:t>Features:</a:t>
            </a:r>
            <a:endParaRPr lang="en-US" sz="1100" b="1" dirty="0"/>
          </a:p>
        </p:txBody>
      </p:sp>
      <p:grpSp>
        <p:nvGrpSpPr>
          <p:cNvPr id="19" name="Group 18"/>
          <p:cNvGrpSpPr/>
          <p:nvPr/>
        </p:nvGrpSpPr>
        <p:grpSpPr>
          <a:xfrm>
            <a:off x="6793915" y="765881"/>
            <a:ext cx="2145254" cy="1608940"/>
            <a:chOff x="4474940" y="1005001"/>
            <a:chExt cx="3285275" cy="2463957"/>
          </a:xfrm>
        </p:grpSpPr>
        <p:pic>
          <p:nvPicPr>
            <p:cNvPr id="20" name="Picture 2"/>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4474940" y="1005001"/>
              <a:ext cx="3285275" cy="246395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 r="7826" b="20738"/>
            <a:stretch/>
          </p:blipFill>
          <p:spPr bwMode="auto">
            <a:xfrm>
              <a:off x="5148869" y="1195993"/>
              <a:ext cx="1958687" cy="1155322"/>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 descr="C:\Users\Justin Chuan\Downloads\G11145007102009_JPGHighres_96dpi_800x600.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40404" y="4801808"/>
            <a:ext cx="697209" cy="638665"/>
          </a:xfrm>
          <a:prstGeom prst="rect">
            <a:avLst/>
          </a:prstGeom>
          <a:noFill/>
          <a:effectLst>
            <a:outerShdw blurRad="50800" dist="38100" dir="318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3" descr="C:\Users\Justin Chuan\Downloads\G10848007072009_JPGHighres_96dpi_800x600.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6036" y="4842000"/>
            <a:ext cx="983959" cy="558280"/>
          </a:xfrm>
          <a:prstGeom prst="rect">
            <a:avLst/>
          </a:prstGeom>
          <a:noFill/>
          <a:effectLst>
            <a:outerShdw blurRad="50800" dist="38100" dir="318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5479646" y="4955785"/>
            <a:ext cx="1115994" cy="401758"/>
          </a:xfrm>
          <a:prstGeom prst="rect">
            <a:avLst/>
          </a:prstGeom>
          <a:noFill/>
          <a:effectLst>
            <a:outerShdw blurRad="50800" dist="38100" dir="318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3" descr="C:\Users\ASalinas\AppData\Local\Microsoft\Windows\Temporary Internet Files\Content.IE5\KBRO465Y\G11620013022010[1].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968011" y="4785979"/>
            <a:ext cx="872202" cy="741371"/>
          </a:xfrm>
          <a:prstGeom prst="rect">
            <a:avLst/>
          </a:prstGeom>
          <a:noFill/>
          <a:effectLst>
            <a:outerShdw blurRad="50800" dist="38100" dir="3180000" algn="tl" rotWithShape="0">
              <a:prstClr val="black">
                <a:alpha val="40000"/>
              </a:prstClr>
            </a:outerShdw>
          </a:effectLst>
        </p:spPr>
      </p:pic>
      <p:pic>
        <p:nvPicPr>
          <p:cNvPr id="29" name="Picture 2" descr="http://www.partshere.com/images/HPCarepack.gif"/>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309290" y="4801808"/>
            <a:ext cx="691422" cy="616055"/>
          </a:xfrm>
          <a:prstGeom prst="rect">
            <a:avLst/>
          </a:prstGeom>
          <a:noFill/>
          <a:extLst>
            <a:ext uri="{909E8E84-426E-40DD-AFC4-6F175D3DCCD1}">
              <a14:hiddenFill xmlns:a14="http://schemas.microsoft.com/office/drawing/2010/main">
                <a:solidFill>
                  <a:srgbClr val="FFFFFF"/>
                </a:solidFill>
              </a14:hiddenFill>
            </a:ext>
          </a:extLst>
        </p:spPr>
      </p:pic>
      <p:sp>
        <p:nvSpPr>
          <p:cNvPr id="31" name="Parallelogram 30"/>
          <p:cNvSpPr/>
          <p:nvPr/>
        </p:nvSpPr>
        <p:spPr>
          <a:xfrm>
            <a:off x="499890" y="5434375"/>
            <a:ext cx="1496252" cy="282913"/>
          </a:xfrm>
          <a:prstGeom prst="parallelogram">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lIns="45720" rIns="45720" rtlCol="0" anchor="ctr"/>
          <a:lstStyle/>
          <a:p>
            <a:pPr algn="ctr"/>
            <a:r>
              <a:rPr lang="en-US" sz="800" dirty="0">
                <a:solidFill>
                  <a:schemeClr val="bg1"/>
                </a:solidFill>
              </a:rPr>
              <a:t>HP Advanced </a:t>
            </a:r>
            <a:r>
              <a:rPr lang="en-US" sz="800" dirty="0" smtClean="0">
                <a:solidFill>
                  <a:schemeClr val="bg1"/>
                </a:solidFill>
              </a:rPr>
              <a:t/>
            </a:r>
            <a:br>
              <a:rPr lang="en-US" sz="800" dirty="0" smtClean="0">
                <a:solidFill>
                  <a:schemeClr val="bg1"/>
                </a:solidFill>
              </a:rPr>
            </a:br>
            <a:r>
              <a:rPr lang="en-US" sz="800" dirty="0" smtClean="0">
                <a:solidFill>
                  <a:schemeClr val="bg1"/>
                </a:solidFill>
              </a:rPr>
              <a:t>Docking Station</a:t>
            </a:r>
            <a:endParaRPr lang="en-US" sz="800" baseline="30000" dirty="0">
              <a:solidFill>
                <a:schemeClr val="bg1"/>
              </a:solidFill>
            </a:endParaRPr>
          </a:p>
        </p:txBody>
      </p:sp>
      <p:sp>
        <p:nvSpPr>
          <p:cNvPr id="32" name="Parallelogram 31"/>
          <p:cNvSpPr/>
          <p:nvPr/>
        </p:nvSpPr>
        <p:spPr>
          <a:xfrm>
            <a:off x="2060869" y="5434375"/>
            <a:ext cx="1496252" cy="282913"/>
          </a:xfrm>
          <a:prstGeom prst="parallelogram">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lIns="45720" rIns="45720" rtlCol="0" anchor="ctr"/>
          <a:lstStyle/>
          <a:p>
            <a:pPr algn="ctr"/>
            <a:r>
              <a:rPr lang="en-GB" sz="800" dirty="0">
                <a:solidFill>
                  <a:schemeClr val="bg1"/>
                </a:solidFill>
              </a:rPr>
              <a:t>HP Carrying </a:t>
            </a:r>
            <a:r>
              <a:rPr lang="en-GB" sz="800" dirty="0" smtClean="0">
                <a:solidFill>
                  <a:schemeClr val="bg1"/>
                </a:solidFill>
              </a:rPr>
              <a:t>Cases</a:t>
            </a:r>
            <a:endParaRPr lang="en-GB" sz="800" baseline="30000" dirty="0">
              <a:solidFill>
                <a:schemeClr val="bg1"/>
              </a:solidFill>
            </a:endParaRPr>
          </a:p>
        </p:txBody>
      </p:sp>
      <p:sp>
        <p:nvSpPr>
          <p:cNvPr id="33" name="Parallelogram 32"/>
          <p:cNvSpPr/>
          <p:nvPr/>
        </p:nvSpPr>
        <p:spPr>
          <a:xfrm>
            <a:off x="3611846" y="5434375"/>
            <a:ext cx="1584533" cy="282913"/>
          </a:xfrm>
          <a:prstGeom prst="parallelogram">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lIns="45720" rIns="45720" rtlCol="0" anchor="ctr"/>
          <a:lstStyle/>
          <a:p>
            <a:pPr algn="ctr"/>
            <a:r>
              <a:rPr lang="en-US" sz="800" dirty="0">
                <a:solidFill>
                  <a:schemeClr val="bg1"/>
                </a:solidFill>
              </a:rPr>
              <a:t>HP Display and </a:t>
            </a:r>
            <a:r>
              <a:rPr lang="en-US" sz="800" dirty="0" smtClean="0">
                <a:solidFill>
                  <a:schemeClr val="bg1"/>
                </a:solidFill>
              </a:rPr>
              <a:t/>
            </a:r>
            <a:br>
              <a:rPr lang="en-US" sz="800" dirty="0" smtClean="0">
                <a:solidFill>
                  <a:schemeClr val="bg1"/>
                </a:solidFill>
              </a:rPr>
            </a:br>
            <a:r>
              <a:rPr lang="en-US" sz="800" dirty="0" smtClean="0">
                <a:solidFill>
                  <a:schemeClr val="bg1"/>
                </a:solidFill>
              </a:rPr>
              <a:t>Notebook Stand</a:t>
            </a:r>
            <a:endParaRPr lang="en-US" sz="800" baseline="30000" dirty="0">
              <a:solidFill>
                <a:schemeClr val="bg1"/>
              </a:solidFill>
            </a:endParaRPr>
          </a:p>
        </p:txBody>
      </p:sp>
      <p:sp>
        <p:nvSpPr>
          <p:cNvPr id="34" name="Parallelogram 33"/>
          <p:cNvSpPr/>
          <p:nvPr/>
        </p:nvSpPr>
        <p:spPr>
          <a:xfrm>
            <a:off x="5251588" y="5434375"/>
            <a:ext cx="1572111" cy="282913"/>
          </a:xfrm>
          <a:prstGeom prst="parallelogram">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lIns="45720" rIns="45720" rtlCol="0" anchor="ctr"/>
          <a:lstStyle/>
          <a:p>
            <a:pPr algn="ctr"/>
            <a:r>
              <a:rPr lang="en-US" sz="800" dirty="0">
                <a:solidFill>
                  <a:schemeClr val="bg1"/>
                </a:solidFill>
              </a:rPr>
              <a:t>HP Extended</a:t>
            </a:r>
            <a:br>
              <a:rPr lang="en-US" sz="800" dirty="0">
                <a:solidFill>
                  <a:schemeClr val="bg1"/>
                </a:solidFill>
              </a:rPr>
            </a:br>
            <a:r>
              <a:rPr lang="en-US" sz="800" dirty="0">
                <a:solidFill>
                  <a:schemeClr val="bg1"/>
                </a:solidFill>
              </a:rPr>
              <a:t>Life </a:t>
            </a:r>
            <a:r>
              <a:rPr lang="en-US" sz="800" dirty="0" smtClean="0">
                <a:solidFill>
                  <a:schemeClr val="bg1"/>
                </a:solidFill>
              </a:rPr>
              <a:t>Batteries</a:t>
            </a:r>
            <a:endParaRPr lang="en-US" sz="800" baseline="30000" dirty="0">
              <a:solidFill>
                <a:schemeClr val="bg1"/>
              </a:solidFill>
            </a:endParaRPr>
          </a:p>
        </p:txBody>
      </p:sp>
      <p:sp>
        <p:nvSpPr>
          <p:cNvPr id="35" name="Parallelogram 34"/>
          <p:cNvSpPr/>
          <p:nvPr/>
        </p:nvSpPr>
        <p:spPr>
          <a:xfrm>
            <a:off x="6894565" y="5434375"/>
            <a:ext cx="1529140" cy="282913"/>
          </a:xfrm>
          <a:prstGeom prst="parallelogram">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lIns="45720" rIns="45720" rtlCol="0" anchor="ctr"/>
          <a:lstStyle/>
          <a:p>
            <a:pPr algn="ctr"/>
            <a:r>
              <a:rPr lang="en-US" sz="800" dirty="0">
                <a:solidFill>
                  <a:schemeClr val="bg1"/>
                </a:solidFill>
              </a:rPr>
              <a:t>HP 5 year</a:t>
            </a:r>
            <a:br>
              <a:rPr lang="en-US" sz="800" dirty="0">
                <a:solidFill>
                  <a:schemeClr val="bg1"/>
                </a:solidFill>
              </a:rPr>
            </a:br>
            <a:r>
              <a:rPr lang="en-US" sz="800" dirty="0">
                <a:solidFill>
                  <a:schemeClr val="bg1"/>
                </a:solidFill>
              </a:rPr>
              <a:t>Care </a:t>
            </a:r>
            <a:r>
              <a:rPr lang="en-US" sz="800" dirty="0" smtClean="0">
                <a:solidFill>
                  <a:schemeClr val="bg1"/>
                </a:solidFill>
              </a:rPr>
              <a:t>Pack</a:t>
            </a:r>
            <a:endParaRPr lang="en-US" sz="800" baseline="30000" dirty="0">
              <a:solidFill>
                <a:schemeClr val="bg1"/>
              </a:solidFill>
            </a:endParaRPr>
          </a:p>
        </p:txBody>
      </p:sp>
      <p:sp>
        <p:nvSpPr>
          <p:cNvPr id="36" name="Text Placeholder 9"/>
          <p:cNvSpPr txBox="1">
            <a:spLocks/>
          </p:cNvSpPr>
          <p:nvPr/>
        </p:nvSpPr>
        <p:spPr>
          <a:xfrm>
            <a:off x="7839505" y="132959"/>
            <a:ext cx="1168400" cy="499533"/>
          </a:xfrm>
          <a:prstGeom prst="parallelogram">
            <a:avLst/>
          </a:prstGeom>
          <a:solidFill>
            <a:srgbClr val="0070C0"/>
          </a:solidFill>
          <a:ln w="15875" cap="flat" cmpd="sng" algn="ctr">
            <a:noFill/>
            <a:prstDash val="solid"/>
          </a:ln>
          <a:effectLst>
            <a:outerShdw blurRad="50800" dist="38100" dir="3600000" algn="t"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182880" rIns="0" bIns="228600" numCol="1" spcCol="0" rtlCol="0" fromWordArt="0" anchor="ctr" anchorCtr="0" forceAA="0" compatLnSpc="1">
            <a:prstTxWarp prst="textNoShape">
              <a:avLst/>
            </a:prstTxWarp>
            <a:noAutofit/>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lt1"/>
                </a:solidFill>
                <a:latin typeface="+mn-lt"/>
                <a:ea typeface="+mn-ea"/>
                <a:cs typeface="+mn-cs"/>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chemeClr val="lt1"/>
                </a:solidFill>
                <a:latin typeface="+mn-lt"/>
                <a:ea typeface="+mn-ea"/>
                <a:cs typeface="+mn-cs"/>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chemeClr val="lt1"/>
                </a:solidFill>
                <a:latin typeface="+mn-lt"/>
                <a:ea typeface="+mn-ea"/>
                <a:cs typeface="+mn-cs"/>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dirty="0" smtClean="0">
                <a:solidFill>
                  <a:schemeClr val="lt1"/>
                </a:solidFill>
                <a:latin typeface="+mn-lt"/>
                <a:ea typeface="+mn-ea"/>
                <a:cs typeface="+mn-cs"/>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chemeClr val="lt1"/>
                </a:solidFill>
                <a:latin typeface="+mn-lt"/>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nSpc>
                <a:spcPts val="1300"/>
              </a:lnSpc>
              <a:spcAft>
                <a:spcPts val="0"/>
              </a:spcAft>
              <a:defRPr/>
            </a:pPr>
            <a:r>
              <a:rPr lang="it-IT" sz="1100" dirty="0" smtClean="0">
                <a:solidFill>
                  <a:prstClr val="white"/>
                </a:solidFill>
                <a:latin typeface="Arial" pitchFamily="34" charset="0"/>
                <a:cs typeface="Arial" pitchFamily="34" charset="0"/>
              </a:rPr>
              <a:t>HP ProBook</a:t>
            </a:r>
            <a:br>
              <a:rPr lang="it-IT" sz="1100" dirty="0" smtClean="0">
                <a:solidFill>
                  <a:prstClr val="white"/>
                </a:solidFill>
                <a:latin typeface="Arial" pitchFamily="34" charset="0"/>
                <a:cs typeface="Arial" pitchFamily="34" charset="0"/>
              </a:rPr>
            </a:br>
            <a:r>
              <a:rPr lang="it-IT" sz="1100" dirty="0" smtClean="0">
                <a:solidFill>
                  <a:prstClr val="white"/>
                </a:solidFill>
                <a:latin typeface="Arial" pitchFamily="34" charset="0"/>
                <a:cs typeface="Arial" pitchFamily="34" charset="0"/>
              </a:rPr>
              <a:t>b-series </a:t>
            </a:r>
            <a:endParaRPr lang="it-IT" sz="1100" dirty="0">
              <a:solidFill>
                <a:prstClr val="white"/>
              </a:solidFill>
              <a:latin typeface="Arial" pitchFamily="34" charset="0"/>
              <a:cs typeface="Arial" pitchFamily="34" charset="0"/>
            </a:endParaRPr>
          </a:p>
        </p:txBody>
      </p:sp>
      <p:pic>
        <p:nvPicPr>
          <p:cNvPr id="21" name="Picture 2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088461" y="2338357"/>
            <a:ext cx="756689" cy="595893"/>
          </a:xfrm>
          <a:prstGeom prst="rect">
            <a:avLst/>
          </a:prstGeom>
        </p:spPr>
      </p:pic>
      <p:pic>
        <p:nvPicPr>
          <p:cNvPr id="24" name="Picture 2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917891" y="2328894"/>
            <a:ext cx="768704" cy="605356"/>
          </a:xfrm>
          <a:prstGeom prst="rect">
            <a:avLst/>
          </a:prstGeom>
        </p:spPr>
      </p:pic>
    </p:spTree>
    <p:extLst>
      <p:ext uri="{BB962C8B-B14F-4D97-AF65-F5344CB8AC3E}">
        <p14:creationId xmlns:p14="http://schemas.microsoft.com/office/powerpoint/2010/main" val="22198733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25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50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nodeType="withEffect">
                                  <p:stCondLst>
                                    <p:cond delay="75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nodeType="withEffect">
                                  <p:stCondLst>
                                    <p:cond delay="100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HP </a:t>
            </a:r>
            <a:r>
              <a:rPr lang="en-US" dirty="0" err="1" smtClean="0"/>
              <a:t>ProBook</a:t>
            </a:r>
            <a:r>
              <a:rPr lang="en-US" dirty="0" smtClean="0"/>
              <a:t> 6470/6570</a:t>
            </a:r>
            <a:endParaRPr lang="en-US" dirty="0"/>
          </a:p>
        </p:txBody>
      </p:sp>
      <p:sp>
        <p:nvSpPr>
          <p:cNvPr id="3" name="Text Placeholder 1"/>
          <p:cNvSpPr txBox="1">
            <a:spLocks/>
          </p:cNvSpPr>
          <p:nvPr/>
        </p:nvSpPr>
        <p:spPr>
          <a:xfrm>
            <a:off x="3232151" y="1295400"/>
            <a:ext cx="5565775" cy="499533"/>
          </a:xfrm>
          <a:prstGeom prst="parallelogram">
            <a:avLst/>
          </a:prstGeom>
          <a:solidFill>
            <a:srgbClr val="0070C0"/>
          </a:solidFill>
          <a:ln w="15875">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182880" rIns="0" bIns="228600" rtlCol="0" anchor="ctr"/>
          <a:lstStyle>
            <a:lvl1pPr marL="0" indent="0" algn="l" defTabSz="457200" rtl="0" eaLnBrk="1" latinLnBrk="0" hangingPunct="1">
              <a:lnSpc>
                <a:spcPct val="120000"/>
              </a:lnSpc>
              <a:spcBef>
                <a:spcPts val="0"/>
              </a:spcBef>
              <a:spcAft>
                <a:spcPts val="140"/>
              </a:spcAft>
              <a:buSzPct val="100000"/>
              <a:buFont typeface="Arial"/>
              <a:buNone/>
              <a:defRPr sz="1800" kern="1200">
                <a:solidFill>
                  <a:schemeClr val="lt1"/>
                </a:solidFill>
                <a:latin typeface="+mn-lt"/>
                <a:ea typeface="+mn-ea"/>
                <a:cs typeface="+mn-cs"/>
              </a:defRPr>
            </a:lvl1pPr>
            <a:lvl2pPr marL="165100" indent="-165100" algn="l" defTabSz="430213" rtl="0" eaLnBrk="1" latinLnBrk="0" hangingPunct="1">
              <a:lnSpc>
                <a:spcPct val="120000"/>
              </a:lnSpc>
              <a:spcBef>
                <a:spcPts val="0"/>
              </a:spcBef>
              <a:spcAft>
                <a:spcPts val="140"/>
              </a:spcAft>
              <a:buSzPct val="100000"/>
              <a:buFont typeface="Lucida Grande"/>
              <a:buChar char="•"/>
              <a:defRPr sz="1800" kern="1200">
                <a:solidFill>
                  <a:schemeClr val="lt1"/>
                </a:solidFill>
                <a:latin typeface="+mn-lt"/>
                <a:ea typeface="+mn-ea"/>
                <a:cs typeface="+mn-cs"/>
              </a:defRPr>
            </a:lvl2pPr>
            <a:lvl3pPr marL="300038" indent="-125413" algn="l" defTabSz="457200" rtl="0" eaLnBrk="1" latinLnBrk="0" hangingPunct="1">
              <a:lnSpc>
                <a:spcPct val="120000"/>
              </a:lnSpc>
              <a:spcBef>
                <a:spcPts val="0"/>
              </a:spcBef>
              <a:spcAft>
                <a:spcPts val="140"/>
              </a:spcAft>
              <a:buFont typeface="Lucida Grande"/>
              <a:buChar char="–"/>
              <a:defRPr sz="1400" kern="1200">
                <a:solidFill>
                  <a:schemeClr val="lt1"/>
                </a:solidFill>
                <a:latin typeface="+mn-lt"/>
                <a:ea typeface="+mn-ea"/>
                <a:cs typeface="+mn-cs"/>
              </a:defRPr>
            </a:lvl3pPr>
            <a:lvl4pPr marL="409575" indent="-123825" algn="l" defTabSz="457200" rtl="0" eaLnBrk="1" latinLnBrk="0" hangingPunct="1">
              <a:lnSpc>
                <a:spcPct val="120000"/>
              </a:lnSpc>
              <a:spcBef>
                <a:spcPts val="0"/>
              </a:spcBef>
              <a:spcAft>
                <a:spcPts val="140"/>
              </a:spcAft>
              <a:buSzPct val="80000"/>
              <a:buFont typeface="Courier New"/>
              <a:buChar char="o"/>
              <a:defRPr lang="en-US" sz="1400" kern="1200" dirty="0" smtClean="0">
                <a:solidFill>
                  <a:schemeClr val="lt1"/>
                </a:solidFill>
                <a:latin typeface="+mn-lt"/>
                <a:ea typeface="+mn-ea"/>
                <a:cs typeface="+mn-cs"/>
              </a:defRPr>
            </a:lvl4pPr>
            <a:lvl5pPr marL="409575" indent="0" algn="l" defTabSz="457200" rtl="0" eaLnBrk="1" latinLnBrk="0" hangingPunct="1">
              <a:lnSpc>
                <a:spcPct val="120000"/>
              </a:lnSpc>
              <a:spcBef>
                <a:spcPts val="0"/>
              </a:spcBef>
              <a:spcAft>
                <a:spcPts val="140"/>
              </a:spcAft>
              <a:buFont typeface="Arial"/>
              <a:buNone/>
              <a:tabLst/>
              <a:defRPr sz="1400" kern="1200">
                <a:solidFill>
                  <a:schemeClr val="lt1"/>
                </a:solidFill>
                <a:latin typeface="+mn-lt"/>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nSpc>
                <a:spcPts val="1300"/>
              </a:lnSpc>
              <a:spcAft>
                <a:spcPts val="0"/>
              </a:spcAft>
              <a:defRPr/>
            </a:pPr>
            <a:r>
              <a:rPr lang="en-US" sz="1600" dirty="0" smtClean="0">
                <a:solidFill>
                  <a:prstClr val="white"/>
                </a:solidFill>
                <a:latin typeface="+mj-lt"/>
                <a:cs typeface="Arial" pitchFamily="34" charset="0"/>
              </a:rPr>
              <a:t>Tailored for Business</a:t>
            </a:r>
            <a:endParaRPr lang="en-GB" sz="1600" dirty="0">
              <a:solidFill>
                <a:prstClr val="white"/>
              </a:solidFill>
              <a:latin typeface="+mj-lt"/>
              <a:cs typeface="Arial" pitchFamily="34" charset="0"/>
            </a:endParaRPr>
          </a:p>
        </p:txBody>
      </p:sp>
      <p:sp>
        <p:nvSpPr>
          <p:cNvPr id="4" name="Text Placeholder 18"/>
          <p:cNvSpPr txBox="1">
            <a:spLocks/>
          </p:cNvSpPr>
          <p:nvPr/>
        </p:nvSpPr>
        <p:spPr bwMode="auto">
          <a:xfrm>
            <a:off x="3205164" y="1900767"/>
            <a:ext cx="5329237" cy="1511300"/>
          </a:xfrm>
          <a:prstGeom prst="rect">
            <a:avLst/>
          </a:prstGeom>
          <a:noFill/>
          <a:ln w="9525">
            <a:noFill/>
            <a:miter lim="800000"/>
            <a:headEnd/>
            <a:tailEnd/>
          </a:ln>
        </p:spPr>
        <p:txBody>
          <a:bodyPr/>
          <a:lstStyle/>
          <a:p>
            <a:pPr marL="171450" lvl="2" indent="-171450">
              <a:lnSpc>
                <a:spcPct val="120000"/>
              </a:lnSpc>
              <a:buSzPct val="80000"/>
              <a:buFont typeface="Arial" pitchFamily="34" charset="0"/>
              <a:buChar char="•"/>
            </a:pPr>
            <a:r>
              <a:rPr lang="en-US" sz="1200" dirty="0">
                <a:solidFill>
                  <a:prstClr val="black"/>
                </a:solidFill>
                <a:latin typeface="+mj-lt"/>
              </a:rPr>
              <a:t>HP’s widest configuration options (</a:t>
            </a:r>
            <a:r>
              <a:rPr lang="en-US" sz="1200" dirty="0" smtClean="0">
                <a:solidFill>
                  <a:prstClr val="black"/>
                </a:solidFill>
                <a:latin typeface="+mj-lt"/>
              </a:rPr>
              <a:t>Intel</a:t>
            </a:r>
            <a:r>
              <a:rPr lang="en-US" sz="1200" baseline="30000" dirty="0" smtClean="0">
                <a:solidFill>
                  <a:prstClr val="black"/>
                </a:solidFill>
                <a:latin typeface="+mj-lt"/>
              </a:rPr>
              <a:t>®</a:t>
            </a:r>
            <a:r>
              <a:rPr lang="en-US" sz="1200" dirty="0" smtClean="0">
                <a:solidFill>
                  <a:prstClr val="black"/>
                </a:solidFill>
                <a:latin typeface="+mj-lt"/>
              </a:rPr>
              <a:t> 15.6</a:t>
            </a:r>
            <a:r>
              <a:rPr lang="en-US" sz="1200" dirty="0">
                <a:solidFill>
                  <a:prstClr val="black"/>
                </a:solidFill>
                <a:latin typeface="+mj-lt"/>
              </a:rPr>
              <a:t>”, 14” diagonal) with enterprise docking and enhanced security and support at an incredible value</a:t>
            </a:r>
          </a:p>
          <a:p>
            <a:pPr marL="171450" lvl="2" indent="-171450">
              <a:lnSpc>
                <a:spcPct val="120000"/>
              </a:lnSpc>
              <a:buSzPct val="80000"/>
              <a:buFont typeface="Arial" pitchFamily="34" charset="0"/>
              <a:buChar char="•"/>
            </a:pPr>
            <a:r>
              <a:rPr lang="en-US" sz="1200" dirty="0">
                <a:solidFill>
                  <a:prstClr val="black"/>
                </a:solidFill>
                <a:latin typeface="+mj-lt"/>
              </a:rPr>
              <a:t>Business-critical features optimized for both mobile and desk-based use (including ease of docking and extended battery life)</a:t>
            </a:r>
          </a:p>
        </p:txBody>
      </p:sp>
      <p:sp>
        <p:nvSpPr>
          <p:cNvPr id="5" name="Text Placeholder 4"/>
          <p:cNvSpPr txBox="1">
            <a:spLocks/>
          </p:cNvSpPr>
          <p:nvPr/>
        </p:nvSpPr>
        <p:spPr>
          <a:xfrm>
            <a:off x="1186933" y="4271434"/>
            <a:ext cx="1252538" cy="342900"/>
          </a:xfrm>
          <a:prstGeom prst="rect">
            <a:avLst/>
          </a:prstGeom>
        </p:spPr>
        <p:txBody>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accent1"/>
                </a:solidFill>
                <a:latin typeface="HP Simplified" pitchFamily="34" charset="0"/>
                <a:ea typeface="+mn-ea"/>
                <a:cs typeface="HP Simplified" pitchFamily="34" charset="0"/>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HP Simplified" pitchFamily="34" charset="0"/>
                <a:ea typeface="+mn-ea"/>
                <a:cs typeface="HP Simplified" pitchFamily="34" charset="0"/>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rgbClr val="000000"/>
                </a:solidFill>
                <a:latin typeface="HP Simplified" pitchFamily="34" charset="0"/>
                <a:ea typeface="+mn-ea"/>
                <a:cs typeface="HP Simplified" pitchFamily="34" charset="0"/>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dirty="0" smtClean="0">
                <a:solidFill>
                  <a:srgbClr val="000000"/>
                </a:solidFill>
                <a:latin typeface="HP Simplified" pitchFamily="34" charset="0"/>
                <a:ea typeface="+mn-ea"/>
                <a:cs typeface="HP Simplified" pitchFamily="34" charset="0"/>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rgbClr val="000000"/>
                </a:solidFill>
                <a:latin typeface="HP Simplified" pitchFamily="34" charset="0"/>
                <a:ea typeface="+mn-ea"/>
                <a:cs typeface="HP Simplified" pitchFamily="34" charset="0"/>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40"/>
              </a:spcAft>
              <a:defRPr/>
            </a:pPr>
            <a:r>
              <a:rPr lang="en-US" sz="1100" u="sng" dirty="0" smtClean="0">
                <a:solidFill>
                  <a:schemeClr val="tx1"/>
                </a:solidFill>
                <a:latin typeface="+mn-lt"/>
                <a:cs typeface="Arial" pitchFamily="34" charset="0"/>
              </a:rPr>
              <a:t>What’s New?</a:t>
            </a:r>
            <a:endParaRPr lang="en-US" sz="1100" u="sng" dirty="0">
              <a:solidFill>
                <a:schemeClr val="tx1"/>
              </a:solidFill>
              <a:latin typeface="+mn-lt"/>
              <a:cs typeface="Arial" pitchFamily="34" charset="0"/>
            </a:endParaRPr>
          </a:p>
        </p:txBody>
      </p:sp>
      <p:sp>
        <p:nvSpPr>
          <p:cNvPr id="6" name="Text Placeholder 18"/>
          <p:cNvSpPr txBox="1">
            <a:spLocks/>
          </p:cNvSpPr>
          <p:nvPr/>
        </p:nvSpPr>
        <p:spPr>
          <a:xfrm>
            <a:off x="1179905" y="4605489"/>
            <a:ext cx="4261982" cy="1968732"/>
          </a:xfrm>
          <a:prstGeom prst="rect">
            <a:avLst/>
          </a:prstGeom>
        </p:spPr>
        <p:txBody>
          <a:bodyPr numCol="2"/>
          <a:lstStyle>
            <a:lvl1pPr marL="0" indent="0" algn="l" defTabSz="457200" rtl="0" eaLnBrk="1" latinLnBrk="0" hangingPunct="1">
              <a:lnSpc>
                <a:spcPct val="120000"/>
              </a:lnSpc>
              <a:spcBef>
                <a:spcPts val="0"/>
              </a:spcBef>
              <a:spcAft>
                <a:spcPts val="140"/>
              </a:spcAft>
              <a:buSzPct val="100000"/>
              <a:buFont typeface="Arial"/>
              <a:buNone/>
              <a:defRPr sz="1400" kern="1200">
                <a:solidFill>
                  <a:schemeClr val="tx1"/>
                </a:solidFill>
                <a:latin typeface="HPFutura Light" pitchFamily="50" charset="0"/>
                <a:ea typeface="+mn-ea"/>
                <a:cs typeface="+mn-cs"/>
              </a:defRPr>
            </a:lvl1pPr>
            <a:lvl2pPr marL="165100" indent="-165100" algn="l" defTabSz="430213" rtl="0" eaLnBrk="1" latinLnBrk="0" hangingPunct="1">
              <a:lnSpc>
                <a:spcPct val="120000"/>
              </a:lnSpc>
              <a:spcBef>
                <a:spcPts val="0"/>
              </a:spcBef>
              <a:spcAft>
                <a:spcPts val="140"/>
              </a:spcAft>
              <a:buSzPct val="100000"/>
              <a:buFont typeface="Lucida Grande"/>
              <a:buChar char="•"/>
              <a:defRPr sz="1400" kern="1200">
                <a:solidFill>
                  <a:schemeClr val="tx1"/>
                </a:solidFill>
                <a:latin typeface="HPFutura Light" pitchFamily="50" charset="0"/>
                <a:ea typeface="+mn-ea"/>
                <a:cs typeface="+mn-cs"/>
              </a:defRPr>
            </a:lvl2pPr>
            <a:lvl3pPr marL="300038" indent="-125413" algn="l" defTabSz="457200" rtl="0" eaLnBrk="1" latinLnBrk="0" hangingPunct="1">
              <a:lnSpc>
                <a:spcPct val="120000"/>
              </a:lnSpc>
              <a:spcBef>
                <a:spcPts val="0"/>
              </a:spcBef>
              <a:spcAft>
                <a:spcPts val="140"/>
              </a:spcAft>
              <a:buFont typeface="Lucida Grande"/>
              <a:buChar char="–"/>
              <a:defRPr sz="1400" kern="1200">
                <a:solidFill>
                  <a:schemeClr val="tx1"/>
                </a:solidFill>
                <a:latin typeface="HPFutura Light" pitchFamily="50" charset="0"/>
                <a:ea typeface="+mn-ea"/>
                <a:cs typeface="+mn-cs"/>
              </a:defRPr>
            </a:lvl3pPr>
            <a:lvl4pPr marL="409575" indent="-123825" algn="l" defTabSz="457200" rtl="0" eaLnBrk="1" latinLnBrk="0" hangingPunct="1">
              <a:lnSpc>
                <a:spcPct val="120000"/>
              </a:lnSpc>
              <a:spcBef>
                <a:spcPts val="0"/>
              </a:spcBef>
              <a:spcAft>
                <a:spcPts val="140"/>
              </a:spcAft>
              <a:buSzPct val="80000"/>
              <a:buFont typeface="Courier New"/>
              <a:buChar char="o"/>
              <a:defRPr lang="en-US" sz="1400" kern="1200">
                <a:solidFill>
                  <a:schemeClr val="tx1"/>
                </a:solidFill>
                <a:latin typeface="HPFutura Light" pitchFamily="50" charset="0"/>
                <a:ea typeface="+mn-ea"/>
                <a:cs typeface="+mn-cs"/>
              </a:defRPr>
            </a:lvl4pPr>
            <a:lvl5pPr marL="409575" indent="0" algn="l" defTabSz="457200" rtl="0" eaLnBrk="1" latinLnBrk="0" hangingPunct="1">
              <a:lnSpc>
                <a:spcPct val="120000"/>
              </a:lnSpc>
              <a:spcBef>
                <a:spcPts val="0"/>
              </a:spcBef>
              <a:spcAft>
                <a:spcPts val="140"/>
              </a:spcAft>
              <a:buFont typeface="Arial"/>
              <a:buNone/>
              <a:tabLst/>
              <a:defRPr sz="1400" kern="1200">
                <a:solidFill>
                  <a:schemeClr val="tx1"/>
                </a:solidFill>
                <a:latin typeface="HPFutura Light" pitchFamily="50" charset="0"/>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buFont typeface="Arial" pitchFamily="34" charset="0"/>
              <a:buChar char="•"/>
              <a:defRPr/>
            </a:pPr>
            <a:r>
              <a:rPr lang="en-US" altLang="zh-TW" sz="1000" dirty="0" smtClean="0">
                <a:latin typeface="+mn-lt"/>
                <a:cs typeface="Arial" pitchFamily="34" charset="0"/>
              </a:rPr>
              <a:t>3rd generation Intel</a:t>
            </a:r>
            <a:r>
              <a:rPr lang="en-US" altLang="zh-TW" sz="1000" baseline="30000" dirty="0" smtClean="0">
                <a:latin typeface="+mn-lt"/>
                <a:cs typeface="Arial" pitchFamily="34" charset="0"/>
              </a:rPr>
              <a:t>®</a:t>
            </a:r>
            <a:r>
              <a:rPr lang="en-US" altLang="zh-TW" sz="1000" dirty="0" smtClean="0">
                <a:latin typeface="+mn-lt"/>
                <a:cs typeface="Arial" pitchFamily="34" charset="0"/>
              </a:rPr>
              <a:t> </a:t>
            </a:r>
            <a:r>
              <a:rPr lang="en-US" altLang="zh-TW" sz="1000" dirty="0" err="1" smtClean="0">
                <a:latin typeface="+mn-lt"/>
                <a:cs typeface="Arial" pitchFamily="34" charset="0"/>
              </a:rPr>
              <a:t>Core</a:t>
            </a:r>
            <a:r>
              <a:rPr lang="en-US" altLang="zh-TW" sz="1000" baseline="30000" dirty="0" err="1" smtClean="0">
                <a:latin typeface="+mn-lt"/>
                <a:cs typeface="Arial" pitchFamily="34" charset="0"/>
              </a:rPr>
              <a:t>TM</a:t>
            </a:r>
            <a:r>
              <a:rPr lang="en-US" altLang="zh-TW" sz="1000" dirty="0" smtClean="0">
                <a:latin typeface="+mn-lt"/>
                <a:cs typeface="Arial" pitchFamily="34" charset="0"/>
              </a:rPr>
              <a:t> processors </a:t>
            </a:r>
            <a:endParaRPr lang="en-US" altLang="zh-TW" sz="1000" dirty="0">
              <a:latin typeface="+mn-lt"/>
              <a:cs typeface="Arial" pitchFamily="34" charset="0"/>
            </a:endParaRPr>
          </a:p>
          <a:p>
            <a:pPr marL="171450" indent="-171450">
              <a:buFont typeface="Arial" pitchFamily="34" charset="0"/>
              <a:buChar char="•"/>
              <a:defRPr/>
            </a:pPr>
            <a:r>
              <a:rPr lang="en-US" sz="1000" dirty="0" smtClean="0">
                <a:latin typeface="+mn-lt"/>
                <a:cs typeface="Arial" pitchFamily="34" charset="0"/>
              </a:rPr>
              <a:t>DDR3 1600 MHz</a:t>
            </a:r>
            <a:endParaRPr lang="en-US" sz="1000" dirty="0">
              <a:latin typeface="+mn-lt"/>
              <a:cs typeface="Arial" pitchFamily="34" charset="0"/>
            </a:endParaRPr>
          </a:p>
          <a:p>
            <a:pPr marL="171450" indent="-171450">
              <a:buFont typeface="Arial" pitchFamily="34" charset="0"/>
              <a:buChar char="•"/>
              <a:defRPr/>
            </a:pPr>
            <a:r>
              <a:rPr lang="en-US" sz="1000" dirty="0" smtClean="0">
                <a:latin typeface="+mn-lt"/>
                <a:cs typeface="Arial" pitchFamily="34" charset="0"/>
              </a:rPr>
              <a:t>UMA:</a:t>
            </a:r>
            <a:r>
              <a:rPr lang="en-US" sz="1000" baseline="30000" dirty="0" smtClean="0">
                <a:latin typeface="+mn-lt"/>
                <a:cs typeface="Arial" pitchFamily="34" charset="0"/>
              </a:rPr>
              <a:t>5</a:t>
            </a:r>
            <a:r>
              <a:rPr lang="en-US" sz="1000" dirty="0" smtClean="0">
                <a:latin typeface="+mn-lt"/>
                <a:cs typeface="Arial" pitchFamily="34" charset="0"/>
              </a:rPr>
              <a:t> Intel</a:t>
            </a:r>
            <a:r>
              <a:rPr lang="en-US" sz="1000" baseline="30000" dirty="0" smtClean="0">
                <a:latin typeface="+mn-lt"/>
                <a:cs typeface="Arial" pitchFamily="34" charset="0"/>
              </a:rPr>
              <a:t>®</a:t>
            </a:r>
            <a:r>
              <a:rPr lang="en-US" sz="1000" dirty="0" smtClean="0">
                <a:latin typeface="+mn-lt"/>
                <a:cs typeface="Arial" pitchFamily="34" charset="0"/>
              </a:rPr>
              <a:t> HD</a:t>
            </a:r>
            <a:r>
              <a:rPr lang="en-US" sz="1000" baseline="30000" dirty="0" smtClean="0">
                <a:latin typeface="+mn-lt"/>
                <a:cs typeface="Arial" pitchFamily="34" charset="0"/>
              </a:rPr>
              <a:t>6</a:t>
            </a:r>
            <a:r>
              <a:rPr lang="en-US" sz="1000" dirty="0" smtClean="0">
                <a:latin typeface="+mn-lt"/>
                <a:cs typeface="Arial" pitchFamily="34" charset="0"/>
              </a:rPr>
              <a:t> Graphics 4000</a:t>
            </a:r>
          </a:p>
          <a:p>
            <a:pPr marL="171450" indent="-171450">
              <a:buFont typeface="Arial" pitchFamily="34" charset="0"/>
              <a:buChar char="•"/>
              <a:defRPr/>
            </a:pPr>
            <a:r>
              <a:rPr lang="en-US" sz="1000" dirty="0" smtClean="0">
                <a:latin typeface="+mn-lt"/>
                <a:cs typeface="Arial" pitchFamily="34" charset="0"/>
              </a:rPr>
              <a:t>7570M (1 GB GDDR5)</a:t>
            </a:r>
          </a:p>
          <a:p>
            <a:pPr marL="171450" indent="-171450">
              <a:buFont typeface="Arial" pitchFamily="34" charset="0"/>
              <a:buChar char="•"/>
              <a:defRPr/>
            </a:pPr>
            <a:r>
              <a:rPr lang="en-US" sz="1000" dirty="0" smtClean="0">
                <a:latin typeface="+mn-lt"/>
                <a:cs typeface="Arial" pitchFamily="34" charset="0"/>
              </a:rPr>
              <a:t>USB 3.0 (two ports)</a:t>
            </a:r>
          </a:p>
          <a:p>
            <a:pPr marL="171450" indent="-171450">
              <a:buFont typeface="Arial" pitchFamily="34" charset="0"/>
              <a:buChar char="•"/>
              <a:defRPr/>
            </a:pPr>
            <a:r>
              <a:rPr lang="en-US" sz="1000" dirty="0" smtClean="0">
                <a:latin typeface="+mn-lt"/>
                <a:cs typeface="Arial" pitchFamily="34" charset="0"/>
              </a:rPr>
              <a:t>Bluetooth</a:t>
            </a:r>
            <a:r>
              <a:rPr lang="en-US" sz="1000" baseline="30000" dirty="0" smtClean="0">
                <a:latin typeface="+mn-lt"/>
                <a:cs typeface="Arial" pitchFamily="34" charset="0"/>
              </a:rPr>
              <a:t>®</a:t>
            </a:r>
            <a:r>
              <a:rPr lang="en-US" sz="1000" dirty="0" smtClean="0">
                <a:latin typeface="+mn-lt"/>
                <a:cs typeface="Arial" pitchFamily="34" charset="0"/>
              </a:rPr>
              <a:t> 4.0</a:t>
            </a:r>
            <a:endParaRPr lang="en-US" sz="1000" dirty="0">
              <a:latin typeface="+mn-lt"/>
              <a:cs typeface="Arial" pitchFamily="34" charset="0"/>
            </a:endParaRPr>
          </a:p>
        </p:txBody>
      </p:sp>
      <p:sp>
        <p:nvSpPr>
          <p:cNvPr id="34" name="Text Placeholder 4"/>
          <p:cNvSpPr txBox="1">
            <a:spLocks/>
          </p:cNvSpPr>
          <p:nvPr/>
        </p:nvSpPr>
        <p:spPr>
          <a:xfrm>
            <a:off x="4645026" y="4265085"/>
            <a:ext cx="2351087" cy="342900"/>
          </a:xfrm>
          <a:prstGeom prst="rect">
            <a:avLst/>
          </a:prstGeom>
        </p:spPr>
        <p:txBody>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accent1"/>
                </a:solidFill>
                <a:latin typeface="HP Simplified" pitchFamily="34" charset="0"/>
                <a:ea typeface="+mn-ea"/>
                <a:cs typeface="HP Simplified" pitchFamily="34" charset="0"/>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HP Simplified" pitchFamily="34" charset="0"/>
                <a:ea typeface="+mn-ea"/>
                <a:cs typeface="HP Simplified" pitchFamily="34" charset="0"/>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rgbClr val="000000"/>
                </a:solidFill>
                <a:latin typeface="HP Simplified" pitchFamily="34" charset="0"/>
                <a:ea typeface="+mn-ea"/>
                <a:cs typeface="HP Simplified" pitchFamily="34" charset="0"/>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dirty="0" smtClean="0">
                <a:solidFill>
                  <a:srgbClr val="000000"/>
                </a:solidFill>
                <a:latin typeface="HP Simplified" pitchFamily="34" charset="0"/>
                <a:ea typeface="+mn-ea"/>
                <a:cs typeface="HP Simplified" pitchFamily="34" charset="0"/>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rgbClr val="000000"/>
                </a:solidFill>
                <a:latin typeface="HP Simplified" pitchFamily="34" charset="0"/>
                <a:ea typeface="+mn-ea"/>
                <a:cs typeface="HP Simplified" pitchFamily="34" charset="0"/>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40"/>
              </a:spcAft>
              <a:defRPr/>
            </a:pPr>
            <a:r>
              <a:rPr lang="en-US" sz="1100" u="sng" smtClean="0">
                <a:solidFill>
                  <a:schemeClr val="tx1"/>
                </a:solidFill>
                <a:latin typeface="+mn-lt"/>
                <a:cs typeface="Arial" pitchFamily="34" charset="0"/>
              </a:rPr>
              <a:t>What’s the Same?</a:t>
            </a:r>
            <a:endParaRPr lang="en-US" sz="1100" u="sng">
              <a:solidFill>
                <a:schemeClr val="tx1"/>
              </a:solidFill>
              <a:latin typeface="+mn-lt"/>
              <a:cs typeface="Arial" pitchFamily="34" charset="0"/>
            </a:endParaRPr>
          </a:p>
        </p:txBody>
      </p:sp>
      <p:sp>
        <p:nvSpPr>
          <p:cNvPr id="35" name="Text Placeholder 18"/>
          <p:cNvSpPr txBox="1">
            <a:spLocks/>
          </p:cNvSpPr>
          <p:nvPr/>
        </p:nvSpPr>
        <p:spPr bwMode="auto">
          <a:xfrm>
            <a:off x="4649788" y="4599518"/>
            <a:ext cx="3884613" cy="2292349"/>
          </a:xfrm>
          <a:prstGeom prst="rect">
            <a:avLst/>
          </a:prstGeom>
          <a:noFill/>
          <a:ln w="9525">
            <a:noFill/>
            <a:miter lim="800000"/>
            <a:headEnd/>
            <a:tailEnd/>
          </a:ln>
        </p:spPr>
        <p:txBody>
          <a:bodyPr/>
          <a:lstStyle/>
          <a:p>
            <a:pPr marL="171450" indent="-171450" defTabSz="457200">
              <a:lnSpc>
                <a:spcPct val="120000"/>
              </a:lnSpc>
              <a:spcAft>
                <a:spcPts val="138"/>
              </a:spcAft>
              <a:buClr>
                <a:prstClr val="black"/>
              </a:buClr>
              <a:buSzPct val="100000"/>
              <a:buFont typeface="Arial" pitchFamily="34" charset="0"/>
              <a:buChar char="•"/>
            </a:pPr>
            <a:r>
              <a:rPr lang="en-US" sz="1000" dirty="0"/>
              <a:t>Reliability – 115,000 hours of testing</a:t>
            </a:r>
          </a:p>
          <a:p>
            <a:pPr marL="171450" indent="-171450" defTabSz="457200">
              <a:lnSpc>
                <a:spcPct val="120000"/>
              </a:lnSpc>
              <a:spcAft>
                <a:spcPts val="138"/>
              </a:spcAft>
              <a:buClr>
                <a:prstClr val="black"/>
              </a:buClr>
              <a:buSzPct val="100000"/>
              <a:buFont typeface="Arial" pitchFamily="34" charset="0"/>
              <a:buChar char="•"/>
            </a:pPr>
            <a:r>
              <a:rPr lang="en-US" sz="1000" dirty="0"/>
              <a:t>Stable images</a:t>
            </a:r>
          </a:p>
          <a:p>
            <a:pPr marL="171450" indent="-171450" defTabSz="457200">
              <a:lnSpc>
                <a:spcPct val="120000"/>
              </a:lnSpc>
              <a:spcAft>
                <a:spcPts val="138"/>
              </a:spcAft>
              <a:buClr>
                <a:prstClr val="black"/>
              </a:buClr>
              <a:buSzPct val="100000"/>
              <a:buFont typeface="Arial" pitchFamily="34" charset="0"/>
              <a:buChar char="•"/>
            </a:pPr>
            <a:r>
              <a:rPr lang="en-US" sz="1000" dirty="0"/>
              <a:t>Configurable Security &amp; Manageability Features</a:t>
            </a:r>
          </a:p>
          <a:p>
            <a:pPr marL="171450" indent="-171450" defTabSz="457200">
              <a:lnSpc>
                <a:spcPct val="120000"/>
              </a:lnSpc>
              <a:spcAft>
                <a:spcPts val="138"/>
              </a:spcAft>
              <a:buClr>
                <a:prstClr val="black"/>
              </a:buClr>
              <a:buSzPct val="100000"/>
              <a:buFont typeface="Arial" pitchFamily="34" charset="0"/>
              <a:buChar char="•"/>
            </a:pPr>
            <a:r>
              <a:rPr lang="en-US" sz="1000" dirty="0"/>
              <a:t>Enterprise docking</a:t>
            </a:r>
          </a:p>
        </p:txBody>
      </p:sp>
      <p:pic>
        <p:nvPicPr>
          <p:cNvPr id="38" name="Picture 37"/>
          <p:cNvPicPr/>
          <p:nvPr/>
        </p:nvPicPr>
        <p:blipFill>
          <a:blip r:embed="rId3" cstate="email">
            <a:extLst>
              <a:ext uri="{28A0092B-C50C-407E-A947-70E740481C1C}">
                <a14:useLocalDpi xmlns:a14="http://schemas.microsoft.com/office/drawing/2010/main"/>
              </a:ext>
            </a:extLst>
          </a:blip>
          <a:stretch>
            <a:fillRect/>
          </a:stretch>
        </p:blipFill>
        <p:spPr bwMode="auto">
          <a:xfrm>
            <a:off x="494668" y="1061462"/>
            <a:ext cx="2792412" cy="2093912"/>
          </a:xfrm>
          <a:prstGeom prst="rect">
            <a:avLst/>
          </a:prstGeom>
          <a:noFill/>
          <a:effectLst>
            <a:outerShdw blurRad="127000" dist="63500" dir="30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7325" y="2328925"/>
            <a:ext cx="1633538" cy="1225550"/>
          </a:xfrm>
          <a:prstGeom prst="rect">
            <a:avLst/>
          </a:prstGeom>
          <a:noFill/>
          <a:ln w="9525">
            <a:noFill/>
            <a:miter lim="800000"/>
            <a:headEnd/>
            <a:tailEnd/>
          </a:ln>
        </p:spPr>
      </p:pic>
      <p:cxnSp>
        <p:nvCxnSpPr>
          <p:cNvPr id="41" name="Straight Arrow Connector 40"/>
          <p:cNvCxnSpPr/>
          <p:nvPr/>
        </p:nvCxnSpPr>
        <p:spPr>
          <a:xfrm>
            <a:off x="3295650" y="3412067"/>
            <a:ext cx="4714875" cy="0"/>
          </a:xfrm>
          <a:prstGeom prst="straightConnector1">
            <a:avLst/>
          </a:prstGeom>
          <a:ln w="12700" cmpd="sng">
            <a:solidFill>
              <a:schemeClr val="accent1">
                <a:lumMod val="75000"/>
              </a:schemeClr>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nvGrpSpPr>
          <p:cNvPr id="42" name="Group 55"/>
          <p:cNvGrpSpPr>
            <a:grpSpLocks/>
          </p:cNvGrpSpPr>
          <p:nvPr/>
        </p:nvGrpSpPr>
        <p:grpSpPr bwMode="auto">
          <a:xfrm>
            <a:off x="3514725" y="3083454"/>
            <a:ext cx="671516" cy="657225"/>
            <a:chOff x="4776079" y="2342183"/>
            <a:chExt cx="670344" cy="657111"/>
          </a:xfrm>
        </p:grpSpPr>
        <p:grpSp>
          <p:nvGrpSpPr>
            <p:cNvPr id="43" name="Group 56"/>
            <p:cNvGrpSpPr>
              <a:grpSpLocks/>
            </p:cNvGrpSpPr>
            <p:nvPr/>
          </p:nvGrpSpPr>
          <p:grpSpPr bwMode="auto">
            <a:xfrm>
              <a:off x="4776079" y="2342183"/>
              <a:ext cx="670344" cy="657111"/>
              <a:chOff x="1108086" y="2605742"/>
              <a:chExt cx="670344" cy="657111"/>
            </a:xfrm>
          </p:grpSpPr>
          <p:sp>
            <p:nvSpPr>
              <p:cNvPr id="45" name="Oval 44"/>
              <p:cNvSpPr/>
              <p:nvPr/>
            </p:nvSpPr>
            <p:spPr>
              <a:xfrm>
                <a:off x="1108086" y="2605742"/>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dirty="0">
                  <a:solidFill>
                    <a:prstClr val="white"/>
                  </a:solidFill>
                  <a:latin typeface="Arial" pitchFamily="34" charset="0"/>
                  <a:cs typeface="Arial" pitchFamily="34" charset="0"/>
                </a:endParaRPr>
              </a:p>
            </p:txBody>
          </p:sp>
          <p:sp>
            <p:nvSpPr>
              <p:cNvPr id="46" name="Rectangle 45"/>
              <p:cNvSpPr/>
              <p:nvPr/>
            </p:nvSpPr>
            <p:spPr>
              <a:xfrm>
                <a:off x="1116013" y="3015246"/>
                <a:ext cx="662417" cy="195229"/>
              </a:xfrm>
              <a:prstGeom prst="rect">
                <a:avLst/>
              </a:prstGeom>
            </p:spPr>
            <p:txBody>
              <a:bodyPr wrap="none">
                <a:spAutoFit/>
              </a:bodyPr>
              <a:lstStyle/>
              <a:p>
                <a:pPr algn="ctr">
                  <a:lnSpc>
                    <a:spcPts val="800"/>
                  </a:lnSpc>
                  <a:defRPr/>
                </a:pPr>
                <a:r>
                  <a:rPr lang="en-US" sz="750">
                    <a:solidFill>
                      <a:prstClr val="black"/>
                    </a:solidFill>
                    <a:latin typeface="Arial" pitchFamily="34" charset="0"/>
                  </a:rPr>
                  <a:t>Up to 9hrs</a:t>
                </a:r>
                <a:r>
                  <a:rPr lang="en-US" sz="750" baseline="30000">
                    <a:solidFill>
                      <a:prstClr val="black"/>
                    </a:solidFill>
                    <a:latin typeface="Arial" pitchFamily="34" charset="0"/>
                  </a:rPr>
                  <a:t>1</a:t>
                </a:r>
                <a:endParaRPr lang="en-US" sz="750" baseline="30000" dirty="0">
                  <a:solidFill>
                    <a:prstClr val="black"/>
                  </a:solidFill>
                  <a:latin typeface="Arial" pitchFamily="34" charset="0"/>
                </a:endParaRPr>
              </a:p>
            </p:txBody>
          </p:sp>
        </p:grpSp>
        <p:pic>
          <p:nvPicPr>
            <p:cNvPr id="44" name="Picture 9"/>
            <p:cNvPicPr>
              <a:picLocks noChangeAspect="1" noChangeArrowheads="1"/>
            </p:cNvPicPr>
            <p:nvPr/>
          </p:nvPicPr>
          <p:blipFill>
            <a:blip r:embed="rId5" cstate="email">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866406" y="2458275"/>
              <a:ext cx="400248" cy="245378"/>
            </a:xfrm>
            <a:prstGeom prst="rect">
              <a:avLst/>
            </a:prstGeom>
            <a:noFill/>
            <a:ln>
              <a:noFill/>
            </a:ln>
          </p:spPr>
        </p:pic>
      </p:grpSp>
      <p:grpSp>
        <p:nvGrpSpPr>
          <p:cNvPr id="47" name="Group 60"/>
          <p:cNvGrpSpPr>
            <a:grpSpLocks/>
          </p:cNvGrpSpPr>
          <p:nvPr/>
        </p:nvGrpSpPr>
        <p:grpSpPr bwMode="auto">
          <a:xfrm>
            <a:off x="4411663" y="3083454"/>
            <a:ext cx="657225" cy="657225"/>
            <a:chOff x="4920404" y="2579015"/>
            <a:chExt cx="657111" cy="657111"/>
          </a:xfrm>
        </p:grpSpPr>
        <p:sp>
          <p:nvSpPr>
            <p:cNvPr id="48" name="Oval 47"/>
            <p:cNvSpPr/>
            <p:nvPr/>
          </p:nvSpPr>
          <p:spPr>
            <a:xfrm>
              <a:off x="4920404" y="2579015"/>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dirty="0">
                <a:solidFill>
                  <a:prstClr val="white"/>
                </a:solidFill>
                <a:latin typeface="Arial" pitchFamily="34" charset="0"/>
                <a:cs typeface="Arial" pitchFamily="34" charset="0"/>
              </a:endParaRPr>
            </a:p>
          </p:txBody>
        </p:sp>
        <p:pic>
          <p:nvPicPr>
            <p:cNvPr id="49"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53702" y="2650923"/>
              <a:ext cx="390514" cy="469836"/>
            </a:xfrm>
            <a:prstGeom prst="rect">
              <a:avLst/>
            </a:prstGeom>
            <a:noFill/>
            <a:ln w="9525">
              <a:noFill/>
              <a:miter lim="800000"/>
              <a:headEnd/>
              <a:tailEnd/>
            </a:ln>
          </p:spPr>
        </p:pic>
      </p:grpSp>
      <p:grpSp>
        <p:nvGrpSpPr>
          <p:cNvPr id="50" name="Group 65"/>
          <p:cNvGrpSpPr>
            <a:grpSpLocks/>
          </p:cNvGrpSpPr>
          <p:nvPr/>
        </p:nvGrpSpPr>
        <p:grpSpPr bwMode="auto">
          <a:xfrm>
            <a:off x="6172197" y="3083454"/>
            <a:ext cx="792205" cy="657225"/>
            <a:chOff x="6452550" y="2342183"/>
            <a:chExt cx="791576" cy="657111"/>
          </a:xfrm>
        </p:grpSpPr>
        <p:grpSp>
          <p:nvGrpSpPr>
            <p:cNvPr id="51" name="Group 66"/>
            <p:cNvGrpSpPr>
              <a:grpSpLocks/>
            </p:cNvGrpSpPr>
            <p:nvPr/>
          </p:nvGrpSpPr>
          <p:grpSpPr bwMode="auto">
            <a:xfrm>
              <a:off x="6452550" y="2342183"/>
              <a:ext cx="791576" cy="657111"/>
              <a:chOff x="2447301" y="2605742"/>
              <a:chExt cx="791576" cy="657111"/>
            </a:xfrm>
          </p:grpSpPr>
          <p:sp>
            <p:nvSpPr>
              <p:cNvPr id="53" name="Oval 52"/>
              <p:cNvSpPr/>
              <p:nvPr/>
            </p:nvSpPr>
            <p:spPr>
              <a:xfrm>
                <a:off x="2480734" y="2605742"/>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dirty="0">
                  <a:solidFill>
                    <a:prstClr val="white"/>
                  </a:solidFill>
                  <a:latin typeface="Arial" pitchFamily="34" charset="0"/>
                  <a:cs typeface="Arial" pitchFamily="34" charset="0"/>
                </a:endParaRPr>
              </a:p>
            </p:txBody>
          </p:sp>
          <p:sp>
            <p:nvSpPr>
              <p:cNvPr id="54" name="Rectangle 53"/>
              <p:cNvSpPr/>
              <p:nvPr/>
            </p:nvSpPr>
            <p:spPr>
              <a:xfrm>
                <a:off x="2447301" y="2927949"/>
                <a:ext cx="791576" cy="297465"/>
              </a:xfrm>
              <a:prstGeom prst="rect">
                <a:avLst/>
              </a:prstGeom>
            </p:spPr>
            <p:txBody>
              <a:bodyPr wrap="none">
                <a:spAutoFit/>
              </a:bodyPr>
              <a:lstStyle/>
              <a:p>
                <a:pPr algn="ctr">
                  <a:lnSpc>
                    <a:spcPts val="800"/>
                  </a:lnSpc>
                  <a:defRPr/>
                </a:pPr>
                <a:r>
                  <a:rPr lang="en-US" sz="750">
                    <a:solidFill>
                      <a:prstClr val="black"/>
                    </a:solidFill>
                    <a:latin typeface="Arial" pitchFamily="34" charset="0"/>
                  </a:rPr>
                  <a:t>SRS Premium</a:t>
                </a:r>
                <a:endParaRPr lang="en-US" sz="750" dirty="0">
                  <a:solidFill>
                    <a:prstClr val="black"/>
                  </a:solidFill>
                  <a:latin typeface="Arial" pitchFamily="34" charset="0"/>
                </a:endParaRPr>
              </a:p>
              <a:p>
                <a:pPr algn="ctr">
                  <a:lnSpc>
                    <a:spcPts val="800"/>
                  </a:lnSpc>
                  <a:defRPr/>
                </a:pPr>
                <a:r>
                  <a:rPr lang="en-US" sz="750">
                    <a:solidFill>
                      <a:prstClr val="black"/>
                    </a:solidFill>
                    <a:latin typeface="Arial" pitchFamily="34" charset="0"/>
                  </a:rPr>
                  <a:t>Sound Pro</a:t>
                </a:r>
                <a:endParaRPr lang="en-US" sz="750" dirty="0">
                  <a:solidFill>
                    <a:prstClr val="black"/>
                  </a:solidFill>
                  <a:latin typeface="Arial" pitchFamily="34" charset="0"/>
                </a:endParaRPr>
              </a:p>
            </p:txBody>
          </p:sp>
        </p:grpSp>
        <p:pic>
          <p:nvPicPr>
            <p:cNvPr id="52" name="Picture 5"/>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548821" y="2452648"/>
              <a:ext cx="546103" cy="198967"/>
            </a:xfrm>
            <a:prstGeom prst="rect">
              <a:avLst/>
            </a:prstGeom>
            <a:noFill/>
            <a:ln w="9525">
              <a:noFill/>
              <a:miter lim="800000"/>
              <a:headEnd/>
              <a:tailEnd/>
            </a:ln>
            <a:effectLst/>
          </p:spPr>
        </p:pic>
      </p:grpSp>
      <p:grpSp>
        <p:nvGrpSpPr>
          <p:cNvPr id="55" name="Group 70"/>
          <p:cNvGrpSpPr>
            <a:grpSpLocks/>
          </p:cNvGrpSpPr>
          <p:nvPr/>
        </p:nvGrpSpPr>
        <p:grpSpPr bwMode="auto">
          <a:xfrm>
            <a:off x="7110413" y="3083454"/>
            <a:ext cx="657225" cy="657225"/>
            <a:chOff x="7330213" y="2342183"/>
            <a:chExt cx="657111" cy="657111"/>
          </a:xfrm>
        </p:grpSpPr>
        <p:grpSp>
          <p:nvGrpSpPr>
            <p:cNvPr id="56" name="Group 71"/>
            <p:cNvGrpSpPr>
              <a:grpSpLocks/>
            </p:cNvGrpSpPr>
            <p:nvPr/>
          </p:nvGrpSpPr>
          <p:grpSpPr bwMode="auto">
            <a:xfrm>
              <a:off x="7330213" y="2342183"/>
              <a:ext cx="657111" cy="657111"/>
              <a:chOff x="3163015" y="2605742"/>
              <a:chExt cx="657111" cy="657111"/>
            </a:xfrm>
          </p:grpSpPr>
          <p:sp>
            <p:nvSpPr>
              <p:cNvPr id="58" name="Oval 57"/>
              <p:cNvSpPr/>
              <p:nvPr/>
            </p:nvSpPr>
            <p:spPr>
              <a:xfrm>
                <a:off x="3163015" y="2605742"/>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dirty="0">
                  <a:solidFill>
                    <a:prstClr val="white"/>
                  </a:solidFill>
                  <a:latin typeface="Arial" pitchFamily="34" charset="0"/>
                  <a:cs typeface="Arial" pitchFamily="34" charset="0"/>
                </a:endParaRPr>
              </a:p>
            </p:txBody>
          </p:sp>
          <p:sp>
            <p:nvSpPr>
              <p:cNvPr id="59" name="Rectangle 58"/>
              <p:cNvSpPr/>
              <p:nvPr/>
            </p:nvSpPr>
            <p:spPr>
              <a:xfrm>
                <a:off x="3207457" y="2934298"/>
                <a:ext cx="584099" cy="298398"/>
              </a:xfrm>
              <a:prstGeom prst="rect">
                <a:avLst/>
              </a:prstGeom>
            </p:spPr>
            <p:txBody>
              <a:bodyPr>
                <a:spAutoFit/>
              </a:bodyPr>
              <a:lstStyle/>
              <a:p>
                <a:pPr algn="ctr">
                  <a:lnSpc>
                    <a:spcPts val="800"/>
                  </a:lnSpc>
                  <a:defRPr/>
                </a:pPr>
                <a:r>
                  <a:rPr lang="en-US" sz="750" dirty="0">
                    <a:solidFill>
                      <a:prstClr val="black"/>
                    </a:solidFill>
                    <a:latin typeface="Arial" pitchFamily="34" charset="0"/>
                  </a:rPr>
                  <a:t>Common</a:t>
                </a:r>
              </a:p>
              <a:p>
                <a:pPr algn="ctr">
                  <a:lnSpc>
                    <a:spcPts val="800"/>
                  </a:lnSpc>
                  <a:defRPr/>
                </a:pPr>
                <a:r>
                  <a:rPr lang="en-US" sz="750" dirty="0">
                    <a:solidFill>
                      <a:prstClr val="black"/>
                    </a:solidFill>
                    <a:latin typeface="Arial" pitchFamily="34" charset="0"/>
                  </a:rPr>
                  <a:t>Docking</a:t>
                </a:r>
              </a:p>
            </p:txBody>
          </p:sp>
        </p:grpSp>
        <p:pic>
          <p:nvPicPr>
            <p:cNvPr id="57" name="Picture 5"/>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374317" y="2406237"/>
              <a:ext cx="585039" cy="326456"/>
            </a:xfrm>
            <a:prstGeom prst="rect">
              <a:avLst/>
            </a:prstGeom>
            <a:noFill/>
            <a:ln w="9525">
              <a:noFill/>
              <a:miter lim="800000"/>
              <a:headEnd/>
              <a:tailEnd/>
            </a:ln>
            <a:effectLst/>
          </p:spPr>
        </p:pic>
      </p:grpSp>
      <p:grpSp>
        <p:nvGrpSpPr>
          <p:cNvPr id="60" name="Group 79"/>
          <p:cNvGrpSpPr>
            <a:grpSpLocks/>
          </p:cNvGrpSpPr>
          <p:nvPr/>
        </p:nvGrpSpPr>
        <p:grpSpPr bwMode="auto">
          <a:xfrm>
            <a:off x="5268911" y="3077104"/>
            <a:ext cx="763351" cy="657225"/>
            <a:chOff x="6447734" y="2342183"/>
            <a:chExt cx="762849" cy="657111"/>
          </a:xfrm>
        </p:grpSpPr>
        <p:grpSp>
          <p:nvGrpSpPr>
            <p:cNvPr id="61" name="Group 80"/>
            <p:cNvGrpSpPr>
              <a:grpSpLocks/>
            </p:cNvGrpSpPr>
            <p:nvPr/>
          </p:nvGrpSpPr>
          <p:grpSpPr bwMode="auto">
            <a:xfrm>
              <a:off x="6447734" y="2342183"/>
              <a:ext cx="762849" cy="657111"/>
              <a:chOff x="2442485" y="2605742"/>
              <a:chExt cx="762849" cy="657111"/>
            </a:xfrm>
          </p:grpSpPr>
          <p:sp>
            <p:nvSpPr>
              <p:cNvPr id="63" name="Oval 62"/>
              <p:cNvSpPr/>
              <p:nvPr/>
            </p:nvSpPr>
            <p:spPr>
              <a:xfrm>
                <a:off x="2480734" y="2605742"/>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dirty="0">
                  <a:solidFill>
                    <a:prstClr val="white"/>
                  </a:solidFill>
                  <a:latin typeface="Arial" pitchFamily="34" charset="0"/>
                  <a:cs typeface="Arial" pitchFamily="34" charset="0"/>
                </a:endParaRPr>
              </a:p>
            </p:txBody>
          </p:sp>
          <p:sp>
            <p:nvSpPr>
              <p:cNvPr id="64" name="Rectangle 83"/>
              <p:cNvSpPr>
                <a:spLocks noChangeArrowheads="1"/>
              </p:cNvSpPr>
              <p:nvPr/>
            </p:nvSpPr>
            <p:spPr bwMode="auto">
              <a:xfrm>
                <a:off x="2442485" y="2927564"/>
                <a:ext cx="762849" cy="276951"/>
              </a:xfrm>
              <a:prstGeom prst="rect">
                <a:avLst/>
              </a:prstGeom>
              <a:noFill/>
              <a:ln w="9525">
                <a:noFill/>
                <a:miter lim="800000"/>
                <a:headEnd/>
                <a:tailEnd/>
              </a:ln>
            </p:spPr>
            <p:txBody>
              <a:bodyPr wrap="none">
                <a:spAutoFit/>
              </a:bodyPr>
              <a:lstStyle/>
              <a:p>
                <a:pPr algn="ctr"/>
                <a:r>
                  <a:rPr lang="en-GB" sz="600">
                    <a:solidFill>
                      <a:srgbClr val="000000"/>
                    </a:solidFill>
                    <a:latin typeface="Arial" pitchFamily="34" charset="0"/>
                    <a:ea typeface="Futura Bk" pitchFamily="34" charset="0"/>
                  </a:rPr>
                  <a:t>TPM Embedded </a:t>
                </a:r>
                <a:endParaRPr lang="en-GB" sz="600" dirty="0">
                  <a:solidFill>
                    <a:srgbClr val="000000"/>
                  </a:solidFill>
                  <a:latin typeface="Arial" pitchFamily="34" charset="0"/>
                  <a:ea typeface="Futura Bk" pitchFamily="34" charset="0"/>
                </a:endParaRPr>
              </a:p>
              <a:p>
                <a:pPr algn="ctr"/>
                <a:r>
                  <a:rPr lang="en-GB" sz="600">
                    <a:solidFill>
                      <a:srgbClr val="000000"/>
                    </a:solidFill>
                    <a:latin typeface="Arial" pitchFamily="34" charset="0"/>
                    <a:ea typeface="Futura Bk" pitchFamily="34" charset="0"/>
                  </a:rPr>
                  <a:t>Security Chip</a:t>
                </a:r>
                <a:endParaRPr lang="en-US" sz="600" dirty="0">
                  <a:solidFill>
                    <a:srgbClr val="000000"/>
                  </a:solidFill>
                  <a:latin typeface="Arial" pitchFamily="34" charset="0"/>
                </a:endParaRPr>
              </a:p>
            </p:txBody>
          </p:sp>
        </p:grpSp>
        <p:pic>
          <p:nvPicPr>
            <p:cNvPr id="62" name="Picture 5"/>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623922" y="2431756"/>
              <a:ext cx="395900" cy="240750"/>
            </a:xfrm>
            <a:prstGeom prst="rect">
              <a:avLst/>
            </a:prstGeom>
            <a:noFill/>
            <a:ln w="9525">
              <a:noFill/>
              <a:miter lim="800000"/>
              <a:headEnd/>
              <a:tailEnd/>
            </a:ln>
            <a:effectLst/>
          </p:spPr>
        </p:pic>
      </p:grpSp>
      <p:sp>
        <p:nvSpPr>
          <p:cNvPr id="65" name="Rectangle 64"/>
          <p:cNvSpPr/>
          <p:nvPr/>
        </p:nvSpPr>
        <p:spPr>
          <a:xfrm>
            <a:off x="4838700" y="3385079"/>
            <a:ext cx="219932" cy="183896"/>
          </a:xfrm>
          <a:prstGeom prst="rect">
            <a:avLst/>
          </a:prstGeom>
        </p:spPr>
        <p:txBody>
          <a:bodyPr wrap="none">
            <a:spAutoFit/>
          </a:bodyPr>
          <a:lstStyle/>
          <a:p>
            <a:pPr algn="ctr">
              <a:lnSpc>
                <a:spcPts val="800"/>
              </a:lnSpc>
              <a:defRPr/>
            </a:pPr>
            <a:r>
              <a:rPr lang="en-US" sz="750" baseline="30000" dirty="0">
                <a:solidFill>
                  <a:prstClr val="black"/>
                </a:solidFill>
                <a:latin typeface="Arial" pitchFamily="34" charset="0"/>
              </a:rPr>
              <a:t>4</a:t>
            </a:r>
          </a:p>
        </p:txBody>
      </p:sp>
      <p:sp>
        <p:nvSpPr>
          <p:cNvPr id="66" name="Text Placeholder 9"/>
          <p:cNvSpPr txBox="1">
            <a:spLocks/>
          </p:cNvSpPr>
          <p:nvPr/>
        </p:nvSpPr>
        <p:spPr>
          <a:xfrm>
            <a:off x="7839505" y="132959"/>
            <a:ext cx="1168400" cy="499533"/>
          </a:xfrm>
          <a:prstGeom prst="parallelogram">
            <a:avLst/>
          </a:prstGeom>
          <a:solidFill>
            <a:srgbClr val="0070C0"/>
          </a:solidFill>
          <a:ln w="15875" cap="flat" cmpd="sng" algn="ctr">
            <a:noFill/>
            <a:prstDash val="solid"/>
          </a:ln>
          <a:effectLst>
            <a:outerShdw blurRad="50800" dist="38100" dir="3600000" algn="t"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182880" rIns="0" bIns="228600" numCol="1" spcCol="0" rtlCol="0" fromWordArt="0" anchor="ctr" anchorCtr="0" forceAA="0" compatLnSpc="1">
            <a:prstTxWarp prst="textNoShape">
              <a:avLst/>
            </a:prstTxWarp>
            <a:noAutofit/>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lt1"/>
                </a:solidFill>
                <a:latin typeface="+mn-lt"/>
                <a:ea typeface="+mn-ea"/>
                <a:cs typeface="+mn-cs"/>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chemeClr val="lt1"/>
                </a:solidFill>
                <a:latin typeface="+mn-lt"/>
                <a:ea typeface="+mn-ea"/>
                <a:cs typeface="+mn-cs"/>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chemeClr val="lt1"/>
                </a:solidFill>
                <a:latin typeface="+mn-lt"/>
                <a:ea typeface="+mn-ea"/>
                <a:cs typeface="+mn-cs"/>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dirty="0" smtClean="0">
                <a:solidFill>
                  <a:schemeClr val="lt1"/>
                </a:solidFill>
                <a:latin typeface="+mn-lt"/>
                <a:ea typeface="+mn-ea"/>
                <a:cs typeface="+mn-cs"/>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chemeClr val="lt1"/>
                </a:solidFill>
                <a:latin typeface="+mn-lt"/>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nSpc>
                <a:spcPts val="1300"/>
              </a:lnSpc>
              <a:spcAft>
                <a:spcPts val="0"/>
              </a:spcAft>
              <a:defRPr/>
            </a:pPr>
            <a:r>
              <a:rPr lang="it-IT" sz="1100" dirty="0" smtClean="0">
                <a:solidFill>
                  <a:prstClr val="white"/>
                </a:solidFill>
                <a:latin typeface="Arial" pitchFamily="34" charset="0"/>
                <a:cs typeface="Arial" pitchFamily="34" charset="0"/>
              </a:rPr>
              <a:t>HP ProBook</a:t>
            </a:r>
            <a:br>
              <a:rPr lang="it-IT" sz="1100" dirty="0" smtClean="0">
                <a:solidFill>
                  <a:prstClr val="white"/>
                </a:solidFill>
                <a:latin typeface="Arial" pitchFamily="34" charset="0"/>
                <a:cs typeface="Arial" pitchFamily="34" charset="0"/>
              </a:rPr>
            </a:br>
            <a:r>
              <a:rPr lang="it-IT" sz="1100" dirty="0" smtClean="0">
                <a:solidFill>
                  <a:prstClr val="white"/>
                </a:solidFill>
                <a:latin typeface="Arial" pitchFamily="34" charset="0"/>
                <a:cs typeface="Arial" pitchFamily="34" charset="0"/>
              </a:rPr>
              <a:t>b-series </a:t>
            </a:r>
            <a:endParaRPr lang="it-IT" sz="1100" dirty="0">
              <a:solidFill>
                <a:prstClr val="white"/>
              </a:solidFill>
              <a:latin typeface="Arial" pitchFamily="34" charset="0"/>
              <a:cs typeface="Arial" pitchFamily="34" charset="0"/>
            </a:endParaRPr>
          </a:p>
        </p:txBody>
      </p:sp>
      <p:pic>
        <p:nvPicPr>
          <p:cNvPr id="67" name="Picture 2" descr="C:\Users\ecampoy\AppData\Local\Temp\wz180f\English_ci5\Digital_ci5\ci5_d_rgb_3000.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04425" y="3312631"/>
            <a:ext cx="740729" cy="555547"/>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C:\Users\ecampoy\AppData\Local\Temp\wzb602\English_ci7\Digital_ci7\ci7_d_rgb_3000.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890874" y="3312631"/>
            <a:ext cx="735014" cy="551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50976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HP EliteBook</a:t>
            </a:r>
            <a:endParaRPr lang="en-US" dirty="0">
              <a:latin typeface="+mn-lt"/>
            </a:endParaRPr>
          </a:p>
        </p:txBody>
      </p:sp>
      <p:sp>
        <p:nvSpPr>
          <p:cNvPr id="9" name="Text Placeholder 6"/>
          <p:cNvSpPr txBox="1">
            <a:spLocks/>
          </p:cNvSpPr>
          <p:nvPr/>
        </p:nvSpPr>
        <p:spPr>
          <a:xfrm>
            <a:off x="2250730" y="1134571"/>
            <a:ext cx="5660375" cy="1242367"/>
          </a:xfrm>
          <a:prstGeom prst="rect">
            <a:avLst/>
          </a:prstGeom>
        </p:spPr>
        <p:txBody>
          <a:bodyPr/>
          <a:lstStyle>
            <a:lvl1pPr marL="0" indent="0" algn="l" defTabSz="457200" rtl="0" eaLnBrk="1" latinLnBrk="0" hangingPunct="1">
              <a:lnSpc>
                <a:spcPct val="120000"/>
              </a:lnSpc>
              <a:spcBef>
                <a:spcPts val="0"/>
              </a:spcBef>
              <a:spcAft>
                <a:spcPts val="140"/>
              </a:spcAft>
              <a:buSzPct val="100000"/>
              <a:buFont typeface="Arial"/>
              <a:buNone/>
              <a:defRPr sz="1800" kern="1200">
                <a:solidFill>
                  <a:schemeClr val="tx1"/>
                </a:solidFill>
                <a:latin typeface="Futura Bk"/>
                <a:ea typeface="+mn-ea"/>
                <a:cs typeface="+mn-cs"/>
              </a:defRPr>
            </a:lvl1pPr>
            <a:lvl2pPr marL="165100" indent="-165100" algn="l" defTabSz="430213" rtl="0" eaLnBrk="1" latinLnBrk="0" hangingPunct="1">
              <a:lnSpc>
                <a:spcPct val="120000"/>
              </a:lnSpc>
              <a:spcBef>
                <a:spcPts val="0"/>
              </a:spcBef>
              <a:spcAft>
                <a:spcPts val="140"/>
              </a:spcAft>
              <a:buSzPct val="100000"/>
              <a:buFont typeface="Lucida Grande"/>
              <a:buChar char="•"/>
              <a:defRPr sz="1800" kern="1200">
                <a:solidFill>
                  <a:schemeClr val="tx1"/>
                </a:solidFill>
                <a:latin typeface="Futura Bk"/>
                <a:ea typeface="+mn-ea"/>
                <a:cs typeface="+mn-cs"/>
              </a:defRPr>
            </a:lvl2pPr>
            <a:lvl3pPr marL="300038" indent="-125413" algn="l" defTabSz="457200" rtl="0" eaLnBrk="1" latinLnBrk="0" hangingPunct="1">
              <a:lnSpc>
                <a:spcPct val="120000"/>
              </a:lnSpc>
              <a:spcBef>
                <a:spcPts val="0"/>
              </a:spcBef>
              <a:spcAft>
                <a:spcPts val="140"/>
              </a:spcAft>
              <a:buFont typeface="Lucida Grande"/>
              <a:buChar char="–"/>
              <a:defRPr sz="1400" kern="1200">
                <a:solidFill>
                  <a:schemeClr val="tx1"/>
                </a:solidFill>
                <a:latin typeface="Futura Bk"/>
                <a:ea typeface="+mn-ea"/>
                <a:cs typeface="+mn-cs"/>
              </a:defRPr>
            </a:lvl3pPr>
            <a:lvl4pPr marL="409575" indent="-123825" algn="l" defTabSz="457200" rtl="0" eaLnBrk="1" latinLnBrk="0" hangingPunct="1">
              <a:lnSpc>
                <a:spcPct val="120000"/>
              </a:lnSpc>
              <a:spcBef>
                <a:spcPts val="0"/>
              </a:spcBef>
              <a:spcAft>
                <a:spcPts val="140"/>
              </a:spcAft>
              <a:buSzPct val="80000"/>
              <a:buFont typeface="Courier New"/>
              <a:buChar char="o"/>
              <a:defRPr lang="en-US" sz="1400" kern="1200" dirty="0" smtClean="0">
                <a:solidFill>
                  <a:schemeClr val="tx1"/>
                </a:solidFill>
                <a:latin typeface="Futura Bk"/>
                <a:ea typeface="+mn-ea"/>
                <a:cs typeface="+mn-cs"/>
              </a:defRPr>
            </a:lvl4pPr>
            <a:lvl5pPr marL="409575" indent="0" algn="l" defTabSz="457200" rtl="0" eaLnBrk="1" latinLnBrk="0" hangingPunct="1">
              <a:lnSpc>
                <a:spcPct val="120000"/>
              </a:lnSpc>
              <a:spcBef>
                <a:spcPts val="0"/>
              </a:spcBef>
              <a:spcAft>
                <a:spcPts val="140"/>
              </a:spcAft>
              <a:buFont typeface="Arial"/>
              <a:buNone/>
              <a:tabLst/>
              <a:defRPr sz="1400" kern="1200">
                <a:solidFill>
                  <a:schemeClr val="tx1"/>
                </a:solidFill>
                <a:latin typeface="Futura Bk"/>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latin typeface="+mn-lt"/>
              </a:rPr>
              <a:t>HP </a:t>
            </a:r>
            <a:r>
              <a:rPr lang="en-US" sz="1200" dirty="0" err="1">
                <a:latin typeface="+mn-lt"/>
              </a:rPr>
              <a:t>EliteBook</a:t>
            </a:r>
            <a:r>
              <a:rPr lang="en-US" sz="1200" dirty="0">
                <a:latin typeface="+mn-lt"/>
              </a:rPr>
              <a:t> Notebook PCs are perfect for corporate sector professionals who require enhanced security and manageability. They have long product lifecycles that extend up to 18 months and as a global series, they offer product standardization in up to 150 countries.</a:t>
            </a:r>
          </a:p>
          <a:p>
            <a:endParaRPr lang="en-US" sz="1100" dirty="0">
              <a:latin typeface="+mn-lt"/>
            </a:endParaRPr>
          </a:p>
        </p:txBody>
      </p:sp>
      <p:sp>
        <p:nvSpPr>
          <p:cNvPr id="10" name="TextBox 9"/>
          <p:cNvSpPr txBox="1"/>
          <p:nvPr/>
        </p:nvSpPr>
        <p:spPr>
          <a:xfrm>
            <a:off x="2441684" y="2762652"/>
            <a:ext cx="6114849" cy="1569660"/>
          </a:xfrm>
          <a:prstGeom prst="rect">
            <a:avLst/>
          </a:prstGeom>
          <a:noFill/>
        </p:spPr>
        <p:txBody>
          <a:bodyPr wrap="square" numCol="2" rtlCol="0">
            <a:spAutoFit/>
          </a:bodyPr>
          <a:lstStyle/>
          <a:p>
            <a:pPr marL="171450" indent="-171450">
              <a:lnSpc>
                <a:spcPct val="100000"/>
              </a:lnSpc>
              <a:spcAft>
                <a:spcPts val="0"/>
              </a:spcAft>
              <a:buFont typeface="Arial" pitchFamily="34" charset="0"/>
              <a:buChar char="•"/>
            </a:pPr>
            <a:r>
              <a:rPr lang="en-US" sz="1200" b="1" dirty="0" smtClean="0"/>
              <a:t>Intel</a:t>
            </a:r>
            <a:r>
              <a:rPr lang="en-US" sz="1200" b="1" baseline="30000" dirty="0"/>
              <a:t>®</a:t>
            </a:r>
            <a:r>
              <a:rPr lang="en-US" sz="1200" b="1" dirty="0"/>
              <a:t> </a:t>
            </a:r>
            <a:r>
              <a:rPr lang="en-US" sz="1200" b="1" dirty="0" err="1"/>
              <a:t>vPro</a:t>
            </a:r>
            <a:r>
              <a:rPr lang="en-US" sz="1200" b="1" dirty="0" smtClean="0"/>
              <a:t>™</a:t>
            </a:r>
            <a:r>
              <a:rPr lang="en-US" sz="1200" dirty="0" smtClean="0"/>
              <a:t> </a:t>
            </a:r>
            <a:r>
              <a:rPr lang="en-US" sz="1200" dirty="0"/>
              <a:t>Support for manageability</a:t>
            </a:r>
          </a:p>
          <a:p>
            <a:pPr marL="171450" indent="-171450">
              <a:lnSpc>
                <a:spcPct val="100000"/>
              </a:lnSpc>
              <a:spcAft>
                <a:spcPts val="0"/>
              </a:spcAft>
              <a:buFont typeface="Arial" pitchFamily="34" charset="0"/>
              <a:buChar char="•"/>
            </a:pPr>
            <a:r>
              <a:rPr lang="en-US" sz="1200" b="1" dirty="0" smtClean="0"/>
              <a:t>Enterprise Docking</a:t>
            </a:r>
            <a:endParaRPr lang="en-US" sz="1200" b="1" dirty="0"/>
          </a:p>
          <a:p>
            <a:pPr marL="171450" indent="-171450">
              <a:lnSpc>
                <a:spcPct val="100000"/>
              </a:lnSpc>
              <a:spcAft>
                <a:spcPts val="0"/>
              </a:spcAft>
              <a:buFont typeface="Arial" pitchFamily="34" charset="0"/>
              <a:buChar char="•"/>
            </a:pPr>
            <a:r>
              <a:rPr lang="en-US" sz="1200" dirty="0" smtClean="0"/>
              <a:t>Support for Multi-Display</a:t>
            </a:r>
            <a:endParaRPr lang="en-US" sz="1200" dirty="0"/>
          </a:p>
          <a:p>
            <a:pPr marL="171450" indent="-171450">
              <a:lnSpc>
                <a:spcPct val="100000"/>
              </a:lnSpc>
              <a:spcAft>
                <a:spcPts val="0"/>
              </a:spcAft>
              <a:buFont typeface="Arial" pitchFamily="34" charset="0"/>
              <a:buChar char="•"/>
            </a:pPr>
            <a:r>
              <a:rPr lang="en-US" sz="1200" dirty="0"/>
              <a:t>5 year Care Pack </a:t>
            </a:r>
            <a:r>
              <a:rPr lang="en-US" sz="1200" dirty="0" smtClean="0"/>
              <a:t>options </a:t>
            </a:r>
          </a:p>
          <a:p>
            <a:pPr marL="171450" indent="-171450">
              <a:lnSpc>
                <a:spcPct val="100000"/>
              </a:lnSpc>
              <a:spcAft>
                <a:spcPts val="0"/>
              </a:spcAft>
              <a:buFont typeface="Arial" pitchFamily="34" charset="0"/>
              <a:buChar char="•"/>
            </a:pPr>
            <a:endParaRPr lang="en-US" sz="1200" dirty="0"/>
          </a:p>
          <a:p>
            <a:pPr marL="171450" indent="-171450">
              <a:lnSpc>
                <a:spcPct val="100000"/>
              </a:lnSpc>
              <a:spcAft>
                <a:spcPts val="0"/>
              </a:spcAft>
              <a:buFont typeface="Arial" pitchFamily="34" charset="0"/>
              <a:buChar char="•"/>
            </a:pPr>
            <a:endParaRPr lang="en-US" sz="1200" dirty="0" smtClean="0"/>
          </a:p>
          <a:p>
            <a:pPr marL="171450" indent="-171450">
              <a:buFont typeface="Arial" pitchFamily="34" charset="0"/>
              <a:buChar char="•"/>
            </a:pPr>
            <a:r>
              <a:rPr lang="en-US" sz="1200" dirty="0"/>
              <a:t>Meets tough </a:t>
            </a:r>
            <a:r>
              <a:rPr lang="en-US" sz="1200" b="1" dirty="0"/>
              <a:t>MIL-STD </a:t>
            </a:r>
            <a:r>
              <a:rPr lang="en-US" sz="1200" b="1" dirty="0" smtClean="0"/>
              <a:t>810G</a:t>
            </a:r>
            <a:r>
              <a:rPr lang="en-US" sz="1200" dirty="0" smtClean="0"/>
              <a:t> </a:t>
            </a:r>
            <a:r>
              <a:rPr lang="en-US" sz="1200" dirty="0"/>
              <a:t>standards for temperature, altitude, vibration, humidity, dust, </a:t>
            </a:r>
            <a:r>
              <a:rPr lang="en-US" sz="1200" dirty="0" smtClean="0"/>
              <a:t>drop</a:t>
            </a:r>
            <a:endParaRPr lang="en-US" sz="1200" dirty="0"/>
          </a:p>
          <a:p>
            <a:pPr marL="171450" indent="-171450">
              <a:buFont typeface="Arial" pitchFamily="34" charset="0"/>
              <a:buChar char="•"/>
            </a:pPr>
            <a:r>
              <a:rPr lang="en-US" sz="1200" b="1" dirty="0"/>
              <a:t>Battery life</a:t>
            </a:r>
            <a:r>
              <a:rPr lang="en-US" sz="1200" b="1" baseline="30000" dirty="0"/>
              <a:t>5</a:t>
            </a:r>
            <a:r>
              <a:rPr lang="en-US" sz="1200" b="1" dirty="0"/>
              <a:t> </a:t>
            </a:r>
            <a:r>
              <a:rPr lang="en-US" sz="1200" dirty="0"/>
              <a:t>that is one of the industry’s best</a:t>
            </a:r>
            <a:endParaRPr lang="en-US" sz="1200" baseline="30000" dirty="0"/>
          </a:p>
          <a:p>
            <a:pPr marL="171450" indent="-171450">
              <a:lnSpc>
                <a:spcPct val="100000"/>
              </a:lnSpc>
              <a:spcAft>
                <a:spcPts val="0"/>
              </a:spcAft>
              <a:buFont typeface="Arial" pitchFamily="34" charset="0"/>
              <a:buChar char="•"/>
            </a:pPr>
            <a:endParaRPr lang="en-US" sz="1000" dirty="0"/>
          </a:p>
          <a:p>
            <a:pPr marL="171450" indent="-171450">
              <a:lnSpc>
                <a:spcPct val="100000"/>
              </a:lnSpc>
              <a:spcAft>
                <a:spcPts val="0"/>
              </a:spcAft>
              <a:buFont typeface="Arial" pitchFamily="34" charset="0"/>
              <a:buChar char="•"/>
            </a:pPr>
            <a:endParaRPr lang="en-US" sz="1000" baseline="30000" dirty="0" smtClean="0"/>
          </a:p>
        </p:txBody>
      </p:sp>
      <p:sp>
        <p:nvSpPr>
          <p:cNvPr id="11" name="Rectangle 10"/>
          <p:cNvSpPr/>
          <p:nvPr/>
        </p:nvSpPr>
        <p:spPr>
          <a:xfrm>
            <a:off x="2266904" y="2406703"/>
            <a:ext cx="1375698" cy="276999"/>
          </a:xfrm>
          <a:prstGeom prst="rect">
            <a:avLst/>
          </a:prstGeom>
        </p:spPr>
        <p:txBody>
          <a:bodyPr wrap="none">
            <a:spAutoFit/>
          </a:bodyPr>
          <a:lstStyle/>
          <a:p>
            <a:pPr>
              <a:lnSpc>
                <a:spcPct val="100000"/>
              </a:lnSpc>
              <a:spcAft>
                <a:spcPts val="0"/>
              </a:spcAft>
            </a:pPr>
            <a:r>
              <a:rPr lang="en-US" sz="1200" b="1" dirty="0"/>
              <a:t>Key </a:t>
            </a:r>
            <a:r>
              <a:rPr lang="en-US" sz="1200" b="1" dirty="0" smtClean="0"/>
              <a:t>Features:</a:t>
            </a:r>
            <a:endParaRPr lang="en-US" sz="1200" b="1" dirty="0"/>
          </a:p>
        </p:txBody>
      </p:sp>
      <p:pic>
        <p:nvPicPr>
          <p:cNvPr id="18" name="Picture 4"/>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122907" y="1115932"/>
            <a:ext cx="2230340" cy="167275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Justin Chuan\Downloads\G11145007102009_JPGHighres_96dpi_800x600.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53246" y="5027528"/>
            <a:ext cx="684976" cy="627460"/>
          </a:xfrm>
          <a:prstGeom prst="rect">
            <a:avLst/>
          </a:prstGeom>
          <a:noFill/>
          <a:effectLst>
            <a:outerShdw blurRad="63500" dist="38100" dir="2700000" algn="tl" rotWithShape="0">
              <a:prstClr val="black">
                <a:alpha val="32000"/>
              </a:prstClr>
            </a:outerShdw>
          </a:effectLst>
          <a:extLst>
            <a:ext uri="{909E8E84-426E-40DD-AFC4-6F175D3DCCD1}">
              <a14:hiddenFill xmlns:a14="http://schemas.microsoft.com/office/drawing/2010/main">
                <a:solidFill>
                  <a:srgbClr val="FFFFFF"/>
                </a:solidFill>
              </a14:hiddenFill>
            </a:ext>
          </a:extLst>
        </p:spPr>
      </p:pic>
      <p:pic>
        <p:nvPicPr>
          <p:cNvPr id="21" name="Picture 3" descr="C:\Users\Justin Chuan\Downloads\G10848007072009_JPGHighres_96dpi_800x600.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4556" y="5066838"/>
            <a:ext cx="967316" cy="548837"/>
          </a:xfrm>
          <a:prstGeom prst="rect">
            <a:avLst/>
          </a:prstGeom>
          <a:noFill/>
          <a:effectLst>
            <a:outerShdw blurRad="63500" dist="38100" dir="2700000" algn="tl" rotWithShape="0">
              <a:prstClr val="black">
                <a:alpha val="32000"/>
              </a:prstClr>
            </a:outerShdw>
          </a:effectLst>
          <a:extLst>
            <a:ext uri="{909E8E84-426E-40DD-AFC4-6F175D3DCCD1}">
              <a14:hiddenFill xmlns:a14="http://schemas.microsoft.com/office/drawing/2010/main">
                <a:solidFill>
                  <a:srgbClr val="FFFFFF"/>
                </a:solidFill>
              </a14:hiddenFill>
            </a:ext>
          </a:extLst>
        </p:spPr>
      </p:pic>
      <p:pic>
        <p:nvPicPr>
          <p:cNvPr id="23" name="Picture 2"/>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5338074" y="5140378"/>
            <a:ext cx="1115994" cy="401758"/>
          </a:xfrm>
          <a:prstGeom prst="rect">
            <a:avLst/>
          </a:prstGeom>
          <a:noFill/>
          <a:effectLst>
            <a:outerShdw blurRad="63500" dist="38100" dir="2700000" algn="tl" rotWithShape="0">
              <a:prstClr val="black">
                <a:alpha val="32000"/>
              </a:prstClr>
            </a:outerShdw>
          </a:effectLst>
          <a:extLst>
            <a:ext uri="{909E8E84-426E-40DD-AFC4-6F175D3DCCD1}">
              <a14:hiddenFill xmlns:a14="http://schemas.microsoft.com/office/drawing/2010/main">
                <a:solidFill>
                  <a:srgbClr val="FFFFFF"/>
                </a:solidFill>
              </a14:hiddenFill>
            </a:ext>
          </a:extLst>
        </p:spPr>
      </p:pic>
      <p:pic>
        <p:nvPicPr>
          <p:cNvPr id="24" name="Picture 3" descr="C:\Users\ASalinas\AppData\Local\Microsoft\Windows\Temporary Internet Files\Content.IE5\KBRO465Y\G11620013022010[1].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882552" y="4973700"/>
            <a:ext cx="864842" cy="735115"/>
          </a:xfrm>
          <a:prstGeom prst="rect">
            <a:avLst/>
          </a:prstGeom>
          <a:noFill/>
          <a:effectLst>
            <a:outerShdw blurRad="63500" dist="38100" dir="2700000" algn="tl" rotWithShape="0">
              <a:prstClr val="black">
                <a:alpha val="32000"/>
              </a:prstClr>
            </a:outerShdw>
          </a:effectLst>
        </p:spPr>
      </p:pic>
      <p:sp>
        <p:nvSpPr>
          <p:cNvPr id="25" name="Parallelogram 24"/>
          <p:cNvSpPr/>
          <p:nvPr/>
        </p:nvSpPr>
        <p:spPr>
          <a:xfrm>
            <a:off x="2025401" y="5632978"/>
            <a:ext cx="1496252" cy="282913"/>
          </a:xfrm>
          <a:prstGeom prst="parallelogram">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lIns="45720" rtlCol="0" anchor="ctr"/>
          <a:lstStyle/>
          <a:p>
            <a:pPr algn="ctr"/>
            <a:r>
              <a:rPr lang="en-GB" sz="800" dirty="0">
                <a:solidFill>
                  <a:schemeClr val="bg1"/>
                </a:solidFill>
              </a:rPr>
              <a:t>HP Carrying </a:t>
            </a:r>
            <a:r>
              <a:rPr lang="en-GB" sz="800" dirty="0" smtClean="0">
                <a:solidFill>
                  <a:schemeClr val="bg1"/>
                </a:solidFill>
              </a:rPr>
              <a:t>Cases</a:t>
            </a:r>
            <a:r>
              <a:rPr lang="en-GB" sz="800" baseline="30000" dirty="0" smtClean="0">
                <a:solidFill>
                  <a:schemeClr val="bg1"/>
                </a:solidFill>
              </a:rPr>
              <a:t>12</a:t>
            </a:r>
            <a:endParaRPr lang="en-GB" sz="800" baseline="30000" dirty="0">
              <a:solidFill>
                <a:schemeClr val="bg1"/>
              </a:solidFill>
            </a:endParaRPr>
          </a:p>
        </p:txBody>
      </p:sp>
      <p:sp>
        <p:nvSpPr>
          <p:cNvPr id="28" name="Parallelogram 27"/>
          <p:cNvSpPr/>
          <p:nvPr/>
        </p:nvSpPr>
        <p:spPr>
          <a:xfrm>
            <a:off x="3616148" y="5632978"/>
            <a:ext cx="1499616" cy="282913"/>
          </a:xfrm>
          <a:prstGeom prst="parallelogram">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lIns="45720" rIns="45720" rtlCol="0" anchor="ctr"/>
          <a:lstStyle/>
          <a:p>
            <a:pPr algn="ctr"/>
            <a:r>
              <a:rPr lang="en-US" sz="800" dirty="0">
                <a:solidFill>
                  <a:schemeClr val="bg1"/>
                </a:solidFill>
              </a:rPr>
              <a:t>HP Adjustable </a:t>
            </a:r>
            <a:r>
              <a:rPr lang="en-US" sz="800" dirty="0" smtClean="0">
                <a:solidFill>
                  <a:schemeClr val="bg1"/>
                </a:solidFill>
              </a:rPr>
              <a:t/>
            </a:r>
            <a:br>
              <a:rPr lang="en-US" sz="800" dirty="0" smtClean="0">
                <a:solidFill>
                  <a:schemeClr val="bg1"/>
                </a:solidFill>
              </a:rPr>
            </a:br>
            <a:r>
              <a:rPr lang="en-US" sz="800" dirty="0" smtClean="0">
                <a:solidFill>
                  <a:schemeClr val="bg1"/>
                </a:solidFill>
              </a:rPr>
              <a:t>Display Stand</a:t>
            </a:r>
            <a:r>
              <a:rPr lang="en-US" sz="800" baseline="30000" dirty="0" smtClean="0">
                <a:solidFill>
                  <a:schemeClr val="bg1"/>
                </a:solidFill>
              </a:rPr>
              <a:t>12</a:t>
            </a:r>
            <a:endParaRPr lang="en-US" sz="800" baseline="30000" dirty="0">
              <a:solidFill>
                <a:schemeClr val="bg1"/>
              </a:solidFill>
            </a:endParaRPr>
          </a:p>
        </p:txBody>
      </p:sp>
      <p:sp>
        <p:nvSpPr>
          <p:cNvPr id="29" name="Parallelogram 28"/>
          <p:cNvSpPr/>
          <p:nvPr/>
        </p:nvSpPr>
        <p:spPr>
          <a:xfrm>
            <a:off x="5210259" y="5632978"/>
            <a:ext cx="1496252" cy="282913"/>
          </a:xfrm>
          <a:prstGeom prst="parallelogram">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solidFill>
                  <a:schemeClr val="bg1"/>
                </a:solidFill>
              </a:rPr>
              <a:t>HP Extended</a:t>
            </a:r>
            <a:br>
              <a:rPr lang="en-US" sz="800" dirty="0">
                <a:solidFill>
                  <a:schemeClr val="bg1"/>
                </a:solidFill>
              </a:rPr>
            </a:br>
            <a:r>
              <a:rPr lang="en-US" sz="800" dirty="0">
                <a:solidFill>
                  <a:schemeClr val="bg1"/>
                </a:solidFill>
              </a:rPr>
              <a:t>Life </a:t>
            </a:r>
            <a:r>
              <a:rPr lang="en-US" sz="800" dirty="0" smtClean="0">
                <a:solidFill>
                  <a:schemeClr val="bg1"/>
                </a:solidFill>
              </a:rPr>
              <a:t>Batteries</a:t>
            </a:r>
            <a:r>
              <a:rPr lang="en-US" sz="800" baseline="30000" dirty="0" smtClean="0">
                <a:solidFill>
                  <a:schemeClr val="bg1"/>
                </a:solidFill>
              </a:rPr>
              <a:t>5,12</a:t>
            </a:r>
            <a:endParaRPr lang="en-US" sz="800" baseline="30000" dirty="0">
              <a:solidFill>
                <a:schemeClr val="bg1"/>
              </a:solidFill>
            </a:endParaRPr>
          </a:p>
        </p:txBody>
      </p:sp>
      <p:sp>
        <p:nvSpPr>
          <p:cNvPr id="30" name="Parallelogram 29"/>
          <p:cNvSpPr/>
          <p:nvPr/>
        </p:nvSpPr>
        <p:spPr>
          <a:xfrm>
            <a:off x="434654" y="5637198"/>
            <a:ext cx="1496252" cy="282913"/>
          </a:xfrm>
          <a:prstGeom prst="parallelogram">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lIns="45720" rIns="45720" rtlCol="0" anchor="ctr"/>
          <a:lstStyle/>
          <a:p>
            <a:pPr algn="ctr"/>
            <a:r>
              <a:rPr lang="en-US" sz="800" dirty="0">
                <a:solidFill>
                  <a:schemeClr val="bg1"/>
                </a:solidFill>
              </a:rPr>
              <a:t>HP Advanced </a:t>
            </a:r>
            <a:r>
              <a:rPr lang="en-US" sz="800" dirty="0" smtClean="0">
                <a:solidFill>
                  <a:schemeClr val="bg1"/>
                </a:solidFill>
              </a:rPr>
              <a:t/>
            </a:r>
            <a:br>
              <a:rPr lang="en-US" sz="800" dirty="0" smtClean="0">
                <a:solidFill>
                  <a:schemeClr val="bg1"/>
                </a:solidFill>
              </a:rPr>
            </a:br>
            <a:r>
              <a:rPr lang="en-US" sz="800" dirty="0" smtClean="0">
                <a:solidFill>
                  <a:schemeClr val="bg1"/>
                </a:solidFill>
              </a:rPr>
              <a:t>Docking Station</a:t>
            </a:r>
            <a:r>
              <a:rPr lang="en-US" sz="800" baseline="30000" dirty="0" smtClean="0">
                <a:solidFill>
                  <a:schemeClr val="bg1"/>
                </a:solidFill>
              </a:rPr>
              <a:t>12</a:t>
            </a:r>
            <a:endParaRPr lang="en-US" sz="800" baseline="30000" dirty="0">
              <a:solidFill>
                <a:schemeClr val="bg1"/>
              </a:solidFill>
            </a:endParaRPr>
          </a:p>
        </p:txBody>
      </p:sp>
      <p:sp>
        <p:nvSpPr>
          <p:cNvPr id="31" name="Parallelogram 30"/>
          <p:cNvSpPr/>
          <p:nvPr/>
        </p:nvSpPr>
        <p:spPr>
          <a:xfrm>
            <a:off x="6801007" y="5637198"/>
            <a:ext cx="1529140" cy="282913"/>
          </a:xfrm>
          <a:prstGeom prst="parallelogram">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lIns="45720" rIns="45720" rtlCol="0" anchor="ctr"/>
          <a:lstStyle/>
          <a:p>
            <a:pPr algn="ctr"/>
            <a:r>
              <a:rPr lang="en-US" sz="800" dirty="0">
                <a:solidFill>
                  <a:schemeClr val="bg1"/>
                </a:solidFill>
              </a:rPr>
              <a:t>HP 5 year</a:t>
            </a:r>
            <a:br>
              <a:rPr lang="en-US" sz="800" dirty="0">
                <a:solidFill>
                  <a:schemeClr val="bg1"/>
                </a:solidFill>
              </a:rPr>
            </a:br>
            <a:r>
              <a:rPr lang="en-US" sz="800" dirty="0">
                <a:solidFill>
                  <a:schemeClr val="bg1"/>
                </a:solidFill>
              </a:rPr>
              <a:t>Care </a:t>
            </a:r>
            <a:r>
              <a:rPr lang="en-US" sz="800" dirty="0" smtClean="0">
                <a:solidFill>
                  <a:schemeClr val="bg1"/>
                </a:solidFill>
              </a:rPr>
              <a:t>Pack</a:t>
            </a:r>
            <a:r>
              <a:rPr lang="en-US" sz="800" baseline="30000" dirty="0" smtClean="0">
                <a:solidFill>
                  <a:schemeClr val="bg1"/>
                </a:solidFill>
              </a:rPr>
              <a:t>12</a:t>
            </a:r>
            <a:endParaRPr lang="en-US" sz="800" baseline="30000" dirty="0">
              <a:solidFill>
                <a:schemeClr val="bg1"/>
              </a:solidFill>
            </a:endParaRPr>
          </a:p>
        </p:txBody>
      </p:sp>
      <p:pic>
        <p:nvPicPr>
          <p:cNvPr id="32" name="Picture 2" descr="http://www.partshere.com/images/HPCarepack.gi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272654" y="5022787"/>
            <a:ext cx="675540" cy="601904"/>
          </a:xfrm>
          <a:prstGeom prst="rect">
            <a:avLst/>
          </a:prstGeom>
          <a:noFill/>
          <a:extLst>
            <a:ext uri="{909E8E84-426E-40DD-AFC4-6F175D3DCCD1}">
              <a14:hiddenFill xmlns:a14="http://schemas.microsoft.com/office/drawing/2010/main">
                <a:solidFill>
                  <a:srgbClr val="FFFFFF"/>
                </a:solidFill>
              </a14:hiddenFill>
            </a:ext>
          </a:extLst>
        </p:spPr>
      </p:pic>
      <p:sp>
        <p:nvSpPr>
          <p:cNvPr id="33" name="Text Placeholder 11"/>
          <p:cNvSpPr txBox="1">
            <a:spLocks/>
          </p:cNvSpPr>
          <p:nvPr/>
        </p:nvSpPr>
        <p:spPr>
          <a:xfrm>
            <a:off x="7875588" y="196334"/>
            <a:ext cx="1168400" cy="499533"/>
          </a:xfrm>
          <a:prstGeom prst="parallelogram">
            <a:avLst/>
          </a:prstGeom>
          <a:solidFill>
            <a:srgbClr val="0070C0"/>
          </a:solidFill>
          <a:ln w="15875" cap="flat" cmpd="sng" algn="ctr">
            <a:noFill/>
            <a:prstDash val="solid"/>
          </a:ln>
          <a:effectLst>
            <a:outerShdw blurRad="50800" dist="38100" dir="3600000" algn="t"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182880" rIns="0" bIns="228600" numCol="1" spcCol="0" rtlCol="0" fromWordArt="0" anchor="ctr" anchorCtr="0" forceAA="0" compatLnSpc="1">
            <a:prstTxWarp prst="textNoShape">
              <a:avLst/>
            </a:prstTxWarp>
            <a:noAutofit/>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lt1"/>
                </a:solidFill>
                <a:latin typeface="+mn-lt"/>
                <a:ea typeface="+mn-ea"/>
                <a:cs typeface="+mn-cs"/>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chemeClr val="lt1"/>
                </a:solidFill>
                <a:latin typeface="+mn-lt"/>
                <a:ea typeface="+mn-ea"/>
                <a:cs typeface="+mn-cs"/>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chemeClr val="lt1"/>
                </a:solidFill>
                <a:latin typeface="+mn-lt"/>
                <a:ea typeface="+mn-ea"/>
                <a:cs typeface="+mn-cs"/>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dirty="0" smtClean="0">
                <a:solidFill>
                  <a:schemeClr val="lt1"/>
                </a:solidFill>
                <a:latin typeface="+mn-lt"/>
                <a:ea typeface="+mn-ea"/>
                <a:cs typeface="+mn-cs"/>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chemeClr val="lt1"/>
                </a:solidFill>
                <a:latin typeface="+mn-lt"/>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nSpc>
                <a:spcPts val="1300"/>
              </a:lnSpc>
              <a:spcAft>
                <a:spcPts val="0"/>
              </a:spcAft>
              <a:defRPr/>
            </a:pPr>
            <a:r>
              <a:rPr lang="en-US" sz="1100" dirty="0" smtClean="0">
                <a:solidFill>
                  <a:prstClr val="white"/>
                </a:solidFill>
                <a:latin typeface="Arial" pitchFamily="34" charset="0"/>
                <a:cs typeface="Arial" pitchFamily="34" charset="0"/>
              </a:rPr>
              <a:t>HP EliteBook</a:t>
            </a:r>
          </a:p>
          <a:p>
            <a:pPr>
              <a:lnSpc>
                <a:spcPts val="1300"/>
              </a:lnSpc>
              <a:spcAft>
                <a:spcPts val="0"/>
              </a:spcAft>
              <a:defRPr/>
            </a:pPr>
            <a:r>
              <a:rPr lang="en-US" sz="1100" dirty="0" smtClean="0">
                <a:solidFill>
                  <a:prstClr val="white"/>
                </a:solidFill>
                <a:latin typeface="Arial" pitchFamily="34" charset="0"/>
                <a:cs typeface="Arial" pitchFamily="34" charset="0"/>
              </a:rPr>
              <a:t>p-series </a:t>
            </a:r>
            <a:endParaRPr lang="en-US" sz="1100" dirty="0">
              <a:solidFill>
                <a:prstClr val="white"/>
              </a:solidFill>
              <a:latin typeface="Arial" pitchFamily="34" charset="0"/>
              <a:cs typeface="Arial" pitchFamily="34" charset="0"/>
            </a:endParaRPr>
          </a:p>
        </p:txBody>
      </p:sp>
      <p:pic>
        <p:nvPicPr>
          <p:cNvPr id="27" name="Picture 2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34654" y="2799231"/>
            <a:ext cx="748126" cy="589150"/>
          </a:xfrm>
          <a:prstGeom prst="rect">
            <a:avLst/>
          </a:prstGeom>
        </p:spPr>
      </p:pic>
      <p:pic>
        <p:nvPicPr>
          <p:cNvPr id="34" name="Picture 3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255521" y="2789768"/>
            <a:ext cx="769880" cy="606282"/>
          </a:xfrm>
          <a:prstGeom prst="rect">
            <a:avLst/>
          </a:prstGeom>
        </p:spPr>
      </p:pic>
    </p:spTree>
    <p:extLst>
      <p:ext uri="{BB962C8B-B14F-4D97-AF65-F5344CB8AC3E}">
        <p14:creationId xmlns:p14="http://schemas.microsoft.com/office/powerpoint/2010/main" val="37594654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25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50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nodeType="withEffect">
                                  <p:stCondLst>
                                    <p:cond delay="75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100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HP EliteBook 8470p/8570p</a:t>
            </a:r>
            <a:endParaRPr lang="en-US" dirty="0"/>
          </a:p>
        </p:txBody>
      </p:sp>
      <p:sp>
        <p:nvSpPr>
          <p:cNvPr id="6" name="Text Placeholder 1"/>
          <p:cNvSpPr txBox="1">
            <a:spLocks/>
          </p:cNvSpPr>
          <p:nvPr/>
        </p:nvSpPr>
        <p:spPr>
          <a:xfrm>
            <a:off x="3408363" y="1295400"/>
            <a:ext cx="5389562" cy="499533"/>
          </a:xfrm>
          <a:prstGeom prst="parallelogram">
            <a:avLst/>
          </a:prstGeom>
          <a:solidFill>
            <a:srgbClr val="0070C0"/>
          </a:solidFill>
          <a:ln w="15875">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182880" rIns="0" bIns="228600" rtlCol="0" anchor="ctr"/>
          <a:lstStyle>
            <a:lvl1pPr marL="0" indent="0" algn="l" defTabSz="457200" rtl="0" eaLnBrk="1" latinLnBrk="0" hangingPunct="1">
              <a:lnSpc>
                <a:spcPct val="120000"/>
              </a:lnSpc>
              <a:spcBef>
                <a:spcPts val="0"/>
              </a:spcBef>
              <a:spcAft>
                <a:spcPts val="140"/>
              </a:spcAft>
              <a:buSzPct val="100000"/>
              <a:buFont typeface="Arial"/>
              <a:buNone/>
              <a:defRPr sz="1800" kern="1200">
                <a:solidFill>
                  <a:schemeClr val="lt1"/>
                </a:solidFill>
                <a:latin typeface="+mn-lt"/>
                <a:ea typeface="+mn-ea"/>
                <a:cs typeface="+mn-cs"/>
              </a:defRPr>
            </a:lvl1pPr>
            <a:lvl2pPr marL="165100" indent="-165100" algn="l" defTabSz="430213" rtl="0" eaLnBrk="1" latinLnBrk="0" hangingPunct="1">
              <a:lnSpc>
                <a:spcPct val="120000"/>
              </a:lnSpc>
              <a:spcBef>
                <a:spcPts val="0"/>
              </a:spcBef>
              <a:spcAft>
                <a:spcPts val="140"/>
              </a:spcAft>
              <a:buSzPct val="100000"/>
              <a:buFont typeface="Lucida Grande"/>
              <a:buChar char="•"/>
              <a:defRPr sz="1800" kern="1200">
                <a:solidFill>
                  <a:schemeClr val="lt1"/>
                </a:solidFill>
                <a:latin typeface="+mn-lt"/>
                <a:ea typeface="+mn-ea"/>
                <a:cs typeface="+mn-cs"/>
              </a:defRPr>
            </a:lvl2pPr>
            <a:lvl3pPr marL="300038" indent="-125413" algn="l" defTabSz="457200" rtl="0" eaLnBrk="1" latinLnBrk="0" hangingPunct="1">
              <a:lnSpc>
                <a:spcPct val="120000"/>
              </a:lnSpc>
              <a:spcBef>
                <a:spcPts val="0"/>
              </a:spcBef>
              <a:spcAft>
                <a:spcPts val="140"/>
              </a:spcAft>
              <a:buFont typeface="Lucida Grande"/>
              <a:buChar char="–"/>
              <a:defRPr sz="1400" kern="1200">
                <a:solidFill>
                  <a:schemeClr val="lt1"/>
                </a:solidFill>
                <a:latin typeface="+mn-lt"/>
                <a:ea typeface="+mn-ea"/>
                <a:cs typeface="+mn-cs"/>
              </a:defRPr>
            </a:lvl3pPr>
            <a:lvl4pPr marL="409575" indent="-123825" algn="l" defTabSz="457200" rtl="0" eaLnBrk="1" latinLnBrk="0" hangingPunct="1">
              <a:lnSpc>
                <a:spcPct val="120000"/>
              </a:lnSpc>
              <a:spcBef>
                <a:spcPts val="0"/>
              </a:spcBef>
              <a:spcAft>
                <a:spcPts val="140"/>
              </a:spcAft>
              <a:buSzPct val="80000"/>
              <a:buFont typeface="Courier New"/>
              <a:buChar char="o"/>
              <a:defRPr lang="en-US" sz="1400" kern="1200" dirty="0" smtClean="0">
                <a:solidFill>
                  <a:schemeClr val="lt1"/>
                </a:solidFill>
                <a:latin typeface="+mn-lt"/>
                <a:ea typeface="+mn-ea"/>
                <a:cs typeface="+mn-cs"/>
              </a:defRPr>
            </a:lvl4pPr>
            <a:lvl5pPr marL="409575" indent="0" algn="l" defTabSz="457200" rtl="0" eaLnBrk="1" latinLnBrk="0" hangingPunct="1">
              <a:lnSpc>
                <a:spcPct val="120000"/>
              </a:lnSpc>
              <a:spcBef>
                <a:spcPts val="0"/>
              </a:spcBef>
              <a:spcAft>
                <a:spcPts val="140"/>
              </a:spcAft>
              <a:buFont typeface="Arial"/>
              <a:buNone/>
              <a:tabLst/>
              <a:defRPr sz="1400" kern="1200">
                <a:solidFill>
                  <a:schemeClr val="lt1"/>
                </a:solidFill>
                <a:latin typeface="+mn-lt"/>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nSpc>
                <a:spcPts val="1300"/>
              </a:lnSpc>
              <a:spcAft>
                <a:spcPts val="0"/>
              </a:spcAft>
              <a:defRPr/>
            </a:pPr>
            <a:r>
              <a:rPr lang="en-US" sz="1600" dirty="0" smtClean="0">
                <a:solidFill>
                  <a:prstClr val="white"/>
                </a:solidFill>
                <a:cs typeface="Arial" pitchFamily="34" charset="0"/>
              </a:rPr>
              <a:t>Corporate Elite</a:t>
            </a:r>
            <a:endParaRPr lang="en-US" sz="1600" dirty="0">
              <a:solidFill>
                <a:prstClr val="white"/>
              </a:solidFill>
              <a:cs typeface="Arial" pitchFamily="34" charset="0"/>
            </a:endParaRPr>
          </a:p>
        </p:txBody>
      </p:sp>
      <p:sp>
        <p:nvSpPr>
          <p:cNvPr id="7" name="Text Placeholder 18"/>
          <p:cNvSpPr txBox="1">
            <a:spLocks/>
          </p:cNvSpPr>
          <p:nvPr/>
        </p:nvSpPr>
        <p:spPr>
          <a:xfrm>
            <a:off x="3381375" y="1900767"/>
            <a:ext cx="5416550" cy="1511300"/>
          </a:xfrm>
          <a:prstGeom prst="rect">
            <a:avLst/>
          </a:prstGeom>
        </p:spPr>
        <p:txBody>
          <a:bodyPr/>
          <a:lstStyle>
            <a:lvl1pPr marL="0" indent="0" algn="l" defTabSz="457200" rtl="0" eaLnBrk="1" latinLnBrk="0" hangingPunct="1">
              <a:lnSpc>
                <a:spcPct val="120000"/>
              </a:lnSpc>
              <a:spcBef>
                <a:spcPts val="0"/>
              </a:spcBef>
              <a:spcAft>
                <a:spcPts val="140"/>
              </a:spcAft>
              <a:buSzPct val="100000"/>
              <a:buFont typeface="Arial"/>
              <a:buNone/>
              <a:defRPr sz="1400" kern="1200">
                <a:solidFill>
                  <a:schemeClr val="tx1"/>
                </a:solidFill>
                <a:latin typeface="HPFutura Light" pitchFamily="50" charset="0"/>
                <a:ea typeface="+mn-ea"/>
                <a:cs typeface="+mn-cs"/>
              </a:defRPr>
            </a:lvl1pPr>
            <a:lvl2pPr marL="165100" indent="-165100" algn="l" defTabSz="430213" rtl="0" eaLnBrk="1" latinLnBrk="0" hangingPunct="1">
              <a:lnSpc>
                <a:spcPct val="120000"/>
              </a:lnSpc>
              <a:spcBef>
                <a:spcPts val="0"/>
              </a:spcBef>
              <a:spcAft>
                <a:spcPts val="140"/>
              </a:spcAft>
              <a:buSzPct val="100000"/>
              <a:buFont typeface="Lucida Grande"/>
              <a:buChar char="•"/>
              <a:defRPr sz="1400" kern="1200">
                <a:solidFill>
                  <a:schemeClr val="tx1"/>
                </a:solidFill>
                <a:latin typeface="HPFutura Light" pitchFamily="50" charset="0"/>
                <a:ea typeface="+mn-ea"/>
                <a:cs typeface="+mn-cs"/>
              </a:defRPr>
            </a:lvl2pPr>
            <a:lvl3pPr marL="300038" indent="-125413" algn="l" defTabSz="457200" rtl="0" eaLnBrk="1" latinLnBrk="0" hangingPunct="1">
              <a:lnSpc>
                <a:spcPct val="120000"/>
              </a:lnSpc>
              <a:spcBef>
                <a:spcPts val="0"/>
              </a:spcBef>
              <a:spcAft>
                <a:spcPts val="140"/>
              </a:spcAft>
              <a:buFont typeface="Lucida Grande"/>
              <a:buChar char="–"/>
              <a:defRPr sz="1400" kern="1200">
                <a:solidFill>
                  <a:schemeClr val="tx1"/>
                </a:solidFill>
                <a:latin typeface="HPFutura Light" pitchFamily="50" charset="0"/>
                <a:ea typeface="+mn-ea"/>
                <a:cs typeface="+mn-cs"/>
              </a:defRPr>
            </a:lvl3pPr>
            <a:lvl4pPr marL="409575" indent="-123825" algn="l" defTabSz="457200" rtl="0" eaLnBrk="1" latinLnBrk="0" hangingPunct="1">
              <a:lnSpc>
                <a:spcPct val="120000"/>
              </a:lnSpc>
              <a:spcBef>
                <a:spcPts val="0"/>
              </a:spcBef>
              <a:spcAft>
                <a:spcPts val="140"/>
              </a:spcAft>
              <a:buSzPct val="80000"/>
              <a:buFont typeface="Courier New"/>
              <a:buChar char="o"/>
              <a:defRPr lang="en-US" sz="1400" kern="1200">
                <a:solidFill>
                  <a:schemeClr val="tx1"/>
                </a:solidFill>
                <a:latin typeface="HPFutura Light" pitchFamily="50" charset="0"/>
                <a:ea typeface="+mn-ea"/>
                <a:cs typeface="+mn-cs"/>
              </a:defRPr>
            </a:lvl4pPr>
            <a:lvl5pPr marL="409575" indent="0" algn="l" defTabSz="457200" rtl="0" eaLnBrk="1" latinLnBrk="0" hangingPunct="1">
              <a:lnSpc>
                <a:spcPct val="120000"/>
              </a:lnSpc>
              <a:spcBef>
                <a:spcPts val="0"/>
              </a:spcBef>
              <a:spcAft>
                <a:spcPts val="140"/>
              </a:spcAft>
              <a:buFont typeface="Arial"/>
              <a:buNone/>
              <a:tabLst/>
              <a:defRPr sz="1400" kern="1200">
                <a:solidFill>
                  <a:schemeClr val="tx1"/>
                </a:solidFill>
                <a:latin typeface="HPFutura Light" pitchFamily="50" charset="0"/>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buClr>
                <a:prstClr val="black"/>
              </a:buClr>
              <a:defRPr/>
            </a:pPr>
            <a:r>
              <a:rPr lang="en-US" sz="1200" dirty="0" smtClean="0">
                <a:latin typeface="+mn-lt"/>
                <a:ea typeface="Hiragino Kaku Gothic Std W8" pitchFamily="34" charset="-128"/>
                <a:cs typeface="Arial" pitchFamily="34" charset="0"/>
              </a:rPr>
              <a:t>HP’s fastest, strongest, most secure, and easiest to manage line of notebooks ever. </a:t>
            </a:r>
          </a:p>
          <a:p>
            <a:pPr>
              <a:lnSpc>
                <a:spcPct val="100000"/>
              </a:lnSpc>
              <a:buClr>
                <a:prstClr val="black"/>
              </a:buClr>
              <a:defRPr/>
            </a:pPr>
            <a:endParaRPr lang="en-US" sz="500" dirty="0">
              <a:latin typeface="+mn-lt"/>
              <a:ea typeface="Hiragino Kaku Gothic Std W8" pitchFamily="34" charset="-128"/>
              <a:cs typeface="Arial" pitchFamily="34" charset="0"/>
            </a:endParaRPr>
          </a:p>
          <a:p>
            <a:pPr>
              <a:lnSpc>
                <a:spcPct val="100000"/>
              </a:lnSpc>
              <a:buClr>
                <a:prstClr val="black"/>
              </a:buClr>
              <a:defRPr/>
            </a:pPr>
            <a:r>
              <a:rPr lang="en-US" sz="1200" dirty="0" smtClean="0">
                <a:latin typeface="+mn-lt"/>
                <a:cs typeface="Arial" pitchFamily="34" charset="0"/>
              </a:rPr>
              <a:t>Elite design, leading technologies, and feature-rich with enhanced security, enhanced manageability, and premium support </a:t>
            </a:r>
            <a:endParaRPr lang="en-US" sz="1200" dirty="0">
              <a:latin typeface="+mn-lt"/>
              <a:cs typeface="Arial" pitchFamily="34" charset="0"/>
            </a:endParaRPr>
          </a:p>
        </p:txBody>
      </p:sp>
      <p:sp>
        <p:nvSpPr>
          <p:cNvPr id="9" name="Text Placeholder 4"/>
          <p:cNvSpPr txBox="1">
            <a:spLocks/>
          </p:cNvSpPr>
          <p:nvPr/>
        </p:nvSpPr>
        <p:spPr>
          <a:xfrm>
            <a:off x="676822" y="4066118"/>
            <a:ext cx="1739900" cy="342900"/>
          </a:xfrm>
          <a:prstGeom prst="rect">
            <a:avLst/>
          </a:prstGeom>
        </p:spPr>
        <p:txBody>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accent1"/>
                </a:solidFill>
                <a:latin typeface="HP Simplified" pitchFamily="34" charset="0"/>
                <a:ea typeface="+mn-ea"/>
                <a:cs typeface="HP Simplified" pitchFamily="34" charset="0"/>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HP Simplified" pitchFamily="34" charset="0"/>
                <a:ea typeface="+mn-ea"/>
                <a:cs typeface="HP Simplified" pitchFamily="34" charset="0"/>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rgbClr val="000000"/>
                </a:solidFill>
                <a:latin typeface="HP Simplified" pitchFamily="34" charset="0"/>
                <a:ea typeface="+mn-ea"/>
                <a:cs typeface="HP Simplified" pitchFamily="34" charset="0"/>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dirty="0" smtClean="0">
                <a:solidFill>
                  <a:srgbClr val="000000"/>
                </a:solidFill>
                <a:latin typeface="HP Simplified" pitchFamily="34" charset="0"/>
                <a:ea typeface="+mn-ea"/>
                <a:cs typeface="HP Simplified" pitchFamily="34" charset="0"/>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rgbClr val="000000"/>
                </a:solidFill>
                <a:latin typeface="HP Simplified" pitchFamily="34" charset="0"/>
                <a:ea typeface="+mn-ea"/>
                <a:cs typeface="HP Simplified" pitchFamily="34" charset="0"/>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40"/>
              </a:spcAft>
              <a:defRPr/>
            </a:pPr>
            <a:r>
              <a:rPr lang="en-US" sz="1100" u="sng" dirty="0" smtClean="0">
                <a:solidFill>
                  <a:schemeClr val="tx1"/>
                </a:solidFill>
                <a:latin typeface="+mn-lt"/>
                <a:cs typeface="Arial" pitchFamily="34" charset="0"/>
              </a:rPr>
              <a:t>What’s New?</a:t>
            </a:r>
            <a:endParaRPr lang="en-US" sz="1100" u="sng" dirty="0">
              <a:solidFill>
                <a:schemeClr val="tx1"/>
              </a:solidFill>
              <a:latin typeface="+mn-lt"/>
              <a:cs typeface="Arial" pitchFamily="34" charset="0"/>
            </a:endParaRPr>
          </a:p>
        </p:txBody>
      </p:sp>
      <p:sp>
        <p:nvSpPr>
          <p:cNvPr id="10" name="Text Placeholder 18"/>
          <p:cNvSpPr txBox="1">
            <a:spLocks/>
          </p:cNvSpPr>
          <p:nvPr/>
        </p:nvSpPr>
        <p:spPr bwMode="auto">
          <a:xfrm>
            <a:off x="681585" y="4400551"/>
            <a:ext cx="4140200" cy="2292349"/>
          </a:xfrm>
          <a:prstGeom prst="rect">
            <a:avLst/>
          </a:prstGeom>
          <a:noFill/>
          <a:ln w="9525">
            <a:noFill/>
            <a:miter lim="800000"/>
            <a:headEnd/>
            <a:tailEnd/>
          </a:ln>
        </p:spPr>
        <p:txBody>
          <a:bodyPr/>
          <a:lstStyle/>
          <a:p>
            <a:pPr marL="171450" indent="-171450" defTabSz="457200">
              <a:lnSpc>
                <a:spcPct val="120000"/>
              </a:lnSpc>
              <a:spcAft>
                <a:spcPts val="138"/>
              </a:spcAft>
              <a:buClr>
                <a:prstClr val="black"/>
              </a:buClr>
              <a:buSzPct val="100000"/>
              <a:buFont typeface="Arial" pitchFamily="34" charset="0"/>
              <a:buChar char="•"/>
            </a:pPr>
            <a:r>
              <a:rPr lang="en-US" sz="1000" dirty="0"/>
              <a:t>3rd generation Intel</a:t>
            </a:r>
            <a:r>
              <a:rPr lang="en-US" sz="1000" baseline="30000" dirty="0"/>
              <a:t>®</a:t>
            </a:r>
            <a:r>
              <a:rPr lang="en-US" sz="1000" dirty="0"/>
              <a:t> </a:t>
            </a:r>
            <a:r>
              <a:rPr lang="en-US" sz="1000" dirty="0" err="1"/>
              <a:t>Core</a:t>
            </a:r>
            <a:r>
              <a:rPr lang="en-US" sz="1000" baseline="30000" dirty="0" err="1"/>
              <a:t>TM</a:t>
            </a:r>
            <a:r>
              <a:rPr lang="en-US" sz="1000" dirty="0"/>
              <a:t> processors</a:t>
            </a:r>
          </a:p>
          <a:p>
            <a:pPr marL="171450" indent="-171450" defTabSz="457200">
              <a:lnSpc>
                <a:spcPct val="120000"/>
              </a:lnSpc>
              <a:spcAft>
                <a:spcPts val="138"/>
              </a:spcAft>
              <a:buClr>
                <a:prstClr val="black"/>
              </a:buClr>
              <a:buSzPct val="100000"/>
              <a:buFont typeface="Arial" pitchFamily="34" charset="0"/>
              <a:buChar char="•"/>
            </a:pPr>
            <a:r>
              <a:rPr lang="en-US" sz="1000" dirty="0"/>
              <a:t>DDR3 1600 MHz</a:t>
            </a:r>
          </a:p>
          <a:p>
            <a:pPr marL="171450" indent="-171450" defTabSz="457200">
              <a:lnSpc>
                <a:spcPct val="120000"/>
              </a:lnSpc>
              <a:spcAft>
                <a:spcPts val="138"/>
              </a:spcAft>
              <a:buClr>
                <a:prstClr val="black"/>
              </a:buClr>
              <a:buSzPct val="100000"/>
              <a:buFont typeface="Arial" pitchFamily="34" charset="0"/>
              <a:buChar char="•"/>
            </a:pPr>
            <a:r>
              <a:rPr lang="en-US" sz="1000" dirty="0"/>
              <a:t>UMA</a:t>
            </a:r>
            <a:r>
              <a:rPr lang="en-US" sz="1000" baseline="30000" dirty="0"/>
              <a:t>5</a:t>
            </a:r>
            <a:r>
              <a:rPr lang="en-US" sz="1000" dirty="0"/>
              <a:t>: Intel</a:t>
            </a:r>
            <a:r>
              <a:rPr lang="en-US" sz="1000" baseline="30000" dirty="0"/>
              <a:t>®</a:t>
            </a:r>
            <a:r>
              <a:rPr lang="en-US" sz="1000" dirty="0"/>
              <a:t> HD</a:t>
            </a:r>
            <a:r>
              <a:rPr lang="en-US" sz="1000" baseline="30000" dirty="0"/>
              <a:t>6</a:t>
            </a:r>
            <a:r>
              <a:rPr lang="en-US" sz="1000" dirty="0"/>
              <a:t> Graphics 4000 (14” and 15” diagonal)</a:t>
            </a:r>
          </a:p>
          <a:p>
            <a:pPr marL="171450" indent="-171450" defTabSz="457200">
              <a:lnSpc>
                <a:spcPct val="120000"/>
              </a:lnSpc>
              <a:spcAft>
                <a:spcPts val="138"/>
              </a:spcAft>
              <a:buClr>
                <a:prstClr val="black"/>
              </a:buClr>
              <a:buSzPct val="100000"/>
              <a:buFont typeface="Arial" pitchFamily="34" charset="0"/>
              <a:buChar char="•"/>
            </a:pPr>
            <a:r>
              <a:rPr lang="en-US" sz="1000" dirty="0" smtClean="0"/>
              <a:t>SRS </a:t>
            </a:r>
            <a:r>
              <a:rPr lang="en-US" sz="1000" dirty="0"/>
              <a:t>Premium Sound Pro</a:t>
            </a:r>
          </a:p>
          <a:p>
            <a:pPr marL="171450" indent="-171450" defTabSz="457200">
              <a:lnSpc>
                <a:spcPct val="120000"/>
              </a:lnSpc>
              <a:spcAft>
                <a:spcPts val="138"/>
              </a:spcAft>
              <a:buClr>
                <a:prstClr val="black"/>
              </a:buClr>
              <a:buSzPct val="100000"/>
              <a:buFont typeface="Arial" pitchFamily="34" charset="0"/>
              <a:buChar char="•"/>
            </a:pPr>
            <a:r>
              <a:rPr lang="en-US" sz="1000" dirty="0"/>
              <a:t>Bluetooth</a:t>
            </a:r>
            <a:r>
              <a:rPr lang="en-US" sz="1000" baseline="30000" dirty="0"/>
              <a:t>®</a:t>
            </a:r>
            <a:r>
              <a:rPr lang="en-US" sz="1000" dirty="0"/>
              <a:t> 4.0</a:t>
            </a:r>
          </a:p>
          <a:p>
            <a:pPr marL="171450" indent="-171450" defTabSz="457200">
              <a:lnSpc>
                <a:spcPct val="120000"/>
              </a:lnSpc>
              <a:spcAft>
                <a:spcPts val="138"/>
              </a:spcAft>
              <a:buClr>
                <a:prstClr val="black"/>
              </a:buClr>
              <a:buSzPct val="100000"/>
              <a:buFont typeface="Arial" pitchFamily="34" charset="0"/>
              <a:buChar char="•"/>
            </a:pPr>
            <a:r>
              <a:rPr lang="en-US" sz="1000" dirty="0"/>
              <a:t>Removed Ambient Light Sensor</a:t>
            </a:r>
          </a:p>
        </p:txBody>
      </p:sp>
      <p:sp>
        <p:nvSpPr>
          <p:cNvPr id="33" name="Text Placeholder 4"/>
          <p:cNvSpPr txBox="1">
            <a:spLocks/>
          </p:cNvSpPr>
          <p:nvPr/>
        </p:nvSpPr>
        <p:spPr>
          <a:xfrm>
            <a:off x="4533900" y="4070351"/>
            <a:ext cx="1739900" cy="342900"/>
          </a:xfrm>
          <a:prstGeom prst="rect">
            <a:avLst/>
          </a:prstGeom>
        </p:spPr>
        <p:txBody>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accent1"/>
                </a:solidFill>
                <a:latin typeface="HP Simplified" pitchFamily="34" charset="0"/>
                <a:ea typeface="+mn-ea"/>
                <a:cs typeface="HP Simplified" pitchFamily="34" charset="0"/>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HP Simplified" pitchFamily="34" charset="0"/>
                <a:ea typeface="+mn-ea"/>
                <a:cs typeface="HP Simplified" pitchFamily="34" charset="0"/>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rgbClr val="000000"/>
                </a:solidFill>
                <a:latin typeface="HP Simplified" pitchFamily="34" charset="0"/>
                <a:ea typeface="+mn-ea"/>
                <a:cs typeface="HP Simplified" pitchFamily="34" charset="0"/>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dirty="0" smtClean="0">
                <a:solidFill>
                  <a:srgbClr val="000000"/>
                </a:solidFill>
                <a:latin typeface="HP Simplified" pitchFamily="34" charset="0"/>
                <a:ea typeface="+mn-ea"/>
                <a:cs typeface="HP Simplified" pitchFamily="34" charset="0"/>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rgbClr val="000000"/>
                </a:solidFill>
                <a:latin typeface="HP Simplified" pitchFamily="34" charset="0"/>
                <a:ea typeface="+mn-ea"/>
                <a:cs typeface="HP Simplified" pitchFamily="34" charset="0"/>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40"/>
              </a:spcAft>
              <a:defRPr/>
            </a:pPr>
            <a:r>
              <a:rPr lang="en-US" sz="1100" u="sng" smtClean="0">
                <a:solidFill>
                  <a:schemeClr val="tx1"/>
                </a:solidFill>
                <a:latin typeface="+mn-lt"/>
                <a:cs typeface="Arial" pitchFamily="34" charset="0"/>
              </a:rPr>
              <a:t>What’s the Same?</a:t>
            </a:r>
            <a:endParaRPr lang="en-US" sz="1100" u="sng">
              <a:solidFill>
                <a:schemeClr val="tx1"/>
              </a:solidFill>
              <a:latin typeface="+mn-lt"/>
              <a:cs typeface="Arial" pitchFamily="34" charset="0"/>
            </a:endParaRPr>
          </a:p>
        </p:txBody>
      </p:sp>
      <p:sp>
        <p:nvSpPr>
          <p:cNvPr id="34" name="Text Placeholder 18"/>
          <p:cNvSpPr txBox="1">
            <a:spLocks/>
          </p:cNvSpPr>
          <p:nvPr/>
        </p:nvSpPr>
        <p:spPr bwMode="auto">
          <a:xfrm>
            <a:off x="4458247" y="4406901"/>
            <a:ext cx="3786188" cy="2292351"/>
          </a:xfrm>
          <a:prstGeom prst="rect">
            <a:avLst/>
          </a:prstGeom>
          <a:noFill/>
          <a:ln w="9525">
            <a:noFill/>
            <a:miter lim="800000"/>
            <a:headEnd/>
            <a:tailEnd/>
          </a:ln>
        </p:spPr>
        <p:txBody>
          <a:bodyPr/>
          <a:lstStyle/>
          <a:p>
            <a:pPr marL="171450" indent="-171450" defTabSz="457200">
              <a:lnSpc>
                <a:spcPct val="120000"/>
              </a:lnSpc>
              <a:spcAft>
                <a:spcPts val="138"/>
              </a:spcAft>
              <a:buClr>
                <a:prstClr val="black"/>
              </a:buClr>
              <a:buSzPct val="100000"/>
              <a:buFont typeface="Arial" pitchFamily="34" charset="0"/>
              <a:buChar char="•"/>
            </a:pPr>
            <a:r>
              <a:rPr lang="en-US" sz="1000" dirty="0"/>
              <a:t>Reliability – 115,000 hours of testing</a:t>
            </a:r>
          </a:p>
          <a:p>
            <a:pPr marL="171450" indent="-171450" defTabSz="457200">
              <a:spcAft>
                <a:spcPts val="138"/>
              </a:spcAft>
              <a:buClr>
                <a:prstClr val="black"/>
              </a:buClr>
              <a:buSzPct val="100000"/>
              <a:buFont typeface="Arial" pitchFamily="34" charset="0"/>
              <a:buChar char="•"/>
            </a:pPr>
            <a:r>
              <a:rPr lang="en-US" sz="1000" dirty="0"/>
              <a:t>Business-Rugged – meets MIL-STD-810G</a:t>
            </a:r>
            <a:r>
              <a:rPr lang="en-US" sz="1000" baseline="30000" dirty="0"/>
              <a:t>2</a:t>
            </a:r>
            <a:r>
              <a:rPr lang="en-US" sz="1000" dirty="0"/>
              <a:t> standards for drop, vibration, dust, temperature and altitude</a:t>
            </a:r>
          </a:p>
          <a:p>
            <a:pPr marL="171450" indent="-171450" defTabSz="457200">
              <a:lnSpc>
                <a:spcPct val="120000"/>
              </a:lnSpc>
              <a:spcAft>
                <a:spcPts val="138"/>
              </a:spcAft>
              <a:buClr>
                <a:prstClr val="black"/>
              </a:buClr>
              <a:buSzPct val="100000"/>
              <a:buFont typeface="Arial" pitchFamily="34" charset="0"/>
              <a:buChar char="•"/>
            </a:pPr>
            <a:r>
              <a:rPr lang="en-US" sz="1000" dirty="0"/>
              <a:t>Stable images</a:t>
            </a:r>
          </a:p>
          <a:p>
            <a:pPr marL="171450" indent="-171450" defTabSz="457200">
              <a:lnSpc>
                <a:spcPct val="120000"/>
              </a:lnSpc>
              <a:spcAft>
                <a:spcPts val="138"/>
              </a:spcAft>
              <a:buClr>
                <a:prstClr val="black"/>
              </a:buClr>
              <a:buSzPct val="100000"/>
              <a:buFont typeface="Arial" pitchFamily="34" charset="0"/>
              <a:buChar char="•"/>
            </a:pPr>
            <a:r>
              <a:rPr lang="en-US" sz="1000" dirty="0"/>
              <a:t>Security</a:t>
            </a:r>
          </a:p>
          <a:p>
            <a:pPr marL="171450" indent="-171450" defTabSz="457200">
              <a:lnSpc>
                <a:spcPct val="120000"/>
              </a:lnSpc>
              <a:spcAft>
                <a:spcPts val="138"/>
              </a:spcAft>
              <a:buClr>
                <a:prstClr val="black"/>
              </a:buClr>
              <a:buSzPct val="100000"/>
              <a:buFont typeface="Arial" pitchFamily="34" charset="0"/>
              <a:buChar char="•"/>
            </a:pPr>
            <a:r>
              <a:rPr lang="en-US" sz="1000" dirty="0"/>
              <a:t>Common docking (14”/15” diagonal)</a:t>
            </a:r>
          </a:p>
        </p:txBody>
      </p:sp>
      <p:pic>
        <p:nvPicPr>
          <p:cNvPr id="37" name="Picture 48"/>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07645" y="1137681"/>
            <a:ext cx="2895600" cy="2460625"/>
          </a:xfrm>
          <a:prstGeom prst="rect">
            <a:avLst/>
          </a:prstGeom>
          <a:noFill/>
          <a:ln w="9525">
            <a:noFill/>
            <a:miter lim="800000"/>
            <a:headEnd/>
            <a:tailEnd/>
          </a:ln>
        </p:spPr>
      </p:pic>
      <p:sp>
        <p:nvSpPr>
          <p:cNvPr id="39" name="Text Placeholder 11"/>
          <p:cNvSpPr txBox="1">
            <a:spLocks/>
          </p:cNvSpPr>
          <p:nvPr/>
        </p:nvSpPr>
        <p:spPr>
          <a:xfrm>
            <a:off x="7875588" y="196334"/>
            <a:ext cx="1168400" cy="499533"/>
          </a:xfrm>
          <a:prstGeom prst="parallelogram">
            <a:avLst/>
          </a:prstGeom>
          <a:solidFill>
            <a:srgbClr val="0070C0"/>
          </a:solidFill>
          <a:ln w="15875" cap="flat" cmpd="sng" algn="ctr">
            <a:noFill/>
            <a:prstDash val="solid"/>
          </a:ln>
          <a:effectLst>
            <a:outerShdw blurRad="50800" dist="38100" dir="3600000" algn="t"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182880" rIns="0" bIns="228600" numCol="1" spcCol="0" rtlCol="0" fromWordArt="0" anchor="ctr" anchorCtr="0" forceAA="0" compatLnSpc="1">
            <a:prstTxWarp prst="textNoShape">
              <a:avLst/>
            </a:prstTxWarp>
            <a:noAutofit/>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lt1"/>
                </a:solidFill>
                <a:latin typeface="+mn-lt"/>
                <a:ea typeface="+mn-ea"/>
                <a:cs typeface="+mn-cs"/>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chemeClr val="lt1"/>
                </a:solidFill>
                <a:latin typeface="+mn-lt"/>
                <a:ea typeface="+mn-ea"/>
                <a:cs typeface="+mn-cs"/>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chemeClr val="lt1"/>
                </a:solidFill>
                <a:latin typeface="+mn-lt"/>
                <a:ea typeface="+mn-ea"/>
                <a:cs typeface="+mn-cs"/>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dirty="0" smtClean="0">
                <a:solidFill>
                  <a:schemeClr val="lt1"/>
                </a:solidFill>
                <a:latin typeface="+mn-lt"/>
                <a:ea typeface="+mn-ea"/>
                <a:cs typeface="+mn-cs"/>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chemeClr val="lt1"/>
                </a:solidFill>
                <a:latin typeface="+mn-lt"/>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nSpc>
                <a:spcPts val="1300"/>
              </a:lnSpc>
              <a:spcAft>
                <a:spcPts val="0"/>
              </a:spcAft>
              <a:defRPr/>
            </a:pPr>
            <a:r>
              <a:rPr lang="en-US" sz="1100" dirty="0" smtClean="0">
                <a:solidFill>
                  <a:prstClr val="white"/>
                </a:solidFill>
                <a:latin typeface="Arial" pitchFamily="34" charset="0"/>
                <a:cs typeface="Arial" pitchFamily="34" charset="0"/>
              </a:rPr>
              <a:t>HP EliteBook</a:t>
            </a:r>
          </a:p>
          <a:p>
            <a:pPr>
              <a:lnSpc>
                <a:spcPts val="1300"/>
              </a:lnSpc>
              <a:spcAft>
                <a:spcPts val="0"/>
              </a:spcAft>
              <a:defRPr/>
            </a:pPr>
            <a:r>
              <a:rPr lang="en-US" sz="1100" dirty="0" smtClean="0">
                <a:solidFill>
                  <a:prstClr val="white"/>
                </a:solidFill>
                <a:latin typeface="Arial" pitchFamily="34" charset="0"/>
                <a:cs typeface="Arial" pitchFamily="34" charset="0"/>
              </a:rPr>
              <a:t>p-series </a:t>
            </a:r>
            <a:endParaRPr lang="en-US" sz="1100" dirty="0">
              <a:solidFill>
                <a:prstClr val="white"/>
              </a:solidFill>
              <a:latin typeface="Arial" pitchFamily="34" charset="0"/>
              <a:cs typeface="Arial" pitchFamily="34" charset="0"/>
            </a:endParaRPr>
          </a:p>
        </p:txBody>
      </p:sp>
      <p:cxnSp>
        <p:nvCxnSpPr>
          <p:cNvPr id="40" name="Straight Arrow Connector 39"/>
          <p:cNvCxnSpPr/>
          <p:nvPr/>
        </p:nvCxnSpPr>
        <p:spPr>
          <a:xfrm>
            <a:off x="3537245" y="3292554"/>
            <a:ext cx="4694238" cy="0"/>
          </a:xfrm>
          <a:prstGeom prst="straightConnector1">
            <a:avLst/>
          </a:prstGeom>
          <a:ln w="12700" cmpd="sng">
            <a:solidFill>
              <a:schemeClr val="accent1">
                <a:lumMod val="75000"/>
              </a:schemeClr>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nvGrpSpPr>
          <p:cNvPr id="41" name="Group 26"/>
          <p:cNvGrpSpPr>
            <a:grpSpLocks/>
          </p:cNvGrpSpPr>
          <p:nvPr/>
        </p:nvGrpSpPr>
        <p:grpSpPr bwMode="auto">
          <a:xfrm>
            <a:off x="3872208" y="2965530"/>
            <a:ext cx="657225" cy="657878"/>
            <a:chOff x="3944681" y="2342183"/>
            <a:chExt cx="657111" cy="659111"/>
          </a:xfrm>
        </p:grpSpPr>
        <p:grpSp>
          <p:nvGrpSpPr>
            <p:cNvPr id="42" name="Group 18"/>
            <p:cNvGrpSpPr>
              <a:grpSpLocks/>
            </p:cNvGrpSpPr>
            <p:nvPr/>
          </p:nvGrpSpPr>
          <p:grpSpPr bwMode="auto">
            <a:xfrm>
              <a:off x="3944681" y="2342183"/>
              <a:ext cx="657111" cy="659111"/>
              <a:chOff x="425805" y="2605742"/>
              <a:chExt cx="657111" cy="659111"/>
            </a:xfrm>
          </p:grpSpPr>
          <p:sp>
            <p:nvSpPr>
              <p:cNvPr id="44" name="Oval 43"/>
              <p:cNvSpPr/>
              <p:nvPr/>
            </p:nvSpPr>
            <p:spPr>
              <a:xfrm>
                <a:off x="425805" y="2605742"/>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dirty="0">
                  <a:solidFill>
                    <a:prstClr val="white"/>
                  </a:solidFill>
                  <a:latin typeface="Arial" pitchFamily="34" charset="0"/>
                  <a:cs typeface="Arial" pitchFamily="34" charset="0"/>
                </a:endParaRPr>
              </a:p>
            </p:txBody>
          </p:sp>
          <p:sp>
            <p:nvSpPr>
              <p:cNvPr id="45" name="Rectangle 44"/>
              <p:cNvSpPr/>
              <p:nvPr/>
            </p:nvSpPr>
            <p:spPr>
              <a:xfrm>
                <a:off x="467073" y="2966778"/>
                <a:ext cx="583713" cy="298075"/>
              </a:xfrm>
              <a:prstGeom prst="rect">
                <a:avLst/>
              </a:prstGeom>
            </p:spPr>
            <p:txBody>
              <a:bodyPr wrap="none">
                <a:spAutoFit/>
              </a:bodyPr>
              <a:lstStyle/>
              <a:p>
                <a:pPr algn="ctr">
                  <a:lnSpc>
                    <a:spcPts val="800"/>
                  </a:lnSpc>
                  <a:defRPr/>
                </a:pPr>
                <a:r>
                  <a:rPr lang="en-US" sz="750">
                    <a:solidFill>
                      <a:prstClr val="black"/>
                    </a:solidFill>
                    <a:latin typeface="Arial" pitchFamily="34" charset="0"/>
                  </a:rPr>
                  <a:t>Mil-Spec </a:t>
                </a:r>
                <a:endParaRPr lang="en-US" sz="750" dirty="0">
                  <a:solidFill>
                    <a:prstClr val="black"/>
                  </a:solidFill>
                  <a:latin typeface="Arial" pitchFamily="34" charset="0"/>
                </a:endParaRPr>
              </a:p>
              <a:p>
                <a:pPr algn="ctr">
                  <a:lnSpc>
                    <a:spcPts val="800"/>
                  </a:lnSpc>
                  <a:defRPr/>
                </a:pPr>
                <a:r>
                  <a:rPr lang="en-US" sz="750" dirty="0">
                    <a:solidFill>
                      <a:prstClr val="black"/>
                    </a:solidFill>
                    <a:latin typeface="Arial" pitchFamily="34" charset="0"/>
                  </a:rPr>
                  <a:t>Tested</a:t>
                </a:r>
                <a:r>
                  <a:rPr lang="en-US" sz="750" baseline="30000" dirty="0">
                    <a:solidFill>
                      <a:prstClr val="black"/>
                    </a:solidFill>
                    <a:latin typeface="Arial" pitchFamily="34" charset="0"/>
                  </a:rPr>
                  <a:t>2</a:t>
                </a:r>
              </a:p>
            </p:txBody>
          </p:sp>
        </p:grpSp>
        <p:pic>
          <p:nvPicPr>
            <p:cNvPr id="43" name="Picture 2"/>
            <p:cNvPicPr>
              <a:picLocks noChangeAspect="1" noChangeArrowheads="1"/>
            </p:cNvPicPr>
            <p:nvPr/>
          </p:nvPicPr>
          <p:blipFill>
            <a:blip r:embed="rId4" cstate="email">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064185" y="2366174"/>
              <a:ext cx="389524" cy="378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6" name="Group 29"/>
          <p:cNvGrpSpPr>
            <a:grpSpLocks/>
          </p:cNvGrpSpPr>
          <p:nvPr/>
        </p:nvGrpSpPr>
        <p:grpSpPr bwMode="auto">
          <a:xfrm>
            <a:off x="4704058" y="2965529"/>
            <a:ext cx="669924" cy="655637"/>
            <a:chOff x="4776079" y="2342183"/>
            <a:chExt cx="670340" cy="657111"/>
          </a:xfrm>
        </p:grpSpPr>
        <p:grpSp>
          <p:nvGrpSpPr>
            <p:cNvPr id="47" name="Group 19"/>
            <p:cNvGrpSpPr>
              <a:grpSpLocks/>
            </p:cNvGrpSpPr>
            <p:nvPr/>
          </p:nvGrpSpPr>
          <p:grpSpPr bwMode="auto">
            <a:xfrm>
              <a:off x="4776079" y="2342183"/>
              <a:ext cx="670340" cy="657111"/>
              <a:chOff x="1108086" y="2605742"/>
              <a:chExt cx="670340" cy="657111"/>
            </a:xfrm>
          </p:grpSpPr>
          <p:sp>
            <p:nvSpPr>
              <p:cNvPr id="49" name="Oval 48"/>
              <p:cNvSpPr/>
              <p:nvPr/>
            </p:nvSpPr>
            <p:spPr>
              <a:xfrm>
                <a:off x="1108086" y="2605742"/>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dirty="0">
                  <a:solidFill>
                    <a:prstClr val="white"/>
                  </a:solidFill>
                  <a:latin typeface="Arial" pitchFamily="34" charset="0"/>
                  <a:cs typeface="Arial" pitchFamily="34" charset="0"/>
                </a:endParaRPr>
              </a:p>
            </p:txBody>
          </p:sp>
          <p:sp>
            <p:nvSpPr>
              <p:cNvPr id="50" name="Rectangle 49"/>
              <p:cNvSpPr/>
              <p:nvPr/>
            </p:nvSpPr>
            <p:spPr>
              <a:xfrm>
                <a:off x="1116027" y="3014646"/>
                <a:ext cx="662399" cy="195702"/>
              </a:xfrm>
              <a:prstGeom prst="rect">
                <a:avLst/>
              </a:prstGeom>
            </p:spPr>
            <p:txBody>
              <a:bodyPr wrap="none">
                <a:spAutoFit/>
              </a:bodyPr>
              <a:lstStyle/>
              <a:p>
                <a:pPr algn="ctr">
                  <a:lnSpc>
                    <a:spcPts val="800"/>
                  </a:lnSpc>
                  <a:defRPr/>
                </a:pPr>
                <a:r>
                  <a:rPr lang="en-US" sz="750">
                    <a:solidFill>
                      <a:prstClr val="black"/>
                    </a:solidFill>
                    <a:latin typeface="Arial" pitchFamily="34" charset="0"/>
                  </a:rPr>
                  <a:t>Up to 9hrs</a:t>
                </a:r>
                <a:r>
                  <a:rPr lang="en-US" sz="750" baseline="30000">
                    <a:solidFill>
                      <a:prstClr val="black"/>
                    </a:solidFill>
                    <a:latin typeface="Arial" pitchFamily="34" charset="0"/>
                  </a:rPr>
                  <a:t>1</a:t>
                </a:r>
                <a:endParaRPr lang="en-US" sz="750" baseline="30000" dirty="0">
                  <a:solidFill>
                    <a:prstClr val="black"/>
                  </a:solidFill>
                  <a:latin typeface="Arial" pitchFamily="34" charset="0"/>
                </a:endParaRPr>
              </a:p>
            </p:txBody>
          </p:sp>
        </p:grpSp>
        <p:pic>
          <p:nvPicPr>
            <p:cNvPr id="48" name="Picture 9"/>
            <p:cNvPicPr>
              <a:picLocks noChangeAspect="1" noChangeArrowheads="1"/>
            </p:cNvPicPr>
            <p:nvPr/>
          </p:nvPicPr>
          <p:blipFill>
            <a:blip r:embed="rId5" cstate="email">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866406" y="2480668"/>
              <a:ext cx="400248" cy="245378"/>
            </a:xfrm>
            <a:prstGeom prst="rect">
              <a:avLst/>
            </a:prstGeom>
            <a:noFill/>
            <a:ln>
              <a:noFill/>
            </a:ln>
          </p:spPr>
        </p:pic>
      </p:grpSp>
      <p:sp>
        <p:nvSpPr>
          <p:cNvPr id="51" name="Oval 50"/>
          <p:cNvSpPr/>
          <p:nvPr/>
        </p:nvSpPr>
        <p:spPr>
          <a:xfrm>
            <a:off x="5558301" y="2964791"/>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dirty="0">
              <a:solidFill>
                <a:prstClr val="white"/>
              </a:solidFill>
              <a:latin typeface="Arial" pitchFamily="34" charset="0"/>
              <a:cs typeface="Arial" pitchFamily="34" charset="0"/>
            </a:endParaRPr>
          </a:p>
        </p:txBody>
      </p:sp>
      <p:grpSp>
        <p:nvGrpSpPr>
          <p:cNvPr id="52" name="Group 27"/>
          <p:cNvGrpSpPr>
            <a:grpSpLocks/>
          </p:cNvGrpSpPr>
          <p:nvPr/>
        </p:nvGrpSpPr>
        <p:grpSpPr bwMode="auto">
          <a:xfrm>
            <a:off x="6380460" y="2965529"/>
            <a:ext cx="792205" cy="655637"/>
            <a:chOff x="6452548" y="2342183"/>
            <a:chExt cx="793304" cy="657111"/>
          </a:xfrm>
        </p:grpSpPr>
        <p:grpSp>
          <p:nvGrpSpPr>
            <p:cNvPr id="53" name="Group 21"/>
            <p:cNvGrpSpPr>
              <a:grpSpLocks/>
            </p:cNvGrpSpPr>
            <p:nvPr/>
          </p:nvGrpSpPr>
          <p:grpSpPr bwMode="auto">
            <a:xfrm>
              <a:off x="6452548" y="2342183"/>
              <a:ext cx="793304" cy="657111"/>
              <a:chOff x="2447299" y="2605742"/>
              <a:chExt cx="793304" cy="657111"/>
            </a:xfrm>
          </p:grpSpPr>
          <p:sp>
            <p:nvSpPr>
              <p:cNvPr id="55" name="Oval 54"/>
              <p:cNvSpPr/>
              <p:nvPr/>
            </p:nvSpPr>
            <p:spPr>
              <a:xfrm>
                <a:off x="2480734" y="2605742"/>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dirty="0">
                  <a:solidFill>
                    <a:prstClr val="white"/>
                  </a:solidFill>
                  <a:latin typeface="Arial" pitchFamily="34" charset="0"/>
                  <a:cs typeface="Arial" pitchFamily="34" charset="0"/>
                </a:endParaRPr>
              </a:p>
            </p:txBody>
          </p:sp>
          <p:sp>
            <p:nvSpPr>
              <p:cNvPr id="56" name="Rectangle 55"/>
              <p:cNvSpPr/>
              <p:nvPr/>
            </p:nvSpPr>
            <p:spPr>
              <a:xfrm>
                <a:off x="2447299" y="2927138"/>
                <a:ext cx="793304" cy="298186"/>
              </a:xfrm>
              <a:prstGeom prst="rect">
                <a:avLst/>
              </a:prstGeom>
            </p:spPr>
            <p:txBody>
              <a:bodyPr wrap="none">
                <a:spAutoFit/>
              </a:bodyPr>
              <a:lstStyle/>
              <a:p>
                <a:pPr algn="ctr">
                  <a:lnSpc>
                    <a:spcPts val="800"/>
                  </a:lnSpc>
                  <a:defRPr/>
                </a:pPr>
                <a:r>
                  <a:rPr lang="en-US" sz="750">
                    <a:solidFill>
                      <a:prstClr val="black"/>
                    </a:solidFill>
                    <a:latin typeface="Arial" pitchFamily="34" charset="0"/>
                  </a:rPr>
                  <a:t>SRS Premium</a:t>
                </a:r>
                <a:endParaRPr lang="en-US" sz="750" dirty="0">
                  <a:solidFill>
                    <a:prstClr val="black"/>
                  </a:solidFill>
                  <a:latin typeface="Arial" pitchFamily="34" charset="0"/>
                </a:endParaRPr>
              </a:p>
              <a:p>
                <a:pPr algn="ctr">
                  <a:lnSpc>
                    <a:spcPts val="800"/>
                  </a:lnSpc>
                  <a:defRPr/>
                </a:pPr>
                <a:r>
                  <a:rPr lang="en-US" sz="750">
                    <a:solidFill>
                      <a:prstClr val="black"/>
                    </a:solidFill>
                    <a:latin typeface="Arial" pitchFamily="34" charset="0"/>
                  </a:rPr>
                  <a:t>Sound Pro</a:t>
                </a:r>
                <a:endParaRPr lang="en-US" sz="750" dirty="0">
                  <a:solidFill>
                    <a:prstClr val="black"/>
                  </a:solidFill>
                  <a:latin typeface="Arial" pitchFamily="34" charset="0"/>
                </a:endParaRPr>
              </a:p>
            </p:txBody>
          </p:sp>
        </p:grpSp>
        <p:pic>
          <p:nvPicPr>
            <p:cNvPr id="54" name="Picture 5"/>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548821" y="2452648"/>
              <a:ext cx="546103" cy="198967"/>
            </a:xfrm>
            <a:prstGeom prst="rect">
              <a:avLst/>
            </a:prstGeom>
            <a:noFill/>
            <a:ln w="9525">
              <a:noFill/>
              <a:miter lim="800000"/>
              <a:headEnd/>
              <a:tailEnd/>
            </a:ln>
            <a:effectLst/>
          </p:spPr>
        </p:pic>
      </p:grpSp>
      <p:grpSp>
        <p:nvGrpSpPr>
          <p:cNvPr id="57" name="Group 28"/>
          <p:cNvGrpSpPr>
            <a:grpSpLocks/>
          </p:cNvGrpSpPr>
          <p:nvPr/>
        </p:nvGrpSpPr>
        <p:grpSpPr bwMode="auto">
          <a:xfrm>
            <a:off x="7256758" y="2965529"/>
            <a:ext cx="657225" cy="655637"/>
            <a:chOff x="7330213" y="2342183"/>
            <a:chExt cx="657111" cy="657111"/>
          </a:xfrm>
        </p:grpSpPr>
        <p:grpSp>
          <p:nvGrpSpPr>
            <p:cNvPr id="58" name="Group 22"/>
            <p:cNvGrpSpPr>
              <a:grpSpLocks/>
            </p:cNvGrpSpPr>
            <p:nvPr/>
          </p:nvGrpSpPr>
          <p:grpSpPr bwMode="auto">
            <a:xfrm>
              <a:off x="7330213" y="2342183"/>
              <a:ext cx="657111" cy="657111"/>
              <a:chOff x="3163015" y="2605742"/>
              <a:chExt cx="657111" cy="657111"/>
            </a:xfrm>
          </p:grpSpPr>
          <p:sp>
            <p:nvSpPr>
              <p:cNvPr id="60" name="Oval 59"/>
              <p:cNvSpPr/>
              <p:nvPr/>
            </p:nvSpPr>
            <p:spPr>
              <a:xfrm>
                <a:off x="3163015" y="2605742"/>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dirty="0">
                  <a:solidFill>
                    <a:prstClr val="white"/>
                  </a:solidFill>
                  <a:latin typeface="Arial" pitchFamily="34" charset="0"/>
                  <a:cs typeface="Arial" pitchFamily="34" charset="0"/>
                </a:endParaRPr>
              </a:p>
            </p:txBody>
          </p:sp>
          <p:sp>
            <p:nvSpPr>
              <p:cNvPr id="61" name="Rectangle 60"/>
              <p:cNvSpPr/>
              <p:nvPr/>
            </p:nvSpPr>
            <p:spPr>
              <a:xfrm>
                <a:off x="3207457" y="2935093"/>
                <a:ext cx="584099" cy="297530"/>
              </a:xfrm>
              <a:prstGeom prst="rect">
                <a:avLst/>
              </a:prstGeom>
            </p:spPr>
            <p:txBody>
              <a:bodyPr>
                <a:spAutoFit/>
              </a:bodyPr>
              <a:lstStyle/>
              <a:p>
                <a:pPr algn="ctr">
                  <a:lnSpc>
                    <a:spcPts val="800"/>
                  </a:lnSpc>
                  <a:defRPr/>
                </a:pPr>
                <a:r>
                  <a:rPr lang="en-US" sz="750" dirty="0">
                    <a:solidFill>
                      <a:prstClr val="black"/>
                    </a:solidFill>
                    <a:latin typeface="Arial" pitchFamily="34" charset="0"/>
                  </a:rPr>
                  <a:t>Common</a:t>
                </a:r>
              </a:p>
              <a:p>
                <a:pPr algn="ctr">
                  <a:lnSpc>
                    <a:spcPts val="800"/>
                  </a:lnSpc>
                  <a:defRPr/>
                </a:pPr>
                <a:r>
                  <a:rPr lang="en-US" sz="750" dirty="0">
                    <a:solidFill>
                      <a:prstClr val="black"/>
                    </a:solidFill>
                    <a:latin typeface="Arial" pitchFamily="34" charset="0"/>
                  </a:rPr>
                  <a:t>Docking</a:t>
                </a:r>
              </a:p>
            </p:txBody>
          </p:sp>
        </p:grpSp>
        <p:pic>
          <p:nvPicPr>
            <p:cNvPr id="59"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374317" y="2406237"/>
              <a:ext cx="585039" cy="326456"/>
            </a:xfrm>
            <a:prstGeom prst="rect">
              <a:avLst/>
            </a:prstGeom>
            <a:noFill/>
            <a:ln w="9525">
              <a:noFill/>
              <a:miter lim="800000"/>
              <a:headEnd/>
              <a:tailEnd/>
            </a:ln>
            <a:effectLst/>
          </p:spPr>
        </p:pic>
      </p:grpSp>
      <p:pic>
        <p:nvPicPr>
          <p:cNvPr id="62"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701008" y="3056016"/>
            <a:ext cx="390525" cy="469900"/>
          </a:xfrm>
          <a:prstGeom prst="rect">
            <a:avLst/>
          </a:prstGeom>
          <a:noFill/>
          <a:ln w="9525">
            <a:noFill/>
            <a:miter lim="800000"/>
            <a:headEnd/>
            <a:tailEnd/>
          </a:ln>
        </p:spPr>
      </p:pic>
      <p:sp>
        <p:nvSpPr>
          <p:cNvPr id="63" name="Rectangle 62"/>
          <p:cNvSpPr/>
          <p:nvPr/>
        </p:nvSpPr>
        <p:spPr>
          <a:xfrm>
            <a:off x="5997870" y="3302079"/>
            <a:ext cx="219932" cy="183896"/>
          </a:xfrm>
          <a:prstGeom prst="rect">
            <a:avLst/>
          </a:prstGeom>
        </p:spPr>
        <p:txBody>
          <a:bodyPr wrap="none">
            <a:spAutoFit/>
          </a:bodyPr>
          <a:lstStyle/>
          <a:p>
            <a:pPr algn="ctr">
              <a:lnSpc>
                <a:spcPts val="800"/>
              </a:lnSpc>
              <a:defRPr/>
            </a:pPr>
            <a:r>
              <a:rPr lang="en-US" sz="750" baseline="30000" dirty="0">
                <a:solidFill>
                  <a:prstClr val="black"/>
                </a:solidFill>
                <a:latin typeface="Arial" pitchFamily="34" charset="0"/>
              </a:rPr>
              <a:t>4</a:t>
            </a:r>
          </a:p>
        </p:txBody>
      </p:sp>
      <p:pic>
        <p:nvPicPr>
          <p:cNvPr id="64" name="Picture 6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55650" y="3442572"/>
            <a:ext cx="609974" cy="480355"/>
          </a:xfrm>
          <a:prstGeom prst="rect">
            <a:avLst/>
          </a:prstGeom>
        </p:spPr>
      </p:pic>
      <p:pic>
        <p:nvPicPr>
          <p:cNvPr id="65" name="Picture 6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438365" y="3433109"/>
            <a:ext cx="609973" cy="480355"/>
          </a:xfrm>
          <a:prstGeom prst="rect">
            <a:avLst/>
          </a:prstGeom>
        </p:spPr>
      </p:pic>
    </p:spTree>
    <p:extLst>
      <p:ext uri="{BB962C8B-B14F-4D97-AF65-F5344CB8AC3E}">
        <p14:creationId xmlns:p14="http://schemas.microsoft.com/office/powerpoint/2010/main" val="275577891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 Intel &amp; HP</a:t>
            </a:r>
            <a:endParaRPr lang="en-US" dirty="0"/>
          </a:p>
        </p:txBody>
      </p:sp>
      <p:sp>
        <p:nvSpPr>
          <p:cNvPr id="3" name="Content Placeholder 2"/>
          <p:cNvSpPr>
            <a:spLocks noGrp="1"/>
          </p:cNvSpPr>
          <p:nvPr>
            <p:ph idx="11"/>
          </p:nvPr>
        </p:nvSpPr>
        <p:spPr>
          <a:xfrm>
            <a:off x="457200" y="1371600"/>
            <a:ext cx="8229600" cy="4572000"/>
          </a:xfrm>
        </p:spPr>
        <p:txBody>
          <a:bodyPr/>
          <a:lstStyle/>
          <a:p>
            <a:pPr marL="342900" indent="-342900">
              <a:buFont typeface="Wingdings" pitchFamily="2" charset="2"/>
              <a:buChar char="ü"/>
            </a:pPr>
            <a:r>
              <a:rPr lang="en-US" dirty="0" smtClean="0"/>
              <a:t>Why Better Together</a:t>
            </a:r>
          </a:p>
          <a:p>
            <a:pPr marL="342900" indent="-342900">
              <a:buFont typeface="Wingdings" pitchFamily="2" charset="2"/>
              <a:buChar char="ü"/>
            </a:pPr>
            <a:r>
              <a:rPr lang="en-US" altLang="ja-JP" dirty="0"/>
              <a:t>Intel &amp; HP </a:t>
            </a:r>
            <a:r>
              <a:rPr lang="en-US" altLang="ja-JP" dirty="0" smtClean="0"/>
              <a:t>Product Roadmap</a:t>
            </a:r>
          </a:p>
          <a:p>
            <a:pPr marL="342900" indent="-342900">
              <a:buFont typeface="Wingdings" pitchFamily="2" charset="2"/>
              <a:buChar char="ü"/>
            </a:pPr>
            <a:r>
              <a:rPr lang="en-US" altLang="ja-JP" dirty="0" smtClean="0"/>
              <a:t>Additional Information</a:t>
            </a:r>
          </a:p>
          <a:p>
            <a:pPr marL="342900" indent="-342900">
              <a:buFont typeface="Wingdings" pitchFamily="2" charset="2"/>
              <a:buChar char="ü"/>
            </a:pPr>
            <a:r>
              <a:rPr lang="en-US" altLang="ja-JP" dirty="0" smtClean="0"/>
              <a:t>Backup – Detailed </a:t>
            </a:r>
            <a:endParaRPr lang="en-US" altLang="ja-JP" dirty="0"/>
          </a:p>
        </p:txBody>
      </p:sp>
      <p:sp>
        <p:nvSpPr>
          <p:cNvPr id="5" name="Slide Number Placeholder 4"/>
          <p:cNvSpPr>
            <a:spLocks noGrp="1"/>
          </p:cNvSpPr>
          <p:nvPr>
            <p:ph type="sldNum" sz="quarter" idx="10"/>
          </p:nvPr>
        </p:nvSpPr>
        <p:spPr/>
        <p:txBody>
          <a:bodyPr/>
          <a:lstStyle/>
          <a:p>
            <a:fld id="{F10CCBB2-23CF-43DD-999B-A7E7F6652AA9}" type="slidenum">
              <a:rPr lang="en-US" smtClean="0"/>
              <a:pPr/>
              <a:t>3</a:t>
            </a:fld>
            <a:endParaRPr lang="en-US" dirty="0"/>
          </a:p>
        </p:txBody>
      </p:sp>
    </p:spTree>
    <p:extLst>
      <p:ext uri="{BB962C8B-B14F-4D97-AF65-F5344CB8AC3E}">
        <p14:creationId xmlns:p14="http://schemas.microsoft.com/office/powerpoint/2010/main" val="43683628"/>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42" y="342900"/>
            <a:ext cx="7837717" cy="685800"/>
          </a:xfrm>
        </p:spPr>
        <p:txBody>
          <a:bodyPr/>
          <a:lstStyle/>
          <a:p>
            <a:r>
              <a:rPr lang="en-US" altLang="ja-JP" sz="2900" dirty="0" err="1"/>
              <a:t>Ultrabook</a:t>
            </a:r>
            <a:r>
              <a:rPr lang="en-US" altLang="ja-JP" sz="2900" dirty="0"/>
              <a:t>™</a:t>
            </a:r>
          </a:p>
        </p:txBody>
      </p:sp>
      <p:sp>
        <p:nvSpPr>
          <p:cNvPr id="26" name="Title 1"/>
          <p:cNvSpPr txBox="1">
            <a:spLocks/>
          </p:cNvSpPr>
          <p:nvPr/>
        </p:nvSpPr>
        <p:spPr>
          <a:xfrm>
            <a:off x="653143" y="656823"/>
            <a:ext cx="7837714" cy="353929"/>
          </a:xfrm>
          <a:prstGeom prst="rect">
            <a:avLst/>
          </a:prstGeom>
        </p:spPr>
        <p:txBody>
          <a:bodyPr vert="horz" wrap="square" lIns="91425" tIns="45713" rIns="91425" bIns="45713" rtlCol="0" anchor="t" anchorCtr="0">
            <a:spAutoFit/>
          </a:bodyPr>
          <a:lstStyle>
            <a:lvl1pPr algn="l" defTabSz="914400" rtl="0" eaLnBrk="1" latinLnBrk="0" hangingPunct="1">
              <a:spcBef>
                <a:spcPct val="0"/>
              </a:spcBef>
              <a:buNone/>
              <a:defRPr sz="2600" b="1" kern="1200">
                <a:solidFill>
                  <a:schemeClr val="accent1"/>
                </a:solidFill>
                <a:latin typeface="+mj-lt"/>
                <a:ea typeface="+mj-ea"/>
                <a:cs typeface="+mj-cs"/>
              </a:defRPr>
            </a:lvl1pPr>
          </a:lstStyle>
          <a:p>
            <a:r>
              <a:rPr lang="en-US" sz="1700" b="0" i="1" dirty="0">
                <a:solidFill>
                  <a:srgbClr val="004280"/>
                </a:solidFill>
                <a:latin typeface="+mn-lt"/>
              </a:rPr>
              <a:t>A new category that meets the emerging needs of the business user</a:t>
            </a:r>
          </a:p>
        </p:txBody>
      </p:sp>
      <p:sp>
        <p:nvSpPr>
          <p:cNvPr id="14" name="Rounded Rectangle 13"/>
          <p:cNvSpPr/>
          <p:nvPr/>
        </p:nvSpPr>
        <p:spPr>
          <a:xfrm>
            <a:off x="653142" y="1442028"/>
            <a:ext cx="5385707" cy="3202371"/>
          </a:xfrm>
          <a:prstGeom prst="roundRect">
            <a:avLst>
              <a:gd name="adj" fmla="val 2267"/>
            </a:avLst>
          </a:prstGeom>
          <a:ln/>
          <a:effectLst>
            <a:outerShdw blurRad="1905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182850" tIns="182850" rIns="182850" bIns="182850" rtlCol="0" anchor="t" anchorCtr="0"/>
          <a:lstStyle/>
          <a:p>
            <a:pPr>
              <a:spcBef>
                <a:spcPts val="900"/>
              </a:spcBef>
            </a:pPr>
            <a:r>
              <a:rPr lang="en-US" sz="1400" b="1" dirty="0">
                <a:solidFill>
                  <a:schemeClr val="tx1"/>
                </a:solidFill>
              </a:rPr>
              <a:t>Sleek, Cool, Super Responsive, and a </a:t>
            </a:r>
            <a:r>
              <a:rPr lang="en-US" sz="1400" b="1" u="sng" dirty="0">
                <a:solidFill>
                  <a:schemeClr val="tx1"/>
                </a:solidFill>
              </a:rPr>
              <a:t>Full</a:t>
            </a:r>
            <a:r>
              <a:rPr lang="en-US" sz="1400" b="1" dirty="0">
                <a:solidFill>
                  <a:schemeClr val="tx1"/>
                </a:solidFill>
              </a:rPr>
              <a:t> PC</a:t>
            </a:r>
          </a:p>
          <a:p>
            <a:pPr marL="174596" indent="-174596">
              <a:spcBef>
                <a:spcPts val="900"/>
              </a:spcBef>
              <a:buFont typeface="Arial" pitchFamily="34" charset="0"/>
              <a:buChar char="•"/>
            </a:pPr>
            <a:r>
              <a:rPr lang="en-US" sz="1400" dirty="0">
                <a:solidFill>
                  <a:schemeClr val="tx1"/>
                </a:solidFill>
              </a:rPr>
              <a:t>Instant on, always on, always connected</a:t>
            </a:r>
          </a:p>
          <a:p>
            <a:pPr marL="174596" indent="-174596">
              <a:spcBef>
                <a:spcPts val="900"/>
              </a:spcBef>
              <a:buFont typeface="Arial" pitchFamily="34" charset="0"/>
              <a:buChar char="•"/>
            </a:pPr>
            <a:r>
              <a:rPr lang="en-US" sz="1400" dirty="0">
                <a:solidFill>
                  <a:schemeClr val="tx1"/>
                </a:solidFill>
              </a:rPr>
              <a:t>High performance, visual, and media experience</a:t>
            </a:r>
          </a:p>
          <a:p>
            <a:pPr marL="174596" indent="-174596">
              <a:spcBef>
                <a:spcPts val="900"/>
              </a:spcBef>
              <a:buFont typeface="Arial" pitchFamily="34" charset="0"/>
              <a:buChar char="•"/>
            </a:pPr>
            <a:r>
              <a:rPr lang="en-US" sz="1400" dirty="0">
                <a:solidFill>
                  <a:schemeClr val="tx1"/>
                </a:solidFill>
              </a:rPr>
              <a:t>Extended battery life, multi-week standby</a:t>
            </a:r>
          </a:p>
          <a:p>
            <a:pPr marL="174596" indent="-174596">
              <a:spcBef>
                <a:spcPts val="900"/>
              </a:spcBef>
              <a:buFont typeface="Arial" pitchFamily="34" charset="0"/>
              <a:buChar char="•"/>
            </a:pPr>
            <a:r>
              <a:rPr lang="en-US" sz="1400" dirty="0">
                <a:solidFill>
                  <a:schemeClr val="tx1"/>
                </a:solidFill>
              </a:rPr>
              <a:t>Sleek design – 1-2 external connectors + wireless</a:t>
            </a:r>
          </a:p>
          <a:p>
            <a:pPr marL="174596" indent="-174596">
              <a:spcBef>
                <a:spcPts val="900"/>
              </a:spcBef>
              <a:buFont typeface="Arial" pitchFamily="34" charset="0"/>
              <a:buChar char="•"/>
            </a:pPr>
            <a:r>
              <a:rPr lang="en-US" sz="1400" dirty="0">
                <a:solidFill>
                  <a:schemeClr val="tx1"/>
                </a:solidFill>
              </a:rPr>
              <a:t>Full keyboard + convertible to full touch</a:t>
            </a:r>
          </a:p>
          <a:p>
            <a:pPr marL="174596" indent="-174596">
              <a:spcBef>
                <a:spcPts val="900"/>
              </a:spcBef>
              <a:buFont typeface="Arial" pitchFamily="34" charset="0"/>
              <a:buChar char="•"/>
            </a:pPr>
            <a:r>
              <a:rPr lang="en-US" sz="1400" dirty="0">
                <a:solidFill>
                  <a:schemeClr val="tx1"/>
                </a:solidFill>
              </a:rPr>
              <a:t>Sensors – accelerometer, GPS, compass, gyro</a:t>
            </a:r>
          </a:p>
          <a:p>
            <a:pPr marL="174596" indent="-174596">
              <a:spcBef>
                <a:spcPts val="900"/>
              </a:spcBef>
              <a:buFont typeface="Arial" pitchFamily="34" charset="0"/>
              <a:buChar char="•"/>
            </a:pPr>
            <a:r>
              <a:rPr lang="en-US" sz="1400" dirty="0">
                <a:solidFill>
                  <a:schemeClr val="tx1"/>
                </a:solidFill>
              </a:rPr>
              <a:t>IA compute continuum, security, and perceptual computing experiences</a:t>
            </a:r>
          </a:p>
        </p:txBody>
      </p:sp>
      <p:sp>
        <p:nvSpPr>
          <p:cNvPr id="15" name="Rounded Rectangle 14"/>
          <p:cNvSpPr/>
          <p:nvPr/>
        </p:nvSpPr>
        <p:spPr>
          <a:xfrm>
            <a:off x="664338" y="4823465"/>
            <a:ext cx="4781584" cy="1177286"/>
          </a:xfrm>
          <a:prstGeom prst="roundRect">
            <a:avLst>
              <a:gd name="adj" fmla="val 6513"/>
            </a:avLst>
          </a:prstGeom>
          <a:gradFill flip="none" rotWithShape="1">
            <a:gsLst>
              <a:gs pos="5000">
                <a:schemeClr val="accent1"/>
              </a:gs>
              <a:gs pos="95000">
                <a:schemeClr val="accent2">
                  <a:tint val="100000"/>
                  <a:shade val="100000"/>
                  <a:satMod val="100000"/>
                </a:schemeClr>
              </a:gs>
            </a:gsLst>
            <a:lin ang="5400000" scaled="1"/>
            <a:tileRect/>
          </a:gradFill>
          <a:effectLst>
            <a:outerShdw blurRad="190500" dist="25400" dir="2700000" algn="br" rotWithShape="0">
              <a:srgbClr val="000000">
                <a:alpha val="60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25" tIns="45713" rIns="91425" bIns="45713" numCol="1" spcCol="0" rtlCol="0" fromWordArt="0" anchor="ctr" anchorCtr="0" forceAA="0" compatLnSpc="1">
            <a:prstTxWarp prst="textNoShape">
              <a:avLst/>
            </a:prstTxWarp>
            <a:noAutofit/>
          </a:bodyPr>
          <a:lstStyle/>
          <a:p>
            <a:pPr marL="160311" indent="-160311">
              <a:spcBef>
                <a:spcPts val="1200"/>
              </a:spcBef>
            </a:pPr>
            <a:r>
              <a:rPr lang="en-US" sz="2000" b="1" dirty="0">
                <a:solidFill>
                  <a:srgbClr val="FFFFFF"/>
                </a:solidFill>
              </a:rPr>
              <a:t>“	It’s a tablet when I want it.</a:t>
            </a:r>
            <a:br>
              <a:rPr lang="en-US" sz="2000" b="1" dirty="0">
                <a:solidFill>
                  <a:srgbClr val="FFFFFF"/>
                </a:solidFill>
              </a:rPr>
            </a:br>
            <a:r>
              <a:rPr lang="en-US" sz="2000" b="1" dirty="0">
                <a:solidFill>
                  <a:srgbClr val="FFFFFF"/>
                </a:solidFill>
              </a:rPr>
              <a:t>It’s a PC when I need it.</a:t>
            </a:r>
            <a:br>
              <a:rPr lang="en-US" sz="2000" b="1" dirty="0">
                <a:solidFill>
                  <a:srgbClr val="FFFFFF"/>
                </a:solidFill>
              </a:rPr>
            </a:br>
            <a:r>
              <a:rPr lang="en-US" sz="2000" b="1" dirty="0">
                <a:solidFill>
                  <a:srgbClr val="FFFFFF"/>
                </a:solidFill>
              </a:rPr>
              <a:t>All day. Every day.”</a:t>
            </a:r>
          </a:p>
        </p:txBody>
      </p:sp>
      <p:sp>
        <p:nvSpPr>
          <p:cNvPr id="12" name="Slide Number Placeholder 1"/>
          <p:cNvSpPr>
            <a:spLocks noGrp="1"/>
          </p:cNvSpPr>
          <p:nvPr>
            <p:ph type="sldNum" sz="quarter" idx="4294967295"/>
          </p:nvPr>
        </p:nvSpPr>
        <p:spPr>
          <a:xfrm>
            <a:off x="-3454" y="6592378"/>
            <a:ext cx="2901776" cy="265622"/>
          </a:xfrm>
          <a:prstGeom prst="rect">
            <a:avLst/>
          </a:prstGeom>
        </p:spPr>
        <p:txBody>
          <a:bodyPr/>
          <a:lstStyle/>
          <a:p>
            <a:pPr algn="l"/>
            <a:fld id="{FD44707B-D922-47D5-BD24-D96E91B70543}" type="slidenum">
              <a:rPr lang="en-US" sz="900"/>
              <a:pPr algn="l"/>
              <a:t>30</a:t>
            </a:fld>
            <a:r>
              <a:rPr lang="en-US" sz="900" dirty="0"/>
              <a:t>	</a:t>
            </a:r>
          </a:p>
        </p:txBody>
      </p:sp>
      <p:pic>
        <p:nvPicPr>
          <p:cNvPr id="11266" name="Picture 2" descr="C:\Users\ecampoy\AppData\Local\Temp\wz7e07\2D_Diecon_Microscope_rgb.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78411" y="166527"/>
            <a:ext cx="437661" cy="6762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89577" y="5453505"/>
            <a:ext cx="798251" cy="628623"/>
          </a:xfrm>
          <a:prstGeom prst="rect">
            <a:avLst/>
          </a:prstGeom>
        </p:spPr>
      </p:pic>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63066" y="5453505"/>
            <a:ext cx="798250" cy="628623"/>
          </a:xfrm>
          <a:prstGeom prst="rect">
            <a:avLst/>
          </a:prstGeom>
        </p:spPr>
      </p:pic>
      <p:pic>
        <p:nvPicPr>
          <p:cNvPr id="20" name="Picture 2" descr="http://cdn.slashgear.com/wp-content/uploads/2011/12/hp_folio_13-580x425.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643847" y="1222217"/>
            <a:ext cx="1925782" cy="14111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Z:\Design_Studio\Projects\HP\PSG\1509-709_HP_Training_PPT\Envy\Elise_CoreSet_Hero_BlackSilver.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645202" y="2354732"/>
            <a:ext cx="2415280" cy="1810028"/>
          </a:xfrm>
          <a:prstGeom prst="rect">
            <a:avLst/>
          </a:prstGeom>
          <a:noFill/>
          <a:ln w="9525">
            <a:noFill/>
            <a:miter lim="800000"/>
            <a:headEnd/>
            <a:tailEnd/>
          </a:ln>
        </p:spPr>
      </p:pic>
      <p:pic>
        <p:nvPicPr>
          <p:cNvPr id="18" name="Picture 49"/>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6815449" y="3853929"/>
            <a:ext cx="2045867" cy="1580940"/>
          </a:xfrm>
          <a:prstGeom prst="rect">
            <a:avLst/>
          </a:prstGeom>
          <a:noFill/>
          <a:ln w="9525">
            <a:noFill/>
            <a:miter lim="800000"/>
            <a:headEnd/>
            <a:tailEnd/>
          </a:ln>
        </p:spPr>
      </p:pic>
    </p:spTree>
    <p:extLst>
      <p:ext uri="{BB962C8B-B14F-4D97-AF65-F5344CB8AC3E}">
        <p14:creationId xmlns:p14="http://schemas.microsoft.com/office/powerpoint/2010/main" val="132261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t" anchorCtr="0">
            <a:noAutofit/>
          </a:bodyPr>
          <a:lstStyle/>
          <a:p>
            <a:pPr eaLnBrk="0" fontAlgn="base" hangingPunct="0">
              <a:spcAft>
                <a:spcPct val="0"/>
              </a:spcAft>
            </a:pPr>
            <a:r>
              <a:rPr lang="en-US" sz="2600" dirty="0" smtClean="0">
                <a:latin typeface="Verdana"/>
                <a:ea typeface="ＭＳ Ｐゴシック" pitchFamily="34" charset="-128"/>
                <a:cs typeface="Verdana"/>
              </a:rPr>
              <a:t>What is Business Class </a:t>
            </a:r>
            <a:r>
              <a:rPr lang="en-US" altLang="ja-JP" sz="2800" dirty="0"/>
              <a:t>Ultrabook™</a:t>
            </a:r>
            <a:endParaRPr lang="en-US" sz="2600" dirty="0">
              <a:latin typeface="Verdana"/>
              <a:ea typeface="ＭＳ Ｐゴシック" pitchFamily="34" charset="-128"/>
              <a:cs typeface="Verdana"/>
            </a:endParaRPr>
          </a:p>
        </p:txBody>
      </p:sp>
      <p:graphicFrame>
        <p:nvGraphicFramePr>
          <p:cNvPr id="18" name="Content Placeholder 3"/>
          <p:cNvGraphicFramePr>
            <a:graphicFrameLocks/>
          </p:cNvGraphicFramePr>
          <p:nvPr>
            <p:extLst>
              <p:ext uri="{D42A27DB-BD31-4B8C-83A1-F6EECF244321}">
                <p14:modId xmlns:p14="http://schemas.microsoft.com/office/powerpoint/2010/main" val="2168783728"/>
              </p:ext>
            </p:extLst>
          </p:nvPr>
        </p:nvGraphicFramePr>
        <p:xfrm>
          <a:off x="457201" y="1016143"/>
          <a:ext cx="8229597" cy="4389120"/>
        </p:xfrm>
        <a:graphic>
          <a:graphicData uri="http://schemas.openxmlformats.org/drawingml/2006/table">
            <a:tbl>
              <a:tblPr firstRow="1" bandRow="1">
                <a:gradFill rotWithShape="1">
                  <a:gsLst>
                    <a:gs pos="0">
                      <a:srgbClr val="2EA5D5">
                        <a:tint val="50000"/>
                        <a:satMod val="300000"/>
                      </a:srgbClr>
                    </a:gs>
                    <a:gs pos="35000">
                      <a:srgbClr val="2EA5D5">
                        <a:tint val="37000"/>
                        <a:satMod val="300000"/>
                      </a:srgbClr>
                    </a:gs>
                    <a:gs pos="100000">
                      <a:srgbClr val="2EA5D5">
                        <a:tint val="15000"/>
                        <a:satMod val="350000"/>
                      </a:srgbClr>
                    </a:gs>
                  </a:gsLst>
                  <a:lin ang="16200000" scaled="1"/>
                </a:gradFill>
                <a:effectLst>
                  <a:outerShdw blurRad="40000" dist="20000" dir="5400000" rotWithShape="0">
                    <a:srgbClr val="000000">
                      <a:alpha val="38000"/>
                    </a:srgbClr>
                  </a:outerShdw>
                </a:effectLst>
              </a:tblPr>
              <a:tblGrid>
                <a:gridCol w="1815787"/>
                <a:gridCol w="1828800"/>
                <a:gridCol w="2362200"/>
                <a:gridCol w="2222810"/>
              </a:tblGrid>
              <a:tr h="470100">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en-US" sz="1600" b="0" dirty="0" smtClean="0">
                          <a:solidFill>
                            <a:schemeClr val="bg1"/>
                          </a:solidFill>
                          <a:effectLst>
                            <a:outerShdw blurRad="38100" dist="38100" dir="2700000" algn="tl">
                              <a:srgbClr val="000000">
                                <a:alpha val="43137"/>
                              </a:srgbClr>
                            </a:outerShdw>
                          </a:effectLst>
                          <a:latin typeface="Neo Sans Intel Medium" pitchFamily="34" charset="0"/>
                        </a:rPr>
                        <a:t>Categories</a:t>
                      </a:r>
                      <a:endParaRPr lang="en-US" sz="1600" b="0" dirty="0">
                        <a:solidFill>
                          <a:schemeClr val="bg1"/>
                        </a:solidFill>
                        <a:effectLst>
                          <a:outerShdw blurRad="38100" dist="38100" dir="2700000" algn="tl">
                            <a:srgbClr val="000000">
                              <a:alpha val="43137"/>
                            </a:srgbClr>
                          </a:outerShdw>
                        </a:effectLst>
                        <a:latin typeface="Neo Sans Intel Medium" pitchFamily="34" charset="0"/>
                      </a:endParaRPr>
                    </a:p>
                  </a:txBody>
                  <a:tcPr anchor="ctr">
                    <a:lnL w="9525" cap="flat" cmpd="sng" algn="ctr">
                      <a:solidFill>
                        <a:srgbClr val="2EA5D5">
                          <a:shade val="95000"/>
                          <a:satMod val="105000"/>
                        </a:srgbClr>
                      </a:solidFill>
                      <a:prstDash val="solid"/>
                    </a:lnL>
                    <a:lnR w="12700" cap="flat" cmpd="sng" algn="ctr">
                      <a:solidFill>
                        <a:schemeClr val="bg1"/>
                      </a:solidFill>
                      <a:prstDash val="solid"/>
                      <a:round/>
                      <a:headEnd type="none" w="med" len="med"/>
                      <a:tailEnd type="none" w="med" len="med"/>
                    </a:lnR>
                    <a:lnT w="9525" cap="flat" cmpd="sng" algn="ctr">
                      <a:solidFill>
                        <a:srgbClr val="2EA5D5">
                          <a:shade val="95000"/>
                          <a:satMod val="105000"/>
                        </a:srgbClr>
                      </a:solidFill>
                      <a:prstDash val="soli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en-US" sz="1600" b="0" dirty="0" smtClean="0">
                          <a:solidFill>
                            <a:schemeClr val="bg1"/>
                          </a:solidFill>
                          <a:effectLst>
                            <a:outerShdw blurRad="38100" dist="38100" dir="2700000" algn="tl">
                              <a:srgbClr val="000000">
                                <a:alpha val="43137"/>
                              </a:srgbClr>
                            </a:outerShdw>
                          </a:effectLst>
                          <a:latin typeface="Neo Sans Intel Medium" pitchFamily="34" charset="0"/>
                        </a:rPr>
                        <a:t>Consumer</a:t>
                      </a:r>
                      <a:endParaRPr lang="en-US" sz="1600" b="0" dirty="0">
                        <a:solidFill>
                          <a:schemeClr val="bg1"/>
                        </a:solidFill>
                        <a:effectLst>
                          <a:outerShdw blurRad="38100" dist="38100" dir="2700000" algn="tl">
                            <a:srgbClr val="000000">
                              <a:alpha val="43137"/>
                            </a:srgbClr>
                          </a:outerShdw>
                        </a:effectLst>
                        <a:latin typeface="Neo Sans Intel Medium"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2EA5D5">
                          <a:shade val="95000"/>
                          <a:satMod val="105000"/>
                        </a:srgbClr>
                      </a:solidFill>
                      <a:prstDash val="soli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en-US" sz="1600" b="0" dirty="0" smtClean="0">
                          <a:solidFill>
                            <a:schemeClr val="bg1"/>
                          </a:solidFill>
                          <a:effectLst>
                            <a:outerShdw blurRad="38100" dist="38100" dir="2700000" algn="tl">
                              <a:srgbClr val="000000">
                                <a:alpha val="43137"/>
                              </a:srgbClr>
                            </a:outerShdw>
                          </a:effectLst>
                          <a:latin typeface="Neo Sans Intel Medium" pitchFamily="34" charset="0"/>
                        </a:rPr>
                        <a:t>Small Business</a:t>
                      </a:r>
                      <a:endParaRPr lang="en-US" sz="1600" b="0" dirty="0">
                        <a:solidFill>
                          <a:schemeClr val="bg1"/>
                        </a:solidFill>
                        <a:effectLst>
                          <a:outerShdw blurRad="38100" dist="38100" dir="2700000" algn="tl">
                            <a:srgbClr val="000000">
                              <a:alpha val="43137"/>
                            </a:srgbClr>
                          </a:outerShdw>
                        </a:effectLst>
                        <a:latin typeface="Neo Sans Intel Medium"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2EA5D5">
                          <a:shade val="95000"/>
                          <a:satMod val="105000"/>
                        </a:srgbClr>
                      </a:solidFill>
                      <a:prstDash val="soli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en-US" sz="1600" b="0" dirty="0" smtClean="0">
                          <a:solidFill>
                            <a:schemeClr val="bg1"/>
                          </a:solidFill>
                          <a:effectLst>
                            <a:outerShdw blurRad="38100" dist="38100" dir="2700000" algn="tl">
                              <a:srgbClr val="000000">
                                <a:alpha val="43137"/>
                              </a:srgbClr>
                            </a:outerShdw>
                          </a:effectLst>
                          <a:latin typeface="Neo Sans Intel Medium" pitchFamily="34" charset="0"/>
                        </a:rPr>
                        <a:t>Medium/Large Business</a:t>
                      </a:r>
                      <a:endParaRPr lang="en-US" sz="1600" b="0" dirty="0">
                        <a:solidFill>
                          <a:schemeClr val="bg1"/>
                        </a:solidFill>
                        <a:effectLst>
                          <a:outerShdw blurRad="38100" dist="38100" dir="2700000" algn="tl">
                            <a:srgbClr val="000000">
                              <a:alpha val="43137"/>
                            </a:srgbClr>
                          </a:outerShdw>
                        </a:effectLst>
                        <a:latin typeface="Neo Sans Intel Medium" pitchFamily="34" charset="0"/>
                      </a:endParaRPr>
                    </a:p>
                  </a:txBody>
                  <a:tcPr anchor="ctr">
                    <a:lnL w="12700" cap="flat" cmpd="sng" algn="ctr">
                      <a:solidFill>
                        <a:schemeClr val="bg1"/>
                      </a:solidFill>
                      <a:prstDash val="solid"/>
                      <a:round/>
                      <a:headEnd type="none" w="med" len="med"/>
                      <a:tailEnd type="none" w="med" len="med"/>
                    </a:lnL>
                    <a:lnR w="9525" cap="flat" cmpd="sng" algn="ctr">
                      <a:solidFill>
                        <a:srgbClr val="2EA5D5">
                          <a:shade val="95000"/>
                          <a:satMod val="105000"/>
                        </a:srgbClr>
                      </a:solidFill>
                      <a:prstDash val="solid"/>
                    </a:lnR>
                    <a:lnT w="9525" cap="flat" cmpd="sng" algn="ctr">
                      <a:solidFill>
                        <a:srgbClr val="2EA5D5">
                          <a:shade val="95000"/>
                          <a:satMod val="105000"/>
                        </a:srgbClr>
                      </a:solidFill>
                      <a:prstDash val="soli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r>
              <a:tr h="375920">
                <a:tc>
                  <a:txBody>
                    <a:bodyPr/>
                    <a:lstStyle/>
                    <a:p>
                      <a:pPr>
                        <a:tabLst>
                          <a:tab pos="457200" algn="l"/>
                        </a:tabLst>
                      </a:pPr>
                      <a:r>
                        <a:rPr lang="en-US" sz="1400" b="0" dirty="0" smtClean="0">
                          <a:solidFill>
                            <a:schemeClr val="bg1"/>
                          </a:solidFill>
                          <a:effectLst>
                            <a:outerShdw blurRad="38100" dist="38100" dir="2700000" algn="tl">
                              <a:srgbClr val="000000">
                                <a:alpha val="43137"/>
                              </a:srgbClr>
                            </a:outerShdw>
                          </a:effectLst>
                          <a:latin typeface="Neo Sans Intel" pitchFamily="34" charset="0"/>
                        </a:rPr>
                        <a:t>Thin and light</a:t>
                      </a:r>
                      <a:endParaRPr lang="en-US" sz="1400" b="0" dirty="0">
                        <a:solidFill>
                          <a:schemeClr val="bg1"/>
                        </a:solidFill>
                        <a:effectLst>
                          <a:outerShdw blurRad="38100" dist="38100" dir="2700000" algn="tl">
                            <a:srgbClr val="000000">
                              <a:alpha val="43137"/>
                            </a:srgbClr>
                          </a:outerShdw>
                        </a:effectLst>
                        <a:latin typeface="Neo Sans Intel" pitchFamily="34" charset="0"/>
                      </a:endParaRPr>
                    </a:p>
                  </a:txBody>
                  <a:tcPr anchor="ctr">
                    <a:lnL w="12700" cap="flat" cmpd="sng" algn="ctr">
                      <a:solidFill>
                        <a:srgbClr val="0070C0"/>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0070C0"/>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Neo Sans Intel" pitchFamily="34" charset="0"/>
                          <a:ea typeface="+mn-ea"/>
                          <a:cs typeface="+mn-cs"/>
                        </a:rPr>
                        <a:t>≤ 21mm for ≥ 14” systems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Neo Sans Intel" pitchFamily="34" charset="0"/>
                          <a:ea typeface="+mn-ea"/>
                          <a:cs typeface="+mn-cs"/>
                        </a:rPr>
                        <a:t>≤18mm for &lt; 14” systems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0070C0"/>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Neo Sans Intel" pitchFamily="34" charset="0"/>
                          <a:ea typeface="+mn-ea"/>
                          <a:cs typeface="+mn-cs"/>
                        </a:rPr>
                        <a:t>≤ 21mm for ≥ 14” systems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Neo Sans Intel" pitchFamily="34" charset="0"/>
                          <a:ea typeface="+mn-ea"/>
                          <a:cs typeface="+mn-cs"/>
                        </a:rPr>
                        <a:t>≤18mm for &lt; 14” systems</a:t>
                      </a:r>
                      <a:endParaRPr lang="en-US" sz="1000" b="0" dirty="0">
                        <a:solidFill>
                          <a:schemeClr val="bg1"/>
                        </a:solidFill>
                        <a:effectLst>
                          <a:outerShdw blurRad="38100" dist="38100" dir="2700000" algn="tl">
                            <a:srgbClr val="000000">
                              <a:alpha val="43137"/>
                            </a:srgbClr>
                          </a:outerShdw>
                        </a:effectLst>
                        <a:latin typeface="Neo Sans Intel"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0070C0"/>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Neo Sans Intel" pitchFamily="34" charset="0"/>
                          <a:ea typeface="+mn-ea"/>
                          <a:cs typeface="+mn-cs"/>
                        </a:rPr>
                        <a:t>≤ 21mm for ≥ 14” systems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Neo Sans Intel" pitchFamily="34" charset="0"/>
                          <a:ea typeface="+mn-ea"/>
                          <a:cs typeface="+mn-cs"/>
                        </a:rPr>
                        <a:t>≤18mm for &lt; 14” systems</a:t>
                      </a:r>
                      <a:endParaRPr lang="en-US" sz="1000" b="0" dirty="0">
                        <a:solidFill>
                          <a:schemeClr val="bg1"/>
                        </a:solidFill>
                        <a:effectLst>
                          <a:outerShdw blurRad="38100" dist="38100" dir="2700000" algn="tl">
                            <a:srgbClr val="000000">
                              <a:alpha val="43137"/>
                            </a:srgbClr>
                          </a:outerShdw>
                        </a:effectLst>
                        <a:latin typeface="Neo Sans Intel" pitchFamily="34" charset="0"/>
                      </a:endParaRPr>
                    </a:p>
                  </a:txBody>
                  <a:tcPr anchor="ctr">
                    <a:lnL w="6350" cap="flat" cmpd="sng" algn="ctr">
                      <a:solidFill>
                        <a:schemeClr val="bg1"/>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r>
              <a:tr h="375920">
                <a:tc>
                  <a:txBody>
                    <a:bodyPr/>
                    <a:lstStyle/>
                    <a:p>
                      <a:pPr>
                        <a:tabLst>
                          <a:tab pos="457200" algn="l"/>
                        </a:tabLst>
                      </a:pPr>
                      <a:r>
                        <a:rPr lang="en-US" sz="1400" b="0" dirty="0" smtClean="0">
                          <a:solidFill>
                            <a:schemeClr val="bg1"/>
                          </a:solidFill>
                          <a:effectLst>
                            <a:outerShdw blurRad="38100" dist="38100" dir="2700000" algn="tl">
                              <a:srgbClr val="000000">
                                <a:alpha val="43137"/>
                              </a:srgbClr>
                            </a:outerShdw>
                          </a:effectLst>
                          <a:latin typeface="Neo Sans Intel" pitchFamily="34" charset="0"/>
                        </a:rPr>
                        <a:t>Battery life</a:t>
                      </a:r>
                      <a:endParaRPr lang="en-US" sz="1400" b="0" dirty="0">
                        <a:solidFill>
                          <a:schemeClr val="bg1"/>
                        </a:solidFill>
                        <a:effectLst>
                          <a:outerShdw blurRad="38100" dist="38100" dir="2700000" algn="tl">
                            <a:srgbClr val="000000">
                              <a:alpha val="43137"/>
                            </a:srgbClr>
                          </a:outerShdw>
                        </a:effectLst>
                        <a:latin typeface="Neo Sans Intel" pitchFamily="34" charset="0"/>
                      </a:endParaRPr>
                    </a:p>
                  </a:txBody>
                  <a:tcPr anchor="ctr">
                    <a:lnL w="12700" cap="flat" cmpd="sng" algn="ctr">
                      <a:solidFill>
                        <a:srgbClr val="0070C0"/>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indent="0" algn="ctr" defTabSz="914400" rtl="0" eaLnBrk="1" fontAlgn="auto" latinLnBrk="0" hangingPunct="1">
                        <a:lnSpc>
                          <a:spcPct val="100000"/>
                        </a:lnSpc>
                        <a:spcBef>
                          <a:spcPts val="0"/>
                        </a:spcBef>
                        <a:spcAft>
                          <a:spcPts val="0"/>
                        </a:spcAft>
                        <a:buClrTx/>
                        <a:buSzTx/>
                        <a:buFont typeface="Wingdings"/>
                        <a:buNone/>
                        <a:tabLst/>
                        <a:defRPr/>
                      </a:pPr>
                      <a:r>
                        <a:rPr lang="en-US" sz="1000" b="0" dirty="0" smtClean="0">
                          <a:solidFill>
                            <a:schemeClr val="bg1"/>
                          </a:solidFill>
                          <a:effectLst>
                            <a:outerShdw blurRad="38100" dist="38100" dir="2700000" algn="tl">
                              <a:srgbClr val="000000">
                                <a:alpha val="43137"/>
                              </a:srgbClr>
                            </a:outerShdw>
                          </a:effectLst>
                          <a:latin typeface="Neo Sans Intel" pitchFamily="34" charset="0"/>
                        </a:rPr>
                        <a:t>5 hours (MobileMark* 2007)</a:t>
                      </a:r>
                    </a:p>
                    <a:p>
                      <a:pPr marL="0" marR="0" indent="0" algn="ctr" defTabSz="914400" rtl="0" eaLnBrk="1" fontAlgn="auto" latinLnBrk="0" hangingPunct="1">
                        <a:lnSpc>
                          <a:spcPct val="100000"/>
                        </a:lnSpc>
                        <a:spcBef>
                          <a:spcPts val="0"/>
                        </a:spcBef>
                        <a:spcAft>
                          <a:spcPts val="0"/>
                        </a:spcAft>
                        <a:buClrTx/>
                        <a:buSzTx/>
                        <a:buFont typeface="Wingdings"/>
                        <a:buNone/>
                        <a:tabLst/>
                        <a:defRPr/>
                      </a:pPr>
                      <a:r>
                        <a:rPr lang="en-US" sz="1000" b="0" u="sng" dirty="0" smtClean="0">
                          <a:solidFill>
                            <a:schemeClr val="bg1"/>
                          </a:solidFill>
                          <a:effectLst>
                            <a:outerShdw blurRad="38100" dist="38100" dir="2700000" algn="tl">
                              <a:srgbClr val="000000">
                                <a:alpha val="43137"/>
                              </a:srgbClr>
                            </a:outerShdw>
                          </a:effectLst>
                          <a:latin typeface="Neo Sans Intel" pitchFamily="34" charset="0"/>
                        </a:rPr>
                        <a:t>Recommended</a:t>
                      </a:r>
                      <a:r>
                        <a:rPr lang="en-US" sz="1000" b="0" dirty="0" smtClean="0">
                          <a:solidFill>
                            <a:schemeClr val="bg1"/>
                          </a:solidFill>
                          <a:effectLst>
                            <a:outerShdw blurRad="38100" dist="38100" dir="2700000" algn="tl">
                              <a:srgbClr val="000000">
                                <a:alpha val="43137"/>
                              </a:srgbClr>
                            </a:outerShdw>
                          </a:effectLst>
                          <a:latin typeface="Neo Sans Intel" pitchFamily="34" charset="0"/>
                        </a:rPr>
                        <a:t>:</a:t>
                      </a:r>
                      <a:r>
                        <a:rPr lang="en-US" sz="1000" b="0" baseline="0" dirty="0" smtClean="0">
                          <a:solidFill>
                            <a:schemeClr val="bg1"/>
                          </a:solidFill>
                          <a:effectLst>
                            <a:outerShdw blurRad="38100" dist="38100" dir="2700000" algn="tl">
                              <a:srgbClr val="000000">
                                <a:alpha val="43137"/>
                              </a:srgbClr>
                            </a:outerShdw>
                          </a:effectLst>
                          <a:latin typeface="Neo Sans Intel" pitchFamily="34" charset="0"/>
                        </a:rPr>
                        <a:t> &gt; 8 hours</a:t>
                      </a:r>
                      <a:endParaRPr lang="en-US" sz="1000" b="0" dirty="0" smtClean="0">
                        <a:solidFill>
                          <a:schemeClr val="bg1"/>
                        </a:solidFill>
                        <a:effectLst>
                          <a:outerShdw blurRad="38100" dist="38100" dir="2700000" algn="tl">
                            <a:srgbClr val="000000">
                              <a:alpha val="43137"/>
                            </a:srgbClr>
                          </a:outerShdw>
                        </a:effectLst>
                        <a:latin typeface="Neo Sans Intel"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Wingdings"/>
                        <a:buNone/>
                        <a:tabLst/>
                        <a:defRPr/>
                      </a:pPr>
                      <a:r>
                        <a:rPr kumimoji="0" lang="en-US" sz="10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Neo Sans Intel" pitchFamily="34" charset="0"/>
                          <a:ea typeface="+mn-ea"/>
                          <a:cs typeface="+mn-cs"/>
                        </a:rPr>
                        <a:t>5 hours (MobileMark* 2007)</a:t>
                      </a:r>
                    </a:p>
                    <a:p>
                      <a:pPr marL="0" marR="0" lvl="0" indent="0" algn="ctr" defTabSz="914400" rtl="0" eaLnBrk="1" fontAlgn="auto" latinLnBrk="0" hangingPunct="1">
                        <a:lnSpc>
                          <a:spcPct val="100000"/>
                        </a:lnSpc>
                        <a:spcBef>
                          <a:spcPts val="0"/>
                        </a:spcBef>
                        <a:spcAft>
                          <a:spcPts val="0"/>
                        </a:spcAft>
                        <a:buClrTx/>
                        <a:buSzTx/>
                        <a:buFont typeface="Wingdings"/>
                        <a:buNone/>
                        <a:tabLst/>
                        <a:defRPr/>
                      </a:pPr>
                      <a:r>
                        <a:rPr lang="en-US" sz="1000" b="0" u="sng" dirty="0" smtClean="0">
                          <a:solidFill>
                            <a:schemeClr val="bg1"/>
                          </a:solidFill>
                          <a:effectLst>
                            <a:outerShdw blurRad="38100" dist="38100" dir="2700000" algn="tl">
                              <a:srgbClr val="000000">
                                <a:alpha val="43137"/>
                              </a:srgbClr>
                            </a:outerShdw>
                          </a:effectLst>
                          <a:latin typeface="Neo Sans Intel" pitchFamily="34" charset="0"/>
                        </a:rPr>
                        <a:t>Recommended</a:t>
                      </a:r>
                      <a:r>
                        <a:rPr lang="en-US" sz="1000" b="0" dirty="0" smtClean="0">
                          <a:solidFill>
                            <a:schemeClr val="bg1"/>
                          </a:solidFill>
                          <a:effectLst>
                            <a:outerShdw blurRad="38100" dist="38100" dir="2700000" algn="tl">
                              <a:srgbClr val="000000">
                                <a:alpha val="43137"/>
                              </a:srgbClr>
                            </a:outerShdw>
                          </a:effectLst>
                          <a:latin typeface="Neo Sans Intel" pitchFamily="34" charset="0"/>
                        </a:rPr>
                        <a:t>:</a:t>
                      </a:r>
                      <a:r>
                        <a:rPr lang="en-US" sz="1000" b="0" baseline="0" dirty="0" smtClean="0">
                          <a:solidFill>
                            <a:schemeClr val="bg1"/>
                          </a:solidFill>
                          <a:effectLst>
                            <a:outerShdw blurRad="38100" dist="38100" dir="2700000" algn="tl">
                              <a:srgbClr val="000000">
                                <a:alpha val="43137"/>
                              </a:srgbClr>
                            </a:outerShdw>
                          </a:effectLst>
                          <a:latin typeface="Neo Sans Intel" pitchFamily="34" charset="0"/>
                        </a:rPr>
                        <a:t> &gt; 8 hours</a:t>
                      </a:r>
                      <a:endParaRPr lang="en-US" sz="1000" b="0" dirty="0" smtClean="0">
                        <a:solidFill>
                          <a:schemeClr val="bg1"/>
                        </a:solidFill>
                        <a:effectLst>
                          <a:outerShdw blurRad="38100" dist="38100" dir="2700000" algn="tl">
                            <a:srgbClr val="000000">
                              <a:alpha val="43137"/>
                            </a:srgbClr>
                          </a:outerShdw>
                        </a:effectLst>
                        <a:latin typeface="Neo Sans Intel"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Wingdings"/>
                        <a:buNone/>
                        <a:tabLst/>
                        <a:defRPr/>
                      </a:pPr>
                      <a:r>
                        <a:rPr kumimoji="0" lang="en-US" sz="10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Neo Sans Intel" pitchFamily="34" charset="0"/>
                          <a:ea typeface="+mn-ea"/>
                          <a:cs typeface="+mn-cs"/>
                        </a:rPr>
                        <a:t>5 hours (MobileMark* 2007)</a:t>
                      </a:r>
                    </a:p>
                    <a:p>
                      <a:pPr marL="0" marR="0" lvl="0" indent="0" algn="ctr" defTabSz="914400" rtl="0" eaLnBrk="1" fontAlgn="auto" latinLnBrk="0" hangingPunct="1">
                        <a:lnSpc>
                          <a:spcPct val="100000"/>
                        </a:lnSpc>
                        <a:spcBef>
                          <a:spcPts val="0"/>
                        </a:spcBef>
                        <a:spcAft>
                          <a:spcPts val="0"/>
                        </a:spcAft>
                        <a:buClrTx/>
                        <a:buSzTx/>
                        <a:buFont typeface="Wingdings"/>
                        <a:buNone/>
                        <a:tabLst/>
                        <a:defRPr/>
                      </a:pPr>
                      <a:r>
                        <a:rPr lang="en-US" sz="1000" b="0" u="sng" dirty="0" smtClean="0">
                          <a:solidFill>
                            <a:schemeClr val="bg1"/>
                          </a:solidFill>
                          <a:effectLst>
                            <a:outerShdw blurRad="38100" dist="38100" dir="2700000" algn="tl">
                              <a:srgbClr val="000000">
                                <a:alpha val="43137"/>
                              </a:srgbClr>
                            </a:outerShdw>
                          </a:effectLst>
                          <a:latin typeface="Neo Sans Intel" pitchFamily="34" charset="0"/>
                        </a:rPr>
                        <a:t>Recommended</a:t>
                      </a:r>
                      <a:r>
                        <a:rPr lang="en-US" sz="1000" b="0" dirty="0" smtClean="0">
                          <a:solidFill>
                            <a:schemeClr val="bg1"/>
                          </a:solidFill>
                          <a:effectLst>
                            <a:outerShdw blurRad="38100" dist="38100" dir="2700000" algn="tl">
                              <a:srgbClr val="000000">
                                <a:alpha val="43137"/>
                              </a:srgbClr>
                            </a:outerShdw>
                          </a:effectLst>
                          <a:latin typeface="Neo Sans Intel" pitchFamily="34" charset="0"/>
                        </a:rPr>
                        <a:t>:</a:t>
                      </a:r>
                      <a:r>
                        <a:rPr lang="en-US" sz="1000" b="0" baseline="0" dirty="0" smtClean="0">
                          <a:solidFill>
                            <a:schemeClr val="bg1"/>
                          </a:solidFill>
                          <a:effectLst>
                            <a:outerShdw blurRad="38100" dist="38100" dir="2700000" algn="tl">
                              <a:srgbClr val="000000">
                                <a:alpha val="43137"/>
                              </a:srgbClr>
                            </a:outerShdw>
                          </a:effectLst>
                          <a:latin typeface="Neo Sans Intel" pitchFamily="34" charset="0"/>
                        </a:rPr>
                        <a:t> &gt; 8 hours</a:t>
                      </a:r>
                      <a:endParaRPr lang="en-US" sz="1000" b="0" dirty="0" smtClean="0">
                        <a:solidFill>
                          <a:schemeClr val="bg1"/>
                        </a:solidFill>
                        <a:effectLst>
                          <a:outerShdw blurRad="38100" dist="38100" dir="2700000" algn="tl">
                            <a:srgbClr val="000000">
                              <a:alpha val="43137"/>
                            </a:srgbClr>
                          </a:outerShdw>
                        </a:effectLst>
                        <a:latin typeface="Neo Sans Intel" pitchFamily="34" charset="0"/>
                      </a:endParaRPr>
                    </a:p>
                  </a:txBody>
                  <a:tcPr anchor="ctr">
                    <a:lnL w="6350" cap="flat" cmpd="sng" algn="ctr">
                      <a:solidFill>
                        <a:schemeClr val="bg1"/>
                      </a:solidFill>
                      <a:prstDash val="solid"/>
                      <a:round/>
                      <a:headEnd type="none" w="med" len="med"/>
                      <a:tailEnd type="none" w="med" len="med"/>
                    </a:lnL>
                    <a:lnR w="12700" cap="flat" cmpd="sng" algn="ctr">
                      <a:solidFill>
                        <a:srgbClr val="0070C0"/>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r>
              <a:tr h="274320">
                <a:tc>
                  <a:txBody>
                    <a:bodyPr/>
                    <a:lstStyle/>
                    <a:p>
                      <a:pPr>
                        <a:tabLst>
                          <a:tab pos="457200" algn="l"/>
                        </a:tabLst>
                      </a:pPr>
                      <a:r>
                        <a:rPr lang="en-US" sz="1400" b="0" dirty="0" smtClean="0">
                          <a:solidFill>
                            <a:schemeClr val="bg1"/>
                          </a:solidFill>
                          <a:effectLst>
                            <a:outerShdw blurRad="38100" dist="38100" dir="2700000" algn="tl">
                              <a:srgbClr val="000000">
                                <a:alpha val="43137"/>
                              </a:srgbClr>
                            </a:outerShdw>
                          </a:effectLst>
                          <a:latin typeface="Neo Sans Intel" pitchFamily="34" charset="0"/>
                        </a:rPr>
                        <a:t>Responsive</a:t>
                      </a:r>
                      <a:endParaRPr lang="en-US" sz="1400" b="0" dirty="0">
                        <a:solidFill>
                          <a:schemeClr val="bg1"/>
                        </a:solidFill>
                        <a:effectLst>
                          <a:outerShdw blurRad="38100" dist="38100" dir="2700000" algn="tl">
                            <a:srgbClr val="000000">
                              <a:alpha val="43137"/>
                            </a:srgbClr>
                          </a:outerShdw>
                        </a:effectLst>
                        <a:latin typeface="Neo Sans Intel" pitchFamily="34" charset="0"/>
                      </a:endParaRPr>
                    </a:p>
                  </a:txBody>
                  <a:tcPr anchor="ctr">
                    <a:lnL w="12700" cap="flat" cmpd="sng" algn="ctr">
                      <a:solidFill>
                        <a:srgbClr val="0070C0"/>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Neo Sans Intel" pitchFamily="34" charset="0"/>
                          <a:ea typeface="+mn-ea"/>
                          <a:cs typeface="+mn-cs"/>
                        </a:rPr>
                        <a:t>Awaken S4 to keyboard &lt; 7 sec</a:t>
                      </a:r>
                      <a:endParaRPr lang="en-US" sz="1000" b="0" dirty="0">
                        <a:solidFill>
                          <a:schemeClr val="bg1"/>
                        </a:solidFill>
                        <a:effectLst>
                          <a:outerShdw blurRad="38100" dist="38100" dir="2700000" algn="tl">
                            <a:srgbClr val="000000">
                              <a:alpha val="43137"/>
                            </a:srgbClr>
                          </a:outerShdw>
                        </a:effectLst>
                        <a:latin typeface="Neo Sans Intel"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Neo Sans Intel" pitchFamily="34" charset="0"/>
                          <a:ea typeface="+mn-ea"/>
                          <a:cs typeface="+mn-cs"/>
                        </a:rPr>
                        <a:t>Awaken S4 to keyboard &lt; 7 sec</a:t>
                      </a:r>
                      <a:endParaRPr lang="en-US" sz="1000" b="0" dirty="0">
                        <a:solidFill>
                          <a:schemeClr val="bg1"/>
                        </a:solidFill>
                        <a:effectLst>
                          <a:outerShdw blurRad="38100" dist="38100" dir="2700000" algn="tl">
                            <a:srgbClr val="000000">
                              <a:alpha val="43137"/>
                            </a:srgbClr>
                          </a:outerShdw>
                        </a:effectLst>
                        <a:latin typeface="Neo Sans Intel"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Neo Sans Intel" pitchFamily="34" charset="0"/>
                          <a:ea typeface="+mn-ea"/>
                          <a:cs typeface="+mn-cs"/>
                        </a:rPr>
                        <a:t>Awaken S4 to keyboard &lt; 7 sec</a:t>
                      </a:r>
                      <a:endParaRPr lang="en-US" sz="1000" b="0" dirty="0">
                        <a:solidFill>
                          <a:schemeClr val="bg1"/>
                        </a:solidFill>
                        <a:effectLst>
                          <a:outerShdw blurRad="38100" dist="38100" dir="2700000" algn="tl">
                            <a:srgbClr val="000000">
                              <a:alpha val="43137"/>
                            </a:srgbClr>
                          </a:outerShdw>
                        </a:effectLst>
                        <a:latin typeface="Neo Sans Intel" pitchFamily="34" charset="0"/>
                      </a:endParaRPr>
                    </a:p>
                  </a:txBody>
                  <a:tcPr anchor="ctr">
                    <a:lnL w="6350" cap="flat" cmpd="sng" algn="ctr">
                      <a:solidFill>
                        <a:schemeClr val="bg1"/>
                      </a:solidFill>
                      <a:prstDash val="solid"/>
                      <a:round/>
                      <a:headEnd type="none" w="med" len="med"/>
                      <a:tailEnd type="none" w="med" len="med"/>
                    </a:lnL>
                    <a:lnR w="12700" cap="flat" cmpd="sng" algn="ctr">
                      <a:solidFill>
                        <a:srgbClr val="0070C0"/>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r>
              <a:tr h="502920">
                <a:tc>
                  <a:txBody>
                    <a:bodyPr/>
                    <a:lstStyle/>
                    <a:p>
                      <a:pPr>
                        <a:tabLst>
                          <a:tab pos="457200" algn="l"/>
                        </a:tabLst>
                      </a:pPr>
                      <a:r>
                        <a:rPr lang="en-US" sz="1400" b="0" dirty="0" smtClean="0">
                          <a:solidFill>
                            <a:schemeClr val="bg1"/>
                          </a:solidFill>
                          <a:effectLst>
                            <a:outerShdw blurRad="38100" dist="38100" dir="2700000" algn="tl">
                              <a:srgbClr val="000000">
                                <a:alpha val="43137"/>
                              </a:srgbClr>
                            </a:outerShdw>
                          </a:effectLst>
                          <a:latin typeface="Neo Sans Intel" pitchFamily="34" charset="0"/>
                        </a:rPr>
                        <a:t>CPU</a:t>
                      </a:r>
                      <a:endParaRPr lang="en-US" sz="1400" b="0" dirty="0">
                        <a:solidFill>
                          <a:schemeClr val="bg1"/>
                        </a:solidFill>
                        <a:effectLst>
                          <a:outerShdw blurRad="38100" dist="38100" dir="2700000" algn="tl">
                            <a:srgbClr val="000000">
                              <a:alpha val="43137"/>
                            </a:srgbClr>
                          </a:outerShdw>
                        </a:effectLst>
                        <a:latin typeface="Neo Sans Intel" pitchFamily="34" charset="0"/>
                      </a:endParaRPr>
                    </a:p>
                  </a:txBody>
                  <a:tcPr anchor="ctr">
                    <a:lnL w="12700" cap="flat" cmpd="sng" algn="ctr">
                      <a:solidFill>
                        <a:srgbClr val="0070C0"/>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sz="1000" b="0" dirty="0" smtClean="0">
                          <a:solidFill>
                            <a:schemeClr val="bg1"/>
                          </a:solidFill>
                          <a:effectLst>
                            <a:outerShdw blurRad="38100" dist="38100" dir="2700000" algn="tl">
                              <a:srgbClr val="000000">
                                <a:alpha val="43137"/>
                              </a:srgbClr>
                            </a:outerShdw>
                          </a:effectLst>
                          <a:latin typeface="Neo Sans Intel" pitchFamily="34" charset="0"/>
                        </a:rPr>
                        <a:t>Ivy</a:t>
                      </a:r>
                      <a:r>
                        <a:rPr lang="en-US" sz="1000" b="0" baseline="0" dirty="0" smtClean="0">
                          <a:solidFill>
                            <a:schemeClr val="bg1"/>
                          </a:solidFill>
                          <a:effectLst>
                            <a:outerShdw blurRad="38100" dist="38100" dir="2700000" algn="tl">
                              <a:srgbClr val="000000">
                                <a:alpha val="43137"/>
                              </a:srgbClr>
                            </a:outerShdw>
                          </a:effectLst>
                          <a:latin typeface="Neo Sans Intel" pitchFamily="34" charset="0"/>
                        </a:rPr>
                        <a:t> Bridge 17W (Core™ only), Sandy Bridge 17W (Core™ only)</a:t>
                      </a:r>
                      <a:endParaRPr lang="en-US" sz="1000" b="0" dirty="0">
                        <a:solidFill>
                          <a:schemeClr val="bg1"/>
                        </a:solidFill>
                        <a:effectLst>
                          <a:outerShdw blurRad="38100" dist="38100" dir="2700000" algn="tl">
                            <a:srgbClr val="000000">
                              <a:alpha val="43137"/>
                            </a:srgbClr>
                          </a:outerShdw>
                        </a:effectLst>
                        <a:latin typeface="Neo Sans Intel"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sz="1000" b="0" dirty="0" smtClean="0">
                          <a:solidFill>
                            <a:schemeClr val="bg1"/>
                          </a:solidFill>
                          <a:effectLst>
                            <a:outerShdw blurRad="38100" dist="38100" dir="2700000" algn="tl">
                              <a:srgbClr val="000000">
                                <a:alpha val="43137"/>
                              </a:srgbClr>
                            </a:outerShdw>
                          </a:effectLst>
                          <a:latin typeface="Neo Sans Intel" pitchFamily="34" charset="0"/>
                        </a:rPr>
                        <a:t>Ivy Bridge 17W (Core™ only)</a:t>
                      </a:r>
                    </a:p>
                    <a:p>
                      <a:pPr algn="ctr"/>
                      <a:r>
                        <a:rPr lang="en-US" sz="1000" b="0" u="sng" dirty="0" smtClean="0">
                          <a:solidFill>
                            <a:schemeClr val="bg1"/>
                          </a:solidFill>
                          <a:effectLst>
                            <a:outerShdw blurRad="38100" dist="38100" dir="2700000" algn="tl">
                              <a:srgbClr val="000000">
                                <a:alpha val="43137"/>
                              </a:srgbClr>
                            </a:outerShdw>
                          </a:effectLst>
                          <a:latin typeface="Neo Sans Intel" pitchFamily="34" charset="0"/>
                        </a:rPr>
                        <a:t>Recommended</a:t>
                      </a:r>
                      <a:r>
                        <a:rPr lang="en-US" sz="1000" b="0" dirty="0" smtClean="0">
                          <a:solidFill>
                            <a:schemeClr val="bg1"/>
                          </a:solidFill>
                          <a:effectLst>
                            <a:outerShdw blurRad="38100" dist="38100" dir="2700000" algn="tl">
                              <a:srgbClr val="000000">
                                <a:alpha val="43137"/>
                              </a:srgbClr>
                            </a:outerShdw>
                          </a:effectLst>
                          <a:latin typeface="Neo Sans Intel" pitchFamily="34" charset="0"/>
                        </a:rPr>
                        <a:t>: Intel® Small Business Advantage</a:t>
                      </a:r>
                      <a:endParaRPr lang="en-US" sz="1000" b="0" dirty="0">
                        <a:solidFill>
                          <a:schemeClr val="bg1"/>
                        </a:solidFill>
                        <a:effectLst>
                          <a:outerShdw blurRad="38100" dist="38100" dir="2700000" algn="tl">
                            <a:srgbClr val="000000">
                              <a:alpha val="43137"/>
                            </a:srgbClr>
                          </a:outerShdw>
                        </a:effectLst>
                        <a:latin typeface="Neo Sans Intel"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7021"/>
                    </a:solidFill>
                  </a:tcPr>
                </a:tc>
                <a:tc>
                  <a:txBody>
                    <a:bodyPr/>
                    <a:lstStyle/>
                    <a:p>
                      <a:pPr algn="ctr"/>
                      <a:r>
                        <a:rPr lang="en-US" sz="1000" b="0" dirty="0" smtClean="0">
                          <a:solidFill>
                            <a:schemeClr val="bg1"/>
                          </a:solidFill>
                          <a:effectLst>
                            <a:outerShdw blurRad="38100" dist="38100" dir="2700000" algn="tl">
                              <a:srgbClr val="000000">
                                <a:alpha val="43137"/>
                              </a:srgbClr>
                            </a:outerShdw>
                          </a:effectLst>
                          <a:latin typeface="Neo Sans Intel" pitchFamily="34" charset="0"/>
                        </a:rPr>
                        <a:t>Ivy Bridge 17W (Core™,</a:t>
                      </a:r>
                      <a:r>
                        <a:rPr lang="en-US" sz="1000" b="0" baseline="0" dirty="0" smtClean="0">
                          <a:solidFill>
                            <a:schemeClr val="bg1"/>
                          </a:solidFill>
                          <a:effectLst>
                            <a:outerShdw blurRad="38100" dist="38100" dir="2700000" algn="tl">
                              <a:srgbClr val="000000">
                                <a:alpha val="43137"/>
                              </a:srgbClr>
                            </a:outerShdw>
                          </a:effectLst>
                          <a:latin typeface="Neo Sans Intel" pitchFamily="34" charset="0"/>
                        </a:rPr>
                        <a:t> Core™ vPro</a:t>
                      </a:r>
                      <a:r>
                        <a:rPr lang="en-US" sz="1000" b="0" dirty="0" smtClean="0">
                          <a:solidFill>
                            <a:schemeClr val="bg1"/>
                          </a:solidFill>
                          <a:effectLst>
                            <a:outerShdw blurRad="38100" dist="38100" dir="2700000" algn="tl">
                              <a:srgbClr val="000000">
                                <a:alpha val="43137"/>
                              </a:srgbClr>
                            </a:outerShdw>
                          </a:effectLst>
                          <a:latin typeface="Neo Sans Intel" pitchFamily="34" charset="0"/>
                        </a:rPr>
                        <a:t>)</a:t>
                      </a:r>
                    </a:p>
                    <a:p>
                      <a:pPr algn="ctr"/>
                      <a:r>
                        <a:rPr lang="en-US" sz="1000" b="0" i="0" u="sng" dirty="0" smtClean="0">
                          <a:solidFill>
                            <a:schemeClr val="bg1"/>
                          </a:solidFill>
                          <a:effectLst>
                            <a:outerShdw blurRad="38100" dist="38100" dir="2700000" algn="tl">
                              <a:srgbClr val="000000">
                                <a:alpha val="43137"/>
                              </a:srgbClr>
                            </a:outerShdw>
                          </a:effectLst>
                          <a:latin typeface="Neo Sans Intel" pitchFamily="34" charset="0"/>
                        </a:rPr>
                        <a:t>Recommended</a:t>
                      </a:r>
                      <a:r>
                        <a:rPr lang="en-US" sz="1000" b="0" i="0" dirty="0" smtClean="0">
                          <a:solidFill>
                            <a:schemeClr val="bg1"/>
                          </a:solidFill>
                          <a:effectLst>
                            <a:outerShdw blurRad="38100" dist="38100" dir="2700000" algn="tl">
                              <a:srgbClr val="000000">
                                <a:alpha val="43137"/>
                              </a:srgbClr>
                            </a:outerShdw>
                          </a:effectLst>
                          <a:latin typeface="Neo Sans Intel" pitchFamily="34" charset="0"/>
                        </a:rPr>
                        <a:t>:</a:t>
                      </a:r>
                      <a:r>
                        <a:rPr lang="en-US" sz="1000" b="0" i="0" baseline="0" dirty="0" smtClean="0">
                          <a:solidFill>
                            <a:schemeClr val="bg1"/>
                          </a:solidFill>
                          <a:effectLst>
                            <a:outerShdw blurRad="38100" dist="38100" dir="2700000" algn="tl">
                              <a:srgbClr val="000000">
                                <a:alpha val="43137"/>
                              </a:srgbClr>
                            </a:outerShdw>
                          </a:effectLst>
                          <a:latin typeface="Neo Sans Intel" pitchFamily="34" charset="0"/>
                        </a:rPr>
                        <a:t> Intel® vPro™ Technology</a:t>
                      </a:r>
                      <a:endParaRPr lang="en-US" sz="1000" b="0" i="0" dirty="0">
                        <a:solidFill>
                          <a:schemeClr val="bg1"/>
                        </a:solidFill>
                        <a:effectLst>
                          <a:outerShdw blurRad="38100" dist="38100" dir="2700000" algn="tl">
                            <a:srgbClr val="000000">
                              <a:alpha val="43137"/>
                            </a:srgbClr>
                          </a:outerShdw>
                        </a:effectLst>
                        <a:latin typeface="Neo Sans Intel" pitchFamily="34" charset="0"/>
                      </a:endParaRPr>
                    </a:p>
                  </a:txBody>
                  <a:tcPr anchor="ctr">
                    <a:lnL w="6350" cap="flat" cmpd="sng" algn="ctr">
                      <a:solidFill>
                        <a:schemeClr val="bg1"/>
                      </a:solidFill>
                      <a:prstDash val="solid"/>
                      <a:round/>
                      <a:headEnd type="none" w="med" len="med"/>
                      <a:tailEnd type="none" w="med" len="med"/>
                    </a:lnL>
                    <a:lnR w="12700" cap="flat" cmpd="sng" algn="ctr">
                      <a:solidFill>
                        <a:srgbClr val="0070C0"/>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7021"/>
                    </a:solidFill>
                  </a:tcPr>
                </a:tc>
              </a:tr>
              <a:tr h="914400">
                <a:tc>
                  <a:txBody>
                    <a:bodyPr/>
                    <a:lstStyle/>
                    <a:p>
                      <a:pPr>
                        <a:tabLst>
                          <a:tab pos="457200" algn="l"/>
                        </a:tabLst>
                      </a:pPr>
                      <a:r>
                        <a:rPr lang="en-US" sz="1400" b="0" dirty="0" smtClean="0">
                          <a:solidFill>
                            <a:schemeClr val="bg1"/>
                          </a:solidFill>
                          <a:effectLst>
                            <a:outerShdw blurRad="38100" dist="38100" dir="2700000" algn="tl">
                              <a:srgbClr val="000000">
                                <a:alpha val="43137"/>
                              </a:srgbClr>
                            </a:outerShdw>
                          </a:effectLst>
                          <a:latin typeface="Neo Sans Intel" pitchFamily="34" charset="0"/>
                        </a:rPr>
                        <a:t>Security</a:t>
                      </a:r>
                      <a:endParaRPr lang="en-US" sz="1400" b="0" dirty="0">
                        <a:solidFill>
                          <a:schemeClr val="bg1"/>
                        </a:solidFill>
                        <a:effectLst>
                          <a:outerShdw blurRad="38100" dist="38100" dir="2700000" algn="tl">
                            <a:srgbClr val="000000">
                              <a:alpha val="43137"/>
                            </a:srgbClr>
                          </a:outerShdw>
                        </a:effectLst>
                        <a:latin typeface="Neo Sans Intel" pitchFamily="34" charset="0"/>
                      </a:endParaRPr>
                    </a:p>
                  </a:txBody>
                  <a:tcPr anchor="ctr">
                    <a:lnL w="12700" cap="flat" cmpd="sng" algn="ctr">
                      <a:solidFill>
                        <a:srgbClr val="0070C0"/>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sz="1000" b="0" dirty="0" smtClean="0">
                          <a:solidFill>
                            <a:schemeClr val="bg1"/>
                          </a:solidFill>
                          <a:effectLst>
                            <a:outerShdw blurRad="38100" dist="38100" dir="2700000" algn="tl">
                              <a:srgbClr val="000000">
                                <a:alpha val="43137"/>
                              </a:srgbClr>
                            </a:outerShdw>
                          </a:effectLst>
                          <a:latin typeface="Neo Sans Intel" pitchFamily="34" charset="0"/>
                        </a:rPr>
                        <a:t>Intel® Anti-Theft Technology,</a:t>
                      </a:r>
                    </a:p>
                    <a:p>
                      <a:pPr algn="ctr"/>
                      <a:r>
                        <a:rPr lang="en-US" sz="1000" b="0" baseline="0" dirty="0" smtClean="0">
                          <a:solidFill>
                            <a:schemeClr val="bg1"/>
                          </a:solidFill>
                          <a:effectLst>
                            <a:outerShdw blurRad="38100" dist="38100" dir="2700000" algn="tl">
                              <a:srgbClr val="000000">
                                <a:alpha val="43137"/>
                              </a:srgbClr>
                            </a:outerShdw>
                          </a:effectLst>
                          <a:latin typeface="Neo Sans Intel" pitchFamily="34" charset="0"/>
                        </a:rPr>
                        <a:t>Intel® Identity Protection Technology</a:t>
                      </a:r>
                      <a:endParaRPr lang="en-US" sz="1000" b="0" dirty="0">
                        <a:solidFill>
                          <a:schemeClr val="bg1"/>
                        </a:solidFill>
                        <a:effectLst>
                          <a:outerShdw blurRad="38100" dist="38100" dir="2700000" algn="tl">
                            <a:srgbClr val="000000">
                              <a:alpha val="43137"/>
                            </a:srgbClr>
                          </a:outerShdw>
                        </a:effectLst>
                        <a:latin typeface="Neo Sans Intel"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sz="1000" b="0" dirty="0" smtClean="0">
                          <a:solidFill>
                            <a:schemeClr val="bg1"/>
                          </a:solidFill>
                          <a:effectLst>
                            <a:outerShdw blurRad="38100" dist="38100" dir="2700000" algn="tl">
                              <a:srgbClr val="000000">
                                <a:alpha val="43137"/>
                              </a:srgbClr>
                            </a:outerShdw>
                          </a:effectLst>
                          <a:latin typeface="Neo Sans Intel" pitchFamily="34" charset="0"/>
                        </a:rPr>
                        <a:t>Intel® Anti-Theft and </a:t>
                      </a:r>
                    </a:p>
                    <a:p>
                      <a:pPr algn="ctr"/>
                      <a:r>
                        <a:rPr lang="en-US" sz="1000" b="0" baseline="0" dirty="0" smtClean="0">
                          <a:solidFill>
                            <a:schemeClr val="bg1"/>
                          </a:solidFill>
                          <a:effectLst>
                            <a:outerShdw blurRad="38100" dist="38100" dir="2700000" algn="tl">
                              <a:srgbClr val="000000">
                                <a:alpha val="43137"/>
                              </a:srgbClr>
                            </a:outerShdw>
                          </a:effectLst>
                          <a:latin typeface="Neo Sans Intel" pitchFamily="34" charset="0"/>
                        </a:rPr>
                        <a:t>Intel® Identity Protection Technology services enabled with software/middleware pre-installed and services ready for OOBE</a:t>
                      </a:r>
                      <a:endParaRPr lang="en-US" sz="1000" b="0" dirty="0" smtClean="0">
                        <a:solidFill>
                          <a:schemeClr val="bg1"/>
                        </a:solidFill>
                        <a:effectLst>
                          <a:outerShdw blurRad="38100" dist="38100" dir="2700000" algn="tl">
                            <a:srgbClr val="000000">
                              <a:alpha val="43137"/>
                            </a:srgbClr>
                          </a:outerShdw>
                        </a:effectLst>
                        <a:latin typeface="Neo Sans Intel" pitchFamily="34" charset="0"/>
                      </a:endParaRPr>
                    </a:p>
                    <a:p>
                      <a:pPr algn="ctr"/>
                      <a:r>
                        <a:rPr lang="en-US" sz="1000" b="0" i="0" u="sng" dirty="0" smtClean="0">
                          <a:solidFill>
                            <a:schemeClr val="bg1"/>
                          </a:solidFill>
                          <a:effectLst>
                            <a:outerShdw blurRad="38100" dist="38100" dir="2700000" algn="tl">
                              <a:srgbClr val="000000">
                                <a:alpha val="43137"/>
                              </a:srgbClr>
                            </a:outerShdw>
                          </a:effectLst>
                          <a:latin typeface="Neo Sans Intel" pitchFamily="34" charset="0"/>
                        </a:rPr>
                        <a:t>Recommended</a:t>
                      </a:r>
                      <a:r>
                        <a:rPr lang="en-US" sz="1000" b="0" i="0" u="none" dirty="0" smtClean="0">
                          <a:solidFill>
                            <a:schemeClr val="bg1"/>
                          </a:solidFill>
                          <a:effectLst>
                            <a:outerShdw blurRad="38100" dist="38100" dir="2700000" algn="tl">
                              <a:srgbClr val="000000">
                                <a:alpha val="43137"/>
                              </a:srgbClr>
                            </a:outerShdw>
                          </a:effectLst>
                          <a:latin typeface="Neo Sans Intel" pitchFamily="34" charset="0"/>
                        </a:rPr>
                        <a:t>:</a:t>
                      </a:r>
                      <a:r>
                        <a:rPr lang="en-US" sz="1000" b="0" i="0" u="none" baseline="0" dirty="0" smtClean="0">
                          <a:solidFill>
                            <a:schemeClr val="bg1"/>
                          </a:solidFill>
                          <a:effectLst>
                            <a:outerShdw blurRad="38100" dist="38100" dir="2700000" algn="tl">
                              <a:srgbClr val="000000">
                                <a:alpha val="43137"/>
                              </a:srgbClr>
                            </a:outerShdw>
                          </a:effectLst>
                          <a:latin typeface="Neo Sans Intel" pitchFamily="34" charset="0"/>
                        </a:rPr>
                        <a:t> Intel® Small Business Advantage</a:t>
                      </a:r>
                      <a:endParaRPr lang="en-US" sz="1000" b="0" i="0" u="none" dirty="0">
                        <a:solidFill>
                          <a:schemeClr val="bg1"/>
                        </a:solidFill>
                        <a:effectLst>
                          <a:outerShdw blurRad="38100" dist="38100" dir="2700000" algn="tl">
                            <a:srgbClr val="000000">
                              <a:alpha val="43137"/>
                            </a:srgbClr>
                          </a:outerShdw>
                        </a:effectLst>
                        <a:latin typeface="Neo Sans Intel"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7021"/>
                    </a:solidFill>
                  </a:tcPr>
                </a:tc>
                <a:tc>
                  <a:txBody>
                    <a:bodyPr/>
                    <a:lstStyle/>
                    <a:p>
                      <a:pPr algn="ctr"/>
                      <a:r>
                        <a:rPr lang="en-US" sz="1000" b="0" dirty="0" smtClean="0">
                          <a:solidFill>
                            <a:schemeClr val="bg1"/>
                          </a:solidFill>
                          <a:effectLst>
                            <a:outerShdw blurRad="38100" dist="38100" dir="2700000" algn="tl">
                              <a:srgbClr val="000000">
                                <a:alpha val="43137"/>
                              </a:srgbClr>
                            </a:outerShdw>
                          </a:effectLst>
                          <a:latin typeface="Neo Sans Intel" pitchFamily="34" charset="0"/>
                        </a:rPr>
                        <a:t>Intel® Anti-Theft and </a:t>
                      </a:r>
                    </a:p>
                    <a:p>
                      <a:pPr algn="ctr"/>
                      <a:r>
                        <a:rPr lang="en-US" sz="1000" b="0" baseline="0" dirty="0" smtClean="0">
                          <a:solidFill>
                            <a:schemeClr val="bg1"/>
                          </a:solidFill>
                          <a:effectLst>
                            <a:outerShdw blurRad="38100" dist="38100" dir="2700000" algn="tl">
                              <a:srgbClr val="000000">
                                <a:alpha val="43137"/>
                              </a:srgbClr>
                            </a:outerShdw>
                          </a:effectLst>
                          <a:latin typeface="Neo Sans Intel" pitchFamily="34" charset="0"/>
                        </a:rPr>
                        <a:t>Intel® Identity Protection Technology services enabled with software/middleware pre-installed and services ready for OOBE</a:t>
                      </a:r>
                      <a:endParaRPr lang="en-US" sz="1000" b="0" dirty="0" smtClean="0">
                        <a:solidFill>
                          <a:schemeClr val="bg1"/>
                        </a:solidFill>
                        <a:effectLst>
                          <a:outerShdw blurRad="38100" dist="38100" dir="2700000" algn="tl">
                            <a:srgbClr val="000000">
                              <a:alpha val="43137"/>
                            </a:srgbClr>
                          </a:outerShdw>
                        </a:effectLst>
                        <a:latin typeface="Neo Sans Intel" pitchFamily="34" charset="0"/>
                      </a:endParaRPr>
                    </a:p>
                    <a:p>
                      <a:pPr algn="ctr"/>
                      <a:r>
                        <a:rPr lang="en-US" sz="1000" b="0" i="0" u="sng" dirty="0" smtClean="0">
                          <a:solidFill>
                            <a:schemeClr val="bg1"/>
                          </a:solidFill>
                          <a:effectLst>
                            <a:outerShdw blurRad="38100" dist="38100" dir="2700000" algn="tl">
                              <a:srgbClr val="000000">
                                <a:alpha val="43137"/>
                              </a:srgbClr>
                            </a:outerShdw>
                          </a:effectLst>
                          <a:latin typeface="Neo Sans Intel" pitchFamily="34" charset="0"/>
                        </a:rPr>
                        <a:t>Recommended</a:t>
                      </a:r>
                      <a:r>
                        <a:rPr lang="en-US" sz="1000" b="0" i="0" u="none" dirty="0" smtClean="0">
                          <a:solidFill>
                            <a:schemeClr val="bg1"/>
                          </a:solidFill>
                          <a:effectLst>
                            <a:outerShdw blurRad="38100" dist="38100" dir="2700000" algn="tl">
                              <a:srgbClr val="000000">
                                <a:alpha val="43137"/>
                              </a:srgbClr>
                            </a:outerShdw>
                          </a:effectLst>
                          <a:latin typeface="Neo Sans Intel" pitchFamily="34" charset="0"/>
                        </a:rPr>
                        <a:t>:</a:t>
                      </a:r>
                      <a:r>
                        <a:rPr lang="en-US" sz="1000" b="0" i="0" u="none" baseline="0" dirty="0" smtClean="0">
                          <a:solidFill>
                            <a:schemeClr val="bg1"/>
                          </a:solidFill>
                          <a:effectLst>
                            <a:outerShdw blurRad="38100" dist="38100" dir="2700000" algn="tl">
                              <a:srgbClr val="000000">
                                <a:alpha val="43137"/>
                              </a:srgbClr>
                            </a:outerShdw>
                          </a:effectLst>
                          <a:latin typeface="Neo Sans Intel" pitchFamily="34" charset="0"/>
                        </a:rPr>
                        <a:t> Intel® vPro™ Technology</a:t>
                      </a:r>
                      <a:endParaRPr lang="en-US" sz="1000" b="0" i="0" u="none" dirty="0">
                        <a:solidFill>
                          <a:schemeClr val="bg1"/>
                        </a:solidFill>
                        <a:effectLst>
                          <a:outerShdw blurRad="38100" dist="38100" dir="2700000" algn="tl">
                            <a:srgbClr val="000000">
                              <a:alpha val="43137"/>
                            </a:srgbClr>
                          </a:outerShdw>
                        </a:effectLst>
                        <a:latin typeface="Neo Sans Intel" pitchFamily="34" charset="0"/>
                      </a:endParaRPr>
                    </a:p>
                  </a:txBody>
                  <a:tcPr anchor="ctr">
                    <a:lnL w="6350" cap="flat" cmpd="sng" algn="ctr">
                      <a:solidFill>
                        <a:schemeClr val="bg1"/>
                      </a:solidFill>
                      <a:prstDash val="solid"/>
                      <a:round/>
                      <a:headEnd type="none" w="med" len="med"/>
                      <a:tailEnd type="none" w="med" len="med"/>
                    </a:lnL>
                    <a:lnR w="12700" cap="flat" cmpd="sng" algn="ctr">
                      <a:solidFill>
                        <a:srgbClr val="0070C0"/>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7021"/>
                    </a:solidFill>
                  </a:tcPr>
                </a:tc>
              </a:tr>
              <a:tr h="457200">
                <a:tc>
                  <a:txBody>
                    <a:bodyPr/>
                    <a:lstStyle/>
                    <a:p>
                      <a:pPr>
                        <a:tabLst>
                          <a:tab pos="457200" algn="l"/>
                        </a:tabLst>
                      </a:pPr>
                      <a:r>
                        <a:rPr lang="en-US" sz="1400" b="0" dirty="0" smtClean="0">
                          <a:solidFill>
                            <a:schemeClr val="bg1"/>
                          </a:solidFill>
                          <a:effectLst>
                            <a:outerShdw blurRad="38100" dist="38100" dir="2700000" algn="tl">
                              <a:srgbClr val="000000">
                                <a:alpha val="43137"/>
                              </a:srgbClr>
                            </a:outerShdw>
                          </a:effectLst>
                          <a:latin typeface="Neo Sans Intel" pitchFamily="34" charset="0"/>
                        </a:rPr>
                        <a:t>Maintenance</a:t>
                      </a:r>
                      <a:r>
                        <a:rPr lang="en-US" sz="1400" b="0" baseline="0" dirty="0" smtClean="0">
                          <a:solidFill>
                            <a:schemeClr val="bg1"/>
                          </a:solidFill>
                          <a:effectLst>
                            <a:outerShdw blurRad="38100" dist="38100" dir="2700000" algn="tl">
                              <a:srgbClr val="000000">
                                <a:alpha val="43137"/>
                              </a:srgbClr>
                            </a:outerShdw>
                          </a:effectLst>
                          <a:latin typeface="Neo Sans Intel" pitchFamily="34" charset="0"/>
                        </a:rPr>
                        <a:t> task automation</a:t>
                      </a:r>
                      <a:endParaRPr lang="en-US" sz="1400" b="0" dirty="0">
                        <a:solidFill>
                          <a:schemeClr val="bg1"/>
                        </a:solidFill>
                        <a:effectLst>
                          <a:outerShdw blurRad="38100" dist="38100" dir="2700000" algn="tl">
                            <a:srgbClr val="000000">
                              <a:alpha val="43137"/>
                            </a:srgbClr>
                          </a:outerShdw>
                        </a:effectLst>
                        <a:latin typeface="Neo Sans Intel" pitchFamily="34" charset="0"/>
                      </a:endParaRPr>
                    </a:p>
                  </a:txBody>
                  <a:tcPr anchor="ctr">
                    <a:lnL w="12700" cap="flat" cmpd="sng" algn="ctr">
                      <a:solidFill>
                        <a:srgbClr val="0070C0"/>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endParaRPr lang="en-US" sz="1000" b="0" dirty="0">
                        <a:solidFill>
                          <a:schemeClr val="bg1"/>
                        </a:solidFill>
                        <a:effectLst>
                          <a:outerShdw blurRad="38100" dist="38100" dir="2700000" algn="tl">
                            <a:srgbClr val="000000">
                              <a:alpha val="43137"/>
                            </a:srgbClr>
                          </a:outerShdw>
                        </a:effectLst>
                        <a:latin typeface="Neo Sans Intel"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u="sng" dirty="0" smtClean="0">
                          <a:solidFill>
                            <a:schemeClr val="bg1"/>
                          </a:solidFill>
                          <a:effectLst>
                            <a:outerShdw blurRad="38100" dist="38100" dir="2700000" algn="tl">
                              <a:srgbClr val="000000">
                                <a:alpha val="43137"/>
                              </a:srgbClr>
                            </a:outerShdw>
                          </a:effectLst>
                          <a:latin typeface="Neo Sans Intel" pitchFamily="34" charset="0"/>
                        </a:rPr>
                        <a:t>Recommended</a:t>
                      </a:r>
                      <a:r>
                        <a:rPr lang="en-US" sz="1000" b="0" i="0" u="none" dirty="0" smtClean="0">
                          <a:solidFill>
                            <a:schemeClr val="bg1"/>
                          </a:solidFill>
                          <a:effectLst>
                            <a:outerShdw blurRad="38100" dist="38100" dir="2700000" algn="tl">
                              <a:srgbClr val="000000">
                                <a:alpha val="43137"/>
                              </a:srgbClr>
                            </a:outerShdw>
                          </a:effectLst>
                          <a:latin typeface="Neo Sans Intel" pitchFamily="34" charset="0"/>
                        </a:rPr>
                        <a:t>:</a:t>
                      </a:r>
                      <a:r>
                        <a:rPr lang="en-US" sz="1000" b="0" i="0" u="none" baseline="0" dirty="0" smtClean="0">
                          <a:solidFill>
                            <a:schemeClr val="bg1"/>
                          </a:solidFill>
                          <a:effectLst>
                            <a:outerShdw blurRad="38100" dist="38100" dir="2700000" algn="tl">
                              <a:srgbClr val="000000">
                                <a:alpha val="43137"/>
                              </a:srgbClr>
                            </a:outerShdw>
                          </a:effectLst>
                          <a:latin typeface="Neo Sans Intel" pitchFamily="34" charset="0"/>
                        </a:rPr>
                        <a:t> Intel® Small Business Advantage</a:t>
                      </a:r>
                      <a:endParaRPr lang="en-US" sz="1000" b="0" i="0" u="none" dirty="0" smtClean="0">
                        <a:solidFill>
                          <a:schemeClr val="bg1"/>
                        </a:solidFill>
                        <a:effectLst>
                          <a:outerShdw blurRad="38100" dist="38100" dir="2700000" algn="tl">
                            <a:srgbClr val="000000">
                              <a:alpha val="43137"/>
                            </a:srgbClr>
                          </a:outerShdw>
                        </a:effectLst>
                        <a:latin typeface="Neo Sans Intel"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7021"/>
                    </a:solidFill>
                  </a:tcPr>
                </a:tc>
                <a:tc>
                  <a:txBody>
                    <a:bodyPr/>
                    <a:lstStyle/>
                    <a:p>
                      <a:pPr algn="ctr"/>
                      <a:endParaRPr lang="en-US" sz="1000" b="0" dirty="0">
                        <a:solidFill>
                          <a:schemeClr val="bg1"/>
                        </a:solidFill>
                        <a:effectLst>
                          <a:outerShdw blurRad="38100" dist="38100" dir="2700000" algn="tl">
                            <a:srgbClr val="000000">
                              <a:alpha val="43137"/>
                            </a:srgbClr>
                          </a:outerShdw>
                        </a:effectLst>
                        <a:latin typeface="Neo Sans Intel" pitchFamily="34" charset="0"/>
                      </a:endParaRPr>
                    </a:p>
                  </a:txBody>
                  <a:tcPr anchor="ctr">
                    <a:lnL w="6350" cap="flat" cmpd="sng" algn="ctr">
                      <a:solidFill>
                        <a:schemeClr val="bg1"/>
                      </a:solidFill>
                      <a:prstDash val="solid"/>
                      <a:round/>
                      <a:headEnd type="none" w="med" len="med"/>
                      <a:tailEnd type="none" w="med" len="med"/>
                    </a:lnL>
                    <a:lnR w="12700" cap="flat" cmpd="sng" algn="ctr">
                      <a:solidFill>
                        <a:srgbClr val="0070C0"/>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r>
              <a:tr h="274320">
                <a:tc>
                  <a:txBody>
                    <a:bodyPr/>
                    <a:lstStyle/>
                    <a:p>
                      <a:pPr>
                        <a:tabLst>
                          <a:tab pos="457200" algn="l"/>
                        </a:tabLst>
                      </a:pPr>
                      <a:r>
                        <a:rPr lang="en-US" sz="1400" b="0" dirty="0" smtClean="0">
                          <a:solidFill>
                            <a:schemeClr val="bg1"/>
                          </a:solidFill>
                          <a:effectLst>
                            <a:outerShdw blurRad="38100" dist="38100" dir="2700000" algn="tl">
                              <a:srgbClr val="000000">
                                <a:alpha val="43137"/>
                              </a:srgbClr>
                            </a:outerShdw>
                          </a:effectLst>
                          <a:latin typeface="Neo Sans Intel" pitchFamily="34" charset="0"/>
                        </a:rPr>
                        <a:t>Manageability</a:t>
                      </a:r>
                      <a:endParaRPr lang="en-US" sz="1400" b="0" dirty="0">
                        <a:solidFill>
                          <a:schemeClr val="bg1"/>
                        </a:solidFill>
                        <a:effectLst>
                          <a:outerShdw blurRad="38100" dist="38100" dir="2700000" algn="tl">
                            <a:srgbClr val="000000">
                              <a:alpha val="43137"/>
                            </a:srgbClr>
                          </a:outerShdw>
                        </a:effectLst>
                        <a:latin typeface="Neo Sans Intel" pitchFamily="34" charset="0"/>
                      </a:endParaRPr>
                    </a:p>
                  </a:txBody>
                  <a:tcPr anchor="ctr">
                    <a:lnL w="12700" cap="flat" cmpd="sng" algn="ctr">
                      <a:solidFill>
                        <a:srgbClr val="0070C0"/>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endParaRPr lang="en-US" sz="1000" b="0" dirty="0">
                        <a:solidFill>
                          <a:schemeClr val="bg1"/>
                        </a:solidFill>
                        <a:effectLst>
                          <a:outerShdw blurRad="38100" dist="38100" dir="2700000" algn="tl">
                            <a:srgbClr val="000000">
                              <a:alpha val="43137"/>
                            </a:srgbClr>
                          </a:outerShdw>
                        </a:effectLst>
                        <a:latin typeface="Neo Sans Intel"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endParaRPr lang="en-US" sz="1000" b="0" dirty="0">
                        <a:solidFill>
                          <a:schemeClr val="bg1"/>
                        </a:solidFill>
                        <a:effectLst>
                          <a:outerShdw blurRad="38100" dist="38100" dir="2700000" algn="tl">
                            <a:srgbClr val="000000">
                              <a:alpha val="43137"/>
                            </a:srgbClr>
                          </a:outerShdw>
                        </a:effectLst>
                        <a:latin typeface="Neo Sans Intel"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u="sng" dirty="0" smtClean="0">
                          <a:solidFill>
                            <a:schemeClr val="bg1"/>
                          </a:solidFill>
                          <a:effectLst>
                            <a:outerShdw blurRad="38100" dist="38100" dir="2700000" algn="tl">
                              <a:srgbClr val="000000">
                                <a:alpha val="43137"/>
                              </a:srgbClr>
                            </a:outerShdw>
                          </a:effectLst>
                          <a:latin typeface="Neo Sans Intel" pitchFamily="34" charset="0"/>
                        </a:rPr>
                        <a:t>Recommended</a:t>
                      </a:r>
                      <a:r>
                        <a:rPr lang="en-US" sz="1000" b="0" i="0" u="none" dirty="0" smtClean="0">
                          <a:solidFill>
                            <a:schemeClr val="bg1"/>
                          </a:solidFill>
                          <a:effectLst>
                            <a:outerShdw blurRad="38100" dist="38100" dir="2700000" algn="tl">
                              <a:srgbClr val="000000">
                                <a:alpha val="43137"/>
                              </a:srgbClr>
                            </a:outerShdw>
                          </a:effectLst>
                          <a:latin typeface="Neo Sans Intel" pitchFamily="34" charset="0"/>
                        </a:rPr>
                        <a:t>:</a:t>
                      </a:r>
                      <a:r>
                        <a:rPr lang="en-US" sz="1000" b="0" i="0" u="none" baseline="0" dirty="0" smtClean="0">
                          <a:solidFill>
                            <a:schemeClr val="bg1"/>
                          </a:solidFill>
                          <a:effectLst>
                            <a:outerShdw blurRad="38100" dist="38100" dir="2700000" algn="tl">
                              <a:srgbClr val="000000">
                                <a:alpha val="43137"/>
                              </a:srgbClr>
                            </a:outerShdw>
                          </a:effectLst>
                          <a:latin typeface="Neo Sans Intel" pitchFamily="34" charset="0"/>
                        </a:rPr>
                        <a:t> Intel® vPro™ Technology</a:t>
                      </a:r>
                      <a:endParaRPr lang="en-US" sz="1000" b="0" i="0" u="none" dirty="0" smtClean="0">
                        <a:solidFill>
                          <a:schemeClr val="bg1"/>
                        </a:solidFill>
                        <a:effectLst>
                          <a:outerShdw blurRad="38100" dist="38100" dir="2700000" algn="tl">
                            <a:srgbClr val="000000">
                              <a:alpha val="43137"/>
                            </a:srgbClr>
                          </a:outerShdw>
                        </a:effectLst>
                        <a:latin typeface="Neo Sans Intel" pitchFamily="34" charset="0"/>
                      </a:endParaRPr>
                    </a:p>
                  </a:txBody>
                  <a:tcPr anchor="ctr">
                    <a:lnL w="6350" cap="flat" cmpd="sng" algn="ctr">
                      <a:solidFill>
                        <a:schemeClr val="bg1"/>
                      </a:solidFill>
                      <a:prstDash val="solid"/>
                      <a:round/>
                      <a:headEnd type="none" w="med" len="med"/>
                      <a:tailEnd type="none" w="med" len="med"/>
                    </a:lnL>
                    <a:lnR w="12700" cap="flat" cmpd="sng" algn="ctr">
                      <a:solidFill>
                        <a:srgbClr val="0070C0"/>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37021"/>
                    </a:solidFill>
                  </a:tcPr>
                </a:tc>
              </a:tr>
            </a:tbl>
          </a:graphicData>
        </a:graphic>
      </p:graphicFrame>
      <p:sp>
        <p:nvSpPr>
          <p:cNvPr id="19" name="Rectangle 18"/>
          <p:cNvSpPr/>
          <p:nvPr/>
        </p:nvSpPr>
        <p:spPr>
          <a:xfrm>
            <a:off x="0" y="5577842"/>
            <a:ext cx="9144000" cy="657223"/>
          </a:xfrm>
          <a:prstGeom prst="rect">
            <a:avLst/>
          </a:prstGeom>
          <a:gradFill>
            <a:gsLst>
              <a:gs pos="0">
                <a:srgbClr val="00B0F0"/>
              </a:gs>
              <a:gs pos="100000">
                <a:srgbClr val="0070C0"/>
              </a:gs>
            </a:gsLst>
            <a:lin ang="0" scaled="0"/>
          </a:gradFill>
          <a:ln w="15875" cap="flat" cmpd="sng" algn="ctr">
            <a:noFill/>
            <a:prstDash val="solid"/>
            <a:round/>
            <a:headEnd type="none" w="med" len="med"/>
            <a:tailEnd type="none" w="med" len="med"/>
          </a:ln>
          <a:effectLst/>
        </p:spPr>
        <p:txBody>
          <a:bodyPr vert="horz" wrap="none" lIns="91440" tIns="0" rIns="91440" bIns="0" numCol="1" rtlCol="0" anchor="ctr" anchorCtr="0" compatLnSpc="1">
            <a:prstTxWarp prst="textNoShape">
              <a:avLst/>
            </a:prstTxWarp>
          </a:bodyPr>
          <a:lstStyle/>
          <a:p>
            <a:pPr algn="ctr">
              <a:lnSpc>
                <a:spcPct val="90000"/>
              </a:lnSpc>
              <a:spcAft>
                <a:spcPts val="300"/>
              </a:spcAft>
            </a:pPr>
            <a:r>
              <a:rPr lang="en-US" sz="2000" dirty="0" smtClean="0">
                <a:solidFill>
                  <a:srgbClr val="FFFFFF"/>
                </a:solidFill>
                <a:effectLst>
                  <a:outerShdw blurRad="38100" dist="38100" dir="2700000" algn="tl">
                    <a:srgbClr val="000000">
                      <a:alpha val="43137"/>
                    </a:srgbClr>
                  </a:outerShdw>
                </a:effectLst>
                <a:latin typeface="Neo Sans Intel Medium" pitchFamily="34" charset="0"/>
                <a:ea typeface="SimSun" pitchFamily="2" charset="-122"/>
                <a:cs typeface="Arial" pitchFamily="34" charset="0"/>
              </a:rPr>
              <a:t>There is </a:t>
            </a:r>
            <a:r>
              <a:rPr lang="en-US" sz="2000" dirty="0" smtClean="0">
                <a:solidFill>
                  <a:srgbClr val="F37021"/>
                </a:solidFill>
                <a:effectLst>
                  <a:outerShdw blurRad="38100" dist="38100" dir="2700000" algn="tl">
                    <a:srgbClr val="000000">
                      <a:alpha val="43137"/>
                    </a:srgbClr>
                  </a:outerShdw>
                </a:effectLst>
                <a:latin typeface="Neo Sans Intel Medium" pitchFamily="34" charset="0"/>
                <a:ea typeface="SimSun" pitchFamily="2" charset="-122"/>
                <a:cs typeface="Arial" pitchFamily="34" charset="0"/>
              </a:rPr>
              <a:t>more</a:t>
            </a:r>
            <a:r>
              <a:rPr lang="en-US" sz="2000" dirty="0" smtClean="0">
                <a:solidFill>
                  <a:srgbClr val="FFFFFF"/>
                </a:solidFill>
                <a:effectLst>
                  <a:outerShdw blurRad="38100" dist="38100" dir="2700000" algn="tl">
                    <a:srgbClr val="000000">
                      <a:alpha val="43137"/>
                    </a:srgbClr>
                  </a:outerShdw>
                </a:effectLst>
                <a:latin typeface="Neo Sans Intel Medium" pitchFamily="34" charset="0"/>
                <a:ea typeface="SimSun" pitchFamily="2" charset="-122"/>
                <a:cs typeface="Arial" pitchFamily="34" charset="0"/>
              </a:rPr>
              <a:t> to a Business Ultrabook™</a:t>
            </a:r>
          </a:p>
        </p:txBody>
      </p:sp>
      <p:pic>
        <p:nvPicPr>
          <p:cNvPr id="7" name="Picture 2" descr="C:\Users\ecampoy\AppData\Local\Temp\wz7e07\2D_Diecon_Microscope_rgb.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78411" y="166527"/>
            <a:ext cx="437661" cy="67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26819"/>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HP Envy Pro </a:t>
            </a:r>
            <a:r>
              <a:rPr lang="en-US" dirty="0" err="1" smtClean="0">
                <a:latin typeface="+mn-lt"/>
              </a:rPr>
              <a:t>Ultrabook</a:t>
            </a:r>
            <a:r>
              <a:rPr lang="en-US" baseline="30000" dirty="0" err="1" smtClean="0">
                <a:latin typeface="+mn-lt"/>
              </a:rPr>
              <a:t>TM</a:t>
            </a:r>
            <a:endParaRPr lang="en-US" baseline="30000" dirty="0">
              <a:latin typeface="+mn-lt"/>
            </a:endParaRPr>
          </a:p>
        </p:txBody>
      </p:sp>
      <p:sp>
        <p:nvSpPr>
          <p:cNvPr id="3" name="Text Placeholder 1"/>
          <p:cNvSpPr txBox="1">
            <a:spLocks/>
          </p:cNvSpPr>
          <p:nvPr/>
        </p:nvSpPr>
        <p:spPr>
          <a:xfrm>
            <a:off x="320676" y="1073151"/>
            <a:ext cx="4587875" cy="499533"/>
          </a:xfrm>
          <a:prstGeom prst="parallelogram">
            <a:avLst/>
          </a:prstGeom>
          <a:solidFill>
            <a:srgbClr val="0070C0"/>
          </a:solidFill>
          <a:ln w="15875">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182880" rIns="0" bIns="228600" rtlCol="0" anchor="ctr"/>
          <a:lstStyle>
            <a:lvl1pPr marL="0" indent="0" algn="l" defTabSz="457200" rtl="0" eaLnBrk="1" latinLnBrk="0" hangingPunct="1">
              <a:lnSpc>
                <a:spcPct val="120000"/>
              </a:lnSpc>
              <a:spcBef>
                <a:spcPts val="0"/>
              </a:spcBef>
              <a:spcAft>
                <a:spcPts val="140"/>
              </a:spcAft>
              <a:buSzPct val="100000"/>
              <a:buFont typeface="Arial"/>
              <a:buNone/>
              <a:defRPr sz="1800" kern="1200">
                <a:solidFill>
                  <a:schemeClr val="lt1"/>
                </a:solidFill>
                <a:latin typeface="+mn-lt"/>
                <a:ea typeface="+mn-ea"/>
                <a:cs typeface="+mn-cs"/>
              </a:defRPr>
            </a:lvl1pPr>
            <a:lvl2pPr marL="165100" indent="-165100" algn="l" defTabSz="430213" rtl="0" eaLnBrk="1" latinLnBrk="0" hangingPunct="1">
              <a:lnSpc>
                <a:spcPct val="120000"/>
              </a:lnSpc>
              <a:spcBef>
                <a:spcPts val="0"/>
              </a:spcBef>
              <a:spcAft>
                <a:spcPts val="140"/>
              </a:spcAft>
              <a:buSzPct val="100000"/>
              <a:buFont typeface="Lucida Grande"/>
              <a:buChar char="•"/>
              <a:defRPr sz="1800" kern="1200">
                <a:solidFill>
                  <a:schemeClr val="lt1"/>
                </a:solidFill>
                <a:latin typeface="+mn-lt"/>
                <a:ea typeface="+mn-ea"/>
                <a:cs typeface="+mn-cs"/>
              </a:defRPr>
            </a:lvl2pPr>
            <a:lvl3pPr marL="300038" indent="-125413" algn="l" defTabSz="457200" rtl="0" eaLnBrk="1" latinLnBrk="0" hangingPunct="1">
              <a:lnSpc>
                <a:spcPct val="120000"/>
              </a:lnSpc>
              <a:spcBef>
                <a:spcPts val="0"/>
              </a:spcBef>
              <a:spcAft>
                <a:spcPts val="140"/>
              </a:spcAft>
              <a:buFont typeface="Lucida Grande"/>
              <a:buChar char="–"/>
              <a:defRPr sz="1400" kern="1200">
                <a:solidFill>
                  <a:schemeClr val="lt1"/>
                </a:solidFill>
                <a:latin typeface="+mn-lt"/>
                <a:ea typeface="+mn-ea"/>
                <a:cs typeface="+mn-cs"/>
              </a:defRPr>
            </a:lvl3pPr>
            <a:lvl4pPr marL="409575" indent="-123825" algn="l" defTabSz="457200" rtl="0" eaLnBrk="1" latinLnBrk="0" hangingPunct="1">
              <a:lnSpc>
                <a:spcPct val="120000"/>
              </a:lnSpc>
              <a:spcBef>
                <a:spcPts val="0"/>
              </a:spcBef>
              <a:spcAft>
                <a:spcPts val="140"/>
              </a:spcAft>
              <a:buSzPct val="80000"/>
              <a:buFont typeface="Courier New"/>
              <a:buChar char="o"/>
              <a:defRPr lang="en-US" sz="1400" kern="1200" dirty="0" smtClean="0">
                <a:solidFill>
                  <a:schemeClr val="lt1"/>
                </a:solidFill>
                <a:latin typeface="+mn-lt"/>
                <a:ea typeface="+mn-ea"/>
                <a:cs typeface="+mn-cs"/>
              </a:defRPr>
            </a:lvl4pPr>
            <a:lvl5pPr marL="409575" indent="0" algn="l" defTabSz="457200" rtl="0" eaLnBrk="1" latinLnBrk="0" hangingPunct="1">
              <a:lnSpc>
                <a:spcPct val="120000"/>
              </a:lnSpc>
              <a:spcBef>
                <a:spcPts val="0"/>
              </a:spcBef>
              <a:spcAft>
                <a:spcPts val="140"/>
              </a:spcAft>
              <a:buFont typeface="Arial"/>
              <a:buNone/>
              <a:tabLst/>
              <a:defRPr sz="1400" kern="1200">
                <a:solidFill>
                  <a:schemeClr val="lt1"/>
                </a:solidFill>
                <a:latin typeface="+mn-lt"/>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fontAlgn="auto">
              <a:lnSpc>
                <a:spcPts val="1300"/>
              </a:lnSpc>
              <a:spcAft>
                <a:spcPts val="0"/>
              </a:spcAft>
              <a:defRPr/>
            </a:pPr>
            <a:r>
              <a:rPr lang="en-US" sz="1600" smtClean="0">
                <a:cs typeface="Arial" pitchFamily="34" charset="0"/>
              </a:rPr>
              <a:t>Thin Design is Only the Beginning </a:t>
            </a:r>
            <a:endParaRPr lang="en-US" sz="1600" dirty="0">
              <a:cs typeface="Arial" pitchFamily="34" charset="0"/>
            </a:endParaRPr>
          </a:p>
        </p:txBody>
      </p:sp>
      <p:sp>
        <p:nvSpPr>
          <p:cNvPr id="4" name="Text Placeholder 18"/>
          <p:cNvSpPr txBox="1">
            <a:spLocks/>
          </p:cNvSpPr>
          <p:nvPr/>
        </p:nvSpPr>
        <p:spPr>
          <a:xfrm>
            <a:off x="293688" y="1678517"/>
            <a:ext cx="5570664" cy="2082800"/>
          </a:xfrm>
          <a:prstGeom prst="rect">
            <a:avLst/>
          </a:prstGeom>
        </p:spPr>
        <p:txBody>
          <a:bodyPr/>
          <a:lstStyle>
            <a:lvl1pPr marL="0" indent="0" algn="l" defTabSz="457200" rtl="0" eaLnBrk="1" latinLnBrk="0" hangingPunct="1">
              <a:lnSpc>
                <a:spcPct val="120000"/>
              </a:lnSpc>
              <a:spcBef>
                <a:spcPts val="0"/>
              </a:spcBef>
              <a:spcAft>
                <a:spcPts val="140"/>
              </a:spcAft>
              <a:buSzPct val="100000"/>
              <a:buFont typeface="Arial"/>
              <a:buNone/>
              <a:defRPr sz="1400" kern="1200">
                <a:solidFill>
                  <a:schemeClr val="tx1"/>
                </a:solidFill>
                <a:latin typeface="HPFutura Light" pitchFamily="50" charset="0"/>
                <a:ea typeface="+mn-ea"/>
                <a:cs typeface="+mn-cs"/>
              </a:defRPr>
            </a:lvl1pPr>
            <a:lvl2pPr marL="165100" indent="-165100" algn="l" defTabSz="430213" rtl="0" eaLnBrk="1" latinLnBrk="0" hangingPunct="1">
              <a:lnSpc>
                <a:spcPct val="120000"/>
              </a:lnSpc>
              <a:spcBef>
                <a:spcPts val="0"/>
              </a:spcBef>
              <a:spcAft>
                <a:spcPts val="140"/>
              </a:spcAft>
              <a:buSzPct val="100000"/>
              <a:buFont typeface="Lucida Grande"/>
              <a:buChar char="•"/>
              <a:defRPr sz="1400" kern="1200">
                <a:solidFill>
                  <a:schemeClr val="tx1"/>
                </a:solidFill>
                <a:latin typeface="HPFutura Light" pitchFamily="50" charset="0"/>
                <a:ea typeface="+mn-ea"/>
                <a:cs typeface="+mn-cs"/>
              </a:defRPr>
            </a:lvl2pPr>
            <a:lvl3pPr marL="300038" indent="-125413" algn="l" defTabSz="457200" rtl="0" eaLnBrk="1" latinLnBrk="0" hangingPunct="1">
              <a:lnSpc>
                <a:spcPct val="120000"/>
              </a:lnSpc>
              <a:spcBef>
                <a:spcPts val="0"/>
              </a:spcBef>
              <a:spcAft>
                <a:spcPts val="140"/>
              </a:spcAft>
              <a:buFont typeface="Lucida Grande"/>
              <a:buChar char="–"/>
              <a:defRPr sz="1400" kern="1200">
                <a:solidFill>
                  <a:schemeClr val="tx1"/>
                </a:solidFill>
                <a:latin typeface="HPFutura Light" pitchFamily="50" charset="0"/>
                <a:ea typeface="+mn-ea"/>
                <a:cs typeface="+mn-cs"/>
              </a:defRPr>
            </a:lvl3pPr>
            <a:lvl4pPr marL="409575" indent="-123825" algn="l" defTabSz="457200" rtl="0" eaLnBrk="1" latinLnBrk="0" hangingPunct="1">
              <a:lnSpc>
                <a:spcPct val="120000"/>
              </a:lnSpc>
              <a:spcBef>
                <a:spcPts val="0"/>
              </a:spcBef>
              <a:spcAft>
                <a:spcPts val="140"/>
              </a:spcAft>
              <a:buSzPct val="80000"/>
              <a:buFont typeface="Courier New"/>
              <a:buChar char="o"/>
              <a:defRPr lang="en-US" sz="1400" kern="1200">
                <a:solidFill>
                  <a:schemeClr val="tx1"/>
                </a:solidFill>
                <a:latin typeface="HPFutura Light" pitchFamily="50" charset="0"/>
                <a:ea typeface="+mn-ea"/>
                <a:cs typeface="+mn-cs"/>
              </a:defRPr>
            </a:lvl4pPr>
            <a:lvl5pPr marL="409575" indent="0" algn="l" defTabSz="457200" rtl="0" eaLnBrk="1" latinLnBrk="0" hangingPunct="1">
              <a:lnSpc>
                <a:spcPct val="120000"/>
              </a:lnSpc>
              <a:spcBef>
                <a:spcPts val="0"/>
              </a:spcBef>
              <a:spcAft>
                <a:spcPts val="140"/>
              </a:spcAft>
              <a:buFont typeface="Arial"/>
              <a:buNone/>
              <a:tabLst/>
              <a:defRPr sz="1400" kern="1200">
                <a:solidFill>
                  <a:schemeClr val="tx1"/>
                </a:solidFill>
                <a:latin typeface="HPFutura Light" pitchFamily="50" charset="0"/>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lnSpc>
                <a:spcPct val="100000"/>
              </a:lnSpc>
              <a:buClr>
                <a:schemeClr val="tx1"/>
              </a:buClr>
              <a:defRPr/>
            </a:pPr>
            <a:r>
              <a:rPr lang="en-US" sz="1200" dirty="0" smtClean="0">
                <a:latin typeface="+mn-lt"/>
                <a:ea typeface="Hiragino Kaku Gothic Std W8" pitchFamily="34" charset="-128"/>
                <a:cs typeface="Arial" pitchFamily="34" charset="0"/>
              </a:rPr>
              <a:t>Choose a sophisticated-looking </a:t>
            </a:r>
            <a:r>
              <a:rPr lang="en-US" sz="1200" dirty="0" err="1" smtClean="0">
                <a:latin typeface="+mn-lt"/>
                <a:ea typeface="Hiragino Kaku Gothic Std W8" pitchFamily="34" charset="-128"/>
                <a:cs typeface="Arial" pitchFamily="34" charset="0"/>
              </a:rPr>
              <a:t>Ultrabook</a:t>
            </a:r>
            <a:r>
              <a:rPr lang="en-US" sz="1200" dirty="0" smtClean="0">
                <a:latin typeface="+mn-lt"/>
                <a:ea typeface="Hiragino Kaku Gothic Std W8" pitchFamily="34" charset="-128"/>
                <a:cs typeface="Arial" pitchFamily="34" charset="0"/>
              </a:rPr>
              <a:t>™ or notebook that balances </a:t>
            </a:r>
            <a:br>
              <a:rPr lang="en-US" sz="1200" dirty="0" smtClean="0">
                <a:latin typeface="+mn-lt"/>
                <a:ea typeface="Hiragino Kaku Gothic Std W8" pitchFamily="34" charset="-128"/>
                <a:cs typeface="Arial" pitchFamily="34" charset="0"/>
              </a:rPr>
            </a:br>
            <a:r>
              <a:rPr lang="en-US" sz="1200" dirty="0" smtClean="0">
                <a:latin typeface="+mn-lt"/>
                <a:ea typeface="Hiragino Kaku Gothic Std W8" pitchFamily="34" charset="-128"/>
                <a:cs typeface="Arial" pitchFamily="34" charset="0"/>
              </a:rPr>
              <a:t>form and function.</a:t>
            </a:r>
            <a:endParaRPr lang="en-US" sz="1200" dirty="0">
              <a:latin typeface="+mn-lt"/>
              <a:ea typeface="Hiragino Kaku Gothic Std W8" pitchFamily="34" charset="-128"/>
              <a:cs typeface="Arial" pitchFamily="34" charset="0"/>
            </a:endParaRPr>
          </a:p>
          <a:p>
            <a:pPr marL="171450" indent="-171450" fontAlgn="auto">
              <a:lnSpc>
                <a:spcPct val="100000"/>
              </a:lnSpc>
              <a:buClr>
                <a:schemeClr val="tx1"/>
              </a:buClr>
              <a:buFont typeface="Arial" pitchFamily="34" charset="0"/>
              <a:buChar char="•"/>
              <a:defRPr/>
            </a:pPr>
            <a:r>
              <a:rPr lang="en-US" sz="1050" dirty="0" smtClean="0">
                <a:latin typeface="+mn-lt"/>
                <a:cs typeface="Arial" pitchFamily="34" charset="0"/>
              </a:rPr>
              <a:t>Eye catching metal design (diagonal 19.8 mm and 3.98 lbs</a:t>
            </a:r>
            <a:r>
              <a:rPr lang="en-US" sz="1050" baseline="30000" dirty="0" smtClean="0">
                <a:latin typeface="+mn-lt"/>
                <a:cs typeface="Arial" pitchFamily="34" charset="0"/>
              </a:rPr>
              <a:t>8</a:t>
            </a:r>
            <a:r>
              <a:rPr lang="en-US" sz="1050" dirty="0" smtClean="0">
                <a:latin typeface="+mn-lt"/>
                <a:cs typeface="Arial" pitchFamily="34" charset="0"/>
              </a:rPr>
              <a:t>) </a:t>
            </a:r>
            <a:endParaRPr lang="en-US" sz="1050" dirty="0">
              <a:latin typeface="+mn-lt"/>
              <a:cs typeface="Arial" pitchFamily="34" charset="0"/>
            </a:endParaRPr>
          </a:p>
          <a:p>
            <a:pPr marL="171450" indent="-171450" fontAlgn="auto">
              <a:lnSpc>
                <a:spcPct val="100000"/>
              </a:lnSpc>
              <a:buClr>
                <a:schemeClr val="tx1"/>
              </a:buClr>
              <a:buFont typeface="Arial" pitchFamily="34" charset="0"/>
              <a:buChar char="•"/>
              <a:defRPr/>
            </a:pPr>
            <a:r>
              <a:rPr lang="en-US" sz="1050" dirty="0" smtClean="0">
                <a:latin typeface="+mn-lt"/>
                <a:cs typeface="Arial" pitchFamily="34" charset="0"/>
              </a:rPr>
              <a:t>Connectivity &amp; Mobility -- with up to 8 hours battery life,</a:t>
            </a:r>
            <a:r>
              <a:rPr lang="en-US" sz="1050" baseline="30000" dirty="0" smtClean="0">
                <a:latin typeface="+mn-lt"/>
                <a:cs typeface="Arial" pitchFamily="34" charset="0"/>
              </a:rPr>
              <a:t>1</a:t>
            </a:r>
            <a:r>
              <a:rPr lang="en-US" sz="1050" dirty="0" smtClean="0">
                <a:latin typeface="+mn-lt"/>
                <a:cs typeface="Arial" pitchFamily="34" charset="0"/>
              </a:rPr>
              <a:t> 320GB (</a:t>
            </a:r>
            <a:r>
              <a:rPr lang="en-US" sz="1050" dirty="0">
                <a:latin typeface="+mn-lt"/>
                <a:cs typeface="Arial" pitchFamily="34" charset="0"/>
              </a:rPr>
              <a:t>7200rpm</a:t>
            </a:r>
            <a:r>
              <a:rPr lang="en-US" sz="1050" dirty="0" smtClean="0">
                <a:latin typeface="+mn-lt"/>
                <a:cs typeface="Arial" pitchFamily="34" charset="0"/>
              </a:rPr>
              <a:t>)</a:t>
            </a:r>
            <a:r>
              <a:rPr lang="en-US" sz="1050" baseline="30000" dirty="0" smtClean="0">
                <a:latin typeface="+mn-lt"/>
                <a:cs typeface="Arial" pitchFamily="34" charset="0"/>
              </a:rPr>
              <a:t> </a:t>
            </a:r>
            <a:r>
              <a:rPr lang="en-US" sz="1050" dirty="0" smtClean="0">
                <a:latin typeface="+mn-lt"/>
                <a:cs typeface="Arial" pitchFamily="34" charset="0"/>
              </a:rPr>
              <a:t/>
            </a:r>
            <a:br>
              <a:rPr lang="en-US" sz="1050" dirty="0" smtClean="0">
                <a:latin typeface="+mn-lt"/>
                <a:cs typeface="Arial" pitchFamily="34" charset="0"/>
              </a:rPr>
            </a:br>
            <a:r>
              <a:rPr lang="en-US" sz="1050" dirty="0" smtClean="0">
                <a:latin typeface="+mn-lt"/>
                <a:cs typeface="Arial" pitchFamily="34" charset="0"/>
              </a:rPr>
              <a:t>7mm SATA 2.5” HDD + 32GB </a:t>
            </a:r>
            <a:r>
              <a:rPr lang="en-US" sz="1050" dirty="0" err="1" smtClean="0">
                <a:latin typeface="+mn-lt"/>
                <a:cs typeface="Arial" pitchFamily="34" charset="0"/>
              </a:rPr>
              <a:t>mSATA</a:t>
            </a:r>
            <a:r>
              <a:rPr lang="en-US" sz="1050" dirty="0" smtClean="0">
                <a:latin typeface="+mn-lt"/>
                <a:cs typeface="Arial" pitchFamily="34" charset="0"/>
              </a:rPr>
              <a:t> flash cache, and </a:t>
            </a:r>
            <a:r>
              <a:rPr lang="en-US" sz="1050" b="1" dirty="0" smtClean="0">
                <a:latin typeface="+mn-lt"/>
                <a:cs typeface="Arial" pitchFamily="34" charset="0"/>
              </a:rPr>
              <a:t>Intel</a:t>
            </a:r>
            <a:r>
              <a:rPr lang="en-US" sz="1050" b="1" baseline="30000" dirty="0" smtClean="0">
                <a:latin typeface="+mn-lt"/>
                <a:cs typeface="Arial" pitchFamily="34" charset="0"/>
              </a:rPr>
              <a:t>®</a:t>
            </a:r>
            <a:r>
              <a:rPr lang="en-US" sz="1050" b="1" dirty="0" smtClean="0">
                <a:latin typeface="+mn-lt"/>
                <a:cs typeface="Arial" pitchFamily="34" charset="0"/>
              </a:rPr>
              <a:t> Rapid Start</a:t>
            </a:r>
            <a:r>
              <a:rPr lang="en-US" sz="1050" b="1" baseline="30000" dirty="0" smtClean="0">
                <a:latin typeface="+mn-lt"/>
                <a:cs typeface="Arial" pitchFamily="34" charset="0"/>
              </a:rPr>
              <a:t>10</a:t>
            </a:r>
            <a:r>
              <a:rPr lang="en-US" sz="1050" b="1" dirty="0" smtClean="0">
                <a:latin typeface="+mn-lt"/>
                <a:cs typeface="Arial" pitchFamily="34" charset="0"/>
              </a:rPr>
              <a:t> and Smart Connect</a:t>
            </a:r>
            <a:r>
              <a:rPr lang="en-US" sz="1050" b="1" baseline="30000" dirty="0" smtClean="0">
                <a:latin typeface="+mn-lt"/>
                <a:cs typeface="Arial" pitchFamily="34" charset="0"/>
              </a:rPr>
              <a:t>11</a:t>
            </a:r>
            <a:r>
              <a:rPr lang="en-US" sz="1050" b="1" dirty="0" smtClean="0">
                <a:latin typeface="+mn-lt"/>
                <a:cs typeface="Arial" pitchFamily="34" charset="0"/>
              </a:rPr>
              <a:t> </a:t>
            </a:r>
            <a:r>
              <a:rPr lang="en-US" sz="1100" b="1" dirty="0" smtClean="0">
                <a:latin typeface="+mn-lt"/>
                <a:cs typeface="Arial" pitchFamily="34" charset="0"/>
              </a:rPr>
              <a:t>Technologies</a:t>
            </a:r>
            <a:endParaRPr lang="en-US" sz="1050" b="1" dirty="0">
              <a:latin typeface="+mn-lt"/>
              <a:cs typeface="Arial" pitchFamily="34" charset="0"/>
            </a:endParaRPr>
          </a:p>
          <a:p>
            <a:pPr marL="171450" indent="-171450" fontAlgn="auto">
              <a:lnSpc>
                <a:spcPct val="100000"/>
              </a:lnSpc>
              <a:buClr>
                <a:schemeClr val="tx1"/>
              </a:buClr>
              <a:buFont typeface="Arial" pitchFamily="34" charset="0"/>
              <a:buChar char="•"/>
              <a:defRPr/>
            </a:pPr>
            <a:r>
              <a:rPr lang="en-US" sz="1050" dirty="0" smtClean="0">
                <a:latin typeface="+mn-lt"/>
                <a:cs typeface="Arial" pitchFamily="34" charset="0"/>
              </a:rPr>
              <a:t>Security – HP </a:t>
            </a:r>
            <a:r>
              <a:rPr lang="en-US" sz="1050" dirty="0" err="1" smtClean="0">
                <a:latin typeface="+mn-lt"/>
                <a:cs typeface="Arial" pitchFamily="34" charset="0"/>
              </a:rPr>
              <a:t>SimplePass</a:t>
            </a:r>
            <a:r>
              <a:rPr lang="en-US" sz="1050" dirty="0" smtClean="0">
                <a:latin typeface="+mn-lt"/>
                <a:cs typeface="Arial" pitchFamily="34" charset="0"/>
              </a:rPr>
              <a:t> Identity Protection 2012 and HP Accelerometer HDD </a:t>
            </a:r>
            <a:br>
              <a:rPr lang="en-US" sz="1050" dirty="0" smtClean="0">
                <a:latin typeface="+mn-lt"/>
                <a:cs typeface="Arial" pitchFamily="34" charset="0"/>
              </a:rPr>
            </a:br>
            <a:r>
              <a:rPr lang="en-US" sz="1050" dirty="0" smtClean="0">
                <a:latin typeface="+mn-lt"/>
                <a:cs typeface="Arial" pitchFamily="34" charset="0"/>
              </a:rPr>
              <a:t>Protection Support to protect your notebook’s hard drive against impact, bumps, or drops</a:t>
            </a:r>
            <a:endParaRPr lang="en-US" sz="1050" dirty="0">
              <a:latin typeface="+mn-lt"/>
              <a:cs typeface="Arial" pitchFamily="34" charset="0"/>
            </a:endParaRPr>
          </a:p>
        </p:txBody>
      </p:sp>
      <p:sp>
        <p:nvSpPr>
          <p:cNvPr id="14" name="Text Placeholder 4"/>
          <p:cNvSpPr txBox="1">
            <a:spLocks/>
          </p:cNvSpPr>
          <p:nvPr/>
        </p:nvSpPr>
        <p:spPr>
          <a:xfrm>
            <a:off x="415925" y="4536018"/>
            <a:ext cx="1739900" cy="342900"/>
          </a:xfrm>
          <a:prstGeom prst="rect">
            <a:avLst/>
          </a:prstGeom>
        </p:spPr>
        <p:txBody>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accent1"/>
                </a:solidFill>
                <a:latin typeface="HP Simplified" pitchFamily="34" charset="0"/>
                <a:ea typeface="+mn-ea"/>
                <a:cs typeface="HP Simplified" pitchFamily="34" charset="0"/>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HP Simplified" pitchFamily="34" charset="0"/>
                <a:ea typeface="+mn-ea"/>
                <a:cs typeface="HP Simplified" pitchFamily="34" charset="0"/>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rgbClr val="000000"/>
                </a:solidFill>
                <a:latin typeface="HP Simplified" pitchFamily="34" charset="0"/>
                <a:ea typeface="+mn-ea"/>
                <a:cs typeface="HP Simplified" pitchFamily="34" charset="0"/>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dirty="0" smtClean="0">
                <a:solidFill>
                  <a:srgbClr val="000000"/>
                </a:solidFill>
                <a:latin typeface="HP Simplified" pitchFamily="34" charset="0"/>
                <a:ea typeface="+mn-ea"/>
                <a:cs typeface="HP Simplified" pitchFamily="34" charset="0"/>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rgbClr val="000000"/>
                </a:solidFill>
                <a:latin typeface="HP Simplified" pitchFamily="34" charset="0"/>
                <a:ea typeface="+mn-ea"/>
                <a:cs typeface="HP Simplified" pitchFamily="34" charset="0"/>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40"/>
              </a:spcAft>
              <a:defRPr/>
            </a:pPr>
            <a:r>
              <a:rPr lang="en-US" sz="1100" u="sng" dirty="0" smtClean="0">
                <a:solidFill>
                  <a:schemeClr val="tx1"/>
                </a:solidFill>
                <a:latin typeface="+mn-lt"/>
                <a:cs typeface="Arial" pitchFamily="34" charset="0"/>
              </a:rPr>
              <a:t>Product Features</a:t>
            </a:r>
            <a:endParaRPr lang="en-US" sz="1100" u="sng" dirty="0">
              <a:solidFill>
                <a:schemeClr val="tx1"/>
              </a:solidFill>
              <a:latin typeface="+mn-lt"/>
              <a:cs typeface="Arial" pitchFamily="34" charset="0"/>
            </a:endParaRPr>
          </a:p>
        </p:txBody>
      </p:sp>
      <p:sp>
        <p:nvSpPr>
          <p:cNvPr id="15" name="Text Placeholder 18"/>
          <p:cNvSpPr txBox="1">
            <a:spLocks/>
          </p:cNvSpPr>
          <p:nvPr/>
        </p:nvSpPr>
        <p:spPr bwMode="auto">
          <a:xfrm>
            <a:off x="411164" y="4870451"/>
            <a:ext cx="3767137" cy="1511300"/>
          </a:xfrm>
          <a:prstGeom prst="rect">
            <a:avLst/>
          </a:prstGeom>
          <a:noFill/>
          <a:ln w="9525">
            <a:noFill/>
            <a:miter lim="800000"/>
            <a:headEnd/>
            <a:tailEnd/>
          </a:ln>
        </p:spPr>
        <p:txBody>
          <a:bodyPr/>
          <a:lstStyle/>
          <a:p>
            <a:pPr marL="171450" indent="-171450">
              <a:spcAft>
                <a:spcPts val="138"/>
              </a:spcAft>
              <a:buClr>
                <a:schemeClr val="tx1"/>
              </a:buClr>
              <a:buSzPct val="100000"/>
              <a:buFont typeface="Arial" pitchFamily="34" charset="0"/>
              <a:buChar char="•"/>
            </a:pPr>
            <a:r>
              <a:rPr lang="en-US" sz="1050" dirty="0"/>
              <a:t>14.0</a:t>
            </a:r>
            <a:r>
              <a:rPr lang="en-US" sz="1050" dirty="0" smtClean="0"/>
              <a:t>” diagonal HD</a:t>
            </a:r>
            <a:r>
              <a:rPr lang="en-US" sz="1050" baseline="30000" dirty="0" smtClean="0"/>
              <a:t>6</a:t>
            </a:r>
            <a:r>
              <a:rPr lang="en-US" sz="1050" dirty="0" smtClean="0"/>
              <a:t> display</a:t>
            </a:r>
            <a:endParaRPr lang="en-US" sz="1050" dirty="0"/>
          </a:p>
          <a:p>
            <a:pPr marL="171450" indent="-171450">
              <a:spcAft>
                <a:spcPts val="138"/>
              </a:spcAft>
              <a:buClr>
                <a:schemeClr val="tx1"/>
              </a:buClr>
              <a:buSzPct val="100000"/>
              <a:buFont typeface="Arial" pitchFamily="34" charset="0"/>
              <a:buChar char="•"/>
            </a:pPr>
            <a:r>
              <a:rPr lang="en-US" sz="1050" dirty="0" smtClean="0"/>
              <a:t>19.8mm thin and 3.98lbs</a:t>
            </a:r>
            <a:r>
              <a:rPr lang="en-US" sz="1050" baseline="30000" dirty="0" smtClean="0"/>
              <a:t>8</a:t>
            </a:r>
            <a:endParaRPr lang="en-US" sz="1050" baseline="30000" dirty="0"/>
          </a:p>
          <a:p>
            <a:pPr marL="171450" indent="-171450">
              <a:lnSpc>
                <a:spcPct val="120000"/>
              </a:lnSpc>
              <a:spcAft>
                <a:spcPts val="138"/>
              </a:spcAft>
              <a:buClr>
                <a:schemeClr val="tx1"/>
              </a:buClr>
              <a:buSzPct val="100000"/>
              <a:buFont typeface="Arial" pitchFamily="34" charset="0"/>
              <a:buChar char="•"/>
            </a:pPr>
            <a:r>
              <a:rPr lang="en-US" sz="1050" b="1" dirty="0" smtClean="0"/>
              <a:t>3rd generation Intel</a:t>
            </a:r>
            <a:r>
              <a:rPr lang="en-US" sz="1050" b="1" baseline="30000" dirty="0" smtClean="0"/>
              <a:t>®</a:t>
            </a:r>
            <a:r>
              <a:rPr lang="en-US" sz="1050" b="1" dirty="0" smtClean="0"/>
              <a:t> </a:t>
            </a:r>
            <a:r>
              <a:rPr lang="en-US" sz="1050" b="1" dirty="0" err="1" smtClean="0"/>
              <a:t>Core</a:t>
            </a:r>
            <a:r>
              <a:rPr lang="en-US" sz="1050" b="1" baseline="30000" dirty="0" err="1" smtClean="0"/>
              <a:t>TM</a:t>
            </a:r>
            <a:r>
              <a:rPr lang="en-US" sz="1050" b="1" dirty="0" smtClean="0"/>
              <a:t> processors</a:t>
            </a:r>
            <a:endParaRPr lang="en-US" sz="1050" b="1" dirty="0"/>
          </a:p>
          <a:p>
            <a:pPr marL="171450" indent="-171450">
              <a:spcAft>
                <a:spcPts val="138"/>
              </a:spcAft>
              <a:buClr>
                <a:schemeClr val="tx1"/>
              </a:buClr>
              <a:buSzPct val="100000"/>
              <a:buFont typeface="Arial" pitchFamily="34" charset="0"/>
              <a:buChar char="•"/>
            </a:pPr>
            <a:r>
              <a:rPr lang="en-US" sz="1050" dirty="0" smtClean="0"/>
              <a:t>320GB SATA HDD + 32GB </a:t>
            </a:r>
            <a:r>
              <a:rPr lang="en-US" sz="1050" dirty="0" err="1" smtClean="0"/>
              <a:t>mSATA</a:t>
            </a:r>
            <a:r>
              <a:rPr lang="en-US" sz="1050" dirty="0" smtClean="0"/>
              <a:t> cache</a:t>
            </a:r>
            <a:endParaRPr lang="en-US" sz="1050" dirty="0"/>
          </a:p>
          <a:p>
            <a:pPr marL="171450" indent="-171450">
              <a:spcAft>
                <a:spcPts val="138"/>
              </a:spcAft>
              <a:buClr>
                <a:schemeClr val="tx1"/>
              </a:buClr>
              <a:buSzPct val="100000"/>
              <a:buFont typeface="Arial" pitchFamily="34" charset="0"/>
              <a:buChar char="•"/>
            </a:pPr>
            <a:r>
              <a:rPr lang="en-US" sz="1050" dirty="0" smtClean="0"/>
              <a:t>Up to 8 hours battery life</a:t>
            </a:r>
            <a:r>
              <a:rPr lang="en-US" sz="1050" baseline="30000" dirty="0" smtClean="0"/>
              <a:t>1</a:t>
            </a:r>
            <a:endParaRPr lang="en-US" sz="1050" baseline="30000" dirty="0"/>
          </a:p>
          <a:p>
            <a:pPr marL="171450" indent="-171450">
              <a:spcAft>
                <a:spcPts val="138"/>
              </a:spcAft>
              <a:buClr>
                <a:schemeClr val="tx1"/>
              </a:buClr>
              <a:buSzPct val="100000"/>
              <a:buFont typeface="Arial" pitchFamily="34" charset="0"/>
              <a:buChar char="•"/>
            </a:pPr>
            <a:endParaRPr lang="en-US" sz="900" dirty="0"/>
          </a:p>
        </p:txBody>
      </p:sp>
      <p:sp>
        <p:nvSpPr>
          <p:cNvPr id="32" name="Text Placeholder 4"/>
          <p:cNvSpPr txBox="1">
            <a:spLocks/>
          </p:cNvSpPr>
          <p:nvPr/>
        </p:nvSpPr>
        <p:spPr>
          <a:xfrm>
            <a:off x="5644967" y="1073151"/>
            <a:ext cx="2814637" cy="342900"/>
          </a:xfrm>
          <a:prstGeom prst="rect">
            <a:avLst/>
          </a:prstGeom>
        </p:spPr>
        <p:txBody>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accent1"/>
                </a:solidFill>
                <a:latin typeface="HP Simplified" pitchFamily="34" charset="0"/>
                <a:ea typeface="+mn-ea"/>
                <a:cs typeface="HP Simplified" pitchFamily="34" charset="0"/>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HP Simplified" pitchFamily="34" charset="0"/>
                <a:ea typeface="+mn-ea"/>
                <a:cs typeface="HP Simplified" pitchFamily="34" charset="0"/>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rgbClr val="000000"/>
                </a:solidFill>
                <a:latin typeface="HP Simplified" pitchFamily="34" charset="0"/>
                <a:ea typeface="+mn-ea"/>
                <a:cs typeface="HP Simplified" pitchFamily="34" charset="0"/>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dirty="0" smtClean="0">
                <a:solidFill>
                  <a:srgbClr val="000000"/>
                </a:solidFill>
                <a:latin typeface="HP Simplified" pitchFamily="34" charset="0"/>
                <a:ea typeface="+mn-ea"/>
                <a:cs typeface="HP Simplified" pitchFamily="34" charset="0"/>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rgbClr val="000000"/>
                </a:solidFill>
                <a:latin typeface="HP Simplified" pitchFamily="34" charset="0"/>
                <a:ea typeface="+mn-ea"/>
                <a:cs typeface="HP Simplified" pitchFamily="34" charset="0"/>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spcAft>
                <a:spcPts val="140"/>
              </a:spcAft>
              <a:defRPr/>
            </a:pPr>
            <a:r>
              <a:rPr lang="en-US" dirty="0" smtClean="0">
                <a:solidFill>
                  <a:schemeClr val="tx1"/>
                </a:solidFill>
                <a:latin typeface="+mn-lt"/>
                <a:cs typeface="Arial" pitchFamily="34" charset="0"/>
              </a:rPr>
              <a:t>Ultra </a:t>
            </a:r>
            <a:r>
              <a:rPr lang="en-US" dirty="0" smtClean="0">
                <a:latin typeface="+mn-lt"/>
                <a:cs typeface="Arial" pitchFamily="34" charset="0"/>
              </a:rPr>
              <a:t>Mobility </a:t>
            </a:r>
            <a:r>
              <a:rPr lang="en-US" dirty="0" smtClean="0">
                <a:solidFill>
                  <a:schemeClr val="tx1"/>
                </a:solidFill>
                <a:latin typeface="+mn-lt"/>
                <a:cs typeface="Arial" pitchFamily="34" charset="0"/>
              </a:rPr>
              <a:t>Minus Compromise</a:t>
            </a:r>
            <a:endParaRPr lang="en-US" dirty="0">
              <a:solidFill>
                <a:schemeClr val="tx1"/>
              </a:solidFill>
              <a:latin typeface="+mn-lt"/>
              <a:cs typeface="Arial" pitchFamily="34" charset="0"/>
            </a:endParaRPr>
          </a:p>
        </p:txBody>
      </p:sp>
      <p:pic>
        <p:nvPicPr>
          <p:cNvPr id="28" name="Picture 2" descr="Z:\Design_Studio\Projects\HP\PSG\1509-709_HP_Training_PPT\Envy\Elise_CoreSet_Hero_BlackSilver.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457585" y="1258888"/>
            <a:ext cx="3711580" cy="2781484"/>
          </a:xfrm>
          <a:prstGeom prst="rect">
            <a:avLst/>
          </a:prstGeom>
          <a:noFill/>
          <a:ln w="9525">
            <a:noFill/>
            <a:miter lim="800000"/>
            <a:headEnd/>
            <a:tailEnd/>
          </a:ln>
        </p:spPr>
      </p:pic>
      <p:cxnSp>
        <p:nvCxnSpPr>
          <p:cNvPr id="29" name="Straight Arrow Connector 28"/>
          <p:cNvCxnSpPr/>
          <p:nvPr/>
        </p:nvCxnSpPr>
        <p:spPr>
          <a:xfrm flipV="1">
            <a:off x="682099" y="4013573"/>
            <a:ext cx="3748088" cy="9555"/>
          </a:xfrm>
          <a:prstGeom prst="straightConnector1">
            <a:avLst/>
          </a:prstGeom>
          <a:ln w="12700" cmpd="sng">
            <a:solidFill>
              <a:schemeClr val="accent1">
                <a:lumMod val="75000"/>
              </a:schemeClr>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nvGrpSpPr>
          <p:cNvPr id="30" name="Group 26"/>
          <p:cNvGrpSpPr>
            <a:grpSpLocks/>
          </p:cNvGrpSpPr>
          <p:nvPr/>
        </p:nvGrpSpPr>
        <p:grpSpPr bwMode="auto">
          <a:xfrm>
            <a:off x="2302937" y="3632573"/>
            <a:ext cx="657225" cy="701675"/>
            <a:chOff x="4527577" y="2562083"/>
            <a:chExt cx="657111" cy="700770"/>
          </a:xfrm>
        </p:grpSpPr>
        <p:sp>
          <p:nvSpPr>
            <p:cNvPr id="31" name="Oval 30"/>
            <p:cNvSpPr/>
            <p:nvPr/>
          </p:nvSpPr>
          <p:spPr>
            <a:xfrm>
              <a:off x="4527577" y="2605742"/>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1400" dirty="0">
                <a:solidFill>
                  <a:prstClr val="white"/>
                </a:solidFill>
                <a:cs typeface="Arial" pitchFamily="34" charset="0"/>
              </a:endParaRPr>
            </a:p>
          </p:txBody>
        </p:sp>
        <p:sp>
          <p:nvSpPr>
            <p:cNvPr id="33" name="Rectangle 32"/>
            <p:cNvSpPr/>
            <p:nvPr/>
          </p:nvSpPr>
          <p:spPr>
            <a:xfrm>
              <a:off x="4541862" y="2942592"/>
              <a:ext cx="620575" cy="297133"/>
            </a:xfrm>
            <a:prstGeom prst="rect">
              <a:avLst/>
            </a:prstGeom>
          </p:spPr>
          <p:txBody>
            <a:bodyPr wrap="none">
              <a:spAutoFit/>
            </a:bodyPr>
            <a:lstStyle/>
            <a:p>
              <a:pPr algn="ctr" defTabSz="914400">
                <a:lnSpc>
                  <a:spcPts val="800"/>
                </a:lnSpc>
                <a:spcAft>
                  <a:spcPts val="0"/>
                </a:spcAft>
                <a:defRPr/>
              </a:pPr>
              <a:r>
                <a:rPr lang="en-US" sz="750" dirty="0">
                  <a:solidFill>
                    <a:prstClr val="black"/>
                  </a:solidFill>
                </a:rPr>
                <a:t>Distinctive</a:t>
              </a:r>
            </a:p>
            <a:p>
              <a:pPr algn="ctr" defTabSz="914400">
                <a:lnSpc>
                  <a:spcPts val="800"/>
                </a:lnSpc>
                <a:spcAft>
                  <a:spcPts val="0"/>
                </a:spcAft>
                <a:defRPr/>
              </a:pPr>
              <a:r>
                <a:rPr lang="en-US" sz="750" smtClean="0">
                  <a:solidFill>
                    <a:prstClr val="black"/>
                  </a:solidFill>
                </a:rPr>
                <a:t> Design</a:t>
              </a:r>
              <a:endParaRPr lang="en-US" sz="750" dirty="0">
                <a:solidFill>
                  <a:prstClr val="black"/>
                </a:solidFill>
              </a:endParaRPr>
            </a:p>
          </p:txBody>
        </p:sp>
        <p:pic>
          <p:nvPicPr>
            <p:cNvPr id="34" name="Picture 121" descr="reclaimed-metal-tube-chair.jpg"/>
            <p:cNvPicPr>
              <a:picLocks noChangeAspect="1"/>
            </p:cNvPicPr>
            <p:nvPr/>
          </p:nvPicPr>
          <p:blipFill>
            <a:blip r:embed="rId3" cstate="email">
              <a:clrChange>
                <a:clrFrom>
                  <a:srgbClr val="E2E1E7"/>
                </a:clrFrom>
                <a:clrTo>
                  <a:srgbClr val="E2E1E7">
                    <a:alpha val="0"/>
                  </a:srgbClr>
                </a:clrTo>
              </a:clrChange>
              <a:lum contrast="40000"/>
              <a:extLst>
                <a:ext uri="{28A0092B-C50C-407E-A947-70E740481C1C}">
                  <a14:useLocalDpi xmlns:a14="http://schemas.microsoft.com/office/drawing/2010/main"/>
                </a:ext>
              </a:extLst>
            </a:blip>
            <a:srcRect b="9619"/>
            <a:stretch>
              <a:fillRect/>
            </a:stretch>
          </p:blipFill>
          <p:spPr bwMode="auto">
            <a:xfrm>
              <a:off x="4706516" y="2562083"/>
              <a:ext cx="337331" cy="404582"/>
            </a:xfrm>
            <a:prstGeom prst="rect">
              <a:avLst/>
            </a:prstGeom>
            <a:noFill/>
            <a:ln w="9525">
              <a:noFill/>
              <a:miter lim="800000"/>
              <a:headEnd/>
              <a:tailEnd/>
            </a:ln>
          </p:spPr>
        </p:pic>
      </p:grpSp>
      <p:sp>
        <p:nvSpPr>
          <p:cNvPr id="35" name="Oval 34"/>
          <p:cNvSpPr/>
          <p:nvPr/>
        </p:nvSpPr>
        <p:spPr>
          <a:xfrm>
            <a:off x="1607790" y="3676941"/>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1400" dirty="0">
              <a:solidFill>
                <a:prstClr val="white"/>
              </a:solidFill>
              <a:cs typeface="Arial" pitchFamily="34" charset="0"/>
            </a:endParaRPr>
          </a:p>
        </p:txBody>
      </p:sp>
      <p:grpSp>
        <p:nvGrpSpPr>
          <p:cNvPr id="36" name="Group 80"/>
          <p:cNvGrpSpPr>
            <a:grpSpLocks/>
          </p:cNvGrpSpPr>
          <p:nvPr/>
        </p:nvGrpSpPr>
        <p:grpSpPr bwMode="auto">
          <a:xfrm>
            <a:off x="2983974" y="3680198"/>
            <a:ext cx="675184" cy="657225"/>
            <a:chOff x="2480734" y="2605742"/>
            <a:chExt cx="675795" cy="657111"/>
          </a:xfrm>
        </p:grpSpPr>
        <p:sp>
          <p:nvSpPr>
            <p:cNvPr id="37" name="Oval 36"/>
            <p:cNvSpPr/>
            <p:nvPr/>
          </p:nvSpPr>
          <p:spPr>
            <a:xfrm>
              <a:off x="2480734" y="2605742"/>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1400" dirty="0">
                <a:solidFill>
                  <a:prstClr val="white"/>
                </a:solidFill>
                <a:cs typeface="Arial" pitchFamily="34" charset="0"/>
              </a:endParaRPr>
            </a:p>
          </p:txBody>
        </p:sp>
        <p:sp>
          <p:nvSpPr>
            <p:cNvPr id="38" name="Rectangle 37"/>
            <p:cNvSpPr/>
            <p:nvPr/>
          </p:nvSpPr>
          <p:spPr>
            <a:xfrm>
              <a:off x="2499987" y="2745418"/>
              <a:ext cx="656542" cy="400041"/>
            </a:xfrm>
            <a:prstGeom prst="rect">
              <a:avLst/>
            </a:prstGeom>
          </p:spPr>
          <p:txBody>
            <a:bodyPr wrap="none">
              <a:spAutoFit/>
            </a:bodyPr>
            <a:lstStyle/>
            <a:p>
              <a:pPr algn="ctr" defTabSz="914400">
                <a:lnSpc>
                  <a:spcPts val="800"/>
                </a:lnSpc>
                <a:spcAft>
                  <a:spcPts val="0"/>
                </a:spcAft>
                <a:defRPr/>
              </a:pPr>
              <a:r>
                <a:rPr lang="en-US" sz="750" dirty="0">
                  <a:solidFill>
                    <a:prstClr val="black"/>
                  </a:solidFill>
                </a:rPr>
                <a:t>1/1/0</a:t>
              </a:r>
            </a:p>
            <a:p>
              <a:pPr algn="ctr" defTabSz="914400">
                <a:lnSpc>
                  <a:spcPts val="800"/>
                </a:lnSpc>
                <a:spcAft>
                  <a:spcPts val="0"/>
                </a:spcAft>
                <a:defRPr/>
              </a:pPr>
              <a:r>
                <a:rPr lang="en-US" sz="750" dirty="0">
                  <a:solidFill>
                    <a:prstClr val="black"/>
                  </a:solidFill>
                </a:rPr>
                <a:t>Commercial</a:t>
              </a:r>
            </a:p>
            <a:p>
              <a:pPr algn="ctr" defTabSz="914400">
                <a:lnSpc>
                  <a:spcPts val="800"/>
                </a:lnSpc>
                <a:spcAft>
                  <a:spcPts val="0"/>
                </a:spcAft>
                <a:defRPr/>
              </a:pPr>
              <a:r>
                <a:rPr lang="en-US" sz="750" dirty="0">
                  <a:solidFill>
                    <a:prstClr val="black"/>
                  </a:solidFill>
                </a:rPr>
                <a:t>Warranty</a:t>
              </a:r>
            </a:p>
          </p:txBody>
        </p:sp>
      </p:grpSp>
      <p:grpSp>
        <p:nvGrpSpPr>
          <p:cNvPr id="39" name="Group 86"/>
          <p:cNvGrpSpPr>
            <a:grpSpLocks/>
          </p:cNvGrpSpPr>
          <p:nvPr/>
        </p:nvGrpSpPr>
        <p:grpSpPr bwMode="auto">
          <a:xfrm>
            <a:off x="3668187" y="3683373"/>
            <a:ext cx="657225" cy="657225"/>
            <a:chOff x="2480734" y="2605742"/>
            <a:chExt cx="657111" cy="657111"/>
          </a:xfrm>
        </p:grpSpPr>
        <p:sp>
          <p:nvSpPr>
            <p:cNvPr id="40" name="Oval 39"/>
            <p:cNvSpPr/>
            <p:nvPr/>
          </p:nvSpPr>
          <p:spPr>
            <a:xfrm>
              <a:off x="2480734" y="2605742"/>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1400" dirty="0">
                <a:solidFill>
                  <a:prstClr val="white"/>
                </a:solidFill>
                <a:cs typeface="Arial" pitchFamily="34" charset="0"/>
              </a:endParaRPr>
            </a:p>
          </p:txBody>
        </p:sp>
        <p:sp>
          <p:nvSpPr>
            <p:cNvPr id="41" name="Rectangle 40"/>
            <p:cNvSpPr/>
            <p:nvPr/>
          </p:nvSpPr>
          <p:spPr>
            <a:xfrm>
              <a:off x="2588665" y="2745418"/>
              <a:ext cx="458700" cy="400041"/>
            </a:xfrm>
            <a:prstGeom prst="rect">
              <a:avLst/>
            </a:prstGeom>
          </p:spPr>
          <p:txBody>
            <a:bodyPr wrap="none">
              <a:spAutoFit/>
            </a:bodyPr>
            <a:lstStyle/>
            <a:p>
              <a:pPr algn="ctr" defTabSz="914400">
                <a:lnSpc>
                  <a:spcPts val="800"/>
                </a:lnSpc>
                <a:spcAft>
                  <a:spcPts val="0"/>
                </a:spcAft>
                <a:defRPr/>
              </a:pPr>
              <a:r>
                <a:rPr lang="en-US" sz="750" dirty="0"/>
                <a:t>Intel®</a:t>
              </a:r>
            </a:p>
            <a:p>
              <a:pPr algn="ctr" defTabSz="914400">
                <a:lnSpc>
                  <a:spcPts val="800"/>
                </a:lnSpc>
                <a:spcAft>
                  <a:spcPts val="0"/>
                </a:spcAft>
                <a:defRPr/>
              </a:pPr>
              <a:r>
                <a:rPr lang="en-US" sz="750" dirty="0"/>
                <a:t>Rapid</a:t>
              </a:r>
            </a:p>
            <a:p>
              <a:pPr algn="ctr" defTabSz="914400">
                <a:lnSpc>
                  <a:spcPts val="800"/>
                </a:lnSpc>
                <a:spcAft>
                  <a:spcPts val="0"/>
                </a:spcAft>
                <a:defRPr/>
              </a:pPr>
              <a:r>
                <a:rPr lang="en-US" sz="750" dirty="0"/>
                <a:t>Start</a:t>
              </a:r>
              <a:r>
                <a:rPr lang="en-US" sz="750" baseline="30000" dirty="0"/>
                <a:t>10</a:t>
              </a:r>
              <a:endParaRPr lang="en-US" sz="750" dirty="0"/>
            </a:p>
          </p:txBody>
        </p:sp>
      </p:grpSp>
      <p:grpSp>
        <p:nvGrpSpPr>
          <p:cNvPr id="42" name="Group 1"/>
          <p:cNvGrpSpPr>
            <a:grpSpLocks/>
          </p:cNvGrpSpPr>
          <p:nvPr/>
        </p:nvGrpSpPr>
        <p:grpSpPr bwMode="auto">
          <a:xfrm>
            <a:off x="878949" y="3677023"/>
            <a:ext cx="655638" cy="657225"/>
            <a:chOff x="415172" y="2805031"/>
            <a:chExt cx="657111" cy="657111"/>
          </a:xfrm>
        </p:grpSpPr>
        <p:sp>
          <p:nvSpPr>
            <p:cNvPr id="43" name="Oval 42"/>
            <p:cNvSpPr/>
            <p:nvPr/>
          </p:nvSpPr>
          <p:spPr>
            <a:xfrm>
              <a:off x="415172" y="2805031"/>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1400" dirty="0">
                <a:solidFill>
                  <a:prstClr val="white"/>
                </a:solidFill>
                <a:cs typeface="Arial" pitchFamily="34" charset="0"/>
              </a:endParaRPr>
            </a:p>
          </p:txBody>
        </p:sp>
        <p:pic>
          <p:nvPicPr>
            <p:cNvPr id="4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6206" y="3000899"/>
              <a:ext cx="389524" cy="289001"/>
            </a:xfrm>
            <a:prstGeom prst="rect">
              <a:avLst/>
            </a:prstGeom>
            <a:noFill/>
            <a:ln w="9525">
              <a:noFill/>
              <a:miter lim="800000"/>
              <a:headEnd/>
              <a:tailEnd/>
            </a:ln>
            <a:effectLst/>
          </p:spPr>
        </p:pic>
      </p:grpSp>
      <p:pic>
        <p:nvPicPr>
          <p:cNvPr id="45" name="Picture 2" descr="http://www.theandroidsoul.com/wp-content/uploads/2012/03/beats-audio-logo.jpg?9d7bd4"/>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50474" y="3762748"/>
            <a:ext cx="558800" cy="428625"/>
          </a:xfrm>
          <a:prstGeom prst="rect">
            <a:avLst/>
          </a:prstGeom>
          <a:noFill/>
          <a:ln w="9525">
            <a:noFill/>
            <a:miter lim="800000"/>
            <a:headEnd/>
            <a:tailEnd/>
          </a:ln>
        </p:spPr>
      </p:pic>
      <p:sp>
        <p:nvSpPr>
          <p:cNvPr id="46" name="Text Placeholder 9"/>
          <p:cNvSpPr txBox="1">
            <a:spLocks/>
          </p:cNvSpPr>
          <p:nvPr/>
        </p:nvSpPr>
        <p:spPr>
          <a:xfrm>
            <a:off x="7875404" y="169172"/>
            <a:ext cx="1168400" cy="499533"/>
          </a:xfrm>
          <a:prstGeom prst="parallelogram">
            <a:avLst/>
          </a:prstGeom>
          <a:solidFill>
            <a:srgbClr val="0070C0"/>
          </a:solidFill>
          <a:ln w="15875" cap="flat" cmpd="sng" algn="ctr">
            <a:noFill/>
            <a:prstDash val="solid"/>
          </a:ln>
          <a:effectLst>
            <a:outerShdw blurRad="50800" dist="38100" dir="3600000" algn="t"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137160" rIns="0" bIns="228600" numCol="1" spcCol="0" rtlCol="0" fromWordArt="0" anchor="ctr" anchorCtr="0" forceAA="0" compatLnSpc="1">
            <a:prstTxWarp prst="textNoShape">
              <a:avLst/>
            </a:prstTxWarp>
            <a:noAutofit/>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lt1"/>
                </a:solidFill>
                <a:latin typeface="+mn-lt"/>
                <a:ea typeface="+mn-ea"/>
                <a:cs typeface="+mn-cs"/>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chemeClr val="lt1"/>
                </a:solidFill>
                <a:latin typeface="+mn-lt"/>
                <a:ea typeface="+mn-ea"/>
                <a:cs typeface="+mn-cs"/>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chemeClr val="lt1"/>
                </a:solidFill>
                <a:latin typeface="+mn-lt"/>
                <a:ea typeface="+mn-ea"/>
                <a:cs typeface="+mn-cs"/>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dirty="0" smtClean="0">
                <a:solidFill>
                  <a:schemeClr val="lt1"/>
                </a:solidFill>
                <a:latin typeface="+mn-lt"/>
                <a:ea typeface="+mn-ea"/>
                <a:cs typeface="+mn-cs"/>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chemeClr val="lt1"/>
                </a:solidFill>
                <a:latin typeface="+mn-lt"/>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nSpc>
                <a:spcPts val="1300"/>
              </a:lnSpc>
              <a:spcAft>
                <a:spcPts val="0"/>
              </a:spcAft>
              <a:defRPr/>
            </a:pPr>
            <a:r>
              <a:rPr lang="it-IT" sz="1100" dirty="0" smtClean="0">
                <a:solidFill>
                  <a:prstClr val="white"/>
                </a:solidFill>
                <a:latin typeface="Arial" pitchFamily="34" charset="0"/>
                <a:cs typeface="Arial" pitchFamily="34" charset="0"/>
              </a:rPr>
              <a:t>Ultrabook</a:t>
            </a:r>
            <a:r>
              <a:rPr lang="it-IT" sz="1100" baseline="30000" dirty="0" smtClean="0">
                <a:solidFill>
                  <a:prstClr val="white"/>
                </a:solidFill>
                <a:latin typeface="Arial" pitchFamily="34" charset="0"/>
                <a:cs typeface="Arial" pitchFamily="34" charset="0"/>
              </a:rPr>
              <a:t>TM</a:t>
            </a:r>
            <a:endParaRPr lang="it-IT" sz="1100" baseline="30000" dirty="0">
              <a:solidFill>
                <a:prstClr val="white"/>
              </a:solidFill>
              <a:latin typeface="Arial" pitchFamily="34" charset="0"/>
              <a:cs typeface="Arial" pitchFamily="34" charset="0"/>
            </a:endParaRPr>
          </a:p>
        </p:txBody>
      </p:sp>
      <p:pic>
        <p:nvPicPr>
          <p:cNvPr id="48" name="Picture 2" descr="C:\Users\ecampoy\AppData\Local\Temp\wz180f\English_ci5\Digital_ci5\ci5_d_rgb_3000.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526926" y="3783203"/>
            <a:ext cx="740729" cy="55554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C:\Users\ecampoy\AppData\Local\Temp\wzb602\English_ci7\Digital_ci7\ci7_d_rgb_3000.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313375" y="3783203"/>
            <a:ext cx="735014" cy="551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8599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fade">
                                      <p:cBhvr>
                                        <p:cTn id="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HP </a:t>
            </a:r>
            <a:r>
              <a:rPr lang="en-US" dirty="0" err="1" smtClean="0">
                <a:latin typeface="+mn-lt"/>
              </a:rPr>
              <a:t>Spectre</a:t>
            </a:r>
            <a:r>
              <a:rPr lang="en-US" baseline="30000" dirty="0" err="1" smtClean="0">
                <a:latin typeface="+mn-lt"/>
              </a:rPr>
              <a:t>XT</a:t>
            </a:r>
            <a:r>
              <a:rPr lang="en-US" dirty="0" smtClean="0">
                <a:latin typeface="+mn-lt"/>
              </a:rPr>
              <a:t> Pro </a:t>
            </a:r>
            <a:r>
              <a:rPr lang="en-US" dirty="0" err="1" smtClean="0">
                <a:latin typeface="+mn-lt"/>
              </a:rPr>
              <a:t>Ultrabook</a:t>
            </a:r>
            <a:r>
              <a:rPr lang="en-US" baseline="30000" dirty="0" err="1" smtClean="0">
                <a:latin typeface="+mn-lt"/>
              </a:rPr>
              <a:t>TM</a:t>
            </a:r>
            <a:endParaRPr lang="en-US" baseline="30000" dirty="0">
              <a:latin typeface="+mn-lt"/>
            </a:endParaRPr>
          </a:p>
        </p:txBody>
      </p:sp>
      <p:sp>
        <p:nvSpPr>
          <p:cNvPr id="3" name="Text Placeholder 1"/>
          <p:cNvSpPr txBox="1">
            <a:spLocks/>
          </p:cNvSpPr>
          <p:nvPr/>
        </p:nvSpPr>
        <p:spPr>
          <a:xfrm>
            <a:off x="4040189" y="1047751"/>
            <a:ext cx="4587875" cy="499533"/>
          </a:xfrm>
          <a:prstGeom prst="parallelogram">
            <a:avLst/>
          </a:prstGeom>
          <a:solidFill>
            <a:srgbClr val="0070C0"/>
          </a:solidFill>
          <a:ln w="15875">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182880" rIns="0" bIns="228600" rtlCol="0" anchor="ctr"/>
          <a:lstStyle>
            <a:lvl1pPr marL="0" indent="0" algn="l" defTabSz="457200" rtl="0" eaLnBrk="1" latinLnBrk="0" hangingPunct="1">
              <a:lnSpc>
                <a:spcPct val="120000"/>
              </a:lnSpc>
              <a:spcBef>
                <a:spcPts val="0"/>
              </a:spcBef>
              <a:spcAft>
                <a:spcPts val="140"/>
              </a:spcAft>
              <a:buSzPct val="100000"/>
              <a:buFont typeface="Arial"/>
              <a:buNone/>
              <a:defRPr sz="1800" kern="1200">
                <a:solidFill>
                  <a:schemeClr val="lt1"/>
                </a:solidFill>
                <a:latin typeface="+mn-lt"/>
                <a:ea typeface="+mn-ea"/>
                <a:cs typeface="+mn-cs"/>
              </a:defRPr>
            </a:lvl1pPr>
            <a:lvl2pPr marL="165100" indent="-165100" algn="l" defTabSz="430213" rtl="0" eaLnBrk="1" latinLnBrk="0" hangingPunct="1">
              <a:lnSpc>
                <a:spcPct val="120000"/>
              </a:lnSpc>
              <a:spcBef>
                <a:spcPts val="0"/>
              </a:spcBef>
              <a:spcAft>
                <a:spcPts val="140"/>
              </a:spcAft>
              <a:buSzPct val="100000"/>
              <a:buFont typeface="Lucida Grande"/>
              <a:buChar char="•"/>
              <a:defRPr sz="1800" kern="1200">
                <a:solidFill>
                  <a:schemeClr val="lt1"/>
                </a:solidFill>
                <a:latin typeface="+mn-lt"/>
                <a:ea typeface="+mn-ea"/>
                <a:cs typeface="+mn-cs"/>
              </a:defRPr>
            </a:lvl2pPr>
            <a:lvl3pPr marL="300038" indent="-125413" algn="l" defTabSz="457200" rtl="0" eaLnBrk="1" latinLnBrk="0" hangingPunct="1">
              <a:lnSpc>
                <a:spcPct val="120000"/>
              </a:lnSpc>
              <a:spcBef>
                <a:spcPts val="0"/>
              </a:spcBef>
              <a:spcAft>
                <a:spcPts val="140"/>
              </a:spcAft>
              <a:buFont typeface="Lucida Grande"/>
              <a:buChar char="–"/>
              <a:defRPr sz="1400" kern="1200">
                <a:solidFill>
                  <a:schemeClr val="lt1"/>
                </a:solidFill>
                <a:latin typeface="+mn-lt"/>
                <a:ea typeface="+mn-ea"/>
                <a:cs typeface="+mn-cs"/>
              </a:defRPr>
            </a:lvl3pPr>
            <a:lvl4pPr marL="409575" indent="-123825" algn="l" defTabSz="457200" rtl="0" eaLnBrk="1" latinLnBrk="0" hangingPunct="1">
              <a:lnSpc>
                <a:spcPct val="120000"/>
              </a:lnSpc>
              <a:spcBef>
                <a:spcPts val="0"/>
              </a:spcBef>
              <a:spcAft>
                <a:spcPts val="140"/>
              </a:spcAft>
              <a:buSzPct val="80000"/>
              <a:buFont typeface="Courier New"/>
              <a:buChar char="o"/>
              <a:defRPr lang="en-US" sz="1400" kern="1200" dirty="0" smtClean="0">
                <a:solidFill>
                  <a:schemeClr val="lt1"/>
                </a:solidFill>
                <a:latin typeface="+mn-lt"/>
                <a:ea typeface="+mn-ea"/>
                <a:cs typeface="+mn-cs"/>
              </a:defRPr>
            </a:lvl4pPr>
            <a:lvl5pPr marL="409575" indent="0" algn="l" defTabSz="457200" rtl="0" eaLnBrk="1" latinLnBrk="0" hangingPunct="1">
              <a:lnSpc>
                <a:spcPct val="120000"/>
              </a:lnSpc>
              <a:spcBef>
                <a:spcPts val="0"/>
              </a:spcBef>
              <a:spcAft>
                <a:spcPts val="140"/>
              </a:spcAft>
              <a:buFont typeface="Arial"/>
              <a:buNone/>
              <a:tabLst/>
              <a:defRPr sz="1400" kern="1200">
                <a:solidFill>
                  <a:schemeClr val="lt1"/>
                </a:solidFill>
                <a:latin typeface="+mn-lt"/>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fontAlgn="auto">
              <a:lnSpc>
                <a:spcPts val="1300"/>
              </a:lnSpc>
              <a:spcAft>
                <a:spcPts val="0"/>
              </a:spcAft>
              <a:defRPr/>
            </a:pPr>
            <a:r>
              <a:rPr lang="en-US" sz="1600" smtClean="0">
                <a:cs typeface="Arial" pitchFamily="34" charset="0"/>
              </a:rPr>
              <a:t>Ultra-Mobile Entertainment </a:t>
            </a:r>
            <a:endParaRPr lang="en-US" sz="1600" dirty="0">
              <a:cs typeface="Arial" pitchFamily="34" charset="0"/>
            </a:endParaRPr>
          </a:p>
        </p:txBody>
      </p:sp>
      <p:sp>
        <p:nvSpPr>
          <p:cNvPr id="4" name="Text Placeholder 18"/>
          <p:cNvSpPr txBox="1">
            <a:spLocks/>
          </p:cNvSpPr>
          <p:nvPr/>
        </p:nvSpPr>
        <p:spPr>
          <a:xfrm>
            <a:off x="4011613" y="1653118"/>
            <a:ext cx="4692650" cy="1511300"/>
          </a:xfrm>
          <a:prstGeom prst="rect">
            <a:avLst/>
          </a:prstGeom>
        </p:spPr>
        <p:txBody>
          <a:bodyPr/>
          <a:lstStyle>
            <a:lvl1pPr marL="0" indent="0" algn="l" defTabSz="457200" rtl="0" eaLnBrk="1" latinLnBrk="0" hangingPunct="1">
              <a:lnSpc>
                <a:spcPct val="120000"/>
              </a:lnSpc>
              <a:spcBef>
                <a:spcPts val="0"/>
              </a:spcBef>
              <a:spcAft>
                <a:spcPts val="140"/>
              </a:spcAft>
              <a:buSzPct val="100000"/>
              <a:buFont typeface="Arial"/>
              <a:buNone/>
              <a:defRPr sz="1400" kern="1200">
                <a:solidFill>
                  <a:schemeClr val="tx1"/>
                </a:solidFill>
                <a:latin typeface="HPFutura Light" pitchFamily="50" charset="0"/>
                <a:ea typeface="+mn-ea"/>
                <a:cs typeface="+mn-cs"/>
              </a:defRPr>
            </a:lvl1pPr>
            <a:lvl2pPr marL="165100" indent="-165100" algn="l" defTabSz="430213" rtl="0" eaLnBrk="1" latinLnBrk="0" hangingPunct="1">
              <a:lnSpc>
                <a:spcPct val="120000"/>
              </a:lnSpc>
              <a:spcBef>
                <a:spcPts val="0"/>
              </a:spcBef>
              <a:spcAft>
                <a:spcPts val="140"/>
              </a:spcAft>
              <a:buSzPct val="100000"/>
              <a:buFont typeface="Lucida Grande"/>
              <a:buChar char="•"/>
              <a:defRPr sz="1400" kern="1200">
                <a:solidFill>
                  <a:schemeClr val="tx1"/>
                </a:solidFill>
                <a:latin typeface="HPFutura Light" pitchFamily="50" charset="0"/>
                <a:ea typeface="+mn-ea"/>
                <a:cs typeface="+mn-cs"/>
              </a:defRPr>
            </a:lvl2pPr>
            <a:lvl3pPr marL="300038" indent="-125413" algn="l" defTabSz="457200" rtl="0" eaLnBrk="1" latinLnBrk="0" hangingPunct="1">
              <a:lnSpc>
                <a:spcPct val="120000"/>
              </a:lnSpc>
              <a:spcBef>
                <a:spcPts val="0"/>
              </a:spcBef>
              <a:spcAft>
                <a:spcPts val="140"/>
              </a:spcAft>
              <a:buFont typeface="Lucida Grande"/>
              <a:buChar char="–"/>
              <a:defRPr sz="1400" kern="1200">
                <a:solidFill>
                  <a:schemeClr val="tx1"/>
                </a:solidFill>
                <a:latin typeface="HPFutura Light" pitchFamily="50" charset="0"/>
                <a:ea typeface="+mn-ea"/>
                <a:cs typeface="+mn-cs"/>
              </a:defRPr>
            </a:lvl3pPr>
            <a:lvl4pPr marL="409575" indent="-123825" algn="l" defTabSz="457200" rtl="0" eaLnBrk="1" latinLnBrk="0" hangingPunct="1">
              <a:lnSpc>
                <a:spcPct val="120000"/>
              </a:lnSpc>
              <a:spcBef>
                <a:spcPts val="0"/>
              </a:spcBef>
              <a:spcAft>
                <a:spcPts val="140"/>
              </a:spcAft>
              <a:buSzPct val="80000"/>
              <a:buFont typeface="Courier New"/>
              <a:buChar char="o"/>
              <a:defRPr lang="en-US" sz="1400" kern="1200">
                <a:solidFill>
                  <a:schemeClr val="tx1"/>
                </a:solidFill>
                <a:latin typeface="HPFutura Light" pitchFamily="50" charset="0"/>
                <a:ea typeface="+mn-ea"/>
                <a:cs typeface="+mn-cs"/>
              </a:defRPr>
            </a:lvl4pPr>
            <a:lvl5pPr marL="409575" indent="0" algn="l" defTabSz="457200" rtl="0" eaLnBrk="1" latinLnBrk="0" hangingPunct="1">
              <a:lnSpc>
                <a:spcPct val="120000"/>
              </a:lnSpc>
              <a:spcBef>
                <a:spcPts val="0"/>
              </a:spcBef>
              <a:spcAft>
                <a:spcPts val="140"/>
              </a:spcAft>
              <a:buFont typeface="Arial"/>
              <a:buNone/>
              <a:tabLst/>
              <a:defRPr sz="1400" kern="1200">
                <a:solidFill>
                  <a:schemeClr val="tx1"/>
                </a:solidFill>
                <a:latin typeface="HPFutura Light" pitchFamily="50" charset="0"/>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fontAlgn="auto">
              <a:buClr>
                <a:schemeClr val="tx1"/>
              </a:buClr>
              <a:buFont typeface="Arial" pitchFamily="34" charset="0"/>
              <a:buChar char="•"/>
              <a:defRPr/>
            </a:pPr>
            <a:r>
              <a:rPr lang="en-US" sz="1100" dirty="0" smtClean="0">
                <a:latin typeface="+mn-lt"/>
                <a:ea typeface="Hiragino Kaku Gothic Std W8" pitchFamily="34" charset="-128"/>
                <a:cs typeface="Arial" pitchFamily="34" charset="0"/>
              </a:rPr>
              <a:t>Ultrathin</a:t>
            </a:r>
            <a:r>
              <a:rPr lang="en-US" sz="1100" dirty="0" smtClean="0">
                <a:latin typeface="+mn-lt"/>
                <a:cs typeface="Arial" pitchFamily="34" charset="0"/>
              </a:rPr>
              <a:t> and light </a:t>
            </a:r>
            <a:r>
              <a:rPr lang="en-US" sz="1100" dirty="0" smtClean="0">
                <a:latin typeface="+mn-lt"/>
                <a:ea typeface="Hiragino Kaku Gothic Std W8" pitchFamily="34" charset="-128"/>
                <a:cs typeface="Arial" pitchFamily="34" charset="0"/>
              </a:rPr>
              <a:t>all-metal</a:t>
            </a:r>
            <a:r>
              <a:rPr lang="en-US" sz="1100" dirty="0" smtClean="0">
                <a:latin typeface="+mn-lt"/>
                <a:cs typeface="Arial" pitchFamily="34" charset="0"/>
              </a:rPr>
              <a:t> chassis design (17.7 mm*, under 3.07 lbs</a:t>
            </a:r>
            <a:r>
              <a:rPr lang="en-US" sz="1100" baseline="30000" dirty="0" smtClean="0">
                <a:latin typeface="+mn-lt"/>
                <a:cs typeface="Arial" pitchFamily="34" charset="0"/>
              </a:rPr>
              <a:t>8</a:t>
            </a:r>
            <a:r>
              <a:rPr lang="en-US" sz="1100" dirty="0" smtClean="0">
                <a:latin typeface="+mn-lt"/>
                <a:cs typeface="Arial" pitchFamily="34" charset="0"/>
              </a:rPr>
              <a:t>) </a:t>
            </a:r>
            <a:endParaRPr lang="en-US" sz="1100" dirty="0">
              <a:latin typeface="+mn-lt"/>
              <a:cs typeface="Arial" pitchFamily="34" charset="0"/>
            </a:endParaRPr>
          </a:p>
          <a:p>
            <a:pPr marL="171450" indent="-171450" fontAlgn="auto">
              <a:buClr>
                <a:schemeClr val="tx1"/>
              </a:buClr>
              <a:buFont typeface="Arial" pitchFamily="34" charset="0"/>
              <a:buChar char="•"/>
              <a:defRPr/>
            </a:pPr>
            <a:r>
              <a:rPr lang="en-US" sz="1100" dirty="0" smtClean="0">
                <a:latin typeface="+mn-lt"/>
                <a:ea typeface="Hiragino Kaku Gothic Std W8" pitchFamily="34" charset="-128"/>
                <a:cs typeface="Arial" pitchFamily="34" charset="0"/>
              </a:rPr>
              <a:t>Greater Mobility </a:t>
            </a:r>
            <a:r>
              <a:rPr lang="en-US" sz="1100" dirty="0" smtClean="0">
                <a:latin typeface="+mn-lt"/>
                <a:cs typeface="Arial" pitchFamily="34" charset="0"/>
              </a:rPr>
              <a:t>– up to 7 hours battery life,</a:t>
            </a:r>
            <a:r>
              <a:rPr lang="en-US" sz="1100" baseline="30000" dirty="0" smtClean="0">
                <a:latin typeface="+mn-lt"/>
                <a:cs typeface="Arial" pitchFamily="34" charset="0"/>
              </a:rPr>
              <a:t>1</a:t>
            </a:r>
            <a:r>
              <a:rPr lang="en-US" sz="1100" dirty="0" smtClean="0">
                <a:latin typeface="+mn-lt"/>
                <a:cs typeface="Arial" pitchFamily="34" charset="0"/>
              </a:rPr>
              <a:t> SSD Drive,</a:t>
            </a:r>
            <a:r>
              <a:rPr lang="en-US" sz="1100" baseline="30000" dirty="0" smtClean="0">
                <a:latin typeface="+mn-lt"/>
                <a:cs typeface="Arial" pitchFamily="34" charset="0"/>
              </a:rPr>
              <a:t>9</a:t>
            </a:r>
            <a:r>
              <a:rPr lang="en-US" sz="1100" dirty="0" smtClean="0">
                <a:latin typeface="+mn-lt"/>
                <a:cs typeface="Arial" pitchFamily="34" charset="0"/>
              </a:rPr>
              <a:t> </a:t>
            </a:r>
            <a:r>
              <a:rPr lang="en-US" sz="1100" dirty="0">
                <a:latin typeface="+mn-lt"/>
                <a:cs typeface="Arial" pitchFamily="34" charset="0"/>
              </a:rPr>
              <a:t/>
            </a:r>
            <a:br>
              <a:rPr lang="en-US" sz="1100" dirty="0">
                <a:latin typeface="+mn-lt"/>
                <a:cs typeface="Arial" pitchFamily="34" charset="0"/>
              </a:rPr>
            </a:br>
            <a:r>
              <a:rPr lang="en-US" sz="1100" dirty="0" smtClean="0">
                <a:latin typeface="+mn-lt"/>
                <a:cs typeface="Arial" pitchFamily="34" charset="0"/>
              </a:rPr>
              <a:t>and Intel Rapid Start</a:t>
            </a:r>
            <a:r>
              <a:rPr lang="en-US" sz="1100" baseline="30000" dirty="0" smtClean="0">
                <a:latin typeface="+mn-lt"/>
                <a:cs typeface="Arial" pitchFamily="34" charset="0"/>
              </a:rPr>
              <a:t>10</a:t>
            </a:r>
            <a:r>
              <a:rPr lang="en-US" sz="1100" dirty="0" smtClean="0">
                <a:latin typeface="+mn-lt"/>
                <a:cs typeface="Arial" pitchFamily="34" charset="0"/>
              </a:rPr>
              <a:t> and Smart Connect</a:t>
            </a:r>
            <a:r>
              <a:rPr lang="en-US" sz="1100" baseline="30000" dirty="0" smtClean="0">
                <a:latin typeface="+mn-lt"/>
                <a:cs typeface="Arial" pitchFamily="34" charset="0"/>
              </a:rPr>
              <a:t>11</a:t>
            </a:r>
            <a:r>
              <a:rPr lang="en-US" sz="1100" dirty="0" smtClean="0">
                <a:latin typeface="+mn-lt"/>
                <a:cs typeface="Arial" pitchFamily="34" charset="0"/>
              </a:rPr>
              <a:t> Technologies</a:t>
            </a:r>
            <a:endParaRPr lang="en-US" sz="1100" dirty="0">
              <a:latin typeface="+mn-lt"/>
              <a:cs typeface="Arial" pitchFamily="34" charset="0"/>
            </a:endParaRPr>
          </a:p>
          <a:p>
            <a:pPr marL="171450" indent="-171450" fontAlgn="auto">
              <a:buClr>
                <a:schemeClr val="tx1"/>
              </a:buClr>
              <a:buFont typeface="Arial" pitchFamily="34" charset="0"/>
              <a:buChar char="•"/>
              <a:defRPr/>
            </a:pPr>
            <a:r>
              <a:rPr lang="en-US" sz="1100" dirty="0" smtClean="0">
                <a:latin typeface="+mn-lt"/>
                <a:ea typeface="Hiragino Kaku Gothic Std W8" pitchFamily="34" charset="-128"/>
                <a:cs typeface="Arial" pitchFamily="34" charset="0"/>
              </a:rPr>
              <a:t>Security </a:t>
            </a:r>
            <a:r>
              <a:rPr lang="en-US" sz="1100" dirty="0" smtClean="0">
                <a:latin typeface="+mn-lt"/>
                <a:cs typeface="Arial" pitchFamily="34" charset="0"/>
              </a:rPr>
              <a:t>– </a:t>
            </a:r>
            <a:r>
              <a:rPr lang="en-US" sz="1100" b="1" dirty="0" smtClean="0">
                <a:latin typeface="+mn-lt"/>
                <a:cs typeface="Arial" pitchFamily="34" charset="0"/>
              </a:rPr>
              <a:t>Intel</a:t>
            </a:r>
            <a:r>
              <a:rPr lang="en-US" sz="1100" b="1" baseline="30000" dirty="0" smtClean="0">
                <a:latin typeface="+mn-lt"/>
                <a:cs typeface="Arial" pitchFamily="34" charset="0"/>
              </a:rPr>
              <a:t>®</a:t>
            </a:r>
            <a:r>
              <a:rPr lang="en-US" sz="1100" b="1" dirty="0" smtClean="0">
                <a:latin typeface="+mn-lt"/>
                <a:cs typeface="Arial" pitchFamily="34" charset="0"/>
              </a:rPr>
              <a:t> Identity Protection Technology,</a:t>
            </a:r>
            <a:r>
              <a:rPr lang="en-US" sz="1100" b="1" baseline="30000" dirty="0" smtClean="0">
                <a:latin typeface="+mn-lt"/>
                <a:cs typeface="Arial" pitchFamily="34" charset="0"/>
              </a:rPr>
              <a:t>12</a:t>
            </a:r>
            <a:r>
              <a:rPr lang="en-US" sz="1100" b="1" dirty="0" smtClean="0">
                <a:latin typeface="+mn-lt"/>
                <a:cs typeface="Arial" pitchFamily="34" charset="0"/>
              </a:rPr>
              <a:t> TPM Chip</a:t>
            </a:r>
            <a:endParaRPr lang="en-US" sz="1100" b="1" dirty="0">
              <a:latin typeface="+mn-lt"/>
              <a:cs typeface="Arial" pitchFamily="34" charset="0"/>
            </a:endParaRPr>
          </a:p>
        </p:txBody>
      </p:sp>
      <p:sp>
        <p:nvSpPr>
          <p:cNvPr id="49" name="Text Placeholder 18"/>
          <p:cNvSpPr txBox="1">
            <a:spLocks/>
          </p:cNvSpPr>
          <p:nvPr/>
        </p:nvSpPr>
        <p:spPr bwMode="auto">
          <a:xfrm>
            <a:off x="4011613" y="4538134"/>
            <a:ext cx="1636712" cy="1511300"/>
          </a:xfrm>
          <a:prstGeom prst="rect">
            <a:avLst/>
          </a:prstGeom>
          <a:noFill/>
          <a:ln w="9525">
            <a:noFill/>
            <a:miter lim="800000"/>
            <a:headEnd/>
            <a:tailEnd/>
          </a:ln>
        </p:spPr>
        <p:txBody>
          <a:bodyPr/>
          <a:lstStyle/>
          <a:p>
            <a:pPr marL="171450" indent="-171450">
              <a:lnSpc>
                <a:spcPct val="120000"/>
              </a:lnSpc>
              <a:spcAft>
                <a:spcPts val="138"/>
              </a:spcAft>
              <a:buClr>
                <a:schemeClr val="tx1"/>
              </a:buClr>
              <a:buSzPct val="100000"/>
              <a:buFont typeface="Arial" pitchFamily="34" charset="0"/>
              <a:buChar char="•"/>
            </a:pPr>
            <a:endParaRPr lang="en-US" sz="800"/>
          </a:p>
        </p:txBody>
      </p:sp>
      <p:sp>
        <p:nvSpPr>
          <p:cNvPr id="50" name="Text Placeholder 18"/>
          <p:cNvSpPr txBox="1">
            <a:spLocks/>
          </p:cNvSpPr>
          <p:nvPr/>
        </p:nvSpPr>
        <p:spPr bwMode="auto">
          <a:xfrm>
            <a:off x="4368800" y="4538134"/>
            <a:ext cx="3957638" cy="1511300"/>
          </a:xfrm>
          <a:prstGeom prst="rect">
            <a:avLst/>
          </a:prstGeom>
          <a:noFill/>
          <a:ln w="9525">
            <a:noFill/>
            <a:miter lim="800000"/>
            <a:headEnd/>
            <a:tailEnd/>
          </a:ln>
        </p:spPr>
        <p:txBody>
          <a:bodyPr/>
          <a:lstStyle/>
          <a:p>
            <a:pPr marL="171450" indent="-171450">
              <a:spcAft>
                <a:spcPts val="138"/>
              </a:spcAft>
              <a:buClr>
                <a:schemeClr val="tx1"/>
              </a:buClr>
              <a:buSzPct val="100000"/>
              <a:buFont typeface="Arial" pitchFamily="34" charset="0"/>
              <a:buChar char="•"/>
            </a:pPr>
            <a:r>
              <a:rPr lang="en-US" sz="1100" dirty="0"/>
              <a:t>13.3</a:t>
            </a:r>
            <a:r>
              <a:rPr lang="en-US" sz="1100" dirty="0" smtClean="0"/>
              <a:t>” diagonal HD</a:t>
            </a:r>
            <a:r>
              <a:rPr lang="en-US" sz="1100" baseline="30000" dirty="0" smtClean="0"/>
              <a:t>6</a:t>
            </a:r>
            <a:r>
              <a:rPr lang="en-US" sz="1100" dirty="0" smtClean="0"/>
              <a:t> display</a:t>
            </a:r>
            <a:endParaRPr lang="en-US" sz="1100" dirty="0"/>
          </a:p>
          <a:p>
            <a:pPr marL="171450" indent="-171450">
              <a:lnSpc>
                <a:spcPct val="120000"/>
              </a:lnSpc>
              <a:spcAft>
                <a:spcPts val="138"/>
              </a:spcAft>
              <a:buClr>
                <a:schemeClr val="tx1"/>
              </a:buClr>
              <a:buSzPct val="100000"/>
              <a:buFont typeface="Arial" pitchFamily="34" charset="0"/>
              <a:buChar char="•"/>
            </a:pPr>
            <a:r>
              <a:rPr lang="en-US" sz="1100" b="1" dirty="0" smtClean="0"/>
              <a:t>3rd generation Intel</a:t>
            </a:r>
            <a:r>
              <a:rPr lang="en-US" sz="1100" b="1" baseline="30000" dirty="0" smtClean="0"/>
              <a:t>®</a:t>
            </a:r>
            <a:r>
              <a:rPr lang="en-US" sz="1100" b="1" dirty="0" smtClean="0"/>
              <a:t> </a:t>
            </a:r>
            <a:r>
              <a:rPr lang="en-US" sz="1100" b="1" dirty="0" err="1" smtClean="0"/>
              <a:t>Core</a:t>
            </a:r>
            <a:r>
              <a:rPr lang="en-US" sz="1100" b="1" baseline="30000" dirty="0" err="1" smtClean="0"/>
              <a:t>TM</a:t>
            </a:r>
            <a:r>
              <a:rPr lang="en-US" sz="1100" b="1" dirty="0" smtClean="0"/>
              <a:t> processors</a:t>
            </a:r>
            <a:endParaRPr lang="en-US" sz="1100" b="1" dirty="0"/>
          </a:p>
          <a:p>
            <a:pPr marL="171450" indent="-171450">
              <a:spcAft>
                <a:spcPts val="138"/>
              </a:spcAft>
              <a:buClr>
                <a:schemeClr val="tx1"/>
              </a:buClr>
              <a:buSzPct val="100000"/>
              <a:buFont typeface="Arial" pitchFamily="34" charset="0"/>
              <a:buChar char="•"/>
            </a:pPr>
            <a:r>
              <a:rPr lang="en-US" sz="1100" dirty="0"/>
              <a:t>14.5-diagonal</a:t>
            </a:r>
            <a:r>
              <a:rPr lang="en-US" sz="1100" dirty="0" smtClean="0"/>
              <a:t>, 14.55mm (</a:t>
            </a:r>
            <a:r>
              <a:rPr lang="en-US" sz="1100" dirty="0"/>
              <a:t>front)/</a:t>
            </a:r>
            <a:r>
              <a:rPr lang="en-US" sz="1100" dirty="0" smtClean="0"/>
              <a:t>17.7mm (</a:t>
            </a:r>
            <a:r>
              <a:rPr lang="en-US" sz="1100" dirty="0"/>
              <a:t>back</a:t>
            </a:r>
            <a:r>
              <a:rPr lang="en-US" sz="1100" dirty="0" smtClean="0"/>
              <a:t>) thin, 3.07 lbs</a:t>
            </a:r>
            <a:r>
              <a:rPr lang="en-US" sz="1100" baseline="30000" dirty="0" smtClean="0"/>
              <a:t>8</a:t>
            </a:r>
            <a:endParaRPr lang="en-US" sz="1100" baseline="30000" dirty="0"/>
          </a:p>
          <a:p>
            <a:pPr marL="171450" indent="-171450">
              <a:spcAft>
                <a:spcPts val="138"/>
              </a:spcAft>
              <a:buClr>
                <a:schemeClr val="tx1"/>
              </a:buClr>
              <a:buSzPct val="100000"/>
              <a:buFont typeface="Arial" pitchFamily="34" charset="0"/>
              <a:buChar char="•"/>
            </a:pPr>
            <a:r>
              <a:rPr lang="en-US" sz="1100" dirty="0" smtClean="0"/>
              <a:t>128GB </a:t>
            </a:r>
            <a:r>
              <a:rPr lang="en-US" sz="1100" dirty="0" err="1" smtClean="0"/>
              <a:t>mSATA</a:t>
            </a:r>
            <a:r>
              <a:rPr lang="en-US" sz="1100" dirty="0" smtClean="0"/>
              <a:t> SSD</a:t>
            </a:r>
            <a:r>
              <a:rPr lang="en-US" sz="1100" baseline="30000" dirty="0" smtClean="0"/>
              <a:t>9</a:t>
            </a:r>
            <a:r>
              <a:rPr lang="en-US" sz="1100" dirty="0" smtClean="0"/>
              <a:t> storage</a:t>
            </a:r>
            <a:endParaRPr lang="en-US" sz="1100" dirty="0"/>
          </a:p>
          <a:p>
            <a:pPr marL="171450" indent="-171450">
              <a:spcAft>
                <a:spcPts val="138"/>
              </a:spcAft>
              <a:buClr>
                <a:schemeClr val="tx1"/>
              </a:buClr>
              <a:buSzPct val="100000"/>
              <a:buFont typeface="Arial" pitchFamily="34" charset="0"/>
              <a:buChar char="•"/>
            </a:pPr>
            <a:r>
              <a:rPr lang="en-US" sz="1100" dirty="0" smtClean="0"/>
              <a:t>Glass </a:t>
            </a:r>
            <a:r>
              <a:rPr lang="en-US" sz="1100" dirty="0" err="1" smtClean="0"/>
              <a:t>Imagepad</a:t>
            </a:r>
            <a:r>
              <a:rPr lang="en-US" sz="1100" dirty="0" smtClean="0"/>
              <a:t> with multi-gesture support</a:t>
            </a:r>
            <a:endParaRPr lang="en-US" sz="1100" dirty="0"/>
          </a:p>
          <a:p>
            <a:pPr marL="171450" indent="-171450">
              <a:spcAft>
                <a:spcPts val="138"/>
              </a:spcAft>
              <a:buClr>
                <a:schemeClr val="tx1"/>
              </a:buClr>
              <a:buSzPct val="100000"/>
              <a:buFont typeface="Arial" pitchFamily="34" charset="0"/>
              <a:buChar char="•"/>
            </a:pPr>
            <a:r>
              <a:rPr lang="en-US" sz="1100" dirty="0" smtClean="0"/>
              <a:t>Up to 7 hours battery life</a:t>
            </a:r>
            <a:r>
              <a:rPr lang="en-US" sz="1100" baseline="30000" dirty="0" smtClean="0"/>
              <a:t>1</a:t>
            </a:r>
            <a:endParaRPr lang="en-US" sz="1100" baseline="30000" dirty="0"/>
          </a:p>
          <a:p>
            <a:pPr marL="171450" indent="-171450">
              <a:spcAft>
                <a:spcPts val="138"/>
              </a:spcAft>
              <a:buClr>
                <a:schemeClr val="tx1"/>
              </a:buClr>
              <a:buSzPct val="100000"/>
              <a:buFont typeface="Arial" pitchFamily="34" charset="0"/>
              <a:buChar char="•"/>
            </a:pPr>
            <a:r>
              <a:rPr lang="en-US" sz="1100" b="1" dirty="0" smtClean="0"/>
              <a:t>TPM security</a:t>
            </a:r>
            <a:endParaRPr lang="en-US" sz="1100" b="1" dirty="0"/>
          </a:p>
        </p:txBody>
      </p:sp>
      <p:pic>
        <p:nvPicPr>
          <p:cNvPr id="59" name="Picture 49"/>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4163" y="2472427"/>
            <a:ext cx="2800350" cy="2163965"/>
          </a:xfrm>
          <a:prstGeom prst="rect">
            <a:avLst/>
          </a:prstGeom>
          <a:noFill/>
          <a:ln w="9525">
            <a:noFill/>
            <a:miter lim="800000"/>
            <a:headEnd/>
            <a:tailEnd/>
          </a:ln>
        </p:spPr>
      </p:pic>
      <p:cxnSp>
        <p:nvCxnSpPr>
          <p:cNvPr id="60" name="Straight Arrow Connector 59"/>
          <p:cNvCxnSpPr/>
          <p:nvPr/>
        </p:nvCxnSpPr>
        <p:spPr>
          <a:xfrm flipV="1">
            <a:off x="3327400" y="3430585"/>
            <a:ext cx="5105400" cy="9525"/>
          </a:xfrm>
          <a:prstGeom prst="straightConnector1">
            <a:avLst/>
          </a:prstGeom>
          <a:ln w="12700" cmpd="sng">
            <a:solidFill>
              <a:schemeClr val="accent1">
                <a:lumMod val="75000"/>
              </a:schemeClr>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nvGrpSpPr>
          <p:cNvPr id="61" name="Group 2"/>
          <p:cNvGrpSpPr>
            <a:grpSpLocks/>
          </p:cNvGrpSpPr>
          <p:nvPr/>
        </p:nvGrpSpPr>
        <p:grpSpPr bwMode="auto">
          <a:xfrm>
            <a:off x="4162425" y="3101972"/>
            <a:ext cx="657225" cy="670580"/>
            <a:chOff x="4355665" y="2951117"/>
            <a:chExt cx="657111" cy="670574"/>
          </a:xfrm>
        </p:grpSpPr>
        <p:sp>
          <p:nvSpPr>
            <p:cNvPr id="62" name="Oval 61"/>
            <p:cNvSpPr/>
            <p:nvPr/>
          </p:nvSpPr>
          <p:spPr>
            <a:xfrm>
              <a:off x="4355665" y="2951117"/>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1400" dirty="0">
                <a:solidFill>
                  <a:prstClr val="white"/>
                </a:solidFill>
                <a:cs typeface="Arial" pitchFamily="34" charset="0"/>
              </a:endParaRPr>
            </a:p>
          </p:txBody>
        </p:sp>
        <p:sp>
          <p:nvSpPr>
            <p:cNvPr id="63" name="Rectangle 62"/>
            <p:cNvSpPr/>
            <p:nvPr/>
          </p:nvSpPr>
          <p:spPr>
            <a:xfrm>
              <a:off x="4468230" y="3324177"/>
              <a:ext cx="485946" cy="297514"/>
            </a:xfrm>
            <a:prstGeom prst="rect">
              <a:avLst/>
            </a:prstGeom>
          </p:spPr>
          <p:txBody>
            <a:bodyPr wrap="none">
              <a:spAutoFit/>
            </a:bodyPr>
            <a:lstStyle/>
            <a:p>
              <a:pPr algn="ctr" defTabSz="914400">
                <a:lnSpc>
                  <a:spcPts val="800"/>
                </a:lnSpc>
                <a:spcAft>
                  <a:spcPts val="0"/>
                </a:spcAft>
                <a:defRPr/>
              </a:pPr>
              <a:r>
                <a:rPr lang="en-US" sz="750" smtClean="0">
                  <a:solidFill>
                    <a:prstClr val="black"/>
                  </a:solidFill>
                </a:rPr>
                <a:t>Up to 8 </a:t>
              </a:r>
              <a:endParaRPr lang="en-US" sz="750" dirty="0">
                <a:solidFill>
                  <a:prstClr val="black"/>
                </a:solidFill>
              </a:endParaRPr>
            </a:p>
            <a:p>
              <a:pPr algn="ctr" defTabSz="914400">
                <a:lnSpc>
                  <a:spcPts val="800"/>
                </a:lnSpc>
                <a:spcAft>
                  <a:spcPts val="0"/>
                </a:spcAft>
                <a:defRPr/>
              </a:pPr>
              <a:r>
                <a:rPr lang="en-US" sz="750" dirty="0">
                  <a:solidFill>
                    <a:prstClr val="black"/>
                  </a:solidFill>
                </a:rPr>
                <a:t>hours</a:t>
              </a:r>
              <a:r>
                <a:rPr lang="en-US" sz="750" baseline="30000" dirty="0">
                  <a:solidFill>
                    <a:prstClr val="black"/>
                  </a:solidFill>
                </a:rPr>
                <a:t>1</a:t>
              </a:r>
            </a:p>
          </p:txBody>
        </p:sp>
        <p:pic>
          <p:nvPicPr>
            <p:cNvPr id="64" name="Picture 9"/>
            <p:cNvPicPr>
              <a:picLocks noChangeAspect="1" noChangeArrowheads="1"/>
            </p:cNvPicPr>
            <p:nvPr/>
          </p:nvPicPr>
          <p:blipFill>
            <a:blip r:embed="rId3" cstate="email">
              <a:duotone>
                <a:schemeClr val="accent1">
                  <a:shade val="45000"/>
                  <a:satMod val="135000"/>
                </a:schemeClr>
                <a:prstClr val="white"/>
              </a:duotone>
              <a:clrChange>
                <a:clrFrom>
                  <a:srgbClr val="FFFFFF"/>
                </a:clrFrom>
                <a:clrTo>
                  <a:srgbClr val="FFFFFF">
                    <a:alpha val="0"/>
                  </a:srgbClr>
                </a:clrTo>
              </a:clrChange>
              <a:extLst>
                <a:ext uri="{28A0092B-C50C-407E-A947-70E740481C1C}">
                  <a14:useLocalDpi xmlns:a14="http://schemas.microsoft.com/office/drawing/2010/main"/>
                </a:ext>
              </a:extLst>
            </a:blip>
            <a:srcRect l="7834" t="25000" r="21655" b="12500"/>
            <a:stretch>
              <a:fillRect/>
            </a:stretch>
          </p:blipFill>
          <p:spPr bwMode="auto">
            <a:xfrm>
              <a:off x="4372636" y="3070656"/>
              <a:ext cx="509675" cy="287485"/>
            </a:xfrm>
            <a:prstGeom prst="rect">
              <a:avLst/>
            </a:prstGeom>
            <a:noFill/>
            <a:ln>
              <a:noFill/>
            </a:ln>
          </p:spPr>
        </p:pic>
      </p:grpSp>
      <p:sp>
        <p:nvSpPr>
          <p:cNvPr id="65" name="Oval 64"/>
          <p:cNvSpPr/>
          <p:nvPr/>
        </p:nvSpPr>
        <p:spPr>
          <a:xfrm>
            <a:off x="3470988" y="3102459"/>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1400" dirty="0">
              <a:solidFill>
                <a:prstClr val="white"/>
              </a:solidFill>
              <a:cs typeface="Arial" pitchFamily="34" charset="0"/>
            </a:endParaRPr>
          </a:p>
        </p:txBody>
      </p:sp>
      <p:grpSp>
        <p:nvGrpSpPr>
          <p:cNvPr id="66" name="Group 7"/>
          <p:cNvGrpSpPr>
            <a:grpSpLocks/>
          </p:cNvGrpSpPr>
          <p:nvPr/>
        </p:nvGrpSpPr>
        <p:grpSpPr bwMode="auto">
          <a:xfrm>
            <a:off x="6235700" y="3101972"/>
            <a:ext cx="657225" cy="657225"/>
            <a:chOff x="6959221" y="2951117"/>
            <a:chExt cx="657111" cy="657111"/>
          </a:xfrm>
        </p:grpSpPr>
        <p:sp>
          <p:nvSpPr>
            <p:cNvPr id="67" name="Oval 66"/>
            <p:cNvSpPr/>
            <p:nvPr/>
          </p:nvSpPr>
          <p:spPr>
            <a:xfrm>
              <a:off x="6959221" y="2951117"/>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1400" dirty="0">
                <a:solidFill>
                  <a:prstClr val="white"/>
                </a:solidFill>
                <a:cs typeface="Arial" pitchFamily="34" charset="0"/>
              </a:endParaRPr>
            </a:p>
          </p:txBody>
        </p:sp>
        <p:sp>
          <p:nvSpPr>
            <p:cNvPr id="68" name="Rectangle 45"/>
            <p:cNvSpPr>
              <a:spLocks noChangeArrowheads="1"/>
            </p:cNvSpPr>
            <p:nvPr/>
          </p:nvSpPr>
          <p:spPr bwMode="auto">
            <a:xfrm>
              <a:off x="7035820" y="3113884"/>
              <a:ext cx="558069" cy="348752"/>
            </a:xfrm>
            <a:prstGeom prst="rect">
              <a:avLst/>
            </a:prstGeom>
            <a:noFill/>
            <a:ln w="9525">
              <a:noFill/>
              <a:miter lim="800000"/>
              <a:headEnd/>
              <a:tailEnd/>
            </a:ln>
          </p:spPr>
          <p:txBody>
            <a:bodyPr wrap="none">
              <a:spAutoFit/>
            </a:bodyPr>
            <a:lstStyle/>
            <a:p>
              <a:pPr algn="ctr" defTabSz="914400">
                <a:lnSpc>
                  <a:spcPts val="1000"/>
                </a:lnSpc>
              </a:pPr>
              <a:r>
                <a:rPr lang="en-US" sz="800" smtClean="0">
                  <a:solidFill>
                    <a:srgbClr val="000000"/>
                  </a:solidFill>
                </a:rPr>
                <a:t>12 mo </a:t>
              </a:r>
              <a:endParaRPr lang="en-US" sz="800" dirty="0">
                <a:solidFill>
                  <a:srgbClr val="000000"/>
                </a:solidFill>
              </a:endParaRPr>
            </a:p>
            <a:p>
              <a:pPr algn="ctr" defTabSz="914400">
                <a:lnSpc>
                  <a:spcPts val="1000"/>
                </a:lnSpc>
              </a:pPr>
              <a:r>
                <a:rPr lang="en-US" sz="800" dirty="0">
                  <a:solidFill>
                    <a:srgbClr val="000000"/>
                  </a:solidFill>
                </a:rPr>
                <a:t>Lifecycle</a:t>
              </a:r>
            </a:p>
          </p:txBody>
        </p:sp>
      </p:grpSp>
      <p:grpSp>
        <p:nvGrpSpPr>
          <p:cNvPr id="69" name="Group 6"/>
          <p:cNvGrpSpPr>
            <a:grpSpLocks/>
          </p:cNvGrpSpPr>
          <p:nvPr/>
        </p:nvGrpSpPr>
        <p:grpSpPr bwMode="auto">
          <a:xfrm>
            <a:off x="5543550" y="3101972"/>
            <a:ext cx="657225" cy="657225"/>
            <a:chOff x="6078399" y="2951117"/>
            <a:chExt cx="657111" cy="657111"/>
          </a:xfrm>
        </p:grpSpPr>
        <p:sp>
          <p:nvSpPr>
            <p:cNvPr id="70" name="Oval 69"/>
            <p:cNvSpPr/>
            <p:nvPr/>
          </p:nvSpPr>
          <p:spPr>
            <a:xfrm>
              <a:off x="6078399" y="2951117"/>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1400" dirty="0">
                <a:solidFill>
                  <a:prstClr val="white"/>
                </a:solidFill>
                <a:cs typeface="Arial" pitchFamily="34" charset="0"/>
              </a:endParaRPr>
            </a:p>
          </p:txBody>
        </p:sp>
        <p:sp>
          <p:nvSpPr>
            <p:cNvPr id="71" name="Rectangle 70"/>
            <p:cNvSpPr/>
            <p:nvPr/>
          </p:nvSpPr>
          <p:spPr>
            <a:xfrm>
              <a:off x="6241238" y="3403477"/>
              <a:ext cx="357728" cy="194891"/>
            </a:xfrm>
            <a:prstGeom prst="rect">
              <a:avLst/>
            </a:prstGeom>
          </p:spPr>
          <p:txBody>
            <a:bodyPr wrap="none">
              <a:spAutoFit/>
            </a:bodyPr>
            <a:lstStyle/>
            <a:p>
              <a:pPr algn="ctr" defTabSz="914400">
                <a:lnSpc>
                  <a:spcPts val="800"/>
                </a:lnSpc>
                <a:spcAft>
                  <a:spcPts val="0"/>
                </a:spcAft>
                <a:defRPr/>
              </a:pPr>
              <a:r>
                <a:rPr lang="en-US" sz="750" dirty="0">
                  <a:solidFill>
                    <a:prstClr val="black"/>
                  </a:solidFill>
                </a:rPr>
                <a:t>TPM</a:t>
              </a:r>
            </a:p>
          </p:txBody>
        </p:sp>
        <p:pic>
          <p:nvPicPr>
            <p:cNvPr id="72" name="Picture 6" descr="buttons,cropped images,cropped pictures,icons,locked,locks,padlocks,PNG,safety,secured,secures,securities,symbols,transparent background,unlocked,unsecure,unsecured"/>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71648" y="2974287"/>
              <a:ext cx="472898" cy="472898"/>
            </a:xfrm>
            <a:prstGeom prst="rect">
              <a:avLst/>
            </a:prstGeom>
            <a:noFill/>
            <a:ln w="9525">
              <a:noFill/>
              <a:miter lim="800000"/>
              <a:headEnd/>
              <a:tailEnd/>
            </a:ln>
          </p:spPr>
        </p:pic>
      </p:grpSp>
      <p:grpSp>
        <p:nvGrpSpPr>
          <p:cNvPr id="73" name="Group 3"/>
          <p:cNvGrpSpPr>
            <a:grpSpLocks/>
          </p:cNvGrpSpPr>
          <p:nvPr/>
        </p:nvGrpSpPr>
        <p:grpSpPr bwMode="auto">
          <a:xfrm>
            <a:off x="4854575" y="3101972"/>
            <a:ext cx="690563" cy="657225"/>
            <a:chOff x="5199860" y="2951117"/>
            <a:chExt cx="690507" cy="657111"/>
          </a:xfrm>
        </p:grpSpPr>
        <p:sp>
          <p:nvSpPr>
            <p:cNvPr id="74" name="Oval 73"/>
            <p:cNvSpPr/>
            <p:nvPr/>
          </p:nvSpPr>
          <p:spPr>
            <a:xfrm>
              <a:off x="5199860" y="2951117"/>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1400" dirty="0">
                <a:solidFill>
                  <a:prstClr val="white"/>
                </a:solidFill>
                <a:cs typeface="Arial" pitchFamily="34" charset="0"/>
              </a:endParaRPr>
            </a:p>
          </p:txBody>
        </p:sp>
        <p:pic>
          <p:nvPicPr>
            <p:cNvPr id="75" name="Picture 2"/>
            <p:cNvPicPr>
              <a:picLocks noChangeAspect="1" noChangeArrowheads="1"/>
            </p:cNvPicPr>
            <p:nvPr/>
          </p:nvPicPr>
          <p:blipFill>
            <a:blip r:embed="rId5" cstate="email">
              <a:duotone>
                <a:schemeClr val="accent1">
                  <a:shade val="45000"/>
                  <a:satMod val="135000"/>
                </a:schemeClr>
                <a:prstClr val="white"/>
              </a:duotone>
              <a:clrChange>
                <a:clrFrom>
                  <a:srgbClr val="FFFFFF"/>
                </a:clrFrom>
                <a:clrTo>
                  <a:srgbClr val="FFFFFF">
                    <a:alpha val="0"/>
                  </a:srgbClr>
                </a:clrTo>
              </a:clrChange>
              <a:extLst>
                <a:ext uri="{28A0092B-C50C-407E-A947-70E740481C1C}">
                  <a14:useLocalDpi xmlns:a14="http://schemas.microsoft.com/office/drawing/2010/main"/>
                </a:ext>
              </a:extLst>
            </a:blip>
            <a:srcRect r="50000"/>
            <a:stretch>
              <a:fillRect/>
            </a:stretch>
          </p:blipFill>
          <p:spPr bwMode="auto">
            <a:xfrm>
              <a:off x="5230857" y="3076029"/>
              <a:ext cx="659510" cy="432121"/>
            </a:xfrm>
            <a:prstGeom prst="rect">
              <a:avLst/>
            </a:prstGeom>
            <a:noFill/>
            <a:ln>
              <a:noFill/>
            </a:ln>
          </p:spPr>
        </p:pic>
      </p:grpSp>
      <p:sp>
        <p:nvSpPr>
          <p:cNvPr id="76" name="Rectangle 75"/>
          <p:cNvSpPr/>
          <p:nvPr/>
        </p:nvSpPr>
        <p:spPr>
          <a:xfrm>
            <a:off x="4179888" y="2873372"/>
            <a:ext cx="2016899" cy="220573"/>
          </a:xfrm>
          <a:prstGeom prst="rect">
            <a:avLst/>
          </a:prstGeom>
        </p:spPr>
        <p:txBody>
          <a:bodyPr wrap="none">
            <a:spAutoFit/>
          </a:bodyPr>
          <a:lstStyle/>
          <a:p>
            <a:pPr fontAlgn="auto">
              <a:lnSpc>
                <a:spcPts val="1000"/>
              </a:lnSpc>
              <a:spcBef>
                <a:spcPts val="0"/>
              </a:spcBef>
              <a:spcAft>
                <a:spcPts val="0"/>
              </a:spcAft>
              <a:defRPr/>
            </a:pPr>
            <a:r>
              <a:rPr lang="en-US" sz="700" smtClean="0">
                <a:solidFill>
                  <a:schemeClr val="tx2">
                    <a:lumMod val="50000"/>
                  </a:schemeClr>
                </a:solidFill>
              </a:rPr>
              <a:t>* Max thickness at the back. Front is 14.5 mm thin</a:t>
            </a:r>
            <a:endParaRPr lang="en-US" sz="700" dirty="0">
              <a:solidFill>
                <a:schemeClr val="tx2">
                  <a:lumMod val="50000"/>
                </a:schemeClr>
              </a:solidFill>
            </a:endParaRPr>
          </a:p>
        </p:txBody>
      </p:sp>
      <p:grpSp>
        <p:nvGrpSpPr>
          <p:cNvPr id="77" name="Group 21"/>
          <p:cNvGrpSpPr>
            <a:grpSpLocks/>
          </p:cNvGrpSpPr>
          <p:nvPr/>
        </p:nvGrpSpPr>
        <p:grpSpPr bwMode="auto">
          <a:xfrm>
            <a:off x="6851650" y="3114672"/>
            <a:ext cx="795338" cy="657225"/>
            <a:chOff x="8212501" y="2521503"/>
            <a:chExt cx="795368" cy="657111"/>
          </a:xfrm>
        </p:grpSpPr>
        <p:sp>
          <p:nvSpPr>
            <p:cNvPr id="78" name="Oval 77"/>
            <p:cNvSpPr/>
            <p:nvPr/>
          </p:nvSpPr>
          <p:spPr>
            <a:xfrm>
              <a:off x="8284381" y="2521503"/>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1400" dirty="0">
                <a:solidFill>
                  <a:prstClr val="white"/>
                </a:solidFill>
                <a:cs typeface="Arial" pitchFamily="34" charset="0"/>
              </a:endParaRPr>
            </a:p>
          </p:txBody>
        </p:sp>
        <p:sp>
          <p:nvSpPr>
            <p:cNvPr id="79" name="Rectangle 102"/>
            <p:cNvSpPr>
              <a:spLocks noChangeArrowheads="1"/>
            </p:cNvSpPr>
            <p:nvPr/>
          </p:nvSpPr>
          <p:spPr bwMode="auto">
            <a:xfrm>
              <a:off x="8212501" y="2617797"/>
              <a:ext cx="795368" cy="477054"/>
            </a:xfrm>
            <a:prstGeom prst="rect">
              <a:avLst/>
            </a:prstGeom>
            <a:noFill/>
            <a:ln w="9525">
              <a:noFill/>
              <a:miter lim="800000"/>
              <a:headEnd/>
              <a:tailEnd/>
            </a:ln>
          </p:spPr>
          <p:txBody>
            <a:bodyPr>
              <a:spAutoFit/>
            </a:bodyPr>
            <a:lstStyle/>
            <a:p>
              <a:pPr algn="ctr" defTabSz="914400">
                <a:lnSpc>
                  <a:spcPts val="1000"/>
                </a:lnSpc>
              </a:pPr>
              <a:r>
                <a:rPr lang="en-US" sz="800" smtClean="0">
                  <a:solidFill>
                    <a:srgbClr val="000000"/>
                  </a:solidFill>
                </a:rPr>
                <a:t>1/1/0 Commercial Warranty</a:t>
              </a:r>
              <a:endParaRPr lang="en-US" sz="800" dirty="0">
                <a:solidFill>
                  <a:srgbClr val="000000"/>
                </a:solidFill>
              </a:endParaRPr>
            </a:p>
          </p:txBody>
        </p:sp>
      </p:grpSp>
      <p:grpSp>
        <p:nvGrpSpPr>
          <p:cNvPr id="80" name="Group 104"/>
          <p:cNvGrpSpPr>
            <a:grpSpLocks/>
          </p:cNvGrpSpPr>
          <p:nvPr/>
        </p:nvGrpSpPr>
        <p:grpSpPr bwMode="auto">
          <a:xfrm>
            <a:off x="7583488" y="3097210"/>
            <a:ext cx="742950" cy="657225"/>
            <a:chOff x="2452684" y="2605742"/>
            <a:chExt cx="744114" cy="657111"/>
          </a:xfrm>
        </p:grpSpPr>
        <p:sp>
          <p:nvSpPr>
            <p:cNvPr id="81" name="Oval 80"/>
            <p:cNvSpPr/>
            <p:nvPr/>
          </p:nvSpPr>
          <p:spPr>
            <a:xfrm>
              <a:off x="2480734" y="2605742"/>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1400" dirty="0">
                <a:solidFill>
                  <a:prstClr val="white"/>
                </a:solidFill>
                <a:cs typeface="Arial" pitchFamily="34" charset="0"/>
              </a:endParaRPr>
            </a:p>
          </p:txBody>
        </p:sp>
        <p:sp>
          <p:nvSpPr>
            <p:cNvPr id="82" name="Rectangle 81"/>
            <p:cNvSpPr/>
            <p:nvPr/>
          </p:nvSpPr>
          <p:spPr>
            <a:xfrm>
              <a:off x="2452684" y="2759702"/>
              <a:ext cx="744114" cy="399981"/>
            </a:xfrm>
            <a:prstGeom prst="rect">
              <a:avLst/>
            </a:prstGeom>
          </p:spPr>
          <p:txBody>
            <a:bodyPr wrap="none">
              <a:spAutoFit/>
            </a:bodyPr>
            <a:lstStyle/>
            <a:p>
              <a:pPr algn="ctr" defTabSz="914400">
                <a:lnSpc>
                  <a:spcPts val="800"/>
                </a:lnSpc>
                <a:spcAft>
                  <a:spcPts val="0"/>
                </a:spcAft>
                <a:defRPr/>
              </a:pPr>
              <a:r>
                <a:rPr lang="en-US" sz="750" dirty="0"/>
                <a:t>Rapid</a:t>
              </a:r>
            </a:p>
            <a:p>
              <a:pPr algn="ctr" defTabSz="914400">
                <a:lnSpc>
                  <a:spcPts val="800"/>
                </a:lnSpc>
                <a:spcAft>
                  <a:spcPts val="0"/>
                </a:spcAft>
                <a:defRPr/>
              </a:pPr>
              <a:r>
                <a:rPr lang="en-US" sz="750" dirty="0"/>
                <a:t>Response</a:t>
              </a:r>
            </a:p>
            <a:p>
              <a:pPr algn="ctr" defTabSz="914400">
                <a:lnSpc>
                  <a:spcPts val="800"/>
                </a:lnSpc>
                <a:spcAft>
                  <a:spcPts val="0"/>
                </a:spcAft>
                <a:defRPr/>
              </a:pPr>
              <a:r>
                <a:rPr lang="en-US" sz="750" dirty="0"/>
                <a:t>Technology</a:t>
              </a:r>
              <a:r>
                <a:rPr lang="en-US" sz="750" baseline="30000" dirty="0"/>
                <a:t>10</a:t>
              </a:r>
              <a:endParaRPr lang="en-US" sz="750" dirty="0"/>
            </a:p>
          </p:txBody>
        </p:sp>
      </p:grpSp>
      <p:pic>
        <p:nvPicPr>
          <p:cNvPr id="83" name="Picture 3" descr="C:\Users\Justin Chuan\Desktop\Untitled-1.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619500" y="3289297"/>
            <a:ext cx="374650" cy="280988"/>
          </a:xfrm>
          <a:prstGeom prst="rect">
            <a:avLst/>
          </a:prstGeom>
          <a:noFill/>
          <a:ln w="9525">
            <a:noFill/>
            <a:miter lim="800000"/>
            <a:headEnd/>
            <a:tailEnd/>
          </a:ln>
        </p:spPr>
      </p:pic>
      <p:sp>
        <p:nvSpPr>
          <p:cNvPr id="84" name="Text Placeholder 4"/>
          <p:cNvSpPr txBox="1">
            <a:spLocks/>
          </p:cNvSpPr>
          <p:nvPr/>
        </p:nvSpPr>
        <p:spPr>
          <a:xfrm>
            <a:off x="4398538" y="4054493"/>
            <a:ext cx="1739900" cy="257175"/>
          </a:xfrm>
          <a:prstGeom prst="rect">
            <a:avLst/>
          </a:prstGeom>
        </p:spPr>
        <p:txBody>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accent1"/>
                </a:solidFill>
                <a:latin typeface="HP Simplified" pitchFamily="34" charset="0"/>
                <a:ea typeface="+mn-ea"/>
                <a:cs typeface="HP Simplified" pitchFamily="34" charset="0"/>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HP Simplified" pitchFamily="34" charset="0"/>
                <a:ea typeface="+mn-ea"/>
                <a:cs typeface="HP Simplified" pitchFamily="34" charset="0"/>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rgbClr val="000000"/>
                </a:solidFill>
                <a:latin typeface="HP Simplified" pitchFamily="34" charset="0"/>
                <a:ea typeface="+mn-ea"/>
                <a:cs typeface="HP Simplified" pitchFamily="34" charset="0"/>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dirty="0" smtClean="0">
                <a:solidFill>
                  <a:srgbClr val="000000"/>
                </a:solidFill>
                <a:latin typeface="HP Simplified" pitchFamily="34" charset="0"/>
                <a:ea typeface="+mn-ea"/>
                <a:cs typeface="HP Simplified" pitchFamily="34" charset="0"/>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rgbClr val="000000"/>
                </a:solidFill>
                <a:latin typeface="HP Simplified" pitchFamily="34" charset="0"/>
                <a:ea typeface="+mn-ea"/>
                <a:cs typeface="HP Simplified" pitchFamily="34" charset="0"/>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40"/>
              </a:spcAft>
              <a:defRPr/>
            </a:pPr>
            <a:r>
              <a:rPr lang="en-US" sz="1200" u="sng" dirty="0" smtClean="0">
                <a:solidFill>
                  <a:schemeClr val="tx1"/>
                </a:solidFill>
                <a:latin typeface="+mn-lt"/>
                <a:cs typeface="Arial" pitchFamily="34" charset="0"/>
              </a:rPr>
              <a:t>Product Features</a:t>
            </a:r>
            <a:endParaRPr lang="en-US" sz="1200" u="sng" dirty="0">
              <a:solidFill>
                <a:schemeClr val="tx1"/>
              </a:solidFill>
              <a:latin typeface="+mn-lt"/>
              <a:cs typeface="Arial" pitchFamily="34" charset="0"/>
            </a:endParaRPr>
          </a:p>
        </p:txBody>
      </p:sp>
      <p:grpSp>
        <p:nvGrpSpPr>
          <p:cNvPr id="86" name="Group 2050"/>
          <p:cNvGrpSpPr>
            <a:grpSpLocks/>
          </p:cNvGrpSpPr>
          <p:nvPr/>
        </p:nvGrpSpPr>
        <p:grpSpPr bwMode="auto">
          <a:xfrm>
            <a:off x="284163" y="1547284"/>
            <a:ext cx="3786187" cy="747712"/>
            <a:chOff x="284480" y="889861"/>
            <a:chExt cx="3785404" cy="748444"/>
          </a:xfrm>
        </p:grpSpPr>
        <p:pic>
          <p:nvPicPr>
            <p:cNvPr id="87" name="Picture 86"/>
            <p:cNvPicPr>
              <a:picLocks noChangeAspect="1"/>
            </p:cNvPicPr>
            <p:nvPr/>
          </p:nvPicPr>
          <p:blipFill rotWithShape="1">
            <a:blip r:embed="rId7" cstate="email">
              <a:extLst>
                <a:ext uri="{28A0092B-C50C-407E-A947-70E740481C1C}">
                  <a14:useLocalDpi xmlns:a14="http://schemas.microsoft.com/office/drawing/2010/main"/>
                </a:ext>
              </a:extLst>
            </a:blip>
            <a:srcRect t="19574"/>
            <a:stretch/>
          </p:blipFill>
          <p:spPr>
            <a:xfrm>
              <a:off x="2612860" y="896217"/>
              <a:ext cx="1193553" cy="742088"/>
            </a:xfrm>
            <a:prstGeom prst="rect">
              <a:avLst/>
            </a:prstGeom>
            <a:solidFill>
              <a:schemeClr val="bg1">
                <a:lumMod val="95000"/>
              </a:schemeClr>
            </a:solidFill>
            <a:ln w="15875">
              <a:solidFill>
                <a:schemeClr val="bg1"/>
              </a:solidFill>
            </a:ln>
            <a:effectLst>
              <a:outerShdw blurRad="50800" dist="38100" dir="5400000" algn="t" rotWithShape="0">
                <a:prstClr val="black">
                  <a:alpha val="40000"/>
                </a:prstClr>
              </a:outerShdw>
            </a:effectLst>
          </p:spPr>
        </p:pic>
        <p:pic>
          <p:nvPicPr>
            <p:cNvPr id="88" name="Picture 87"/>
            <p:cNvPicPr>
              <a:picLocks noChangeAspect="1"/>
            </p:cNvPicPr>
            <p:nvPr/>
          </p:nvPicPr>
          <p:blipFill rotWithShape="1">
            <a:blip r:embed="rId8" cstate="email">
              <a:extLst>
                <a:ext uri="{28A0092B-C50C-407E-A947-70E740481C1C}">
                  <a14:useLocalDpi xmlns:a14="http://schemas.microsoft.com/office/drawing/2010/main"/>
                </a:ext>
              </a:extLst>
            </a:blip>
            <a:srcRect l="25547" t="14365" r="12909" b="27076"/>
            <a:stretch/>
          </p:blipFill>
          <p:spPr>
            <a:xfrm>
              <a:off x="1449464" y="907340"/>
              <a:ext cx="1096735" cy="713486"/>
            </a:xfrm>
            <a:prstGeom prst="rect">
              <a:avLst/>
            </a:prstGeom>
            <a:solidFill>
              <a:schemeClr val="bg1">
                <a:lumMod val="95000"/>
              </a:schemeClr>
            </a:solidFill>
            <a:ln w="15875">
              <a:solidFill>
                <a:schemeClr val="bg1"/>
              </a:solidFill>
            </a:ln>
            <a:effectLst>
              <a:outerShdw blurRad="50800" dist="38100" dir="5400000" algn="t" rotWithShape="0">
                <a:prstClr val="black">
                  <a:alpha val="40000"/>
                </a:prstClr>
              </a:outerShdw>
            </a:effectLst>
          </p:spPr>
        </p:pic>
        <p:pic>
          <p:nvPicPr>
            <p:cNvPr id="89" name="Picture 88"/>
            <p:cNvPicPr>
              <a:picLocks noChangeAspect="1"/>
            </p:cNvPicPr>
            <p:nvPr/>
          </p:nvPicPr>
          <p:blipFill>
            <a:blip r:embed="rId9" cstate="email">
              <a:extLst>
                <a:ext uri="{28A0092B-C50C-407E-A947-70E740481C1C}">
                  <a14:useLocalDpi xmlns:a14="http://schemas.microsoft.com/office/drawing/2010/main"/>
                </a:ext>
              </a:extLst>
            </a:blip>
            <a:srcRect l="9255" t="15041" r="20647" b="25853"/>
            <a:stretch>
              <a:fillRect/>
            </a:stretch>
          </p:blipFill>
          <p:spPr>
            <a:xfrm>
              <a:off x="284480" y="907340"/>
              <a:ext cx="1104672" cy="719842"/>
            </a:xfrm>
            <a:prstGeom prst="rect">
              <a:avLst/>
            </a:prstGeom>
            <a:solidFill>
              <a:schemeClr val="bg1">
                <a:lumMod val="95000"/>
              </a:schemeClr>
            </a:solidFill>
            <a:ln w="15875">
              <a:solidFill>
                <a:schemeClr val="bg1"/>
              </a:solidFill>
            </a:ln>
            <a:effectLst>
              <a:outerShdw blurRad="50800" dist="38100" dir="5400000" algn="t" rotWithShape="0">
                <a:prstClr val="black">
                  <a:alpha val="40000"/>
                </a:prstClr>
              </a:outerShdw>
            </a:effectLst>
          </p:spPr>
        </p:pic>
        <p:pic>
          <p:nvPicPr>
            <p:cNvPr id="90" name="Picture 89"/>
            <p:cNvPicPr>
              <a:picLocks noChangeAspect="1"/>
            </p:cNvPicPr>
            <p:nvPr/>
          </p:nvPicPr>
          <p:blipFill rotWithShape="1">
            <a:blip r:embed="rId7" cstate="email">
              <a:extLst>
                <a:ext uri="{28A0092B-C50C-407E-A947-70E740481C1C}">
                  <a14:useLocalDpi xmlns:a14="http://schemas.microsoft.com/office/drawing/2010/main"/>
                </a:ext>
              </a:extLst>
            </a:blip>
            <a:srcRect t="19574"/>
            <a:stretch/>
          </p:blipFill>
          <p:spPr>
            <a:xfrm>
              <a:off x="2612860" y="896217"/>
              <a:ext cx="1193553" cy="742088"/>
            </a:xfrm>
            <a:prstGeom prst="rect">
              <a:avLst/>
            </a:prstGeom>
            <a:solidFill>
              <a:schemeClr val="bg1">
                <a:lumMod val="95000"/>
              </a:schemeClr>
            </a:solidFill>
            <a:ln w="15875">
              <a:solidFill>
                <a:schemeClr val="bg1"/>
              </a:solidFill>
            </a:ln>
            <a:effectLst>
              <a:outerShdw blurRad="50800" dist="38100" dir="5400000" algn="t" rotWithShape="0">
                <a:prstClr val="black">
                  <a:alpha val="40000"/>
                </a:prstClr>
              </a:outerShdw>
            </a:effectLst>
          </p:spPr>
        </p:pic>
        <p:pic>
          <p:nvPicPr>
            <p:cNvPr id="91" name="Picture 90"/>
            <p:cNvPicPr>
              <a:picLocks noChangeAspect="1"/>
            </p:cNvPicPr>
            <p:nvPr/>
          </p:nvPicPr>
          <p:blipFill rotWithShape="1">
            <a:blip r:embed="rId8" cstate="email">
              <a:extLst>
                <a:ext uri="{28A0092B-C50C-407E-A947-70E740481C1C}">
                  <a14:useLocalDpi xmlns:a14="http://schemas.microsoft.com/office/drawing/2010/main"/>
                </a:ext>
              </a:extLst>
            </a:blip>
            <a:srcRect l="25547" t="14365" r="12909" b="27076"/>
            <a:stretch/>
          </p:blipFill>
          <p:spPr>
            <a:xfrm>
              <a:off x="1452638" y="907340"/>
              <a:ext cx="1096735" cy="713486"/>
            </a:xfrm>
            <a:prstGeom prst="rect">
              <a:avLst/>
            </a:prstGeom>
            <a:solidFill>
              <a:schemeClr val="bg1">
                <a:lumMod val="95000"/>
              </a:schemeClr>
            </a:solidFill>
            <a:ln w="15875">
              <a:solidFill>
                <a:schemeClr val="bg1"/>
              </a:solidFill>
            </a:ln>
            <a:effectLst>
              <a:outerShdw blurRad="50800" dist="38100" dir="5400000" algn="t" rotWithShape="0">
                <a:prstClr val="black">
                  <a:alpha val="40000"/>
                </a:prstClr>
              </a:outerShdw>
            </a:effectLst>
          </p:spPr>
        </p:pic>
        <p:pic>
          <p:nvPicPr>
            <p:cNvPr id="92" name="Picture 91"/>
            <p:cNvPicPr>
              <a:picLocks noChangeAspect="1"/>
            </p:cNvPicPr>
            <p:nvPr/>
          </p:nvPicPr>
          <p:blipFill>
            <a:blip r:embed="rId9" cstate="email">
              <a:extLst>
                <a:ext uri="{28A0092B-C50C-407E-A947-70E740481C1C}">
                  <a14:useLocalDpi xmlns:a14="http://schemas.microsoft.com/office/drawing/2010/main"/>
                </a:ext>
              </a:extLst>
            </a:blip>
            <a:srcRect l="9255" t="15041" r="20647" b="25853"/>
            <a:stretch>
              <a:fillRect/>
            </a:stretch>
          </p:blipFill>
          <p:spPr>
            <a:xfrm>
              <a:off x="284480" y="907340"/>
              <a:ext cx="1104672" cy="719842"/>
            </a:xfrm>
            <a:prstGeom prst="rect">
              <a:avLst/>
            </a:prstGeom>
            <a:solidFill>
              <a:schemeClr val="bg1">
                <a:lumMod val="95000"/>
              </a:schemeClr>
            </a:solidFill>
            <a:ln w="15875">
              <a:solidFill>
                <a:schemeClr val="bg1"/>
              </a:solidFill>
            </a:ln>
            <a:effectLst>
              <a:outerShdw blurRad="50800" dist="38100" dir="5400000" algn="t" rotWithShape="0">
                <a:prstClr val="black">
                  <a:alpha val="40000"/>
                </a:prstClr>
              </a:outerShdw>
            </a:effectLst>
          </p:spPr>
        </p:pic>
        <p:sp>
          <p:nvSpPr>
            <p:cNvPr id="93" name="Rectangle 56"/>
            <p:cNvSpPr>
              <a:spLocks noChangeArrowheads="1"/>
            </p:cNvSpPr>
            <p:nvPr/>
          </p:nvSpPr>
          <p:spPr bwMode="auto">
            <a:xfrm>
              <a:off x="284480" y="889861"/>
              <a:ext cx="1104054" cy="307777"/>
            </a:xfrm>
            <a:prstGeom prst="rect">
              <a:avLst/>
            </a:prstGeom>
            <a:noFill/>
            <a:ln w="9525">
              <a:noFill/>
              <a:miter lim="800000"/>
              <a:headEnd/>
              <a:tailEnd/>
            </a:ln>
          </p:spPr>
          <p:txBody>
            <a:bodyPr>
              <a:spAutoFit/>
            </a:bodyPr>
            <a:lstStyle/>
            <a:p>
              <a:pPr algn="ctr" defTabSz="914400"/>
              <a:r>
                <a:rPr lang="en-US" sz="700" smtClean="0">
                  <a:solidFill>
                    <a:schemeClr val="bg1"/>
                  </a:solidFill>
                </a:rPr>
                <a:t>All Metal </a:t>
              </a:r>
              <a:r>
                <a:rPr lang="en-US" sz="700" dirty="0">
                  <a:solidFill>
                    <a:schemeClr val="bg1"/>
                  </a:solidFill>
                </a:rPr>
                <a:t/>
              </a:r>
              <a:br>
                <a:rPr lang="en-US" sz="700" dirty="0">
                  <a:solidFill>
                    <a:schemeClr val="bg1"/>
                  </a:solidFill>
                </a:rPr>
              </a:br>
              <a:r>
                <a:rPr lang="en-US" sz="700" dirty="0">
                  <a:solidFill>
                    <a:schemeClr val="bg1"/>
                  </a:solidFill>
                </a:rPr>
                <a:t>Chassis</a:t>
              </a:r>
            </a:p>
          </p:txBody>
        </p:sp>
        <p:sp>
          <p:nvSpPr>
            <p:cNvPr id="94" name="Rectangle 57"/>
            <p:cNvSpPr>
              <a:spLocks noChangeArrowheads="1"/>
            </p:cNvSpPr>
            <p:nvPr/>
          </p:nvSpPr>
          <p:spPr bwMode="auto">
            <a:xfrm>
              <a:off x="1330958" y="896687"/>
              <a:ext cx="1364829" cy="200055"/>
            </a:xfrm>
            <a:prstGeom prst="rect">
              <a:avLst/>
            </a:prstGeom>
            <a:noFill/>
            <a:ln w="9525">
              <a:noFill/>
              <a:miter lim="800000"/>
              <a:headEnd/>
              <a:tailEnd/>
            </a:ln>
          </p:spPr>
          <p:txBody>
            <a:bodyPr>
              <a:spAutoFit/>
            </a:bodyPr>
            <a:lstStyle/>
            <a:p>
              <a:pPr marL="174625" indent="-174625" algn="ctr" defTabSz="914400"/>
              <a:r>
                <a:rPr lang="en-US" sz="700" smtClean="0">
                  <a:solidFill>
                    <a:srgbClr val="000000"/>
                  </a:solidFill>
                </a:rPr>
                <a:t>Incredibly Thin</a:t>
              </a:r>
              <a:endParaRPr lang="en-US" sz="700" dirty="0">
                <a:solidFill>
                  <a:srgbClr val="000000"/>
                </a:solidFill>
              </a:endParaRPr>
            </a:p>
          </p:txBody>
        </p:sp>
        <p:sp>
          <p:nvSpPr>
            <p:cNvPr id="95" name="Rectangle 58"/>
            <p:cNvSpPr>
              <a:spLocks noChangeArrowheads="1"/>
            </p:cNvSpPr>
            <p:nvPr/>
          </p:nvSpPr>
          <p:spPr bwMode="auto">
            <a:xfrm>
              <a:off x="2782949" y="896687"/>
              <a:ext cx="1286935" cy="200055"/>
            </a:xfrm>
            <a:prstGeom prst="rect">
              <a:avLst/>
            </a:prstGeom>
            <a:noFill/>
            <a:ln w="9525">
              <a:noFill/>
              <a:miter lim="800000"/>
              <a:headEnd/>
              <a:tailEnd/>
            </a:ln>
          </p:spPr>
          <p:txBody>
            <a:bodyPr>
              <a:spAutoFit/>
            </a:bodyPr>
            <a:lstStyle/>
            <a:p>
              <a:pPr marL="174625" indent="-174625" algn="ctr" defTabSz="914400"/>
              <a:r>
                <a:rPr lang="en-US" sz="700" smtClean="0">
                  <a:solidFill>
                    <a:schemeClr val="bg1"/>
                  </a:solidFill>
                </a:rPr>
                <a:t>Beats Audio</a:t>
              </a:r>
              <a:endParaRPr lang="en-US" sz="700" dirty="0">
                <a:solidFill>
                  <a:schemeClr val="bg1"/>
                </a:solidFill>
              </a:endParaRPr>
            </a:p>
          </p:txBody>
        </p:sp>
      </p:grpSp>
      <p:grpSp>
        <p:nvGrpSpPr>
          <p:cNvPr id="96" name="Group 9"/>
          <p:cNvGrpSpPr>
            <a:grpSpLocks/>
          </p:cNvGrpSpPr>
          <p:nvPr/>
        </p:nvGrpSpPr>
        <p:grpSpPr bwMode="auto">
          <a:xfrm>
            <a:off x="128588" y="4718179"/>
            <a:ext cx="3678237" cy="777875"/>
            <a:chOff x="188678" y="3787139"/>
            <a:chExt cx="3678895" cy="779155"/>
          </a:xfrm>
        </p:grpSpPr>
        <p:grpSp>
          <p:nvGrpSpPr>
            <p:cNvPr id="97" name="Group 4"/>
            <p:cNvGrpSpPr>
              <a:grpSpLocks/>
            </p:cNvGrpSpPr>
            <p:nvPr/>
          </p:nvGrpSpPr>
          <p:grpSpPr bwMode="auto">
            <a:xfrm>
              <a:off x="1395920" y="3787141"/>
              <a:ext cx="1234433" cy="774111"/>
              <a:chOff x="1422400" y="3787141"/>
              <a:chExt cx="1234433" cy="774111"/>
            </a:xfrm>
          </p:grpSpPr>
          <p:pic>
            <p:nvPicPr>
              <p:cNvPr id="108" name="Picture 107"/>
              <p:cNvPicPr>
                <a:picLocks noChangeAspect="1"/>
              </p:cNvPicPr>
              <p:nvPr/>
            </p:nvPicPr>
            <p:blipFill>
              <a:blip r:embed="rId10" cstate="email">
                <a:extLst>
                  <a:ext uri="{28A0092B-C50C-407E-A947-70E740481C1C}">
                    <a14:useLocalDpi xmlns:a14="http://schemas.microsoft.com/office/drawing/2010/main"/>
                  </a:ext>
                </a:extLst>
              </a:blip>
              <a:srcRect l="19328" t="956" r="19790" b="53579"/>
              <a:stretch>
                <a:fillRect/>
              </a:stretch>
            </p:blipFill>
            <p:spPr>
              <a:xfrm>
                <a:off x="1464744" y="3787139"/>
                <a:ext cx="1192426" cy="728272"/>
              </a:xfrm>
              <a:prstGeom prst="rect">
                <a:avLst/>
              </a:prstGeom>
              <a:solidFill>
                <a:schemeClr val="bg1">
                  <a:lumMod val="95000"/>
                </a:schemeClr>
              </a:solidFill>
              <a:ln w="15875">
                <a:solidFill>
                  <a:schemeClr val="bg1"/>
                </a:solidFill>
              </a:ln>
              <a:effectLst>
                <a:outerShdw blurRad="50800" dist="38100" dir="5400000" algn="t" rotWithShape="0">
                  <a:prstClr val="black">
                    <a:alpha val="40000"/>
                  </a:prstClr>
                </a:outerShdw>
              </a:effectLst>
            </p:spPr>
          </p:pic>
          <p:sp>
            <p:nvSpPr>
              <p:cNvPr id="109" name="Rectangle 59"/>
              <p:cNvSpPr>
                <a:spLocks noChangeArrowheads="1"/>
              </p:cNvSpPr>
              <p:nvPr/>
            </p:nvSpPr>
            <p:spPr bwMode="auto">
              <a:xfrm>
                <a:off x="1422400" y="4361197"/>
                <a:ext cx="1205651" cy="200055"/>
              </a:xfrm>
              <a:prstGeom prst="rect">
                <a:avLst/>
              </a:prstGeom>
              <a:noFill/>
              <a:ln w="9525">
                <a:noFill/>
                <a:miter lim="800000"/>
                <a:headEnd/>
                <a:tailEnd/>
              </a:ln>
            </p:spPr>
            <p:txBody>
              <a:bodyPr>
                <a:spAutoFit/>
              </a:bodyPr>
              <a:lstStyle/>
              <a:p>
                <a:pPr marL="174625" indent="-174625" algn="ctr" defTabSz="914400"/>
                <a:r>
                  <a:rPr lang="en-US" sz="700" smtClean="0">
                    <a:solidFill>
                      <a:schemeClr val="bg1"/>
                    </a:solidFill>
                  </a:rPr>
                  <a:t>HP TruVision Webcam</a:t>
                </a:r>
                <a:endParaRPr lang="en-US" sz="700" baseline="30000" dirty="0">
                  <a:solidFill>
                    <a:schemeClr val="bg1"/>
                  </a:solidFill>
                </a:endParaRPr>
              </a:p>
            </p:txBody>
          </p:sp>
        </p:grpSp>
        <p:grpSp>
          <p:nvGrpSpPr>
            <p:cNvPr id="98" name="Group 8"/>
            <p:cNvGrpSpPr>
              <a:grpSpLocks/>
            </p:cNvGrpSpPr>
            <p:nvPr/>
          </p:nvGrpSpPr>
          <p:grpSpPr bwMode="auto">
            <a:xfrm>
              <a:off x="2651288" y="3787141"/>
              <a:ext cx="1216285" cy="774619"/>
              <a:chOff x="2651288" y="3787141"/>
              <a:chExt cx="1216285" cy="774619"/>
            </a:xfrm>
          </p:grpSpPr>
          <p:grpSp>
            <p:nvGrpSpPr>
              <p:cNvPr id="102" name="Group 81"/>
              <p:cNvGrpSpPr>
                <a:grpSpLocks/>
              </p:cNvGrpSpPr>
              <p:nvPr/>
            </p:nvGrpSpPr>
            <p:grpSpPr bwMode="auto">
              <a:xfrm>
                <a:off x="2695787" y="3787141"/>
                <a:ext cx="1171786" cy="721861"/>
                <a:chOff x="2736427" y="2935739"/>
                <a:chExt cx="1171786" cy="721861"/>
              </a:xfrm>
            </p:grpSpPr>
            <p:grpSp>
              <p:nvGrpSpPr>
                <p:cNvPr id="104" name="Group 80"/>
                <p:cNvGrpSpPr>
                  <a:grpSpLocks/>
                </p:cNvGrpSpPr>
                <p:nvPr/>
              </p:nvGrpSpPr>
              <p:grpSpPr bwMode="auto">
                <a:xfrm>
                  <a:off x="2736427" y="2935739"/>
                  <a:ext cx="1171786" cy="721861"/>
                  <a:chOff x="2102481" y="2779954"/>
                  <a:chExt cx="1431729" cy="877646"/>
                </a:xfrm>
              </p:grpSpPr>
              <p:pic>
                <p:nvPicPr>
                  <p:cNvPr id="106" name="Picture 105"/>
                  <p:cNvPicPr>
                    <a:picLocks noChangeAspect="1"/>
                  </p:cNvPicPr>
                  <p:nvPr/>
                </p:nvPicPr>
                <p:blipFill>
                  <a:blip r:embed="rId11" cstate="email">
                    <a:extLst>
                      <a:ext uri="{28A0092B-C50C-407E-A947-70E740481C1C}">
                        <a14:useLocalDpi xmlns:a14="http://schemas.microsoft.com/office/drawing/2010/main"/>
                      </a:ext>
                    </a:extLst>
                  </a:blip>
                  <a:srcRect l="-32915" r="22759" b="12683"/>
                  <a:stretch>
                    <a:fillRect/>
                  </a:stretch>
                </p:blipFill>
                <p:spPr>
                  <a:xfrm>
                    <a:off x="2102482" y="2779952"/>
                    <a:ext cx="1431728" cy="877707"/>
                  </a:xfrm>
                  <a:prstGeom prst="rect">
                    <a:avLst/>
                  </a:prstGeom>
                  <a:solidFill>
                    <a:schemeClr val="bg1">
                      <a:lumMod val="95000"/>
                    </a:schemeClr>
                  </a:solidFill>
                  <a:ln w="15875">
                    <a:solidFill>
                      <a:schemeClr val="bg1"/>
                    </a:solidFill>
                  </a:ln>
                  <a:effectLst>
                    <a:outerShdw blurRad="50800" dist="38100" dir="5400000" algn="t" rotWithShape="0">
                      <a:prstClr val="black">
                        <a:alpha val="40000"/>
                      </a:prstClr>
                    </a:outerShdw>
                  </a:effectLst>
                </p:spPr>
              </p:pic>
              <p:sp>
                <p:nvSpPr>
                  <p:cNvPr id="107" name="Rectangle 106"/>
                  <p:cNvSpPr/>
                  <p:nvPr/>
                </p:nvSpPr>
                <p:spPr>
                  <a:xfrm>
                    <a:off x="2356624" y="2824418"/>
                    <a:ext cx="116401" cy="8332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auto">
                      <a:spcBef>
                        <a:spcPts val="0"/>
                      </a:spcBef>
                      <a:spcAft>
                        <a:spcPts val="0"/>
                      </a:spcAft>
                      <a:defRPr/>
                    </a:pPr>
                    <a:endParaRPr lang="en-US" sz="1400" dirty="0">
                      <a:solidFill>
                        <a:prstClr val="white"/>
                      </a:solidFill>
                      <a:cs typeface="Arial" pitchFamily="34" charset="0"/>
                    </a:endParaRPr>
                  </a:p>
                </p:txBody>
              </p:sp>
            </p:grpSp>
            <p:pic>
              <p:nvPicPr>
                <p:cNvPr id="105" name="Picture 69" descr="th2-feather.png"/>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044612" y="3144202"/>
                  <a:ext cx="518160" cy="404813"/>
                </a:xfrm>
                <a:prstGeom prst="rect">
                  <a:avLst/>
                </a:prstGeom>
                <a:noFill/>
                <a:ln w="9525">
                  <a:noFill/>
                  <a:miter lim="800000"/>
                  <a:headEnd/>
                  <a:tailEnd/>
                </a:ln>
              </p:spPr>
            </p:pic>
          </p:grpSp>
          <p:sp>
            <p:nvSpPr>
              <p:cNvPr id="103" name="Rectangle 60"/>
              <p:cNvSpPr>
                <a:spLocks noChangeArrowheads="1"/>
              </p:cNvSpPr>
              <p:nvPr/>
            </p:nvSpPr>
            <p:spPr bwMode="auto">
              <a:xfrm>
                <a:off x="2651288" y="4253476"/>
                <a:ext cx="639920" cy="308284"/>
              </a:xfrm>
              <a:prstGeom prst="rect">
                <a:avLst/>
              </a:prstGeom>
              <a:noFill/>
              <a:ln w="9525">
                <a:noFill/>
                <a:miter lim="800000"/>
                <a:headEnd/>
                <a:tailEnd/>
              </a:ln>
            </p:spPr>
            <p:txBody>
              <a:bodyPr wrap="square">
                <a:spAutoFit/>
              </a:bodyPr>
              <a:lstStyle/>
              <a:p>
                <a:pPr marL="174625" indent="-174625" defTabSz="914400"/>
                <a:r>
                  <a:rPr lang="en-US" sz="700" smtClean="0">
                    <a:solidFill>
                      <a:srgbClr val="000000"/>
                    </a:solidFill>
                  </a:rPr>
                  <a:t>Less than</a:t>
                </a:r>
                <a:endParaRPr lang="en-US" sz="700" dirty="0">
                  <a:solidFill>
                    <a:srgbClr val="000000"/>
                  </a:solidFill>
                </a:endParaRPr>
              </a:p>
              <a:p>
                <a:pPr marL="174625" indent="-174625" defTabSz="914400"/>
                <a:r>
                  <a:rPr lang="en-US" sz="700" smtClean="0">
                    <a:solidFill>
                      <a:srgbClr val="000000"/>
                    </a:solidFill>
                  </a:rPr>
                  <a:t>3.5 lbs</a:t>
                </a:r>
                <a:r>
                  <a:rPr lang="en-US" sz="700" baseline="30000" smtClean="0">
                    <a:solidFill>
                      <a:srgbClr val="000000"/>
                    </a:solidFill>
                  </a:rPr>
                  <a:t>8</a:t>
                </a:r>
                <a:endParaRPr lang="en-US" sz="700" baseline="30000" dirty="0">
                  <a:solidFill>
                    <a:srgbClr val="000000"/>
                  </a:solidFill>
                </a:endParaRPr>
              </a:p>
            </p:txBody>
          </p:sp>
        </p:grpSp>
        <p:grpSp>
          <p:nvGrpSpPr>
            <p:cNvPr id="99" name="Group 16"/>
            <p:cNvGrpSpPr>
              <a:grpSpLocks/>
            </p:cNvGrpSpPr>
            <p:nvPr/>
          </p:nvGrpSpPr>
          <p:grpSpPr bwMode="auto">
            <a:xfrm>
              <a:off x="188678" y="3787139"/>
              <a:ext cx="1237107" cy="779155"/>
              <a:chOff x="237067" y="3817449"/>
              <a:chExt cx="1188717" cy="748678"/>
            </a:xfrm>
          </p:grpSpPr>
          <p:pic>
            <p:nvPicPr>
              <p:cNvPr id="100" name="Picture 99"/>
              <p:cNvPicPr>
                <a:picLocks noChangeAspect="1"/>
              </p:cNvPicPr>
              <p:nvPr/>
            </p:nvPicPr>
            <p:blipFill>
              <a:blip r:embed="rId13" cstate="email">
                <a:extLst>
                  <a:ext uri="{28A0092B-C50C-407E-A947-70E740481C1C}">
                    <a14:useLocalDpi xmlns:a14="http://schemas.microsoft.com/office/drawing/2010/main"/>
                  </a:ext>
                </a:extLst>
              </a:blip>
              <a:srcRect l="31528" t="36501" r="30647" b="32108"/>
              <a:stretch>
                <a:fillRect/>
              </a:stretch>
            </p:blipFill>
            <p:spPr>
              <a:xfrm>
                <a:off x="270632" y="3817449"/>
                <a:ext cx="1096961" cy="704369"/>
              </a:xfrm>
              <a:prstGeom prst="rect">
                <a:avLst/>
              </a:prstGeom>
              <a:solidFill>
                <a:schemeClr val="bg1">
                  <a:lumMod val="95000"/>
                </a:schemeClr>
              </a:solidFill>
              <a:ln w="15875">
                <a:solidFill>
                  <a:schemeClr val="bg1"/>
                </a:solidFill>
              </a:ln>
              <a:effectLst>
                <a:outerShdw blurRad="50800" dist="38100" dir="5400000" algn="t" rotWithShape="0">
                  <a:prstClr val="black">
                    <a:alpha val="40000"/>
                  </a:prstClr>
                </a:outerShdw>
              </a:effectLst>
            </p:spPr>
          </p:pic>
          <p:sp>
            <p:nvSpPr>
              <p:cNvPr id="101" name="Rectangle 61"/>
              <p:cNvSpPr>
                <a:spLocks noChangeArrowheads="1"/>
              </p:cNvSpPr>
              <p:nvPr/>
            </p:nvSpPr>
            <p:spPr bwMode="auto">
              <a:xfrm>
                <a:off x="237067" y="4373897"/>
                <a:ext cx="1188717" cy="192230"/>
              </a:xfrm>
              <a:prstGeom prst="rect">
                <a:avLst/>
              </a:prstGeom>
              <a:noFill/>
              <a:ln w="9525">
                <a:noFill/>
                <a:miter lim="800000"/>
                <a:headEnd/>
                <a:tailEnd/>
              </a:ln>
            </p:spPr>
            <p:txBody>
              <a:bodyPr>
                <a:spAutoFit/>
              </a:bodyPr>
              <a:lstStyle/>
              <a:p>
                <a:pPr marL="174625" indent="-174625" algn="r" defTabSz="914400"/>
                <a:r>
                  <a:rPr lang="en-US" sz="700">
                    <a:solidFill>
                      <a:srgbClr val="000000"/>
                    </a:solidFill>
                  </a:rPr>
                  <a:t>Connectivity</a:t>
                </a:r>
                <a:endParaRPr lang="en-US" sz="700" baseline="30000">
                  <a:solidFill>
                    <a:srgbClr val="000000"/>
                  </a:solidFill>
                </a:endParaRPr>
              </a:p>
            </p:txBody>
          </p:sp>
        </p:grpSp>
      </p:grpSp>
      <p:sp>
        <p:nvSpPr>
          <p:cNvPr id="110" name="Text Placeholder 9"/>
          <p:cNvSpPr txBox="1">
            <a:spLocks/>
          </p:cNvSpPr>
          <p:nvPr/>
        </p:nvSpPr>
        <p:spPr>
          <a:xfrm>
            <a:off x="7875404" y="169172"/>
            <a:ext cx="1168400" cy="499533"/>
          </a:xfrm>
          <a:prstGeom prst="parallelogram">
            <a:avLst/>
          </a:prstGeom>
          <a:solidFill>
            <a:srgbClr val="0070C0"/>
          </a:solidFill>
          <a:ln w="15875" cap="flat" cmpd="sng" algn="ctr">
            <a:noFill/>
            <a:prstDash val="solid"/>
          </a:ln>
          <a:effectLst>
            <a:outerShdw blurRad="50800" dist="38100" dir="3600000" algn="t"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137160" rIns="0" bIns="228600" numCol="1" spcCol="0" rtlCol="0" fromWordArt="0" anchor="ctr" anchorCtr="0" forceAA="0" compatLnSpc="1">
            <a:prstTxWarp prst="textNoShape">
              <a:avLst/>
            </a:prstTxWarp>
            <a:noAutofit/>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lt1"/>
                </a:solidFill>
                <a:latin typeface="+mn-lt"/>
                <a:ea typeface="+mn-ea"/>
                <a:cs typeface="+mn-cs"/>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chemeClr val="lt1"/>
                </a:solidFill>
                <a:latin typeface="+mn-lt"/>
                <a:ea typeface="+mn-ea"/>
                <a:cs typeface="+mn-cs"/>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chemeClr val="lt1"/>
                </a:solidFill>
                <a:latin typeface="+mn-lt"/>
                <a:ea typeface="+mn-ea"/>
                <a:cs typeface="+mn-cs"/>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dirty="0" smtClean="0">
                <a:solidFill>
                  <a:schemeClr val="lt1"/>
                </a:solidFill>
                <a:latin typeface="+mn-lt"/>
                <a:ea typeface="+mn-ea"/>
                <a:cs typeface="+mn-cs"/>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chemeClr val="lt1"/>
                </a:solidFill>
                <a:latin typeface="+mn-lt"/>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nSpc>
                <a:spcPts val="1300"/>
              </a:lnSpc>
              <a:spcAft>
                <a:spcPts val="0"/>
              </a:spcAft>
              <a:defRPr/>
            </a:pPr>
            <a:r>
              <a:rPr lang="it-IT" sz="1100" dirty="0" smtClean="0">
                <a:solidFill>
                  <a:prstClr val="white"/>
                </a:solidFill>
                <a:latin typeface="Arial" pitchFamily="34" charset="0"/>
                <a:cs typeface="Arial" pitchFamily="34" charset="0"/>
              </a:rPr>
              <a:t>Ultrabook</a:t>
            </a:r>
            <a:r>
              <a:rPr lang="it-IT" sz="1100" baseline="30000" dirty="0" smtClean="0">
                <a:solidFill>
                  <a:prstClr val="white"/>
                </a:solidFill>
                <a:latin typeface="Arial" pitchFamily="34" charset="0"/>
                <a:cs typeface="Arial" pitchFamily="34" charset="0"/>
              </a:rPr>
              <a:t>TM</a:t>
            </a:r>
            <a:endParaRPr lang="it-IT" sz="1100" baseline="30000" dirty="0">
              <a:solidFill>
                <a:prstClr val="white"/>
              </a:solidFill>
              <a:latin typeface="Arial" pitchFamily="34" charset="0"/>
              <a:cs typeface="Arial" pitchFamily="34" charset="0"/>
            </a:endParaRPr>
          </a:p>
        </p:txBody>
      </p:sp>
      <p:pic>
        <p:nvPicPr>
          <p:cNvPr id="111" name="Picture 2" descr="C:\Users\ecampoy\AppData\Local\Temp\wz180f\English_ci5\Digital_ci5\ci5_d_rgb_3000.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74395" y="5598631"/>
            <a:ext cx="740729" cy="555547"/>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2" descr="C:\Users\ecampoy\AppData\Local\Temp\wzb602\English_ci7\Digital_ci7\ci7_d_rgb_3000.pn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560844" y="5598631"/>
            <a:ext cx="735014" cy="551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398071"/>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HP EliteBook Folio</a:t>
            </a:r>
            <a:endParaRPr lang="en-US" baseline="30000" dirty="0">
              <a:latin typeface="+mn-lt"/>
            </a:endParaRPr>
          </a:p>
        </p:txBody>
      </p:sp>
      <p:sp>
        <p:nvSpPr>
          <p:cNvPr id="3" name="Text Placeholder 1"/>
          <p:cNvSpPr txBox="1">
            <a:spLocks/>
          </p:cNvSpPr>
          <p:nvPr/>
        </p:nvSpPr>
        <p:spPr>
          <a:xfrm>
            <a:off x="3627439" y="1020234"/>
            <a:ext cx="5000625" cy="499533"/>
          </a:xfrm>
          <a:prstGeom prst="parallelogram">
            <a:avLst/>
          </a:prstGeom>
          <a:solidFill>
            <a:srgbClr val="0070C0"/>
          </a:solidFill>
          <a:ln w="15875">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182880" rIns="0" bIns="228600" rtlCol="0" anchor="ctr"/>
          <a:lstStyle>
            <a:lvl1pPr marL="0" indent="0" algn="l" defTabSz="457200" rtl="0" eaLnBrk="1" latinLnBrk="0" hangingPunct="1">
              <a:lnSpc>
                <a:spcPct val="120000"/>
              </a:lnSpc>
              <a:spcBef>
                <a:spcPts val="0"/>
              </a:spcBef>
              <a:spcAft>
                <a:spcPts val="140"/>
              </a:spcAft>
              <a:buSzPct val="100000"/>
              <a:buFont typeface="Arial"/>
              <a:buNone/>
              <a:defRPr sz="1800" kern="1200">
                <a:solidFill>
                  <a:schemeClr val="lt1"/>
                </a:solidFill>
                <a:latin typeface="+mn-lt"/>
                <a:ea typeface="+mn-ea"/>
                <a:cs typeface="+mn-cs"/>
              </a:defRPr>
            </a:lvl1pPr>
            <a:lvl2pPr marL="165100" indent="-165100" algn="l" defTabSz="430213" rtl="0" eaLnBrk="1" latinLnBrk="0" hangingPunct="1">
              <a:lnSpc>
                <a:spcPct val="120000"/>
              </a:lnSpc>
              <a:spcBef>
                <a:spcPts val="0"/>
              </a:spcBef>
              <a:spcAft>
                <a:spcPts val="140"/>
              </a:spcAft>
              <a:buSzPct val="100000"/>
              <a:buFont typeface="Lucida Grande"/>
              <a:buChar char="•"/>
              <a:defRPr sz="1800" kern="1200">
                <a:solidFill>
                  <a:schemeClr val="lt1"/>
                </a:solidFill>
                <a:latin typeface="+mn-lt"/>
                <a:ea typeface="+mn-ea"/>
                <a:cs typeface="+mn-cs"/>
              </a:defRPr>
            </a:lvl2pPr>
            <a:lvl3pPr marL="300038" indent="-125413" algn="l" defTabSz="457200" rtl="0" eaLnBrk="1" latinLnBrk="0" hangingPunct="1">
              <a:lnSpc>
                <a:spcPct val="120000"/>
              </a:lnSpc>
              <a:spcBef>
                <a:spcPts val="0"/>
              </a:spcBef>
              <a:spcAft>
                <a:spcPts val="140"/>
              </a:spcAft>
              <a:buFont typeface="Lucida Grande"/>
              <a:buChar char="–"/>
              <a:defRPr sz="1400" kern="1200">
                <a:solidFill>
                  <a:schemeClr val="lt1"/>
                </a:solidFill>
                <a:latin typeface="+mn-lt"/>
                <a:ea typeface="+mn-ea"/>
                <a:cs typeface="+mn-cs"/>
              </a:defRPr>
            </a:lvl3pPr>
            <a:lvl4pPr marL="409575" indent="-123825" algn="l" defTabSz="457200" rtl="0" eaLnBrk="1" latinLnBrk="0" hangingPunct="1">
              <a:lnSpc>
                <a:spcPct val="120000"/>
              </a:lnSpc>
              <a:spcBef>
                <a:spcPts val="0"/>
              </a:spcBef>
              <a:spcAft>
                <a:spcPts val="140"/>
              </a:spcAft>
              <a:buSzPct val="80000"/>
              <a:buFont typeface="Courier New"/>
              <a:buChar char="o"/>
              <a:defRPr lang="en-US" sz="1400" kern="1200" dirty="0" smtClean="0">
                <a:solidFill>
                  <a:schemeClr val="lt1"/>
                </a:solidFill>
                <a:latin typeface="+mn-lt"/>
                <a:ea typeface="+mn-ea"/>
                <a:cs typeface="+mn-cs"/>
              </a:defRPr>
            </a:lvl4pPr>
            <a:lvl5pPr marL="409575" indent="0" algn="l" defTabSz="457200" rtl="0" eaLnBrk="1" latinLnBrk="0" hangingPunct="1">
              <a:lnSpc>
                <a:spcPct val="120000"/>
              </a:lnSpc>
              <a:spcBef>
                <a:spcPts val="0"/>
              </a:spcBef>
              <a:spcAft>
                <a:spcPts val="140"/>
              </a:spcAft>
              <a:buFont typeface="Arial"/>
              <a:buNone/>
              <a:tabLst/>
              <a:defRPr sz="1400" kern="1200">
                <a:solidFill>
                  <a:schemeClr val="lt1"/>
                </a:solidFill>
                <a:latin typeface="+mn-lt"/>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fontAlgn="auto">
              <a:lnSpc>
                <a:spcPts val="1300"/>
              </a:lnSpc>
              <a:spcAft>
                <a:spcPts val="0"/>
              </a:spcAft>
              <a:defRPr/>
            </a:pPr>
            <a:r>
              <a:rPr lang="en-US" sz="1600" dirty="0">
                <a:cs typeface="Arial" pitchFamily="34" charset="0"/>
              </a:rPr>
              <a:t>Ultrabook</a:t>
            </a:r>
            <a:r>
              <a:rPr lang="en-US" sz="1600" dirty="0" smtClean="0">
                <a:cs typeface="Arial" pitchFamily="34" charset="0"/>
              </a:rPr>
              <a:t>™ Thin; Enterprise Ready</a:t>
            </a:r>
            <a:endParaRPr lang="en-US" sz="1600" dirty="0">
              <a:cs typeface="Arial" pitchFamily="34" charset="0"/>
            </a:endParaRPr>
          </a:p>
        </p:txBody>
      </p:sp>
      <p:sp>
        <p:nvSpPr>
          <p:cNvPr id="4" name="Text Placeholder 18"/>
          <p:cNvSpPr txBox="1">
            <a:spLocks/>
          </p:cNvSpPr>
          <p:nvPr/>
        </p:nvSpPr>
        <p:spPr>
          <a:xfrm>
            <a:off x="3638551" y="1598085"/>
            <a:ext cx="4989513" cy="1511300"/>
          </a:xfrm>
          <a:prstGeom prst="rect">
            <a:avLst/>
          </a:prstGeom>
        </p:spPr>
        <p:txBody>
          <a:bodyPr/>
          <a:lstStyle>
            <a:lvl1pPr marL="0" indent="0" algn="l" defTabSz="457200" rtl="0" eaLnBrk="1" latinLnBrk="0" hangingPunct="1">
              <a:lnSpc>
                <a:spcPct val="120000"/>
              </a:lnSpc>
              <a:spcBef>
                <a:spcPts val="0"/>
              </a:spcBef>
              <a:spcAft>
                <a:spcPts val="140"/>
              </a:spcAft>
              <a:buSzPct val="100000"/>
              <a:buFont typeface="Arial"/>
              <a:buNone/>
              <a:defRPr sz="1400" kern="1200">
                <a:solidFill>
                  <a:schemeClr val="tx1"/>
                </a:solidFill>
                <a:latin typeface="HPFutura Light" pitchFamily="50" charset="0"/>
                <a:ea typeface="+mn-ea"/>
                <a:cs typeface="+mn-cs"/>
              </a:defRPr>
            </a:lvl1pPr>
            <a:lvl2pPr marL="165100" indent="-165100" algn="l" defTabSz="430213" rtl="0" eaLnBrk="1" latinLnBrk="0" hangingPunct="1">
              <a:lnSpc>
                <a:spcPct val="120000"/>
              </a:lnSpc>
              <a:spcBef>
                <a:spcPts val="0"/>
              </a:spcBef>
              <a:spcAft>
                <a:spcPts val="140"/>
              </a:spcAft>
              <a:buSzPct val="100000"/>
              <a:buFont typeface="Lucida Grande"/>
              <a:buChar char="•"/>
              <a:defRPr sz="1400" kern="1200">
                <a:solidFill>
                  <a:schemeClr val="tx1"/>
                </a:solidFill>
                <a:latin typeface="HPFutura Light" pitchFamily="50" charset="0"/>
                <a:ea typeface="+mn-ea"/>
                <a:cs typeface="+mn-cs"/>
              </a:defRPr>
            </a:lvl2pPr>
            <a:lvl3pPr marL="300038" indent="-125413" algn="l" defTabSz="457200" rtl="0" eaLnBrk="1" latinLnBrk="0" hangingPunct="1">
              <a:lnSpc>
                <a:spcPct val="120000"/>
              </a:lnSpc>
              <a:spcBef>
                <a:spcPts val="0"/>
              </a:spcBef>
              <a:spcAft>
                <a:spcPts val="140"/>
              </a:spcAft>
              <a:buFont typeface="Lucida Grande"/>
              <a:buChar char="–"/>
              <a:defRPr sz="1400" kern="1200">
                <a:solidFill>
                  <a:schemeClr val="tx1"/>
                </a:solidFill>
                <a:latin typeface="HPFutura Light" pitchFamily="50" charset="0"/>
                <a:ea typeface="+mn-ea"/>
                <a:cs typeface="+mn-cs"/>
              </a:defRPr>
            </a:lvl3pPr>
            <a:lvl4pPr marL="409575" indent="-123825" algn="l" defTabSz="457200" rtl="0" eaLnBrk="1" latinLnBrk="0" hangingPunct="1">
              <a:lnSpc>
                <a:spcPct val="120000"/>
              </a:lnSpc>
              <a:spcBef>
                <a:spcPts val="0"/>
              </a:spcBef>
              <a:spcAft>
                <a:spcPts val="140"/>
              </a:spcAft>
              <a:buSzPct val="80000"/>
              <a:buFont typeface="Courier New"/>
              <a:buChar char="o"/>
              <a:defRPr lang="en-US" sz="1400" kern="1200">
                <a:solidFill>
                  <a:schemeClr val="tx1"/>
                </a:solidFill>
                <a:latin typeface="HPFutura Light" pitchFamily="50" charset="0"/>
                <a:ea typeface="+mn-ea"/>
                <a:cs typeface="+mn-cs"/>
              </a:defRPr>
            </a:lvl4pPr>
            <a:lvl5pPr marL="409575" indent="0" algn="l" defTabSz="457200" rtl="0" eaLnBrk="1" latinLnBrk="0" hangingPunct="1">
              <a:lnSpc>
                <a:spcPct val="120000"/>
              </a:lnSpc>
              <a:spcBef>
                <a:spcPts val="0"/>
              </a:spcBef>
              <a:spcAft>
                <a:spcPts val="140"/>
              </a:spcAft>
              <a:buFont typeface="Arial"/>
              <a:buNone/>
              <a:tabLst/>
              <a:defRPr sz="1400" kern="1200">
                <a:solidFill>
                  <a:schemeClr val="tx1"/>
                </a:solidFill>
                <a:latin typeface="HPFutura Light" pitchFamily="50" charset="0"/>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fontAlgn="auto">
              <a:lnSpc>
                <a:spcPct val="100000"/>
              </a:lnSpc>
              <a:buClr>
                <a:schemeClr val="tx1"/>
              </a:buClr>
              <a:buFont typeface="Arial" pitchFamily="34" charset="0"/>
              <a:buChar char="•"/>
              <a:defRPr/>
            </a:pPr>
            <a:r>
              <a:rPr lang="en-US" sz="1200" dirty="0" smtClean="0">
                <a:latin typeface="+mn-lt"/>
                <a:cs typeface="Arial" pitchFamily="34" charset="0"/>
              </a:rPr>
              <a:t>Ideal for corporate and enterprise customers ready for a </a:t>
            </a:r>
            <a:r>
              <a:rPr lang="en-US" sz="1200" dirty="0" smtClean="0">
                <a:solidFill>
                  <a:schemeClr val="accent1">
                    <a:lumMod val="75000"/>
                  </a:schemeClr>
                </a:solidFill>
                <a:latin typeface="+mn-lt"/>
                <a:ea typeface="Hiragino Kaku Gothic Std W8" pitchFamily="34" charset="-128"/>
                <a:cs typeface="Arial" pitchFamily="34" charset="0"/>
              </a:rPr>
              <a:t>thinner &amp; lighter </a:t>
            </a:r>
            <a:r>
              <a:rPr lang="en-US" sz="1200" dirty="0" smtClean="0">
                <a:latin typeface="+mn-lt"/>
                <a:cs typeface="Arial" pitchFamily="34" charset="0"/>
              </a:rPr>
              <a:t>mainstream </a:t>
            </a:r>
            <a:r>
              <a:rPr lang="en-US" sz="1200" dirty="0" err="1" smtClean="0">
                <a:latin typeface="+mn-lt"/>
                <a:cs typeface="Arial" pitchFamily="34" charset="0"/>
              </a:rPr>
              <a:t>EliteBook</a:t>
            </a:r>
            <a:endParaRPr lang="en-US" sz="1200" dirty="0" smtClean="0">
              <a:latin typeface="+mn-lt"/>
              <a:cs typeface="Arial" pitchFamily="34" charset="0"/>
            </a:endParaRPr>
          </a:p>
          <a:p>
            <a:pPr marL="171450" indent="-171450" fontAlgn="auto">
              <a:lnSpc>
                <a:spcPct val="100000"/>
              </a:lnSpc>
              <a:buClr>
                <a:schemeClr val="tx1"/>
              </a:buClr>
              <a:buFont typeface="Arial" pitchFamily="34" charset="0"/>
              <a:buChar char="•"/>
              <a:defRPr/>
            </a:pPr>
            <a:r>
              <a:rPr lang="en-US" sz="1200" dirty="0" smtClean="0">
                <a:latin typeface="+mn-lt"/>
                <a:cs typeface="Arial" pitchFamily="34" charset="0"/>
              </a:rPr>
              <a:t>Perfect for the mobile professional – full I/O support, wLAN</a:t>
            </a:r>
            <a:r>
              <a:rPr lang="en-US" sz="1200" baseline="30000" dirty="0" smtClean="0">
                <a:latin typeface="+mn-lt"/>
                <a:cs typeface="Arial" pitchFamily="34" charset="0"/>
              </a:rPr>
              <a:t>13</a:t>
            </a:r>
            <a:r>
              <a:rPr lang="en-US" sz="1200" dirty="0" smtClean="0">
                <a:latin typeface="+mn-lt"/>
                <a:cs typeface="Arial" pitchFamily="34" charset="0"/>
              </a:rPr>
              <a:t> and 4G connectivity,</a:t>
            </a:r>
            <a:r>
              <a:rPr lang="en-US" sz="1200" baseline="30000" dirty="0" smtClean="0">
                <a:latin typeface="+mn-lt"/>
                <a:cs typeface="Arial" pitchFamily="34" charset="0"/>
              </a:rPr>
              <a:t>13</a:t>
            </a:r>
            <a:r>
              <a:rPr lang="en-US" sz="1200" dirty="0" smtClean="0">
                <a:latin typeface="+mn-lt"/>
                <a:cs typeface="Arial" pitchFamily="34" charset="0"/>
              </a:rPr>
              <a:t> backlit keyboard</a:t>
            </a:r>
            <a:endParaRPr lang="en-US" sz="1200" dirty="0">
              <a:latin typeface="+mn-lt"/>
              <a:cs typeface="Arial" pitchFamily="34" charset="0"/>
            </a:endParaRPr>
          </a:p>
        </p:txBody>
      </p:sp>
      <p:sp>
        <p:nvSpPr>
          <p:cNvPr id="20" name="Text Placeholder 4"/>
          <p:cNvSpPr txBox="1">
            <a:spLocks/>
          </p:cNvSpPr>
          <p:nvPr/>
        </p:nvSpPr>
        <p:spPr>
          <a:xfrm>
            <a:off x="614640" y="3735918"/>
            <a:ext cx="2301875" cy="342900"/>
          </a:xfrm>
          <a:prstGeom prst="rect">
            <a:avLst/>
          </a:prstGeom>
        </p:spPr>
        <p:txBody>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accent1"/>
                </a:solidFill>
                <a:latin typeface="HP Simplified" pitchFamily="34" charset="0"/>
                <a:ea typeface="+mn-ea"/>
                <a:cs typeface="HP Simplified" pitchFamily="34" charset="0"/>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HP Simplified" pitchFamily="34" charset="0"/>
                <a:ea typeface="+mn-ea"/>
                <a:cs typeface="HP Simplified" pitchFamily="34" charset="0"/>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rgbClr val="000000"/>
                </a:solidFill>
                <a:latin typeface="HP Simplified" pitchFamily="34" charset="0"/>
                <a:ea typeface="+mn-ea"/>
                <a:cs typeface="HP Simplified" pitchFamily="34" charset="0"/>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dirty="0" smtClean="0">
                <a:solidFill>
                  <a:srgbClr val="000000"/>
                </a:solidFill>
                <a:latin typeface="HP Simplified" pitchFamily="34" charset="0"/>
                <a:ea typeface="+mn-ea"/>
                <a:cs typeface="HP Simplified" pitchFamily="34" charset="0"/>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rgbClr val="000000"/>
                </a:solidFill>
                <a:latin typeface="HP Simplified" pitchFamily="34" charset="0"/>
                <a:ea typeface="+mn-ea"/>
                <a:cs typeface="HP Simplified" pitchFamily="34" charset="0"/>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40"/>
              </a:spcAft>
              <a:defRPr/>
            </a:pPr>
            <a:r>
              <a:rPr lang="en-US" sz="1100" u="sng" dirty="0" smtClean="0">
                <a:solidFill>
                  <a:schemeClr val="tx1"/>
                </a:solidFill>
                <a:latin typeface="+mn-lt"/>
                <a:cs typeface="Arial" pitchFamily="34" charset="0"/>
              </a:rPr>
              <a:t>Product Features</a:t>
            </a:r>
            <a:endParaRPr lang="en-US" sz="1100" u="sng" dirty="0">
              <a:solidFill>
                <a:schemeClr val="tx1"/>
              </a:solidFill>
              <a:latin typeface="+mn-lt"/>
              <a:cs typeface="Arial" pitchFamily="34" charset="0"/>
            </a:endParaRPr>
          </a:p>
        </p:txBody>
      </p:sp>
      <p:sp>
        <p:nvSpPr>
          <p:cNvPr id="21" name="Text Placeholder 18"/>
          <p:cNvSpPr txBox="1">
            <a:spLocks/>
          </p:cNvSpPr>
          <p:nvPr/>
        </p:nvSpPr>
        <p:spPr bwMode="auto">
          <a:xfrm>
            <a:off x="611464" y="4028018"/>
            <a:ext cx="4994042" cy="1511300"/>
          </a:xfrm>
          <a:prstGeom prst="rect">
            <a:avLst/>
          </a:prstGeom>
          <a:noFill/>
          <a:ln w="9525">
            <a:noFill/>
            <a:miter lim="800000"/>
            <a:headEnd/>
            <a:tailEnd/>
          </a:ln>
        </p:spPr>
        <p:txBody>
          <a:bodyPr/>
          <a:lstStyle/>
          <a:p>
            <a:pPr marL="171450" indent="-171450">
              <a:spcAft>
                <a:spcPts val="138"/>
              </a:spcAft>
              <a:buClr>
                <a:schemeClr val="tx1"/>
              </a:buClr>
              <a:buSzPct val="100000"/>
              <a:buFont typeface="Arial" pitchFamily="34" charset="0"/>
              <a:buChar char="•"/>
            </a:pPr>
            <a:r>
              <a:rPr lang="en-US" sz="1050" dirty="0" smtClean="0"/>
              <a:t>Durable magnesium chassis tested to </a:t>
            </a:r>
            <a:r>
              <a:rPr lang="en-US" sz="1050" b="1" dirty="0" smtClean="0"/>
              <a:t>MIL-STD-810G</a:t>
            </a:r>
            <a:r>
              <a:rPr lang="en-US" sz="1050" baseline="30000" dirty="0" smtClean="0"/>
              <a:t>2</a:t>
            </a:r>
            <a:endParaRPr lang="en-US" sz="1050" baseline="30000" dirty="0"/>
          </a:p>
          <a:p>
            <a:pPr marL="171450" indent="-171450">
              <a:spcAft>
                <a:spcPts val="138"/>
              </a:spcAft>
              <a:buClr>
                <a:schemeClr val="tx1"/>
              </a:buClr>
              <a:buSzPct val="100000"/>
              <a:buFont typeface="Arial" pitchFamily="34" charset="0"/>
              <a:buChar char="•"/>
            </a:pPr>
            <a:r>
              <a:rPr lang="en-US" sz="1050" dirty="0"/>
              <a:t>14.0</a:t>
            </a:r>
            <a:r>
              <a:rPr lang="en-US" sz="1050" dirty="0" smtClean="0"/>
              <a:t>” diagonal anti-glare HD</a:t>
            </a:r>
            <a:r>
              <a:rPr lang="en-US" sz="1050" baseline="30000" dirty="0" smtClean="0"/>
              <a:t>6</a:t>
            </a:r>
            <a:r>
              <a:rPr lang="en-US" sz="1050" dirty="0" smtClean="0"/>
              <a:t> display</a:t>
            </a:r>
            <a:endParaRPr lang="en-US" sz="1050" dirty="0"/>
          </a:p>
          <a:p>
            <a:pPr marL="171450" indent="-171450">
              <a:spcAft>
                <a:spcPts val="138"/>
              </a:spcAft>
              <a:buClr>
                <a:schemeClr val="tx1"/>
              </a:buClr>
              <a:buSzPct val="100000"/>
              <a:buFont typeface="Arial" pitchFamily="34" charset="0"/>
              <a:buChar char="•"/>
            </a:pPr>
            <a:r>
              <a:rPr lang="en-US" sz="1050" dirty="0" smtClean="0"/>
              <a:t>Dual point input with multi-gesture support</a:t>
            </a:r>
            <a:endParaRPr lang="en-US" sz="1050" dirty="0"/>
          </a:p>
          <a:p>
            <a:pPr marL="171450" indent="-171450">
              <a:spcAft>
                <a:spcPts val="138"/>
              </a:spcAft>
              <a:buClr>
                <a:schemeClr val="tx1"/>
              </a:buClr>
              <a:buSzPct val="100000"/>
              <a:buFont typeface="Arial" pitchFamily="34" charset="0"/>
              <a:buChar char="•"/>
            </a:pPr>
            <a:r>
              <a:rPr lang="en-US" sz="1050" dirty="0" smtClean="0"/>
              <a:t>18.95mm thin and 3.6lbs</a:t>
            </a:r>
            <a:r>
              <a:rPr lang="en-US" sz="1050" baseline="30000" dirty="0" smtClean="0"/>
              <a:t>8</a:t>
            </a:r>
            <a:endParaRPr lang="en-US" sz="1050" baseline="30000" dirty="0"/>
          </a:p>
          <a:p>
            <a:pPr marL="171450" indent="-171450">
              <a:spcAft>
                <a:spcPts val="138"/>
              </a:spcAft>
              <a:buClr>
                <a:schemeClr val="tx1"/>
              </a:buClr>
              <a:buSzPct val="100000"/>
              <a:buFont typeface="Arial" pitchFamily="34" charset="0"/>
              <a:buChar char="•"/>
            </a:pPr>
            <a:r>
              <a:rPr lang="en-US" sz="1050" b="1" dirty="0" smtClean="0"/>
              <a:t>3rd generation Intel</a:t>
            </a:r>
            <a:r>
              <a:rPr lang="en-US" sz="1050" b="1" baseline="30000" dirty="0" smtClean="0"/>
              <a:t>®</a:t>
            </a:r>
            <a:r>
              <a:rPr lang="en-US" sz="1050" b="1" dirty="0" smtClean="0"/>
              <a:t> </a:t>
            </a:r>
            <a:r>
              <a:rPr lang="en-US" sz="1050" b="1" dirty="0" err="1" smtClean="0"/>
              <a:t>Core</a:t>
            </a:r>
            <a:r>
              <a:rPr lang="en-US" sz="1050" b="1" baseline="30000" dirty="0" err="1" smtClean="0"/>
              <a:t>TM</a:t>
            </a:r>
            <a:r>
              <a:rPr lang="en-US" sz="1050" b="1" dirty="0" smtClean="0"/>
              <a:t> processors with vPro</a:t>
            </a:r>
            <a:r>
              <a:rPr lang="en-US" sz="1050" b="1" baseline="30000" dirty="0" smtClean="0"/>
              <a:t>4</a:t>
            </a:r>
            <a:r>
              <a:rPr lang="en-US" sz="1050" b="1" dirty="0" smtClean="0"/>
              <a:t> support</a:t>
            </a:r>
            <a:endParaRPr lang="en-US" sz="1050" b="1" dirty="0"/>
          </a:p>
          <a:p>
            <a:pPr marL="171450" indent="-171450">
              <a:spcAft>
                <a:spcPts val="138"/>
              </a:spcAft>
              <a:buClr>
                <a:schemeClr val="tx1"/>
              </a:buClr>
              <a:buSzPct val="100000"/>
              <a:buFont typeface="Arial" pitchFamily="34" charset="0"/>
              <a:buChar char="•"/>
            </a:pPr>
            <a:r>
              <a:rPr lang="en-US" sz="1050" dirty="0" smtClean="0"/>
              <a:t>Choice of SSD or SATA HDD + </a:t>
            </a:r>
            <a:r>
              <a:rPr lang="en-US" sz="1050" dirty="0" err="1" smtClean="0"/>
              <a:t>mSATA</a:t>
            </a:r>
            <a:r>
              <a:rPr lang="en-US" sz="1050" dirty="0" smtClean="0"/>
              <a:t> cache</a:t>
            </a:r>
            <a:endParaRPr lang="en-US" sz="1050" dirty="0"/>
          </a:p>
          <a:p>
            <a:pPr marL="171450" indent="-171450">
              <a:spcAft>
                <a:spcPts val="138"/>
              </a:spcAft>
              <a:buClr>
                <a:schemeClr val="tx1"/>
              </a:buClr>
              <a:buSzPct val="100000"/>
              <a:buFont typeface="Arial" pitchFamily="34" charset="0"/>
              <a:buChar char="•"/>
            </a:pPr>
            <a:r>
              <a:rPr lang="en-US" sz="1050" dirty="0" smtClean="0"/>
              <a:t>VGA &amp; </a:t>
            </a:r>
            <a:r>
              <a:rPr lang="en-US" sz="1050" dirty="0" err="1" smtClean="0"/>
              <a:t>DisplayPort</a:t>
            </a:r>
            <a:r>
              <a:rPr lang="en-US" sz="1050" dirty="0" smtClean="0"/>
              <a:t> 1.2 support</a:t>
            </a:r>
            <a:endParaRPr lang="en-US" sz="1050" dirty="0"/>
          </a:p>
          <a:p>
            <a:pPr marL="171450" indent="-171450">
              <a:spcAft>
                <a:spcPts val="138"/>
              </a:spcAft>
              <a:buClr>
                <a:schemeClr val="tx1"/>
              </a:buClr>
              <a:buSzPct val="100000"/>
              <a:buFont typeface="Arial" pitchFamily="34" charset="0"/>
              <a:buChar char="•"/>
            </a:pPr>
            <a:r>
              <a:rPr lang="en-US" sz="1050" dirty="0" smtClean="0"/>
              <a:t>Removable battery (8hrs)</a:t>
            </a:r>
            <a:r>
              <a:rPr lang="en-US" sz="1050" baseline="30000" dirty="0" smtClean="0"/>
              <a:t>1</a:t>
            </a:r>
          </a:p>
          <a:p>
            <a:pPr marL="171450" indent="-171450">
              <a:spcAft>
                <a:spcPts val="138"/>
              </a:spcAft>
              <a:buClr>
                <a:schemeClr val="tx1"/>
              </a:buClr>
              <a:buSzPct val="100000"/>
              <a:buFont typeface="Arial" pitchFamily="34" charset="0"/>
              <a:buChar char="•"/>
            </a:pPr>
            <a:r>
              <a:rPr lang="en-US" sz="1050" b="1" dirty="0" smtClean="0"/>
              <a:t>TPM, smart card, and fingerprint security</a:t>
            </a:r>
            <a:endParaRPr lang="en-US" sz="1050" b="1" dirty="0"/>
          </a:p>
          <a:p>
            <a:pPr marL="171450" indent="-171450">
              <a:spcAft>
                <a:spcPts val="138"/>
              </a:spcAft>
              <a:buClr>
                <a:schemeClr val="tx1"/>
              </a:buClr>
              <a:buSzPct val="100000"/>
              <a:buFont typeface="Arial" pitchFamily="34" charset="0"/>
              <a:buChar char="•"/>
            </a:pPr>
            <a:r>
              <a:rPr lang="en-US" sz="1050" dirty="0" smtClean="0"/>
              <a:t>Custom Image Services</a:t>
            </a:r>
            <a:endParaRPr lang="en-US" sz="1050" dirty="0"/>
          </a:p>
        </p:txBody>
      </p:sp>
      <p:sp>
        <p:nvSpPr>
          <p:cNvPr id="22" name="Text Placeholder 4"/>
          <p:cNvSpPr txBox="1">
            <a:spLocks/>
          </p:cNvSpPr>
          <p:nvPr/>
        </p:nvSpPr>
        <p:spPr>
          <a:xfrm>
            <a:off x="5605506" y="3735917"/>
            <a:ext cx="2854098" cy="330200"/>
          </a:xfrm>
          <a:prstGeom prst="rect">
            <a:avLst/>
          </a:prstGeom>
        </p:spPr>
        <p:txBody>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accent1"/>
                </a:solidFill>
                <a:latin typeface="HP Simplified" pitchFamily="34" charset="0"/>
                <a:ea typeface="+mn-ea"/>
                <a:cs typeface="HP Simplified" pitchFamily="34" charset="0"/>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HP Simplified" pitchFamily="34" charset="0"/>
                <a:ea typeface="+mn-ea"/>
                <a:cs typeface="HP Simplified" pitchFamily="34" charset="0"/>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rgbClr val="000000"/>
                </a:solidFill>
                <a:latin typeface="HP Simplified" pitchFamily="34" charset="0"/>
                <a:ea typeface="+mn-ea"/>
                <a:cs typeface="HP Simplified" pitchFamily="34" charset="0"/>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dirty="0" smtClean="0">
                <a:solidFill>
                  <a:srgbClr val="000000"/>
                </a:solidFill>
                <a:latin typeface="HP Simplified" pitchFamily="34" charset="0"/>
                <a:ea typeface="+mn-ea"/>
                <a:cs typeface="HP Simplified" pitchFamily="34" charset="0"/>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rgbClr val="000000"/>
                </a:solidFill>
                <a:latin typeface="HP Simplified" pitchFamily="34" charset="0"/>
                <a:ea typeface="+mn-ea"/>
                <a:cs typeface="HP Simplified" pitchFamily="34" charset="0"/>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40"/>
              </a:spcAft>
              <a:defRPr/>
            </a:pPr>
            <a:r>
              <a:rPr lang="en-US" sz="1100" u="sng" dirty="0" smtClean="0">
                <a:solidFill>
                  <a:schemeClr val="tx1"/>
                </a:solidFill>
                <a:latin typeface="+mn-lt"/>
                <a:cs typeface="Arial" pitchFamily="34" charset="0"/>
              </a:rPr>
              <a:t>What Makes it an EliteBook</a:t>
            </a:r>
            <a:endParaRPr lang="en-US" sz="1100" u="sng" dirty="0">
              <a:solidFill>
                <a:schemeClr val="tx1"/>
              </a:solidFill>
              <a:latin typeface="+mn-lt"/>
              <a:cs typeface="Arial" pitchFamily="34" charset="0"/>
            </a:endParaRPr>
          </a:p>
        </p:txBody>
      </p:sp>
      <p:sp>
        <p:nvSpPr>
          <p:cNvPr id="23" name="Text Placeholder 18"/>
          <p:cNvSpPr txBox="1">
            <a:spLocks/>
          </p:cNvSpPr>
          <p:nvPr/>
        </p:nvSpPr>
        <p:spPr bwMode="auto">
          <a:xfrm>
            <a:off x="5508235" y="4028018"/>
            <a:ext cx="2568966" cy="1511300"/>
          </a:xfrm>
          <a:prstGeom prst="rect">
            <a:avLst/>
          </a:prstGeom>
          <a:noFill/>
          <a:ln w="9525">
            <a:noFill/>
            <a:miter lim="800000"/>
            <a:headEnd/>
            <a:tailEnd/>
          </a:ln>
        </p:spPr>
        <p:txBody>
          <a:bodyPr/>
          <a:lstStyle/>
          <a:p>
            <a:pPr marL="171450" indent="-171450">
              <a:spcAft>
                <a:spcPts val="138"/>
              </a:spcAft>
              <a:buClr>
                <a:schemeClr val="tx1"/>
              </a:buClr>
              <a:buSzPct val="100000"/>
              <a:buFont typeface="Arial" pitchFamily="34" charset="0"/>
              <a:buChar char="•"/>
            </a:pPr>
            <a:r>
              <a:rPr lang="en-US" sz="1050" dirty="0" smtClean="0"/>
              <a:t>Reliability – 115,000 hours of testing</a:t>
            </a:r>
            <a:endParaRPr lang="en-US" sz="1050" dirty="0"/>
          </a:p>
          <a:p>
            <a:pPr marL="171450" indent="-171450">
              <a:spcAft>
                <a:spcPts val="138"/>
              </a:spcAft>
              <a:buClr>
                <a:schemeClr val="tx1"/>
              </a:buClr>
              <a:buSzPct val="100000"/>
              <a:buFont typeface="Arial" pitchFamily="34" charset="0"/>
              <a:buChar char="•"/>
            </a:pPr>
            <a:r>
              <a:rPr lang="en-US" sz="1050" dirty="0" smtClean="0"/>
              <a:t>Business-Rugged – meets MIL-STD-810G</a:t>
            </a:r>
            <a:r>
              <a:rPr lang="en-US" sz="1050" baseline="30000" dirty="0" smtClean="0"/>
              <a:t>2</a:t>
            </a:r>
            <a:r>
              <a:rPr lang="en-US" sz="1050" dirty="0" smtClean="0"/>
              <a:t> standards for drop, vibration, dust, temperature and altitude</a:t>
            </a:r>
            <a:endParaRPr lang="en-US" sz="1050" dirty="0"/>
          </a:p>
          <a:p>
            <a:pPr marL="171450" indent="-171450">
              <a:spcAft>
                <a:spcPts val="138"/>
              </a:spcAft>
              <a:buClr>
                <a:schemeClr val="tx1"/>
              </a:buClr>
              <a:buSzPct val="100000"/>
              <a:buFont typeface="Arial" pitchFamily="34" charset="0"/>
              <a:buChar char="•"/>
            </a:pPr>
            <a:r>
              <a:rPr lang="en-US" sz="1050" dirty="0" smtClean="0"/>
              <a:t>Stable images</a:t>
            </a:r>
            <a:endParaRPr lang="en-US" sz="1050" dirty="0"/>
          </a:p>
          <a:p>
            <a:pPr marL="171450" indent="-171450">
              <a:spcAft>
                <a:spcPts val="138"/>
              </a:spcAft>
              <a:buClr>
                <a:schemeClr val="tx1"/>
              </a:buClr>
              <a:buSzPct val="100000"/>
              <a:buFont typeface="Arial" pitchFamily="34" charset="0"/>
              <a:buChar char="•"/>
            </a:pPr>
            <a:r>
              <a:rPr lang="en-US" sz="1050" dirty="0"/>
              <a:t>Security</a:t>
            </a:r>
          </a:p>
          <a:p>
            <a:pPr marL="171450" indent="-171450">
              <a:spcAft>
                <a:spcPts val="138"/>
              </a:spcAft>
              <a:buClr>
                <a:schemeClr val="tx1"/>
              </a:buClr>
              <a:buSzPct val="100000"/>
              <a:buFont typeface="Arial" pitchFamily="34" charset="0"/>
              <a:buChar char="•"/>
            </a:pPr>
            <a:r>
              <a:rPr lang="en-US" sz="1050" dirty="0" smtClean="0"/>
              <a:t>Enterprise-grade docking</a:t>
            </a:r>
            <a:endParaRPr lang="en-US" sz="1050" dirty="0"/>
          </a:p>
        </p:txBody>
      </p:sp>
      <p:pic>
        <p:nvPicPr>
          <p:cNvPr id="45" name="Picture 81"/>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07645" y="1122315"/>
            <a:ext cx="2395918" cy="1674238"/>
          </a:xfrm>
          <a:prstGeom prst="rect">
            <a:avLst/>
          </a:prstGeom>
          <a:noFill/>
          <a:ln w="9525">
            <a:noFill/>
            <a:miter lim="800000"/>
            <a:headEnd/>
            <a:tailEnd/>
          </a:ln>
          <a:effectLst/>
        </p:spPr>
      </p:pic>
      <p:cxnSp>
        <p:nvCxnSpPr>
          <p:cNvPr id="80" name="Straight Arrow Connector 79"/>
          <p:cNvCxnSpPr/>
          <p:nvPr/>
        </p:nvCxnSpPr>
        <p:spPr>
          <a:xfrm>
            <a:off x="3603626" y="3025896"/>
            <a:ext cx="4940300" cy="0"/>
          </a:xfrm>
          <a:prstGeom prst="straightConnector1">
            <a:avLst/>
          </a:prstGeom>
          <a:ln w="12700" cmpd="sng">
            <a:solidFill>
              <a:schemeClr val="accent1">
                <a:lumMod val="75000"/>
              </a:schemeClr>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nvGrpSpPr>
          <p:cNvPr id="81" name="Group 170"/>
          <p:cNvGrpSpPr>
            <a:grpSpLocks/>
          </p:cNvGrpSpPr>
          <p:nvPr/>
        </p:nvGrpSpPr>
        <p:grpSpPr bwMode="auto">
          <a:xfrm>
            <a:off x="7798804" y="2686171"/>
            <a:ext cx="705642" cy="657225"/>
            <a:chOff x="3154817" y="2202898"/>
            <a:chExt cx="705131" cy="657111"/>
          </a:xfrm>
        </p:grpSpPr>
        <p:grpSp>
          <p:nvGrpSpPr>
            <p:cNvPr id="82" name="Group 171"/>
            <p:cNvGrpSpPr>
              <a:grpSpLocks/>
            </p:cNvGrpSpPr>
            <p:nvPr/>
          </p:nvGrpSpPr>
          <p:grpSpPr bwMode="auto">
            <a:xfrm>
              <a:off x="3154817" y="2202898"/>
              <a:ext cx="705131" cy="657111"/>
              <a:chOff x="3154817" y="2605742"/>
              <a:chExt cx="705131" cy="657111"/>
            </a:xfrm>
          </p:grpSpPr>
          <p:sp>
            <p:nvSpPr>
              <p:cNvPr id="84" name="Oval 83"/>
              <p:cNvSpPr/>
              <p:nvPr/>
            </p:nvSpPr>
            <p:spPr>
              <a:xfrm>
                <a:off x="3163015" y="2605742"/>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1400" dirty="0">
                  <a:solidFill>
                    <a:prstClr val="white"/>
                  </a:solidFill>
                  <a:cs typeface="Arial" pitchFamily="34" charset="0"/>
                </a:endParaRPr>
              </a:p>
            </p:txBody>
          </p:sp>
          <p:sp>
            <p:nvSpPr>
              <p:cNvPr id="85" name="Rectangle 84"/>
              <p:cNvSpPr/>
              <p:nvPr/>
            </p:nvSpPr>
            <p:spPr>
              <a:xfrm>
                <a:off x="3154817" y="2793035"/>
                <a:ext cx="705131" cy="390360"/>
              </a:xfrm>
              <a:prstGeom prst="rect">
                <a:avLst/>
              </a:prstGeom>
            </p:spPr>
            <p:txBody>
              <a:bodyPr wrap="none">
                <a:spAutoFit/>
              </a:bodyPr>
              <a:lstStyle/>
              <a:p>
                <a:pPr algn="ctr" defTabSz="914400">
                  <a:lnSpc>
                    <a:spcPts val="800"/>
                  </a:lnSpc>
                  <a:spcAft>
                    <a:spcPts val="0"/>
                  </a:spcAft>
                  <a:defRPr/>
                </a:pPr>
                <a:r>
                  <a:rPr lang="en-US" sz="600" dirty="0">
                    <a:solidFill>
                      <a:prstClr val="black"/>
                    </a:solidFill>
                  </a:rPr>
                  <a:t>Managed</a:t>
                </a:r>
              </a:p>
              <a:p>
                <a:pPr algn="ctr" defTabSz="914400">
                  <a:lnSpc>
                    <a:spcPts val="800"/>
                  </a:lnSpc>
                  <a:spcAft>
                    <a:spcPts val="0"/>
                  </a:spcAft>
                  <a:defRPr/>
                </a:pPr>
                <a:r>
                  <a:rPr lang="en-US" sz="600" dirty="0" smtClean="0">
                    <a:solidFill>
                      <a:prstClr val="black"/>
                    </a:solidFill>
                  </a:rPr>
                  <a:t>Lifecycle &amp;</a:t>
                </a:r>
                <a:endParaRPr lang="en-US" sz="600" dirty="0">
                  <a:solidFill>
                    <a:prstClr val="black"/>
                  </a:solidFill>
                </a:endParaRPr>
              </a:p>
              <a:p>
                <a:pPr algn="ctr" defTabSz="914400">
                  <a:lnSpc>
                    <a:spcPts val="800"/>
                  </a:lnSpc>
                  <a:spcAft>
                    <a:spcPts val="0"/>
                  </a:spcAft>
                  <a:defRPr/>
                </a:pPr>
                <a:r>
                  <a:rPr lang="en-US" sz="600" dirty="0" smtClean="0">
                    <a:solidFill>
                      <a:prstClr val="black"/>
                    </a:solidFill>
                  </a:rPr>
                  <a:t>Stable Image</a:t>
                </a:r>
                <a:endParaRPr lang="en-US" sz="600" dirty="0">
                  <a:solidFill>
                    <a:prstClr val="black"/>
                  </a:solidFill>
                </a:endParaRPr>
              </a:p>
            </p:txBody>
          </p:sp>
        </p:grpSp>
        <p:pic>
          <p:nvPicPr>
            <p:cNvPr id="83" name="Picture 6"/>
            <p:cNvPicPr>
              <a:picLocks noChangeAspect="1" noChangeArrowheads="1"/>
            </p:cNvPicPr>
            <p:nvPr/>
          </p:nvPicPr>
          <p:blipFill>
            <a:blip r:embed="rId3" cstate="email">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376932" y="2213813"/>
              <a:ext cx="238802" cy="229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6" name="Group 23"/>
          <p:cNvGrpSpPr>
            <a:grpSpLocks/>
          </p:cNvGrpSpPr>
          <p:nvPr/>
        </p:nvGrpSpPr>
        <p:grpSpPr bwMode="auto">
          <a:xfrm>
            <a:off x="6435726" y="2686171"/>
            <a:ext cx="708025" cy="657225"/>
            <a:chOff x="6240536" y="2442846"/>
            <a:chExt cx="708494" cy="657111"/>
          </a:xfrm>
        </p:grpSpPr>
        <p:sp>
          <p:nvSpPr>
            <p:cNvPr id="87" name="Oval 86"/>
            <p:cNvSpPr/>
            <p:nvPr/>
          </p:nvSpPr>
          <p:spPr>
            <a:xfrm>
              <a:off x="6240536" y="2442846"/>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1400" dirty="0">
                <a:solidFill>
                  <a:prstClr val="white"/>
                </a:solidFill>
                <a:cs typeface="Arial" pitchFamily="34" charset="0"/>
              </a:endParaRPr>
            </a:p>
          </p:txBody>
        </p:sp>
        <p:pic>
          <p:nvPicPr>
            <p:cNvPr id="88" name="Picture 2"/>
            <p:cNvPicPr>
              <a:picLocks noChangeAspect="1" noChangeArrowheads="1"/>
            </p:cNvPicPr>
            <p:nvPr/>
          </p:nvPicPr>
          <p:blipFill>
            <a:blip r:embed="rId4" cstate="email">
              <a:duotone>
                <a:schemeClr val="accent1">
                  <a:shade val="45000"/>
                  <a:satMod val="135000"/>
                </a:schemeClr>
                <a:prstClr val="white"/>
              </a:duotone>
              <a:clrChange>
                <a:clrFrom>
                  <a:srgbClr val="FFFFFF"/>
                </a:clrFrom>
                <a:clrTo>
                  <a:srgbClr val="FFFFFF">
                    <a:alpha val="0"/>
                  </a:srgbClr>
                </a:clrTo>
              </a:clrChange>
              <a:extLst>
                <a:ext uri="{28A0092B-C50C-407E-A947-70E740481C1C}">
                  <a14:useLocalDpi xmlns:a14="http://schemas.microsoft.com/office/drawing/2010/main"/>
                </a:ext>
              </a:extLst>
            </a:blip>
            <a:srcRect r="50000"/>
            <a:stretch>
              <a:fillRect/>
            </a:stretch>
          </p:blipFill>
          <p:spPr bwMode="auto">
            <a:xfrm>
              <a:off x="6260900" y="2557125"/>
              <a:ext cx="688130" cy="450873"/>
            </a:xfrm>
            <a:prstGeom prst="rect">
              <a:avLst/>
            </a:prstGeom>
            <a:noFill/>
            <a:ln>
              <a:noFill/>
            </a:ln>
          </p:spPr>
        </p:pic>
      </p:grpSp>
      <p:grpSp>
        <p:nvGrpSpPr>
          <p:cNvPr id="89" name="Group 22"/>
          <p:cNvGrpSpPr>
            <a:grpSpLocks/>
          </p:cNvGrpSpPr>
          <p:nvPr/>
        </p:nvGrpSpPr>
        <p:grpSpPr bwMode="auto">
          <a:xfrm>
            <a:off x="7121526" y="2686171"/>
            <a:ext cx="657225" cy="657225"/>
            <a:chOff x="6926125" y="2433120"/>
            <a:chExt cx="657111" cy="657111"/>
          </a:xfrm>
        </p:grpSpPr>
        <p:sp>
          <p:nvSpPr>
            <p:cNvPr id="90" name="Oval 89"/>
            <p:cNvSpPr/>
            <p:nvPr/>
          </p:nvSpPr>
          <p:spPr>
            <a:xfrm>
              <a:off x="6926125" y="2433120"/>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1400" dirty="0">
                <a:solidFill>
                  <a:prstClr val="white"/>
                </a:solidFill>
                <a:cs typeface="Arial" pitchFamily="34" charset="0"/>
              </a:endParaRPr>
            </a:p>
          </p:txBody>
        </p:sp>
        <p:pic>
          <p:nvPicPr>
            <p:cNvPr id="91"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74898" y="2546857"/>
              <a:ext cx="376366" cy="452814"/>
            </a:xfrm>
            <a:prstGeom prst="rect">
              <a:avLst/>
            </a:prstGeom>
            <a:noFill/>
            <a:ln w="9525">
              <a:noFill/>
              <a:miter lim="800000"/>
              <a:headEnd/>
              <a:tailEnd/>
            </a:ln>
          </p:spPr>
        </p:pic>
        <p:sp>
          <p:nvSpPr>
            <p:cNvPr id="92" name="Rectangle 91"/>
            <p:cNvSpPr/>
            <p:nvPr/>
          </p:nvSpPr>
          <p:spPr>
            <a:xfrm>
              <a:off x="7175320" y="2793419"/>
              <a:ext cx="184118" cy="193641"/>
            </a:xfrm>
            <a:prstGeom prst="rect">
              <a:avLst/>
            </a:prstGeom>
          </p:spPr>
          <p:txBody>
            <a:bodyPr wrap="none">
              <a:spAutoFit/>
            </a:bodyPr>
            <a:lstStyle/>
            <a:p>
              <a:pPr algn="ctr" defTabSz="914400">
                <a:lnSpc>
                  <a:spcPts val="800"/>
                </a:lnSpc>
                <a:spcAft>
                  <a:spcPts val="0"/>
                </a:spcAft>
                <a:defRPr/>
              </a:pPr>
              <a:endParaRPr lang="en-US" sz="750" dirty="0">
                <a:solidFill>
                  <a:prstClr val="black"/>
                </a:solidFill>
              </a:endParaRPr>
            </a:p>
          </p:txBody>
        </p:sp>
      </p:grpSp>
      <p:grpSp>
        <p:nvGrpSpPr>
          <p:cNvPr id="93" name="Group 2"/>
          <p:cNvGrpSpPr>
            <a:grpSpLocks/>
          </p:cNvGrpSpPr>
          <p:nvPr/>
        </p:nvGrpSpPr>
        <p:grpSpPr bwMode="auto">
          <a:xfrm>
            <a:off x="4276726" y="2686171"/>
            <a:ext cx="889000" cy="679450"/>
            <a:chOff x="4066474" y="2086927"/>
            <a:chExt cx="889107" cy="679304"/>
          </a:xfrm>
        </p:grpSpPr>
        <p:grpSp>
          <p:nvGrpSpPr>
            <p:cNvPr id="94" name="Group 26"/>
            <p:cNvGrpSpPr>
              <a:grpSpLocks/>
            </p:cNvGrpSpPr>
            <p:nvPr/>
          </p:nvGrpSpPr>
          <p:grpSpPr bwMode="auto">
            <a:xfrm>
              <a:off x="4066474" y="2086927"/>
              <a:ext cx="889107" cy="679304"/>
              <a:chOff x="4071237" y="2466329"/>
              <a:chExt cx="889107" cy="679304"/>
            </a:xfrm>
          </p:grpSpPr>
          <p:sp>
            <p:nvSpPr>
              <p:cNvPr id="96" name="Oval 95"/>
              <p:cNvSpPr/>
              <p:nvPr/>
            </p:nvSpPr>
            <p:spPr>
              <a:xfrm>
                <a:off x="4177711" y="2466329"/>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1400" dirty="0">
                  <a:solidFill>
                    <a:prstClr val="white"/>
                  </a:solidFill>
                  <a:cs typeface="Arial" pitchFamily="34" charset="0"/>
                </a:endParaRPr>
              </a:p>
            </p:txBody>
          </p:sp>
          <p:sp>
            <p:nvSpPr>
              <p:cNvPr id="97" name="Rectangle 96"/>
              <p:cNvSpPr/>
              <p:nvPr/>
            </p:nvSpPr>
            <p:spPr>
              <a:xfrm>
                <a:off x="4071237" y="2745669"/>
                <a:ext cx="889107" cy="399964"/>
              </a:xfrm>
              <a:prstGeom prst="rect">
                <a:avLst/>
              </a:prstGeom>
            </p:spPr>
            <p:txBody>
              <a:bodyPr>
                <a:spAutoFit/>
              </a:bodyPr>
              <a:lstStyle/>
              <a:p>
                <a:pPr algn="ctr" defTabSz="914400">
                  <a:lnSpc>
                    <a:spcPts val="800"/>
                  </a:lnSpc>
                  <a:spcAft>
                    <a:spcPts val="0"/>
                  </a:spcAft>
                  <a:defRPr/>
                </a:pPr>
                <a:r>
                  <a:rPr lang="en-US" sz="750" smtClean="0">
                    <a:solidFill>
                      <a:prstClr val="black"/>
                    </a:solidFill>
                  </a:rPr>
                  <a:t>8 hr / 20 hr</a:t>
                </a:r>
                <a:endParaRPr lang="en-US" sz="750" dirty="0">
                  <a:solidFill>
                    <a:prstClr val="black"/>
                  </a:solidFill>
                </a:endParaRPr>
              </a:p>
              <a:p>
                <a:pPr algn="ctr" defTabSz="914400">
                  <a:lnSpc>
                    <a:spcPts val="800"/>
                  </a:lnSpc>
                  <a:spcAft>
                    <a:spcPts val="0"/>
                  </a:spcAft>
                  <a:defRPr/>
                </a:pPr>
                <a:r>
                  <a:rPr lang="en-US" sz="750" dirty="0">
                    <a:solidFill>
                      <a:prstClr val="black"/>
                    </a:solidFill>
                  </a:rPr>
                  <a:t>Battery</a:t>
                </a:r>
              </a:p>
              <a:p>
                <a:pPr algn="ctr" defTabSz="914400">
                  <a:lnSpc>
                    <a:spcPts val="800"/>
                  </a:lnSpc>
                  <a:spcAft>
                    <a:spcPts val="0"/>
                  </a:spcAft>
                  <a:defRPr/>
                </a:pPr>
                <a:r>
                  <a:rPr lang="en-US" sz="800" dirty="0">
                    <a:solidFill>
                      <a:prstClr val="black"/>
                    </a:solidFill>
                  </a:rPr>
                  <a:t>Life</a:t>
                </a:r>
                <a:r>
                  <a:rPr lang="en-US" sz="800" baseline="30000" dirty="0">
                    <a:solidFill>
                      <a:prstClr val="black"/>
                    </a:solidFill>
                  </a:rPr>
                  <a:t>1</a:t>
                </a:r>
              </a:p>
            </p:txBody>
          </p:sp>
        </p:grpSp>
        <p:pic>
          <p:nvPicPr>
            <p:cNvPr id="95" name="Picture 9"/>
            <p:cNvPicPr>
              <a:picLocks noChangeAspect="1" noChangeArrowheads="1"/>
            </p:cNvPicPr>
            <p:nvPr/>
          </p:nvPicPr>
          <p:blipFill>
            <a:blip r:embed="rId6" cstate="email">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261095" y="2143279"/>
              <a:ext cx="411122" cy="231895"/>
            </a:xfrm>
            <a:prstGeom prst="rect">
              <a:avLst/>
            </a:prstGeom>
            <a:noFill/>
            <a:ln w="9525">
              <a:noFill/>
              <a:miter lim="800000"/>
              <a:headEnd/>
              <a:tailEnd/>
            </a:ln>
          </p:spPr>
        </p:pic>
      </p:grpSp>
      <p:grpSp>
        <p:nvGrpSpPr>
          <p:cNvPr id="98" name="Group 4"/>
          <p:cNvGrpSpPr>
            <a:grpSpLocks/>
          </p:cNvGrpSpPr>
          <p:nvPr/>
        </p:nvGrpSpPr>
        <p:grpSpPr bwMode="auto">
          <a:xfrm>
            <a:off x="5746751" y="2686171"/>
            <a:ext cx="657225" cy="657225"/>
            <a:chOff x="5536749" y="2086761"/>
            <a:chExt cx="657111" cy="657111"/>
          </a:xfrm>
        </p:grpSpPr>
        <p:grpSp>
          <p:nvGrpSpPr>
            <p:cNvPr id="99" name="Group 176"/>
            <p:cNvGrpSpPr>
              <a:grpSpLocks/>
            </p:cNvGrpSpPr>
            <p:nvPr/>
          </p:nvGrpSpPr>
          <p:grpSpPr bwMode="auto">
            <a:xfrm>
              <a:off x="5536749" y="2086761"/>
              <a:ext cx="657111" cy="657111"/>
              <a:chOff x="3163015" y="2605742"/>
              <a:chExt cx="657111" cy="657111"/>
            </a:xfrm>
          </p:grpSpPr>
          <p:sp>
            <p:nvSpPr>
              <p:cNvPr id="101" name="Oval 100"/>
              <p:cNvSpPr/>
              <p:nvPr/>
            </p:nvSpPr>
            <p:spPr>
              <a:xfrm>
                <a:off x="3163015" y="2605742"/>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1400" dirty="0">
                  <a:solidFill>
                    <a:prstClr val="white"/>
                  </a:solidFill>
                  <a:cs typeface="Arial" pitchFamily="34" charset="0"/>
                </a:endParaRPr>
              </a:p>
            </p:txBody>
          </p:sp>
          <p:sp>
            <p:nvSpPr>
              <p:cNvPr id="102" name="Rectangle 101"/>
              <p:cNvSpPr/>
              <p:nvPr/>
            </p:nvSpPr>
            <p:spPr>
              <a:xfrm>
                <a:off x="3214717" y="2856523"/>
                <a:ext cx="596533" cy="400041"/>
              </a:xfrm>
              <a:prstGeom prst="rect">
                <a:avLst/>
              </a:prstGeom>
            </p:spPr>
            <p:txBody>
              <a:bodyPr wrap="none">
                <a:spAutoFit/>
              </a:bodyPr>
              <a:lstStyle/>
              <a:p>
                <a:pPr algn="ctr" defTabSz="914400">
                  <a:lnSpc>
                    <a:spcPts val="800"/>
                  </a:lnSpc>
                  <a:spcAft>
                    <a:spcPts val="0"/>
                  </a:spcAft>
                  <a:defRPr/>
                </a:pPr>
                <a:r>
                  <a:rPr lang="en-US" sz="750" dirty="0">
                    <a:solidFill>
                      <a:prstClr val="black"/>
                    </a:solidFill>
                  </a:rPr>
                  <a:t>Enterprise</a:t>
                </a:r>
              </a:p>
              <a:p>
                <a:pPr algn="ctr" defTabSz="914400">
                  <a:lnSpc>
                    <a:spcPts val="800"/>
                  </a:lnSpc>
                  <a:spcAft>
                    <a:spcPts val="0"/>
                  </a:spcAft>
                  <a:defRPr/>
                </a:pPr>
                <a:r>
                  <a:rPr lang="en-US" sz="750" dirty="0">
                    <a:solidFill>
                      <a:prstClr val="black"/>
                    </a:solidFill>
                  </a:rPr>
                  <a:t>Level</a:t>
                </a:r>
              </a:p>
              <a:p>
                <a:pPr algn="ctr" defTabSz="914400">
                  <a:lnSpc>
                    <a:spcPts val="800"/>
                  </a:lnSpc>
                  <a:spcAft>
                    <a:spcPts val="0"/>
                  </a:spcAft>
                  <a:defRPr/>
                </a:pPr>
                <a:r>
                  <a:rPr lang="en-US" sz="750" dirty="0">
                    <a:solidFill>
                      <a:prstClr val="black"/>
                    </a:solidFill>
                  </a:rPr>
                  <a:t>Docking</a:t>
                </a:r>
              </a:p>
            </p:txBody>
          </p:sp>
        </p:grpSp>
        <p:pic>
          <p:nvPicPr>
            <p:cNvPr id="100"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t="22923" b="21277"/>
            <a:stretch>
              <a:fillRect/>
            </a:stretch>
          </p:blipFill>
          <p:spPr bwMode="auto">
            <a:xfrm>
              <a:off x="5659264" y="2154554"/>
              <a:ext cx="437400" cy="244072"/>
            </a:xfrm>
            <a:prstGeom prst="rect">
              <a:avLst/>
            </a:prstGeom>
            <a:noFill/>
            <a:ln w="9525">
              <a:noFill/>
              <a:miter lim="800000"/>
              <a:headEnd/>
              <a:tailEnd/>
            </a:ln>
            <a:effectLst/>
          </p:spPr>
        </p:pic>
      </p:grpSp>
      <p:grpSp>
        <p:nvGrpSpPr>
          <p:cNvPr id="103" name="Group 1"/>
          <p:cNvGrpSpPr>
            <a:grpSpLocks/>
          </p:cNvGrpSpPr>
          <p:nvPr/>
        </p:nvGrpSpPr>
        <p:grpSpPr bwMode="auto">
          <a:xfrm>
            <a:off x="3627439" y="2686171"/>
            <a:ext cx="809625" cy="657225"/>
            <a:chOff x="3417584" y="2086761"/>
            <a:chExt cx="809625" cy="657111"/>
          </a:xfrm>
        </p:grpSpPr>
        <p:grpSp>
          <p:nvGrpSpPr>
            <p:cNvPr id="104" name="Group 88"/>
            <p:cNvGrpSpPr>
              <a:grpSpLocks/>
            </p:cNvGrpSpPr>
            <p:nvPr/>
          </p:nvGrpSpPr>
          <p:grpSpPr bwMode="auto">
            <a:xfrm>
              <a:off x="3417584" y="2086761"/>
              <a:ext cx="809625" cy="657111"/>
              <a:chOff x="352722" y="2605742"/>
              <a:chExt cx="809625" cy="657111"/>
            </a:xfrm>
          </p:grpSpPr>
          <p:sp>
            <p:nvSpPr>
              <p:cNvPr id="106" name="Oval 105"/>
              <p:cNvSpPr/>
              <p:nvPr/>
            </p:nvSpPr>
            <p:spPr>
              <a:xfrm>
                <a:off x="425805" y="2605742"/>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1400" dirty="0">
                  <a:solidFill>
                    <a:prstClr val="white"/>
                  </a:solidFill>
                  <a:cs typeface="Arial" pitchFamily="34" charset="0"/>
                </a:endParaRPr>
              </a:p>
            </p:txBody>
          </p:sp>
          <p:sp>
            <p:nvSpPr>
              <p:cNvPr id="107" name="Rectangle 106"/>
              <p:cNvSpPr/>
              <p:nvPr/>
            </p:nvSpPr>
            <p:spPr>
              <a:xfrm>
                <a:off x="352722" y="2961280"/>
                <a:ext cx="809625" cy="296811"/>
              </a:xfrm>
              <a:prstGeom prst="rect">
                <a:avLst/>
              </a:prstGeom>
            </p:spPr>
            <p:txBody>
              <a:bodyPr>
                <a:spAutoFit/>
              </a:bodyPr>
              <a:lstStyle/>
              <a:p>
                <a:pPr algn="ctr" defTabSz="914400">
                  <a:lnSpc>
                    <a:spcPts val="800"/>
                  </a:lnSpc>
                  <a:spcAft>
                    <a:spcPts val="0"/>
                  </a:spcAft>
                  <a:defRPr/>
                </a:pPr>
                <a:r>
                  <a:rPr lang="en-US" sz="700" dirty="0" smtClean="0">
                    <a:solidFill>
                      <a:prstClr val="black"/>
                    </a:solidFill>
                  </a:rPr>
                  <a:t>TPM / Protect</a:t>
                </a:r>
                <a:endParaRPr lang="en-US" sz="700" dirty="0">
                  <a:solidFill>
                    <a:prstClr val="black"/>
                  </a:solidFill>
                </a:endParaRPr>
              </a:p>
              <a:p>
                <a:pPr algn="ctr" defTabSz="914400">
                  <a:lnSpc>
                    <a:spcPts val="800"/>
                  </a:lnSpc>
                  <a:spcAft>
                    <a:spcPts val="0"/>
                  </a:spcAft>
                  <a:defRPr/>
                </a:pPr>
                <a:r>
                  <a:rPr lang="en-US" sz="700" dirty="0">
                    <a:solidFill>
                      <a:prstClr val="black"/>
                    </a:solidFill>
                  </a:rPr>
                  <a:t>Tools</a:t>
                </a:r>
                <a:r>
                  <a:rPr lang="en-US" sz="700" baseline="30000" dirty="0">
                    <a:solidFill>
                      <a:prstClr val="black"/>
                    </a:solidFill>
                  </a:rPr>
                  <a:t>3</a:t>
                </a:r>
              </a:p>
            </p:txBody>
          </p:sp>
        </p:grpSp>
        <p:pic>
          <p:nvPicPr>
            <p:cNvPr id="105" name="Picture 64"/>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l="87700" t="41898" r="7487" b="44611"/>
            <a:stretch>
              <a:fillRect/>
            </a:stretch>
          </p:blipFill>
          <p:spPr bwMode="auto">
            <a:xfrm>
              <a:off x="3653506" y="2106978"/>
              <a:ext cx="346075" cy="346075"/>
            </a:xfrm>
            <a:prstGeom prst="rect">
              <a:avLst/>
            </a:prstGeom>
            <a:noFill/>
            <a:ln w="9525">
              <a:noFill/>
              <a:miter lim="800000"/>
              <a:headEnd/>
              <a:tailEnd/>
            </a:ln>
          </p:spPr>
        </p:pic>
      </p:grpSp>
      <p:grpSp>
        <p:nvGrpSpPr>
          <p:cNvPr id="108" name="Group 3"/>
          <p:cNvGrpSpPr>
            <a:grpSpLocks/>
          </p:cNvGrpSpPr>
          <p:nvPr/>
        </p:nvGrpSpPr>
        <p:grpSpPr bwMode="auto">
          <a:xfrm>
            <a:off x="5059720" y="2686171"/>
            <a:ext cx="718465" cy="657225"/>
            <a:chOff x="4849760" y="2086761"/>
            <a:chExt cx="719462" cy="657111"/>
          </a:xfrm>
        </p:grpSpPr>
        <p:grpSp>
          <p:nvGrpSpPr>
            <p:cNvPr id="109" name="Group 188"/>
            <p:cNvGrpSpPr>
              <a:grpSpLocks/>
            </p:cNvGrpSpPr>
            <p:nvPr/>
          </p:nvGrpSpPr>
          <p:grpSpPr bwMode="auto">
            <a:xfrm>
              <a:off x="4851625" y="2086761"/>
              <a:ext cx="657111" cy="657111"/>
              <a:chOff x="6485983" y="2342183"/>
              <a:chExt cx="657111" cy="657111"/>
            </a:xfrm>
          </p:grpSpPr>
          <p:sp>
            <p:nvSpPr>
              <p:cNvPr id="111" name="Oval 110"/>
              <p:cNvSpPr/>
              <p:nvPr/>
            </p:nvSpPr>
            <p:spPr>
              <a:xfrm>
                <a:off x="6485983" y="2342183"/>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1400" dirty="0">
                  <a:solidFill>
                    <a:prstClr val="white"/>
                  </a:solidFill>
                  <a:cs typeface="Arial" pitchFamily="34" charset="0"/>
                </a:endParaRPr>
              </a:p>
            </p:txBody>
          </p:sp>
          <p:pic>
            <p:nvPicPr>
              <p:cNvPr id="112" name="Picture 5"/>
              <p:cNvPicPr>
                <a:picLocks noChangeAspect="1" noChangeArrowheads="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548821" y="2471928"/>
                <a:ext cx="546103" cy="198967"/>
              </a:xfrm>
              <a:prstGeom prst="rect">
                <a:avLst/>
              </a:prstGeom>
              <a:noFill/>
              <a:ln w="9525">
                <a:noFill/>
                <a:miter lim="800000"/>
                <a:headEnd/>
                <a:tailEnd/>
              </a:ln>
              <a:effectLst/>
            </p:spPr>
          </p:pic>
        </p:grpSp>
        <p:sp>
          <p:nvSpPr>
            <p:cNvPr id="110" name="Rectangle 109"/>
            <p:cNvSpPr/>
            <p:nvPr/>
          </p:nvSpPr>
          <p:spPr>
            <a:xfrm>
              <a:off x="4849760" y="2415316"/>
              <a:ext cx="719462" cy="297465"/>
            </a:xfrm>
            <a:prstGeom prst="rect">
              <a:avLst/>
            </a:prstGeom>
          </p:spPr>
          <p:txBody>
            <a:bodyPr wrap="none">
              <a:spAutoFit/>
            </a:bodyPr>
            <a:lstStyle/>
            <a:p>
              <a:pPr algn="ctr" defTabSz="914400">
                <a:lnSpc>
                  <a:spcPts val="800"/>
                </a:lnSpc>
                <a:spcAft>
                  <a:spcPts val="0"/>
                </a:spcAft>
                <a:defRPr/>
              </a:pPr>
              <a:r>
                <a:rPr lang="en-US" sz="750" smtClean="0">
                  <a:solidFill>
                    <a:prstClr val="black"/>
                  </a:solidFill>
                </a:rPr>
                <a:t>SRS Premium</a:t>
              </a:r>
              <a:endParaRPr lang="en-US" sz="750" dirty="0">
                <a:solidFill>
                  <a:prstClr val="black"/>
                </a:solidFill>
              </a:endParaRPr>
            </a:p>
            <a:p>
              <a:pPr algn="ctr" defTabSz="914400">
                <a:lnSpc>
                  <a:spcPts val="800"/>
                </a:lnSpc>
                <a:spcAft>
                  <a:spcPts val="0"/>
                </a:spcAft>
                <a:defRPr/>
              </a:pPr>
              <a:r>
                <a:rPr lang="en-US" sz="750" dirty="0">
                  <a:solidFill>
                    <a:prstClr val="black"/>
                  </a:solidFill>
                </a:rPr>
                <a:t>Sound</a:t>
              </a:r>
            </a:p>
          </p:txBody>
        </p:sp>
      </p:grpSp>
      <p:sp>
        <p:nvSpPr>
          <p:cNvPr id="113" name="Rectangle 112"/>
          <p:cNvSpPr/>
          <p:nvPr/>
        </p:nvSpPr>
        <p:spPr>
          <a:xfrm>
            <a:off x="7232651" y="3025896"/>
            <a:ext cx="889000" cy="194925"/>
          </a:xfrm>
          <a:prstGeom prst="rect">
            <a:avLst/>
          </a:prstGeom>
        </p:spPr>
        <p:txBody>
          <a:bodyPr>
            <a:spAutoFit/>
          </a:bodyPr>
          <a:lstStyle/>
          <a:p>
            <a:pPr algn="ctr" defTabSz="914400">
              <a:lnSpc>
                <a:spcPts val="800"/>
              </a:lnSpc>
              <a:spcAft>
                <a:spcPts val="0"/>
              </a:spcAft>
              <a:defRPr/>
            </a:pPr>
            <a:r>
              <a:rPr lang="en-US" sz="750" baseline="30000" dirty="0">
                <a:solidFill>
                  <a:prstClr val="black"/>
                </a:solidFill>
              </a:rPr>
              <a:t>4</a:t>
            </a:r>
            <a:endParaRPr lang="en-US" sz="800" baseline="30000" dirty="0">
              <a:solidFill>
                <a:prstClr val="black"/>
              </a:solidFill>
            </a:endParaRPr>
          </a:p>
        </p:txBody>
      </p:sp>
      <p:sp>
        <p:nvSpPr>
          <p:cNvPr id="114" name="Text Placeholder 9"/>
          <p:cNvSpPr txBox="1">
            <a:spLocks/>
          </p:cNvSpPr>
          <p:nvPr/>
        </p:nvSpPr>
        <p:spPr>
          <a:xfrm>
            <a:off x="7875404" y="169172"/>
            <a:ext cx="1168400" cy="499533"/>
          </a:xfrm>
          <a:prstGeom prst="parallelogram">
            <a:avLst/>
          </a:prstGeom>
          <a:solidFill>
            <a:srgbClr val="0070C0"/>
          </a:solidFill>
          <a:ln w="15875" cap="flat" cmpd="sng" algn="ctr">
            <a:noFill/>
            <a:prstDash val="solid"/>
          </a:ln>
          <a:effectLst>
            <a:outerShdw blurRad="50800" dist="38100" dir="3600000" algn="t"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137160" rIns="0" bIns="228600" numCol="1" spcCol="0" rtlCol="0" fromWordArt="0" anchor="ctr" anchorCtr="0" forceAA="0" compatLnSpc="1">
            <a:prstTxWarp prst="textNoShape">
              <a:avLst/>
            </a:prstTxWarp>
            <a:noAutofit/>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lt1"/>
                </a:solidFill>
                <a:latin typeface="+mn-lt"/>
                <a:ea typeface="+mn-ea"/>
                <a:cs typeface="+mn-cs"/>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chemeClr val="lt1"/>
                </a:solidFill>
                <a:latin typeface="+mn-lt"/>
                <a:ea typeface="+mn-ea"/>
                <a:cs typeface="+mn-cs"/>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chemeClr val="lt1"/>
                </a:solidFill>
                <a:latin typeface="+mn-lt"/>
                <a:ea typeface="+mn-ea"/>
                <a:cs typeface="+mn-cs"/>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dirty="0" smtClean="0">
                <a:solidFill>
                  <a:schemeClr val="lt1"/>
                </a:solidFill>
                <a:latin typeface="+mn-lt"/>
                <a:ea typeface="+mn-ea"/>
                <a:cs typeface="+mn-cs"/>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chemeClr val="lt1"/>
                </a:solidFill>
                <a:latin typeface="+mn-lt"/>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lnSpc>
                <a:spcPts val="1300"/>
              </a:lnSpc>
              <a:spcAft>
                <a:spcPts val="0"/>
              </a:spcAft>
              <a:defRPr/>
            </a:pPr>
            <a:r>
              <a:rPr lang="it-IT" sz="1100" dirty="0" smtClean="0">
                <a:solidFill>
                  <a:prstClr val="white"/>
                </a:solidFill>
                <a:latin typeface="Arial" pitchFamily="34" charset="0"/>
                <a:cs typeface="Arial" pitchFamily="34" charset="0"/>
              </a:rPr>
              <a:t>Ultrabook</a:t>
            </a:r>
            <a:r>
              <a:rPr lang="it-IT" sz="1100" baseline="30000" dirty="0" smtClean="0">
                <a:solidFill>
                  <a:prstClr val="white"/>
                </a:solidFill>
                <a:latin typeface="Arial" pitchFamily="34" charset="0"/>
                <a:cs typeface="Arial" pitchFamily="34" charset="0"/>
              </a:rPr>
              <a:t>TM</a:t>
            </a:r>
            <a:endParaRPr lang="it-IT" sz="1100" baseline="30000" dirty="0">
              <a:solidFill>
                <a:prstClr val="white"/>
              </a:solidFill>
              <a:latin typeface="Arial" pitchFamily="34" charset="0"/>
              <a:cs typeface="Arial" pitchFamily="34" charset="0"/>
            </a:endParaRPr>
          </a:p>
        </p:txBody>
      </p:sp>
      <p:pic>
        <p:nvPicPr>
          <p:cNvPr id="46" name="Picture 4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07353" y="2906509"/>
            <a:ext cx="798251" cy="628623"/>
          </a:xfrm>
          <a:prstGeom prst="rect">
            <a:avLst/>
          </a:prstGeom>
        </p:spPr>
      </p:pic>
      <p:pic>
        <p:nvPicPr>
          <p:cNvPr id="47" name="Picture 4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680842" y="2906509"/>
            <a:ext cx="798250" cy="628623"/>
          </a:xfrm>
          <a:prstGeom prst="rect">
            <a:avLst/>
          </a:prstGeom>
        </p:spPr>
      </p:pic>
    </p:spTree>
    <p:extLst>
      <p:ext uri="{BB962C8B-B14F-4D97-AF65-F5344CB8AC3E}">
        <p14:creationId xmlns:p14="http://schemas.microsoft.com/office/powerpoint/2010/main" val="3308797749"/>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sz="3200" dirty="0" smtClean="0"/>
              <a:t>Business Focused Thin* Designs</a:t>
            </a:r>
            <a:endParaRPr lang="en-US" dirty="0">
              <a:latin typeface="+mn-lt"/>
            </a:endParaRPr>
          </a:p>
        </p:txBody>
      </p:sp>
      <p:sp>
        <p:nvSpPr>
          <p:cNvPr id="3" name="Text Placeholder 1"/>
          <p:cNvSpPr txBox="1">
            <a:spLocks/>
          </p:cNvSpPr>
          <p:nvPr/>
        </p:nvSpPr>
        <p:spPr>
          <a:xfrm>
            <a:off x="3019425" y="990600"/>
            <a:ext cx="5429250" cy="499533"/>
          </a:xfrm>
          <a:prstGeom prst="parallelogram">
            <a:avLst/>
          </a:prstGeom>
          <a:solidFill>
            <a:srgbClr val="0070C0"/>
          </a:solidFill>
          <a:ln w="15875">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182880" rIns="0" bIns="228600" rtlCol="0" anchor="ctr"/>
          <a:lstStyle>
            <a:lvl1pPr marL="0" indent="0" algn="l" defTabSz="457200" rtl="0" eaLnBrk="1" latinLnBrk="0" hangingPunct="1">
              <a:lnSpc>
                <a:spcPct val="120000"/>
              </a:lnSpc>
              <a:spcBef>
                <a:spcPts val="0"/>
              </a:spcBef>
              <a:spcAft>
                <a:spcPts val="140"/>
              </a:spcAft>
              <a:buSzPct val="100000"/>
              <a:buFont typeface="Arial"/>
              <a:buNone/>
              <a:defRPr sz="1800" kern="1200">
                <a:solidFill>
                  <a:schemeClr val="lt1"/>
                </a:solidFill>
                <a:latin typeface="+mn-lt"/>
                <a:ea typeface="+mn-ea"/>
                <a:cs typeface="+mn-cs"/>
              </a:defRPr>
            </a:lvl1pPr>
            <a:lvl2pPr marL="165100" indent="-165100" algn="l" defTabSz="430213" rtl="0" eaLnBrk="1" latinLnBrk="0" hangingPunct="1">
              <a:lnSpc>
                <a:spcPct val="120000"/>
              </a:lnSpc>
              <a:spcBef>
                <a:spcPts val="0"/>
              </a:spcBef>
              <a:spcAft>
                <a:spcPts val="140"/>
              </a:spcAft>
              <a:buSzPct val="100000"/>
              <a:buFont typeface="Lucida Grande"/>
              <a:buChar char="•"/>
              <a:defRPr sz="1800" kern="1200">
                <a:solidFill>
                  <a:schemeClr val="lt1"/>
                </a:solidFill>
                <a:latin typeface="+mn-lt"/>
                <a:ea typeface="+mn-ea"/>
                <a:cs typeface="+mn-cs"/>
              </a:defRPr>
            </a:lvl2pPr>
            <a:lvl3pPr marL="300038" indent="-125413" algn="l" defTabSz="457200" rtl="0" eaLnBrk="1" latinLnBrk="0" hangingPunct="1">
              <a:lnSpc>
                <a:spcPct val="120000"/>
              </a:lnSpc>
              <a:spcBef>
                <a:spcPts val="0"/>
              </a:spcBef>
              <a:spcAft>
                <a:spcPts val="140"/>
              </a:spcAft>
              <a:buFont typeface="Lucida Grande"/>
              <a:buChar char="–"/>
              <a:defRPr sz="1400" kern="1200">
                <a:solidFill>
                  <a:schemeClr val="lt1"/>
                </a:solidFill>
                <a:latin typeface="+mn-lt"/>
                <a:ea typeface="+mn-ea"/>
                <a:cs typeface="+mn-cs"/>
              </a:defRPr>
            </a:lvl3pPr>
            <a:lvl4pPr marL="409575" indent="-123825" algn="l" defTabSz="457200" rtl="0" eaLnBrk="1" latinLnBrk="0" hangingPunct="1">
              <a:lnSpc>
                <a:spcPct val="120000"/>
              </a:lnSpc>
              <a:spcBef>
                <a:spcPts val="0"/>
              </a:spcBef>
              <a:spcAft>
                <a:spcPts val="140"/>
              </a:spcAft>
              <a:buSzPct val="80000"/>
              <a:buFont typeface="Courier New"/>
              <a:buChar char="o"/>
              <a:defRPr lang="en-US" sz="1400" kern="1200" dirty="0" smtClean="0">
                <a:solidFill>
                  <a:schemeClr val="lt1"/>
                </a:solidFill>
                <a:latin typeface="+mn-lt"/>
                <a:ea typeface="+mn-ea"/>
                <a:cs typeface="+mn-cs"/>
              </a:defRPr>
            </a:lvl4pPr>
            <a:lvl5pPr marL="409575" indent="0" algn="l" defTabSz="457200" rtl="0" eaLnBrk="1" latinLnBrk="0" hangingPunct="1">
              <a:lnSpc>
                <a:spcPct val="120000"/>
              </a:lnSpc>
              <a:spcBef>
                <a:spcPts val="0"/>
              </a:spcBef>
              <a:spcAft>
                <a:spcPts val="140"/>
              </a:spcAft>
              <a:buFont typeface="Arial"/>
              <a:buNone/>
              <a:tabLst/>
              <a:defRPr sz="1400" kern="1200">
                <a:solidFill>
                  <a:schemeClr val="lt1"/>
                </a:solidFill>
                <a:latin typeface="+mn-lt"/>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fontAlgn="auto">
              <a:lnSpc>
                <a:spcPts val="1300"/>
              </a:lnSpc>
              <a:spcAft>
                <a:spcPts val="0"/>
              </a:spcAft>
              <a:defRPr/>
            </a:pPr>
            <a:r>
              <a:rPr lang="en-US" sz="1600" smtClean="0">
                <a:cs typeface="Arial" pitchFamily="34" charset="0"/>
              </a:rPr>
              <a:t>Ultimate Travel Companion</a:t>
            </a:r>
            <a:endParaRPr lang="en-US" sz="1600" dirty="0">
              <a:cs typeface="Arial" pitchFamily="34" charset="0"/>
            </a:endParaRPr>
          </a:p>
        </p:txBody>
      </p:sp>
      <p:sp>
        <p:nvSpPr>
          <p:cNvPr id="4" name="Text Placeholder 18"/>
          <p:cNvSpPr txBox="1">
            <a:spLocks/>
          </p:cNvSpPr>
          <p:nvPr/>
        </p:nvSpPr>
        <p:spPr>
          <a:xfrm>
            <a:off x="3197226" y="1595967"/>
            <a:ext cx="5140325" cy="1511300"/>
          </a:xfrm>
          <a:prstGeom prst="rect">
            <a:avLst/>
          </a:prstGeom>
        </p:spPr>
        <p:txBody>
          <a:bodyPr/>
          <a:lstStyle>
            <a:lvl1pPr marL="0" indent="0" algn="l" defTabSz="457200" rtl="0" eaLnBrk="1" latinLnBrk="0" hangingPunct="1">
              <a:lnSpc>
                <a:spcPct val="120000"/>
              </a:lnSpc>
              <a:spcBef>
                <a:spcPts val="0"/>
              </a:spcBef>
              <a:spcAft>
                <a:spcPts val="140"/>
              </a:spcAft>
              <a:buSzPct val="100000"/>
              <a:buFont typeface="Arial"/>
              <a:buNone/>
              <a:defRPr sz="1400" kern="1200">
                <a:solidFill>
                  <a:schemeClr val="tx1"/>
                </a:solidFill>
                <a:latin typeface="HPFutura Light" pitchFamily="50" charset="0"/>
                <a:ea typeface="+mn-ea"/>
                <a:cs typeface="+mn-cs"/>
              </a:defRPr>
            </a:lvl1pPr>
            <a:lvl2pPr marL="165100" indent="-165100" algn="l" defTabSz="430213" rtl="0" eaLnBrk="1" latinLnBrk="0" hangingPunct="1">
              <a:lnSpc>
                <a:spcPct val="120000"/>
              </a:lnSpc>
              <a:spcBef>
                <a:spcPts val="0"/>
              </a:spcBef>
              <a:spcAft>
                <a:spcPts val="140"/>
              </a:spcAft>
              <a:buSzPct val="100000"/>
              <a:buFont typeface="Lucida Grande"/>
              <a:buChar char="•"/>
              <a:defRPr sz="1400" kern="1200">
                <a:solidFill>
                  <a:schemeClr val="tx1"/>
                </a:solidFill>
                <a:latin typeface="HPFutura Light" pitchFamily="50" charset="0"/>
                <a:ea typeface="+mn-ea"/>
                <a:cs typeface="+mn-cs"/>
              </a:defRPr>
            </a:lvl2pPr>
            <a:lvl3pPr marL="300038" indent="-125413" algn="l" defTabSz="457200" rtl="0" eaLnBrk="1" latinLnBrk="0" hangingPunct="1">
              <a:lnSpc>
                <a:spcPct val="120000"/>
              </a:lnSpc>
              <a:spcBef>
                <a:spcPts val="0"/>
              </a:spcBef>
              <a:spcAft>
                <a:spcPts val="140"/>
              </a:spcAft>
              <a:buFont typeface="Lucida Grande"/>
              <a:buChar char="–"/>
              <a:defRPr sz="1400" kern="1200">
                <a:solidFill>
                  <a:schemeClr val="tx1"/>
                </a:solidFill>
                <a:latin typeface="HPFutura Light" pitchFamily="50" charset="0"/>
                <a:ea typeface="+mn-ea"/>
                <a:cs typeface="+mn-cs"/>
              </a:defRPr>
            </a:lvl3pPr>
            <a:lvl4pPr marL="409575" indent="-123825" algn="l" defTabSz="457200" rtl="0" eaLnBrk="1" latinLnBrk="0" hangingPunct="1">
              <a:lnSpc>
                <a:spcPct val="120000"/>
              </a:lnSpc>
              <a:spcBef>
                <a:spcPts val="0"/>
              </a:spcBef>
              <a:spcAft>
                <a:spcPts val="140"/>
              </a:spcAft>
              <a:buSzPct val="80000"/>
              <a:buFont typeface="Courier New"/>
              <a:buChar char="o"/>
              <a:defRPr lang="en-US" sz="1400" kern="1200">
                <a:solidFill>
                  <a:schemeClr val="tx1"/>
                </a:solidFill>
                <a:latin typeface="HPFutura Light" pitchFamily="50" charset="0"/>
                <a:ea typeface="+mn-ea"/>
                <a:cs typeface="+mn-cs"/>
              </a:defRPr>
            </a:lvl4pPr>
            <a:lvl5pPr marL="409575" indent="0" algn="l" defTabSz="457200" rtl="0" eaLnBrk="1" latinLnBrk="0" hangingPunct="1">
              <a:lnSpc>
                <a:spcPct val="120000"/>
              </a:lnSpc>
              <a:spcBef>
                <a:spcPts val="0"/>
              </a:spcBef>
              <a:spcAft>
                <a:spcPts val="140"/>
              </a:spcAft>
              <a:buFont typeface="Arial"/>
              <a:buNone/>
              <a:tabLst/>
              <a:defRPr sz="1400" kern="1200">
                <a:solidFill>
                  <a:schemeClr val="tx1"/>
                </a:solidFill>
                <a:latin typeface="HPFutura Light" pitchFamily="50" charset="0"/>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4625" indent="-174625" fontAlgn="auto">
              <a:buClr>
                <a:schemeClr val="tx1"/>
              </a:buClr>
              <a:buFont typeface="Arial" pitchFamily="34" charset="0"/>
              <a:buChar char="•"/>
              <a:defRPr/>
            </a:pPr>
            <a:r>
              <a:rPr lang="en-US" sz="1200" dirty="0" smtClean="0">
                <a:solidFill>
                  <a:schemeClr val="accent1">
                    <a:lumMod val="75000"/>
                  </a:schemeClr>
                </a:solidFill>
                <a:latin typeface="+mn-lt"/>
                <a:ea typeface="Hiragino Kaku Gothic Std W8" pitchFamily="34" charset="-128"/>
                <a:cs typeface="Arial" pitchFamily="34" charset="0"/>
              </a:rPr>
              <a:t>HP’s smallest &amp; lightest </a:t>
            </a:r>
            <a:r>
              <a:rPr lang="en-US" sz="1200" dirty="0" smtClean="0">
                <a:latin typeface="+mn-lt"/>
                <a:cs typeface="Arial" pitchFamily="34" charset="0"/>
              </a:rPr>
              <a:t>business-rugged</a:t>
            </a:r>
            <a:r>
              <a:rPr lang="en-US" sz="1200" baseline="30000" dirty="0" smtClean="0">
                <a:latin typeface="+mn-lt"/>
                <a:cs typeface="Arial" pitchFamily="34" charset="0"/>
              </a:rPr>
              <a:t>2</a:t>
            </a:r>
            <a:r>
              <a:rPr lang="en-US" sz="1200" dirty="0" smtClean="0">
                <a:latin typeface="+mn-lt"/>
                <a:cs typeface="Arial" pitchFamily="34" charset="0"/>
              </a:rPr>
              <a:t> </a:t>
            </a:r>
            <a:r>
              <a:rPr lang="en-US" sz="1200" dirty="0" err="1" smtClean="0">
                <a:latin typeface="+mn-lt"/>
                <a:cs typeface="Arial" pitchFamily="34" charset="0"/>
              </a:rPr>
              <a:t>EliteBook</a:t>
            </a:r>
            <a:endParaRPr lang="en-US" sz="1200" dirty="0">
              <a:latin typeface="+mn-lt"/>
              <a:cs typeface="Arial" pitchFamily="34" charset="0"/>
            </a:endParaRPr>
          </a:p>
          <a:p>
            <a:pPr marL="174625" indent="-174625" fontAlgn="auto">
              <a:buClr>
                <a:schemeClr val="tx1"/>
              </a:buClr>
              <a:buFont typeface="Arial" pitchFamily="34" charset="0"/>
              <a:buChar char="•"/>
              <a:defRPr/>
            </a:pPr>
            <a:r>
              <a:rPr lang="en-US" sz="1200" dirty="0" smtClean="0">
                <a:solidFill>
                  <a:schemeClr val="accent1">
                    <a:lumMod val="75000"/>
                  </a:schemeClr>
                </a:solidFill>
                <a:latin typeface="+mn-lt"/>
                <a:ea typeface="Hiragino Kaku Gothic Std W8" pitchFamily="34" charset="-128"/>
                <a:cs typeface="Arial" pitchFamily="34" charset="0"/>
              </a:rPr>
              <a:t>HP’s lightest corporate focused ultraportable with common docking </a:t>
            </a:r>
            <a:r>
              <a:rPr lang="en-US" sz="1200" dirty="0" smtClean="0">
                <a:latin typeface="+mn-lt"/>
                <a:cs typeface="Arial" pitchFamily="34" charset="0"/>
              </a:rPr>
              <a:t>– ideal for road warriors and companies deploying modern, flexible work environments </a:t>
            </a:r>
            <a:endParaRPr lang="en-US" sz="1200" dirty="0">
              <a:latin typeface="+mn-lt"/>
              <a:cs typeface="Arial" pitchFamily="34" charset="0"/>
            </a:endParaRPr>
          </a:p>
          <a:p>
            <a:pPr marL="174625" indent="-174625" fontAlgn="auto">
              <a:buClr>
                <a:schemeClr val="tx1"/>
              </a:buClr>
              <a:buFont typeface="Arial" pitchFamily="34" charset="0"/>
              <a:buChar char="•"/>
              <a:defRPr/>
            </a:pPr>
            <a:r>
              <a:rPr lang="en-US" sz="1200" dirty="0" err="1" smtClean="0">
                <a:solidFill>
                  <a:schemeClr val="accent1">
                    <a:lumMod val="75000"/>
                  </a:schemeClr>
                </a:solidFill>
                <a:latin typeface="+mn-lt"/>
                <a:ea typeface="Hiragino Kaku Gothic Std W8" pitchFamily="34" charset="-128"/>
                <a:cs typeface="Arial" pitchFamily="34" charset="0"/>
              </a:rPr>
              <a:t>EliteBook</a:t>
            </a:r>
            <a:r>
              <a:rPr lang="en-US" sz="1200" dirty="0" smtClean="0">
                <a:solidFill>
                  <a:schemeClr val="accent1">
                    <a:lumMod val="75000"/>
                  </a:schemeClr>
                </a:solidFill>
                <a:latin typeface="+mn-lt"/>
                <a:ea typeface="Hiragino Kaku Gothic Std W8" pitchFamily="34" charset="-128"/>
                <a:cs typeface="Arial" pitchFamily="34" charset="0"/>
              </a:rPr>
              <a:t> </a:t>
            </a:r>
            <a:r>
              <a:rPr lang="en-US" sz="1200" dirty="0" smtClean="0">
                <a:latin typeface="+mn-lt"/>
                <a:cs typeface="Arial" pitchFamily="34" charset="0"/>
              </a:rPr>
              <a:t>– best in class security, manageability &amp; reliability</a:t>
            </a:r>
            <a:endParaRPr lang="en-US" sz="1200" dirty="0">
              <a:latin typeface="+mn-lt"/>
              <a:cs typeface="Arial" pitchFamily="34" charset="0"/>
            </a:endParaRPr>
          </a:p>
        </p:txBody>
      </p:sp>
      <p:sp>
        <p:nvSpPr>
          <p:cNvPr id="30" name="Text Placeholder 4"/>
          <p:cNvSpPr txBox="1">
            <a:spLocks/>
          </p:cNvSpPr>
          <p:nvPr/>
        </p:nvSpPr>
        <p:spPr>
          <a:xfrm>
            <a:off x="3094038" y="4095906"/>
            <a:ext cx="1739900" cy="342900"/>
          </a:xfrm>
          <a:prstGeom prst="rect">
            <a:avLst/>
          </a:prstGeom>
        </p:spPr>
        <p:txBody>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accent1"/>
                </a:solidFill>
                <a:latin typeface="HP Simplified" pitchFamily="34" charset="0"/>
                <a:ea typeface="+mn-ea"/>
                <a:cs typeface="HP Simplified" pitchFamily="34" charset="0"/>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HP Simplified" pitchFamily="34" charset="0"/>
                <a:ea typeface="+mn-ea"/>
                <a:cs typeface="HP Simplified" pitchFamily="34" charset="0"/>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rgbClr val="000000"/>
                </a:solidFill>
                <a:latin typeface="HP Simplified" pitchFamily="34" charset="0"/>
                <a:ea typeface="+mn-ea"/>
                <a:cs typeface="HP Simplified" pitchFamily="34" charset="0"/>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dirty="0" smtClean="0">
                <a:solidFill>
                  <a:srgbClr val="000000"/>
                </a:solidFill>
                <a:latin typeface="HP Simplified" pitchFamily="34" charset="0"/>
                <a:ea typeface="+mn-ea"/>
                <a:cs typeface="HP Simplified" pitchFamily="34" charset="0"/>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rgbClr val="000000"/>
                </a:solidFill>
                <a:latin typeface="HP Simplified" pitchFamily="34" charset="0"/>
                <a:ea typeface="+mn-ea"/>
                <a:cs typeface="HP Simplified" pitchFamily="34" charset="0"/>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40"/>
              </a:spcAft>
              <a:defRPr/>
            </a:pPr>
            <a:r>
              <a:rPr lang="en-US" sz="1100" u="sng" dirty="0" smtClean="0">
                <a:solidFill>
                  <a:schemeClr val="tx1"/>
                </a:solidFill>
                <a:latin typeface="+mn-lt"/>
                <a:cs typeface="Arial" pitchFamily="34" charset="0"/>
              </a:rPr>
              <a:t>Product Features</a:t>
            </a:r>
            <a:endParaRPr lang="en-US" sz="1100" u="sng" dirty="0">
              <a:solidFill>
                <a:schemeClr val="tx1"/>
              </a:solidFill>
              <a:latin typeface="+mn-lt"/>
              <a:cs typeface="Arial" pitchFamily="34" charset="0"/>
            </a:endParaRPr>
          </a:p>
        </p:txBody>
      </p:sp>
      <p:sp>
        <p:nvSpPr>
          <p:cNvPr id="31" name="Text Placeholder 18"/>
          <p:cNvSpPr txBox="1">
            <a:spLocks/>
          </p:cNvSpPr>
          <p:nvPr/>
        </p:nvSpPr>
        <p:spPr bwMode="auto">
          <a:xfrm>
            <a:off x="2884488" y="4567923"/>
            <a:ext cx="1636712" cy="1509183"/>
          </a:xfrm>
          <a:prstGeom prst="rect">
            <a:avLst/>
          </a:prstGeom>
          <a:noFill/>
          <a:ln w="9525">
            <a:noFill/>
            <a:miter lim="800000"/>
            <a:headEnd/>
            <a:tailEnd/>
          </a:ln>
        </p:spPr>
        <p:txBody>
          <a:bodyPr/>
          <a:lstStyle/>
          <a:p>
            <a:pPr marL="171450" indent="-171450">
              <a:lnSpc>
                <a:spcPct val="120000"/>
              </a:lnSpc>
              <a:spcAft>
                <a:spcPts val="138"/>
              </a:spcAft>
              <a:buClr>
                <a:schemeClr val="tx1"/>
              </a:buClr>
              <a:buSzPct val="100000"/>
              <a:buFont typeface="Arial" pitchFamily="34" charset="0"/>
              <a:buChar char="•"/>
            </a:pPr>
            <a:endParaRPr lang="en-US" sz="800"/>
          </a:p>
        </p:txBody>
      </p:sp>
      <p:sp>
        <p:nvSpPr>
          <p:cNvPr id="32" name="Text Placeholder 18"/>
          <p:cNvSpPr txBox="1">
            <a:spLocks/>
          </p:cNvSpPr>
          <p:nvPr/>
        </p:nvSpPr>
        <p:spPr bwMode="auto">
          <a:xfrm>
            <a:off x="3089275" y="4432457"/>
            <a:ext cx="2617788" cy="1509183"/>
          </a:xfrm>
          <a:prstGeom prst="rect">
            <a:avLst/>
          </a:prstGeom>
          <a:noFill/>
          <a:ln w="9525">
            <a:noFill/>
            <a:miter lim="800000"/>
            <a:headEnd/>
            <a:tailEnd/>
          </a:ln>
        </p:spPr>
        <p:txBody>
          <a:bodyPr/>
          <a:lstStyle/>
          <a:p>
            <a:pPr marL="171450" indent="-171450">
              <a:lnSpc>
                <a:spcPct val="120000"/>
              </a:lnSpc>
              <a:spcAft>
                <a:spcPts val="138"/>
              </a:spcAft>
              <a:buClr>
                <a:schemeClr val="tx1"/>
              </a:buClr>
              <a:buSzPct val="100000"/>
              <a:buFont typeface="Arial" pitchFamily="34" charset="0"/>
              <a:buChar char="•"/>
            </a:pPr>
            <a:r>
              <a:rPr lang="en-US" sz="1050" dirty="0" smtClean="0"/>
              <a:t>3rd generation Intel</a:t>
            </a:r>
            <a:r>
              <a:rPr lang="en-US" sz="1050" baseline="30000" dirty="0" smtClean="0"/>
              <a:t>®</a:t>
            </a:r>
            <a:r>
              <a:rPr lang="en-US" sz="1050" dirty="0" smtClean="0"/>
              <a:t> </a:t>
            </a:r>
            <a:r>
              <a:rPr lang="en-US" sz="1050" dirty="0" err="1" smtClean="0"/>
              <a:t>Core</a:t>
            </a:r>
            <a:r>
              <a:rPr lang="en-US" sz="1050" baseline="30000" dirty="0" err="1" smtClean="0"/>
              <a:t>TM</a:t>
            </a:r>
            <a:r>
              <a:rPr lang="en-US" sz="1050" dirty="0" smtClean="0"/>
              <a:t> processors</a:t>
            </a:r>
            <a:endParaRPr lang="en-US" sz="1050" dirty="0"/>
          </a:p>
          <a:p>
            <a:pPr marL="171450" indent="-171450">
              <a:spcAft>
                <a:spcPts val="138"/>
              </a:spcAft>
              <a:buClr>
                <a:schemeClr val="tx1"/>
              </a:buClr>
              <a:buSzPct val="100000"/>
              <a:buFont typeface="Arial" pitchFamily="34" charset="0"/>
              <a:buChar char="•"/>
            </a:pPr>
            <a:r>
              <a:rPr lang="en-US" sz="1050" dirty="0" smtClean="0"/>
              <a:t>USB 3.0 ports</a:t>
            </a:r>
            <a:endParaRPr lang="en-US" sz="1050" dirty="0"/>
          </a:p>
          <a:p>
            <a:pPr marL="171450" indent="-171450">
              <a:spcAft>
                <a:spcPts val="138"/>
              </a:spcAft>
              <a:buClr>
                <a:schemeClr val="tx1"/>
              </a:buClr>
              <a:buSzPct val="100000"/>
              <a:buFont typeface="Arial" pitchFamily="34" charset="0"/>
              <a:buChar char="•"/>
            </a:pPr>
            <a:r>
              <a:rPr lang="en-US" sz="1050" dirty="0" smtClean="0"/>
              <a:t>Enhanced Graphics</a:t>
            </a:r>
            <a:endParaRPr lang="en-US" sz="1050" dirty="0"/>
          </a:p>
          <a:p>
            <a:pPr marL="171450" indent="-171450">
              <a:spcAft>
                <a:spcPts val="138"/>
              </a:spcAft>
              <a:buClr>
                <a:schemeClr val="tx1"/>
              </a:buClr>
              <a:buSzPct val="100000"/>
              <a:buFont typeface="Arial" pitchFamily="34" charset="0"/>
              <a:buChar char="•"/>
            </a:pPr>
            <a:r>
              <a:rPr lang="en-US" sz="1050" dirty="0"/>
              <a:t>UMA</a:t>
            </a:r>
            <a:r>
              <a:rPr lang="en-US" sz="1050" baseline="30000" dirty="0"/>
              <a:t>5</a:t>
            </a:r>
            <a:r>
              <a:rPr lang="en-US" sz="1050" dirty="0" smtClean="0"/>
              <a:t>: Intel</a:t>
            </a:r>
            <a:r>
              <a:rPr lang="en-US" sz="1050" baseline="30000" dirty="0" smtClean="0"/>
              <a:t>®</a:t>
            </a:r>
            <a:r>
              <a:rPr lang="en-US" sz="1050" dirty="0" smtClean="0"/>
              <a:t> HD</a:t>
            </a:r>
            <a:r>
              <a:rPr lang="en-US" sz="1050" baseline="30000" dirty="0" smtClean="0"/>
              <a:t>6</a:t>
            </a:r>
            <a:r>
              <a:rPr lang="en-US" sz="1050" dirty="0" smtClean="0"/>
              <a:t> Graphics 4000 </a:t>
            </a:r>
            <a:endParaRPr lang="en-US" sz="1050" dirty="0"/>
          </a:p>
          <a:p>
            <a:pPr marL="171450" indent="-171450">
              <a:spcAft>
                <a:spcPts val="138"/>
              </a:spcAft>
              <a:buClr>
                <a:schemeClr val="tx1"/>
              </a:buClr>
              <a:buSzPct val="100000"/>
              <a:buFont typeface="Arial" pitchFamily="34" charset="0"/>
              <a:buChar char="•"/>
            </a:pPr>
            <a:r>
              <a:rPr lang="en-US" sz="1050" dirty="0" smtClean="0"/>
              <a:t>SRS Premium Sound Pro</a:t>
            </a:r>
            <a:endParaRPr lang="en-US" sz="1050" dirty="0"/>
          </a:p>
          <a:p>
            <a:pPr marL="171450" indent="-171450">
              <a:spcAft>
                <a:spcPts val="138"/>
              </a:spcAft>
              <a:buClr>
                <a:schemeClr val="tx1"/>
              </a:buClr>
              <a:buSzPct val="100000"/>
              <a:buFont typeface="Arial" pitchFamily="34" charset="0"/>
              <a:buChar char="•"/>
            </a:pPr>
            <a:r>
              <a:rPr lang="en-US" sz="1050" dirty="0" err="1" smtClean="0"/>
              <a:t>DisplayPort</a:t>
            </a:r>
            <a:r>
              <a:rPr lang="en-US" sz="1050" dirty="0" smtClean="0"/>
              <a:t> 1.2</a:t>
            </a:r>
            <a:endParaRPr lang="en-US" sz="1050" dirty="0"/>
          </a:p>
          <a:p>
            <a:pPr marL="171450" indent="-171450">
              <a:spcAft>
                <a:spcPts val="138"/>
              </a:spcAft>
              <a:buClr>
                <a:schemeClr val="tx1"/>
              </a:buClr>
              <a:buSzPct val="100000"/>
              <a:buFont typeface="Arial" pitchFamily="34" charset="0"/>
              <a:buChar char="•"/>
            </a:pPr>
            <a:r>
              <a:rPr lang="en-US" sz="1050" dirty="0" smtClean="0"/>
              <a:t>4G Configuration options</a:t>
            </a:r>
            <a:r>
              <a:rPr lang="en-US" sz="1050" baseline="30000" dirty="0" smtClean="0"/>
              <a:t>7</a:t>
            </a:r>
            <a:endParaRPr lang="en-US" sz="1050" dirty="0"/>
          </a:p>
        </p:txBody>
      </p:sp>
      <p:sp>
        <p:nvSpPr>
          <p:cNvPr id="33" name="Text Placeholder 4"/>
          <p:cNvSpPr txBox="1">
            <a:spLocks/>
          </p:cNvSpPr>
          <p:nvPr/>
        </p:nvSpPr>
        <p:spPr>
          <a:xfrm>
            <a:off x="5734050" y="4102256"/>
            <a:ext cx="2763564" cy="296323"/>
          </a:xfrm>
          <a:prstGeom prst="rect">
            <a:avLst/>
          </a:prstGeom>
        </p:spPr>
        <p:txBody>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accent1"/>
                </a:solidFill>
                <a:latin typeface="HP Simplified" pitchFamily="34" charset="0"/>
                <a:ea typeface="+mn-ea"/>
                <a:cs typeface="HP Simplified" pitchFamily="34" charset="0"/>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HP Simplified" pitchFamily="34" charset="0"/>
                <a:ea typeface="+mn-ea"/>
                <a:cs typeface="HP Simplified" pitchFamily="34" charset="0"/>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rgbClr val="000000"/>
                </a:solidFill>
                <a:latin typeface="HP Simplified" pitchFamily="34" charset="0"/>
                <a:ea typeface="+mn-ea"/>
                <a:cs typeface="HP Simplified" pitchFamily="34" charset="0"/>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dirty="0" smtClean="0">
                <a:solidFill>
                  <a:srgbClr val="000000"/>
                </a:solidFill>
                <a:latin typeface="HP Simplified" pitchFamily="34" charset="0"/>
                <a:ea typeface="+mn-ea"/>
                <a:cs typeface="HP Simplified" pitchFamily="34" charset="0"/>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rgbClr val="000000"/>
                </a:solidFill>
                <a:latin typeface="HP Simplified" pitchFamily="34" charset="0"/>
                <a:ea typeface="+mn-ea"/>
                <a:cs typeface="HP Simplified" pitchFamily="34" charset="0"/>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40"/>
              </a:spcAft>
              <a:defRPr/>
            </a:pPr>
            <a:r>
              <a:rPr lang="en-US" sz="1100" u="sng" dirty="0" smtClean="0">
                <a:solidFill>
                  <a:schemeClr val="tx1"/>
                </a:solidFill>
                <a:latin typeface="+mn-lt"/>
                <a:cs typeface="Arial" pitchFamily="34" charset="0"/>
              </a:rPr>
              <a:t>What Makes it an </a:t>
            </a:r>
            <a:r>
              <a:rPr lang="en-US" sz="1100" u="sng" dirty="0" err="1" smtClean="0">
                <a:solidFill>
                  <a:schemeClr val="tx1"/>
                </a:solidFill>
                <a:latin typeface="+mn-lt"/>
                <a:cs typeface="Arial" pitchFamily="34" charset="0"/>
              </a:rPr>
              <a:t>EliteBook</a:t>
            </a:r>
            <a:endParaRPr lang="en-US" sz="1100" u="sng" dirty="0">
              <a:solidFill>
                <a:schemeClr val="tx1"/>
              </a:solidFill>
              <a:latin typeface="+mn-lt"/>
              <a:cs typeface="Arial" pitchFamily="34" charset="0"/>
            </a:endParaRPr>
          </a:p>
        </p:txBody>
      </p:sp>
      <p:sp>
        <p:nvSpPr>
          <p:cNvPr id="34" name="Text Placeholder 18"/>
          <p:cNvSpPr txBox="1">
            <a:spLocks/>
          </p:cNvSpPr>
          <p:nvPr/>
        </p:nvSpPr>
        <p:spPr bwMode="auto">
          <a:xfrm>
            <a:off x="5730876" y="4436690"/>
            <a:ext cx="2606675" cy="1511300"/>
          </a:xfrm>
          <a:prstGeom prst="rect">
            <a:avLst/>
          </a:prstGeom>
          <a:noFill/>
          <a:ln w="9525">
            <a:noFill/>
            <a:miter lim="800000"/>
            <a:headEnd/>
            <a:tailEnd/>
          </a:ln>
        </p:spPr>
        <p:txBody>
          <a:bodyPr/>
          <a:lstStyle/>
          <a:p>
            <a:pPr marL="171450" indent="-171450">
              <a:spcAft>
                <a:spcPts val="138"/>
              </a:spcAft>
              <a:buClr>
                <a:schemeClr val="tx1"/>
              </a:buClr>
              <a:buSzPct val="100000"/>
              <a:buFont typeface="Arial" pitchFamily="34" charset="0"/>
              <a:buChar char="•"/>
            </a:pPr>
            <a:r>
              <a:rPr lang="en-US" sz="1050" dirty="0" smtClean="0"/>
              <a:t>Reliability – 115,000 hours of testing</a:t>
            </a:r>
            <a:endParaRPr lang="en-US" sz="1050" dirty="0"/>
          </a:p>
          <a:p>
            <a:pPr marL="171450" indent="-171450">
              <a:spcAft>
                <a:spcPts val="138"/>
              </a:spcAft>
              <a:buClr>
                <a:schemeClr val="tx1"/>
              </a:buClr>
              <a:buSzPct val="100000"/>
              <a:buFont typeface="Arial" pitchFamily="34" charset="0"/>
              <a:buChar char="•"/>
            </a:pPr>
            <a:r>
              <a:rPr lang="en-US" sz="1050" dirty="0" smtClean="0"/>
              <a:t>Business-Rugged – meets MIL-STD-810G</a:t>
            </a:r>
            <a:r>
              <a:rPr lang="en-US" sz="1050" baseline="30000" dirty="0" smtClean="0"/>
              <a:t>2</a:t>
            </a:r>
            <a:r>
              <a:rPr lang="en-US" sz="1050" dirty="0" smtClean="0"/>
              <a:t> standards for drop, vibration, dust, temperature and altitude</a:t>
            </a:r>
            <a:endParaRPr lang="en-US" sz="1050" dirty="0"/>
          </a:p>
          <a:p>
            <a:pPr marL="171450" indent="-171450">
              <a:spcAft>
                <a:spcPts val="138"/>
              </a:spcAft>
              <a:buClr>
                <a:schemeClr val="tx1"/>
              </a:buClr>
              <a:buSzPct val="100000"/>
              <a:buFont typeface="Arial" pitchFamily="34" charset="0"/>
              <a:buChar char="•"/>
            </a:pPr>
            <a:r>
              <a:rPr lang="en-US" sz="1050" dirty="0" smtClean="0"/>
              <a:t>Stable images</a:t>
            </a:r>
            <a:endParaRPr lang="en-US" sz="1050" dirty="0"/>
          </a:p>
          <a:p>
            <a:pPr marL="171450" indent="-171450">
              <a:spcAft>
                <a:spcPts val="138"/>
              </a:spcAft>
              <a:buClr>
                <a:schemeClr val="tx1"/>
              </a:buClr>
              <a:buSzPct val="100000"/>
              <a:buFont typeface="Arial" pitchFamily="34" charset="0"/>
              <a:buChar char="•"/>
            </a:pPr>
            <a:r>
              <a:rPr lang="en-US" sz="1050" dirty="0"/>
              <a:t>Security</a:t>
            </a:r>
          </a:p>
          <a:p>
            <a:pPr marL="171450" indent="-171450">
              <a:spcAft>
                <a:spcPts val="138"/>
              </a:spcAft>
              <a:buClr>
                <a:schemeClr val="tx1"/>
              </a:buClr>
              <a:buSzPct val="100000"/>
              <a:buFont typeface="Arial" pitchFamily="34" charset="0"/>
              <a:buChar char="•"/>
            </a:pPr>
            <a:r>
              <a:rPr lang="en-US" sz="1050" dirty="0" smtClean="0"/>
              <a:t>Common docking (</a:t>
            </a:r>
            <a:r>
              <a:rPr lang="en-US" sz="1050" dirty="0"/>
              <a:t>14”/15</a:t>
            </a:r>
            <a:r>
              <a:rPr lang="en-US" sz="1050" dirty="0" smtClean="0"/>
              <a:t>” diagonal</a:t>
            </a:r>
            <a:r>
              <a:rPr lang="en-US" sz="1050" dirty="0"/>
              <a:t>)</a:t>
            </a:r>
          </a:p>
        </p:txBody>
      </p:sp>
      <p:pic>
        <p:nvPicPr>
          <p:cNvPr id="45" name="Picture 44"/>
          <p:cNvPicPr/>
          <p:nvPr/>
        </p:nvPicPr>
        <p:blipFill>
          <a:blip r:embed="rId2" cstate="email">
            <a:extLst>
              <a:ext uri="{28A0092B-C50C-407E-A947-70E740481C1C}">
                <a14:useLocalDpi xmlns:a14="http://schemas.microsoft.com/office/drawing/2010/main"/>
              </a:ext>
            </a:extLst>
          </a:blip>
          <a:stretch>
            <a:fillRect/>
          </a:stretch>
        </p:blipFill>
        <p:spPr bwMode="auto">
          <a:xfrm>
            <a:off x="142875" y="1247775"/>
            <a:ext cx="2209800" cy="1936750"/>
          </a:xfrm>
          <a:prstGeom prst="rect">
            <a:avLst/>
          </a:prstGeom>
          <a:noFill/>
          <a:effectLst>
            <a:outerShdw blurRad="88900" dist="38100" dir="66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6" name="Straight Arrow Connector 45"/>
          <p:cNvCxnSpPr>
            <a:endCxn id="53" idx="3"/>
          </p:cNvCxnSpPr>
          <p:nvPr/>
        </p:nvCxnSpPr>
        <p:spPr>
          <a:xfrm>
            <a:off x="3019425" y="3361336"/>
            <a:ext cx="5132388" cy="17462"/>
          </a:xfrm>
          <a:prstGeom prst="straightConnector1">
            <a:avLst/>
          </a:prstGeom>
          <a:ln w="12700" cmpd="sng">
            <a:solidFill>
              <a:schemeClr val="accent1">
                <a:lumMod val="75000"/>
              </a:schemeClr>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nvGrpSpPr>
          <p:cNvPr id="47" name="Group 2051"/>
          <p:cNvGrpSpPr>
            <a:grpSpLocks/>
          </p:cNvGrpSpPr>
          <p:nvPr/>
        </p:nvGrpSpPr>
        <p:grpSpPr bwMode="auto">
          <a:xfrm>
            <a:off x="4560888" y="3027961"/>
            <a:ext cx="657225" cy="657225"/>
            <a:chOff x="4209587" y="2702840"/>
            <a:chExt cx="657111" cy="657111"/>
          </a:xfrm>
        </p:grpSpPr>
        <p:sp>
          <p:nvSpPr>
            <p:cNvPr id="48" name="Oval 47"/>
            <p:cNvSpPr/>
            <p:nvPr/>
          </p:nvSpPr>
          <p:spPr>
            <a:xfrm>
              <a:off x="4209587" y="2702840"/>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1400" dirty="0">
                <a:solidFill>
                  <a:prstClr val="white"/>
                </a:solidFill>
                <a:cs typeface="Arial" pitchFamily="34" charset="0"/>
              </a:endParaRPr>
            </a:p>
          </p:txBody>
        </p:sp>
        <p:pic>
          <p:nvPicPr>
            <p:cNvPr id="49" name="Picture 9"/>
            <p:cNvPicPr>
              <a:picLocks noChangeAspect="1" noChangeArrowheads="1"/>
            </p:cNvPicPr>
            <p:nvPr/>
          </p:nvPicPr>
          <p:blipFill>
            <a:blip r:embed="rId3" cstate="email">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l="7834" t="25000" r="21655" b="12500"/>
            <a:stretch>
              <a:fillRect/>
            </a:stretch>
          </p:blipFill>
          <p:spPr bwMode="auto">
            <a:xfrm>
              <a:off x="4293596" y="2786041"/>
              <a:ext cx="400246" cy="245378"/>
            </a:xfrm>
            <a:prstGeom prst="rect">
              <a:avLst/>
            </a:prstGeom>
            <a:noFill/>
            <a:ln>
              <a:noFill/>
            </a:ln>
          </p:spPr>
        </p:pic>
        <p:sp>
          <p:nvSpPr>
            <p:cNvPr id="50" name="Rectangle 49"/>
            <p:cNvSpPr/>
            <p:nvPr/>
          </p:nvSpPr>
          <p:spPr>
            <a:xfrm>
              <a:off x="4290229" y="3056791"/>
              <a:ext cx="522808" cy="297465"/>
            </a:xfrm>
            <a:prstGeom prst="rect">
              <a:avLst/>
            </a:prstGeom>
          </p:spPr>
          <p:txBody>
            <a:bodyPr wrap="none">
              <a:spAutoFit/>
            </a:bodyPr>
            <a:lstStyle/>
            <a:p>
              <a:pPr algn="ctr" defTabSz="914400">
                <a:lnSpc>
                  <a:spcPts val="800"/>
                </a:lnSpc>
                <a:spcAft>
                  <a:spcPts val="0"/>
                </a:spcAft>
                <a:defRPr/>
              </a:pPr>
              <a:r>
                <a:rPr lang="en-US" sz="750" smtClean="0">
                  <a:solidFill>
                    <a:prstClr val="black"/>
                  </a:solidFill>
                </a:rPr>
                <a:t>Up to </a:t>
              </a:r>
              <a:endParaRPr lang="en-US" sz="750" dirty="0">
                <a:solidFill>
                  <a:prstClr val="black"/>
                </a:solidFill>
              </a:endParaRPr>
            </a:p>
            <a:p>
              <a:pPr algn="ctr" defTabSz="914400">
                <a:lnSpc>
                  <a:spcPts val="800"/>
                </a:lnSpc>
                <a:spcAft>
                  <a:spcPts val="0"/>
                </a:spcAft>
                <a:defRPr/>
              </a:pPr>
              <a:r>
                <a:rPr lang="en-US" sz="750" dirty="0">
                  <a:solidFill>
                    <a:prstClr val="black"/>
                  </a:solidFill>
                </a:rPr>
                <a:t>7:30hrs</a:t>
              </a:r>
              <a:r>
                <a:rPr lang="en-US" sz="750" baseline="30000" dirty="0">
                  <a:solidFill>
                    <a:prstClr val="black"/>
                  </a:solidFill>
                </a:rPr>
                <a:t>1</a:t>
              </a:r>
            </a:p>
          </p:txBody>
        </p:sp>
      </p:grpSp>
      <p:grpSp>
        <p:nvGrpSpPr>
          <p:cNvPr id="51" name="Group 2053"/>
          <p:cNvGrpSpPr>
            <a:grpSpLocks/>
          </p:cNvGrpSpPr>
          <p:nvPr/>
        </p:nvGrpSpPr>
        <p:grpSpPr bwMode="auto">
          <a:xfrm>
            <a:off x="7383463" y="3027961"/>
            <a:ext cx="768350" cy="657225"/>
            <a:chOff x="7032688" y="2702840"/>
            <a:chExt cx="768281" cy="657111"/>
          </a:xfrm>
        </p:grpSpPr>
        <p:sp>
          <p:nvSpPr>
            <p:cNvPr id="52" name="Oval 51"/>
            <p:cNvSpPr/>
            <p:nvPr/>
          </p:nvSpPr>
          <p:spPr>
            <a:xfrm>
              <a:off x="7052865" y="2702840"/>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1400" dirty="0">
                <a:solidFill>
                  <a:prstClr val="white"/>
                </a:solidFill>
                <a:cs typeface="Arial" pitchFamily="34" charset="0"/>
              </a:endParaRPr>
            </a:p>
          </p:txBody>
        </p:sp>
        <p:pic>
          <p:nvPicPr>
            <p:cNvPr id="53" name="Picture 2"/>
            <p:cNvPicPr>
              <a:picLocks noChangeAspect="1" noChangeArrowheads="1"/>
            </p:cNvPicPr>
            <p:nvPr/>
          </p:nvPicPr>
          <p:blipFill>
            <a:blip r:embed="rId4" cstate="email">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r="50000"/>
            <a:stretch>
              <a:fillRect/>
            </a:stretch>
          </p:blipFill>
          <p:spPr bwMode="auto">
            <a:xfrm>
              <a:off x="7032688" y="2802290"/>
              <a:ext cx="768281" cy="503389"/>
            </a:xfrm>
            <a:prstGeom prst="rect">
              <a:avLst/>
            </a:prstGeom>
            <a:noFill/>
            <a:ln w="9525">
              <a:noFill/>
              <a:miter lim="800000"/>
              <a:headEnd/>
              <a:tailEnd/>
            </a:ln>
          </p:spPr>
        </p:pic>
      </p:grpSp>
      <p:grpSp>
        <p:nvGrpSpPr>
          <p:cNvPr id="54" name="Group 2055"/>
          <p:cNvGrpSpPr>
            <a:grpSpLocks/>
          </p:cNvGrpSpPr>
          <p:nvPr/>
        </p:nvGrpSpPr>
        <p:grpSpPr bwMode="auto">
          <a:xfrm>
            <a:off x="5982665" y="3027961"/>
            <a:ext cx="721037" cy="657225"/>
            <a:chOff x="5631220" y="2702840"/>
            <a:chExt cx="722037" cy="657111"/>
          </a:xfrm>
        </p:grpSpPr>
        <p:sp>
          <p:nvSpPr>
            <p:cNvPr id="55" name="Oval 54"/>
            <p:cNvSpPr/>
            <p:nvPr/>
          </p:nvSpPr>
          <p:spPr>
            <a:xfrm>
              <a:off x="5631220" y="2702840"/>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1400" dirty="0">
                <a:solidFill>
                  <a:prstClr val="white"/>
                </a:solidFill>
                <a:cs typeface="Arial" pitchFamily="34" charset="0"/>
              </a:endParaRPr>
            </a:p>
          </p:txBody>
        </p:sp>
        <p:pic>
          <p:nvPicPr>
            <p:cNvPr id="56" name="Picture 5"/>
            <p:cNvPicPr>
              <a:picLocks noChangeAspect="1" noChangeArrowheads="1"/>
            </p:cNvPicPr>
            <p:nvPr/>
          </p:nvPicPr>
          <p:blipFill>
            <a:blip r:embed="rId5" cstate="email">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707489" y="2850638"/>
              <a:ext cx="504572" cy="183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 name="Rectangle 56"/>
            <p:cNvSpPr/>
            <p:nvPr/>
          </p:nvSpPr>
          <p:spPr>
            <a:xfrm>
              <a:off x="5633795" y="3056791"/>
              <a:ext cx="719462" cy="297465"/>
            </a:xfrm>
            <a:prstGeom prst="rect">
              <a:avLst/>
            </a:prstGeom>
          </p:spPr>
          <p:txBody>
            <a:bodyPr wrap="none">
              <a:spAutoFit/>
            </a:bodyPr>
            <a:lstStyle/>
            <a:p>
              <a:pPr algn="ctr" defTabSz="914400">
                <a:lnSpc>
                  <a:spcPts val="800"/>
                </a:lnSpc>
                <a:spcAft>
                  <a:spcPts val="0"/>
                </a:spcAft>
                <a:defRPr/>
              </a:pPr>
              <a:r>
                <a:rPr lang="en-US" sz="750" smtClean="0">
                  <a:solidFill>
                    <a:prstClr val="black"/>
                  </a:solidFill>
                </a:rPr>
                <a:t>SRS Premium</a:t>
              </a:r>
              <a:endParaRPr lang="en-US" sz="750" dirty="0">
                <a:solidFill>
                  <a:prstClr val="black"/>
                </a:solidFill>
              </a:endParaRPr>
            </a:p>
            <a:p>
              <a:pPr algn="ctr" defTabSz="914400">
                <a:lnSpc>
                  <a:spcPts val="800"/>
                </a:lnSpc>
                <a:spcAft>
                  <a:spcPts val="0"/>
                </a:spcAft>
                <a:defRPr/>
              </a:pPr>
              <a:r>
                <a:rPr lang="en-US" sz="750" smtClean="0">
                  <a:solidFill>
                    <a:prstClr val="black"/>
                  </a:solidFill>
                </a:rPr>
                <a:t>Sound Pro</a:t>
              </a:r>
              <a:endParaRPr lang="en-US" sz="750" dirty="0">
                <a:solidFill>
                  <a:prstClr val="black"/>
                </a:solidFill>
              </a:endParaRPr>
            </a:p>
          </p:txBody>
        </p:sp>
      </p:grpSp>
      <p:grpSp>
        <p:nvGrpSpPr>
          <p:cNvPr id="58" name="Group 2054"/>
          <p:cNvGrpSpPr>
            <a:grpSpLocks/>
          </p:cNvGrpSpPr>
          <p:nvPr/>
        </p:nvGrpSpPr>
        <p:grpSpPr bwMode="auto">
          <a:xfrm>
            <a:off x="3849688" y="3027961"/>
            <a:ext cx="657225" cy="657225"/>
            <a:chOff x="3498770" y="2702840"/>
            <a:chExt cx="657111" cy="657111"/>
          </a:xfrm>
        </p:grpSpPr>
        <p:sp>
          <p:nvSpPr>
            <p:cNvPr id="59" name="Oval 58"/>
            <p:cNvSpPr/>
            <p:nvPr/>
          </p:nvSpPr>
          <p:spPr>
            <a:xfrm>
              <a:off x="3498770" y="2702840"/>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1400" dirty="0">
                <a:solidFill>
                  <a:prstClr val="white"/>
                </a:solidFill>
                <a:cs typeface="Arial" pitchFamily="34" charset="0"/>
              </a:endParaRPr>
            </a:p>
          </p:txBody>
        </p:sp>
        <p:pic>
          <p:nvPicPr>
            <p:cNvPr id="60" name="Picture 2"/>
            <p:cNvPicPr>
              <a:picLocks noChangeAspect="1" noChangeArrowheads="1"/>
            </p:cNvPicPr>
            <p:nvPr/>
          </p:nvPicPr>
          <p:blipFill>
            <a:blip r:embed="rId6" cstate="email">
              <a:clrChange>
                <a:clrFrom>
                  <a:srgbClr val="EBFFFF"/>
                </a:clrFrom>
                <a:clrTo>
                  <a:srgbClr val="EB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633283" y="2708011"/>
              <a:ext cx="413484" cy="40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Rectangle 60"/>
            <p:cNvSpPr/>
            <p:nvPr/>
          </p:nvSpPr>
          <p:spPr>
            <a:xfrm>
              <a:off x="3542003" y="3056791"/>
              <a:ext cx="545246" cy="297465"/>
            </a:xfrm>
            <a:prstGeom prst="rect">
              <a:avLst/>
            </a:prstGeom>
          </p:spPr>
          <p:txBody>
            <a:bodyPr wrap="none">
              <a:spAutoFit/>
            </a:bodyPr>
            <a:lstStyle/>
            <a:p>
              <a:pPr algn="ctr" defTabSz="914400">
                <a:lnSpc>
                  <a:spcPts val="800"/>
                </a:lnSpc>
                <a:spcAft>
                  <a:spcPts val="0"/>
                </a:spcAft>
                <a:defRPr/>
              </a:pPr>
              <a:r>
                <a:rPr lang="en-US" sz="750" smtClean="0">
                  <a:solidFill>
                    <a:prstClr val="black"/>
                  </a:solidFill>
                </a:rPr>
                <a:t>Mil-Spec </a:t>
              </a:r>
              <a:endParaRPr lang="en-US" sz="750" dirty="0">
                <a:solidFill>
                  <a:prstClr val="black"/>
                </a:solidFill>
              </a:endParaRPr>
            </a:p>
            <a:p>
              <a:pPr algn="ctr" defTabSz="914400">
                <a:lnSpc>
                  <a:spcPts val="800"/>
                </a:lnSpc>
                <a:spcAft>
                  <a:spcPts val="0"/>
                </a:spcAft>
                <a:defRPr/>
              </a:pPr>
              <a:r>
                <a:rPr lang="en-US" sz="750" dirty="0">
                  <a:solidFill>
                    <a:prstClr val="black"/>
                  </a:solidFill>
                </a:rPr>
                <a:t>Tested</a:t>
              </a:r>
              <a:r>
                <a:rPr lang="en-US" sz="750" baseline="30000" dirty="0">
                  <a:solidFill>
                    <a:prstClr val="black"/>
                  </a:solidFill>
                </a:rPr>
                <a:t>2</a:t>
              </a:r>
            </a:p>
          </p:txBody>
        </p:sp>
      </p:grpSp>
      <p:grpSp>
        <p:nvGrpSpPr>
          <p:cNvPr id="62" name="Group 2052"/>
          <p:cNvGrpSpPr>
            <a:grpSpLocks/>
          </p:cNvGrpSpPr>
          <p:nvPr/>
        </p:nvGrpSpPr>
        <p:grpSpPr bwMode="auto">
          <a:xfrm>
            <a:off x="6692900" y="2983511"/>
            <a:ext cx="657225" cy="701675"/>
            <a:chOff x="6342043" y="2658961"/>
            <a:chExt cx="657111" cy="700990"/>
          </a:xfrm>
        </p:grpSpPr>
        <p:sp>
          <p:nvSpPr>
            <p:cNvPr id="63" name="Oval 62"/>
            <p:cNvSpPr/>
            <p:nvPr/>
          </p:nvSpPr>
          <p:spPr>
            <a:xfrm>
              <a:off x="6342043" y="2702840"/>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1400" dirty="0">
                <a:solidFill>
                  <a:prstClr val="white"/>
                </a:solidFill>
                <a:cs typeface="Arial" pitchFamily="34" charset="0"/>
              </a:endParaRPr>
            </a:p>
          </p:txBody>
        </p:sp>
        <p:pic>
          <p:nvPicPr>
            <p:cNvPr id="64"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384118" y="2658961"/>
              <a:ext cx="572960" cy="572960"/>
            </a:xfrm>
            <a:prstGeom prst="rect">
              <a:avLst/>
            </a:prstGeom>
            <a:noFill/>
            <a:ln w="9525">
              <a:noFill/>
              <a:miter lim="800000"/>
              <a:headEnd/>
              <a:tailEnd/>
            </a:ln>
            <a:effectLst/>
          </p:spPr>
        </p:pic>
        <p:sp>
          <p:nvSpPr>
            <p:cNvPr id="65" name="Rectangle 64"/>
            <p:cNvSpPr/>
            <p:nvPr/>
          </p:nvSpPr>
          <p:spPr>
            <a:xfrm>
              <a:off x="6401727" y="3057034"/>
              <a:ext cx="538837" cy="297227"/>
            </a:xfrm>
            <a:prstGeom prst="rect">
              <a:avLst/>
            </a:prstGeom>
          </p:spPr>
          <p:txBody>
            <a:bodyPr wrap="none">
              <a:spAutoFit/>
            </a:bodyPr>
            <a:lstStyle/>
            <a:p>
              <a:pPr algn="ctr" defTabSz="914400">
                <a:lnSpc>
                  <a:spcPts val="800"/>
                </a:lnSpc>
                <a:spcAft>
                  <a:spcPts val="0"/>
                </a:spcAft>
                <a:defRPr/>
              </a:pPr>
              <a:r>
                <a:rPr lang="en-US" sz="750" dirty="0">
                  <a:solidFill>
                    <a:prstClr val="black"/>
                  </a:solidFill>
                </a:rPr>
                <a:t>Common</a:t>
              </a:r>
            </a:p>
            <a:p>
              <a:pPr algn="ctr" defTabSz="914400">
                <a:lnSpc>
                  <a:spcPts val="800"/>
                </a:lnSpc>
                <a:spcAft>
                  <a:spcPts val="0"/>
                </a:spcAft>
                <a:defRPr/>
              </a:pPr>
              <a:r>
                <a:rPr lang="en-US" sz="750" smtClean="0">
                  <a:solidFill>
                    <a:prstClr val="black"/>
                  </a:solidFill>
                </a:rPr>
                <a:t> Docking</a:t>
              </a:r>
              <a:endParaRPr lang="en-US" sz="750" dirty="0">
                <a:solidFill>
                  <a:prstClr val="black"/>
                </a:solidFill>
              </a:endParaRPr>
            </a:p>
          </p:txBody>
        </p:sp>
      </p:grpSp>
      <p:grpSp>
        <p:nvGrpSpPr>
          <p:cNvPr id="66" name="Group 4"/>
          <p:cNvGrpSpPr>
            <a:grpSpLocks/>
          </p:cNvGrpSpPr>
          <p:nvPr/>
        </p:nvGrpSpPr>
        <p:grpSpPr bwMode="auto">
          <a:xfrm>
            <a:off x="3057525" y="3032723"/>
            <a:ext cx="809625" cy="657225"/>
            <a:chOff x="3417584" y="2187389"/>
            <a:chExt cx="809625" cy="657111"/>
          </a:xfrm>
        </p:grpSpPr>
        <p:grpSp>
          <p:nvGrpSpPr>
            <p:cNvPr id="67" name="Group 52"/>
            <p:cNvGrpSpPr>
              <a:grpSpLocks/>
            </p:cNvGrpSpPr>
            <p:nvPr/>
          </p:nvGrpSpPr>
          <p:grpSpPr bwMode="auto">
            <a:xfrm>
              <a:off x="3417584" y="2187389"/>
              <a:ext cx="809625" cy="657111"/>
              <a:chOff x="352722" y="2605742"/>
              <a:chExt cx="809625" cy="657111"/>
            </a:xfrm>
          </p:grpSpPr>
          <p:sp>
            <p:nvSpPr>
              <p:cNvPr id="69" name="Oval 68"/>
              <p:cNvSpPr/>
              <p:nvPr/>
            </p:nvSpPr>
            <p:spPr>
              <a:xfrm>
                <a:off x="425805" y="2605742"/>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1400" dirty="0">
                  <a:solidFill>
                    <a:prstClr val="white"/>
                  </a:solidFill>
                  <a:cs typeface="Arial" pitchFamily="34" charset="0"/>
                </a:endParaRPr>
              </a:p>
            </p:txBody>
          </p:sp>
          <p:sp>
            <p:nvSpPr>
              <p:cNvPr id="70" name="Rectangle 69"/>
              <p:cNvSpPr/>
              <p:nvPr/>
            </p:nvSpPr>
            <p:spPr>
              <a:xfrm>
                <a:off x="352722" y="2961280"/>
                <a:ext cx="809625" cy="296812"/>
              </a:xfrm>
              <a:prstGeom prst="rect">
                <a:avLst/>
              </a:prstGeom>
            </p:spPr>
            <p:txBody>
              <a:bodyPr>
                <a:spAutoFit/>
              </a:bodyPr>
              <a:lstStyle/>
              <a:p>
                <a:pPr algn="ctr" defTabSz="914400">
                  <a:lnSpc>
                    <a:spcPts val="800"/>
                  </a:lnSpc>
                  <a:spcAft>
                    <a:spcPts val="0"/>
                  </a:spcAft>
                  <a:defRPr/>
                </a:pPr>
                <a:r>
                  <a:rPr lang="en-US" sz="750" smtClean="0">
                    <a:solidFill>
                      <a:prstClr val="black"/>
                    </a:solidFill>
                  </a:rPr>
                  <a:t>TPM / Protect</a:t>
                </a:r>
                <a:endParaRPr lang="en-US" sz="750" dirty="0">
                  <a:solidFill>
                    <a:prstClr val="black"/>
                  </a:solidFill>
                </a:endParaRPr>
              </a:p>
              <a:p>
                <a:pPr algn="ctr" defTabSz="914400">
                  <a:lnSpc>
                    <a:spcPts val="800"/>
                  </a:lnSpc>
                  <a:spcAft>
                    <a:spcPts val="0"/>
                  </a:spcAft>
                  <a:defRPr/>
                </a:pPr>
                <a:r>
                  <a:rPr lang="en-US" sz="750" dirty="0">
                    <a:solidFill>
                      <a:prstClr val="black"/>
                    </a:solidFill>
                  </a:rPr>
                  <a:t>Tools</a:t>
                </a:r>
                <a:r>
                  <a:rPr lang="en-US" sz="750" baseline="30000" dirty="0">
                    <a:solidFill>
                      <a:prstClr val="black"/>
                    </a:solidFill>
                  </a:rPr>
                  <a:t>3</a:t>
                </a:r>
              </a:p>
            </p:txBody>
          </p:sp>
        </p:grpSp>
        <p:pic>
          <p:nvPicPr>
            <p:cNvPr id="68" name="Picture 55"/>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l="87700" t="41898" r="7487" b="44611"/>
            <a:stretch>
              <a:fillRect/>
            </a:stretch>
          </p:blipFill>
          <p:spPr bwMode="auto">
            <a:xfrm>
              <a:off x="3653506" y="2207606"/>
              <a:ext cx="346075" cy="346075"/>
            </a:xfrm>
            <a:prstGeom prst="rect">
              <a:avLst/>
            </a:prstGeom>
            <a:noFill/>
            <a:ln w="9525">
              <a:noFill/>
              <a:miter lim="800000"/>
              <a:headEnd/>
              <a:tailEnd/>
            </a:ln>
          </p:spPr>
        </p:pic>
      </p:grpSp>
      <p:grpSp>
        <p:nvGrpSpPr>
          <p:cNvPr id="71" name="Group 1"/>
          <p:cNvGrpSpPr>
            <a:grpSpLocks/>
          </p:cNvGrpSpPr>
          <p:nvPr/>
        </p:nvGrpSpPr>
        <p:grpSpPr bwMode="auto">
          <a:xfrm>
            <a:off x="5270500" y="3027961"/>
            <a:ext cx="657225" cy="657225"/>
            <a:chOff x="5271293" y="2185594"/>
            <a:chExt cx="657111" cy="657111"/>
          </a:xfrm>
        </p:grpSpPr>
        <p:sp>
          <p:nvSpPr>
            <p:cNvPr id="72" name="Oval 71"/>
            <p:cNvSpPr/>
            <p:nvPr/>
          </p:nvSpPr>
          <p:spPr>
            <a:xfrm>
              <a:off x="5271293" y="2185594"/>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1400" dirty="0">
                <a:solidFill>
                  <a:prstClr val="white"/>
                </a:solidFill>
                <a:cs typeface="Arial" pitchFamily="34" charset="0"/>
              </a:endParaRPr>
            </a:p>
          </p:txBody>
        </p:sp>
        <p:pic>
          <p:nvPicPr>
            <p:cNvPr id="73"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420389" y="2290821"/>
              <a:ext cx="376366" cy="452814"/>
            </a:xfrm>
            <a:prstGeom prst="rect">
              <a:avLst/>
            </a:prstGeom>
            <a:noFill/>
            <a:ln w="9525">
              <a:noFill/>
              <a:miter lim="800000"/>
              <a:headEnd/>
              <a:tailEnd/>
            </a:ln>
          </p:spPr>
        </p:pic>
      </p:grpSp>
      <p:sp>
        <p:nvSpPr>
          <p:cNvPr id="74" name="Rectangle 73"/>
          <p:cNvSpPr/>
          <p:nvPr/>
        </p:nvSpPr>
        <p:spPr>
          <a:xfrm>
            <a:off x="5707865" y="3364511"/>
            <a:ext cx="218328" cy="194925"/>
          </a:xfrm>
          <a:prstGeom prst="rect">
            <a:avLst/>
          </a:prstGeom>
        </p:spPr>
        <p:txBody>
          <a:bodyPr wrap="none">
            <a:spAutoFit/>
          </a:bodyPr>
          <a:lstStyle/>
          <a:p>
            <a:pPr algn="ctr" defTabSz="914400">
              <a:lnSpc>
                <a:spcPts val="800"/>
              </a:lnSpc>
              <a:spcAft>
                <a:spcPts val="0"/>
              </a:spcAft>
              <a:defRPr/>
            </a:pPr>
            <a:r>
              <a:rPr lang="en-US" sz="750" baseline="30000" dirty="0">
                <a:solidFill>
                  <a:prstClr val="black"/>
                </a:solidFill>
              </a:rPr>
              <a:t>4</a:t>
            </a:r>
          </a:p>
        </p:txBody>
      </p:sp>
      <p:sp>
        <p:nvSpPr>
          <p:cNvPr id="77" name="Title 1"/>
          <p:cNvSpPr txBox="1">
            <a:spLocks/>
          </p:cNvSpPr>
          <p:nvPr/>
        </p:nvSpPr>
        <p:spPr>
          <a:xfrm>
            <a:off x="119298" y="3178110"/>
            <a:ext cx="2969977" cy="452794"/>
          </a:xfrm>
          <a:prstGeom prst="rect">
            <a:avLst/>
          </a:prstGeom>
        </p:spPr>
        <p:txBody>
          <a:bodyPr vert="horz" lIns="0" tIns="0" rIns="0" bIns="0" rtlCol="0" anchor="t" anchorCtr="0">
            <a:noAutofit/>
          </a:bodyPr>
          <a:lstStyle>
            <a:lvl1pPr algn="l" defTabSz="914400" rtl="0" eaLnBrk="1" latinLnBrk="0" hangingPunct="1">
              <a:lnSpc>
                <a:spcPts val="2600"/>
              </a:lnSpc>
              <a:spcBef>
                <a:spcPct val="0"/>
              </a:spcBef>
              <a:buNone/>
              <a:defRPr lang="en-US" altLang="ja-JP" sz="3000" b="1" i="0" kern="1200" dirty="0" smtClean="0">
                <a:solidFill>
                  <a:schemeClr val="accent1"/>
                </a:solidFill>
                <a:latin typeface="+mj-lt"/>
                <a:ea typeface="+mj-ea"/>
                <a:cs typeface="+mj-cs"/>
              </a:defRPr>
            </a:lvl1pPr>
          </a:lstStyle>
          <a:p>
            <a:r>
              <a:rPr lang="en-US" sz="2000" dirty="0" smtClean="0">
                <a:latin typeface="+mn-lt"/>
              </a:rPr>
              <a:t>HP EliteBook 2170p</a:t>
            </a:r>
            <a:endParaRPr lang="en-US" sz="2000" dirty="0">
              <a:latin typeface="+mn-lt"/>
            </a:endParaRPr>
          </a:p>
        </p:txBody>
      </p:sp>
      <p:sp>
        <p:nvSpPr>
          <p:cNvPr id="78" name="Text Placeholder 18"/>
          <p:cNvSpPr txBox="1">
            <a:spLocks/>
          </p:cNvSpPr>
          <p:nvPr/>
        </p:nvSpPr>
        <p:spPr bwMode="auto">
          <a:xfrm>
            <a:off x="1863724" y="6564962"/>
            <a:ext cx="4288282" cy="239338"/>
          </a:xfrm>
          <a:prstGeom prst="rect">
            <a:avLst/>
          </a:prstGeom>
          <a:noFill/>
          <a:ln w="9525">
            <a:noFill/>
            <a:miter lim="800000"/>
            <a:headEnd/>
            <a:tailEnd/>
          </a:ln>
        </p:spPr>
        <p:txBody>
          <a:bodyPr/>
          <a:lstStyle/>
          <a:p>
            <a:pPr>
              <a:spcAft>
                <a:spcPts val="138"/>
              </a:spcAft>
              <a:buClr>
                <a:schemeClr val="tx1"/>
              </a:buClr>
              <a:buSzPct val="100000"/>
            </a:pPr>
            <a:r>
              <a:rPr lang="en-US" sz="1000" dirty="0" smtClean="0">
                <a:solidFill>
                  <a:schemeClr val="bg1"/>
                </a:solidFill>
              </a:rPr>
              <a:t>* Not an Ultrabook – Does not meet all Ultrabook Spec</a:t>
            </a:r>
            <a:endParaRPr lang="en-US" sz="1000" dirty="0">
              <a:solidFill>
                <a:schemeClr val="bg1"/>
              </a:solidFill>
            </a:endParaRPr>
          </a:p>
        </p:txBody>
      </p:sp>
      <p:pic>
        <p:nvPicPr>
          <p:cNvPr id="43" name="Picture 4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49524" y="3749432"/>
            <a:ext cx="798251" cy="628623"/>
          </a:xfrm>
          <a:prstGeom prst="rect">
            <a:avLst/>
          </a:prstGeom>
        </p:spPr>
      </p:pic>
      <p:pic>
        <p:nvPicPr>
          <p:cNvPr id="44" name="Picture 4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23013" y="3749432"/>
            <a:ext cx="798250" cy="628623"/>
          </a:xfrm>
          <a:prstGeom prst="rect">
            <a:avLst/>
          </a:prstGeom>
        </p:spPr>
      </p:pic>
    </p:spTree>
    <p:extLst>
      <p:ext uri="{BB962C8B-B14F-4D97-AF65-F5344CB8AC3E}">
        <p14:creationId xmlns:p14="http://schemas.microsoft.com/office/powerpoint/2010/main" val="2220736716"/>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HP EliteBook 2570p</a:t>
            </a:r>
            <a:endParaRPr lang="en-US" dirty="0"/>
          </a:p>
        </p:txBody>
      </p:sp>
      <p:sp>
        <p:nvSpPr>
          <p:cNvPr id="3" name="Text Placeholder 1"/>
          <p:cNvSpPr txBox="1">
            <a:spLocks/>
          </p:cNvSpPr>
          <p:nvPr/>
        </p:nvSpPr>
        <p:spPr>
          <a:xfrm>
            <a:off x="3232151" y="1253067"/>
            <a:ext cx="5565775" cy="499533"/>
          </a:xfrm>
          <a:prstGeom prst="parallelogram">
            <a:avLst/>
          </a:prstGeom>
          <a:solidFill>
            <a:srgbClr val="0070C0"/>
          </a:solidFill>
          <a:ln w="15875">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182880" rIns="0" bIns="228600" rtlCol="0" anchor="ctr"/>
          <a:lstStyle>
            <a:lvl1pPr marL="0" indent="0" algn="l" defTabSz="457200" rtl="0" eaLnBrk="1" latinLnBrk="0" hangingPunct="1">
              <a:lnSpc>
                <a:spcPct val="120000"/>
              </a:lnSpc>
              <a:spcBef>
                <a:spcPts val="0"/>
              </a:spcBef>
              <a:spcAft>
                <a:spcPts val="140"/>
              </a:spcAft>
              <a:buSzPct val="100000"/>
              <a:buFont typeface="Arial"/>
              <a:buNone/>
              <a:defRPr sz="1800" kern="1200">
                <a:solidFill>
                  <a:schemeClr val="lt1"/>
                </a:solidFill>
                <a:latin typeface="+mn-lt"/>
                <a:ea typeface="+mn-ea"/>
                <a:cs typeface="+mn-cs"/>
              </a:defRPr>
            </a:lvl1pPr>
            <a:lvl2pPr marL="165100" indent="-165100" algn="l" defTabSz="430213" rtl="0" eaLnBrk="1" latinLnBrk="0" hangingPunct="1">
              <a:lnSpc>
                <a:spcPct val="120000"/>
              </a:lnSpc>
              <a:spcBef>
                <a:spcPts val="0"/>
              </a:spcBef>
              <a:spcAft>
                <a:spcPts val="140"/>
              </a:spcAft>
              <a:buSzPct val="100000"/>
              <a:buFont typeface="Lucida Grande"/>
              <a:buChar char="•"/>
              <a:defRPr sz="1800" kern="1200">
                <a:solidFill>
                  <a:schemeClr val="lt1"/>
                </a:solidFill>
                <a:latin typeface="+mn-lt"/>
                <a:ea typeface="+mn-ea"/>
                <a:cs typeface="+mn-cs"/>
              </a:defRPr>
            </a:lvl2pPr>
            <a:lvl3pPr marL="300038" indent="-125413" algn="l" defTabSz="457200" rtl="0" eaLnBrk="1" latinLnBrk="0" hangingPunct="1">
              <a:lnSpc>
                <a:spcPct val="120000"/>
              </a:lnSpc>
              <a:spcBef>
                <a:spcPts val="0"/>
              </a:spcBef>
              <a:spcAft>
                <a:spcPts val="140"/>
              </a:spcAft>
              <a:buFont typeface="Lucida Grande"/>
              <a:buChar char="–"/>
              <a:defRPr sz="1400" kern="1200">
                <a:solidFill>
                  <a:schemeClr val="lt1"/>
                </a:solidFill>
                <a:latin typeface="+mn-lt"/>
                <a:ea typeface="+mn-ea"/>
                <a:cs typeface="+mn-cs"/>
              </a:defRPr>
            </a:lvl3pPr>
            <a:lvl4pPr marL="409575" indent="-123825" algn="l" defTabSz="457200" rtl="0" eaLnBrk="1" latinLnBrk="0" hangingPunct="1">
              <a:lnSpc>
                <a:spcPct val="120000"/>
              </a:lnSpc>
              <a:spcBef>
                <a:spcPts val="0"/>
              </a:spcBef>
              <a:spcAft>
                <a:spcPts val="140"/>
              </a:spcAft>
              <a:buSzPct val="80000"/>
              <a:buFont typeface="Courier New"/>
              <a:buChar char="o"/>
              <a:defRPr lang="en-US" sz="1400" kern="1200" dirty="0" smtClean="0">
                <a:solidFill>
                  <a:schemeClr val="lt1"/>
                </a:solidFill>
                <a:latin typeface="+mn-lt"/>
                <a:ea typeface="+mn-ea"/>
                <a:cs typeface="+mn-cs"/>
              </a:defRPr>
            </a:lvl4pPr>
            <a:lvl5pPr marL="409575" indent="0" algn="l" defTabSz="457200" rtl="0" eaLnBrk="1" latinLnBrk="0" hangingPunct="1">
              <a:lnSpc>
                <a:spcPct val="120000"/>
              </a:lnSpc>
              <a:spcBef>
                <a:spcPts val="0"/>
              </a:spcBef>
              <a:spcAft>
                <a:spcPts val="140"/>
              </a:spcAft>
              <a:buFont typeface="Arial"/>
              <a:buNone/>
              <a:tabLst/>
              <a:defRPr sz="1400" kern="1200">
                <a:solidFill>
                  <a:schemeClr val="lt1"/>
                </a:solidFill>
                <a:latin typeface="+mn-lt"/>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nSpc>
                <a:spcPts val="1300"/>
              </a:lnSpc>
              <a:spcAft>
                <a:spcPts val="0"/>
              </a:spcAft>
              <a:defRPr/>
            </a:pPr>
            <a:r>
              <a:rPr lang="en-GB" sz="1600" dirty="0" smtClean="0">
                <a:solidFill>
                  <a:prstClr val="white"/>
                </a:solidFill>
                <a:cs typeface="Arial" pitchFamily="34" charset="0"/>
              </a:rPr>
              <a:t>Lighten* Your Workload</a:t>
            </a:r>
            <a:endParaRPr lang="en-GB" sz="1600" dirty="0">
              <a:solidFill>
                <a:prstClr val="white"/>
              </a:solidFill>
              <a:cs typeface="Arial" pitchFamily="34" charset="0"/>
            </a:endParaRPr>
          </a:p>
        </p:txBody>
      </p:sp>
      <p:sp>
        <p:nvSpPr>
          <p:cNvPr id="4" name="Text Placeholder 18"/>
          <p:cNvSpPr txBox="1">
            <a:spLocks/>
          </p:cNvSpPr>
          <p:nvPr/>
        </p:nvSpPr>
        <p:spPr bwMode="auto">
          <a:xfrm>
            <a:off x="3205163" y="1858434"/>
            <a:ext cx="5155066" cy="1511300"/>
          </a:xfrm>
          <a:prstGeom prst="rect">
            <a:avLst/>
          </a:prstGeom>
          <a:noFill/>
          <a:ln w="9525">
            <a:noFill/>
            <a:miter lim="800000"/>
            <a:headEnd/>
            <a:tailEnd/>
          </a:ln>
        </p:spPr>
        <p:txBody>
          <a:bodyPr/>
          <a:lstStyle/>
          <a:p>
            <a:pPr marL="171450" lvl="2" indent="-171450">
              <a:lnSpc>
                <a:spcPct val="120000"/>
              </a:lnSpc>
              <a:buSzPct val="80000"/>
              <a:buFont typeface="Arial" pitchFamily="34" charset="0"/>
              <a:buChar char="•"/>
            </a:pPr>
            <a:r>
              <a:rPr lang="en-US" sz="1200" dirty="0">
                <a:solidFill>
                  <a:prstClr val="black"/>
                </a:solidFill>
              </a:rPr>
              <a:t>HP's no compromise ultra-portable business notebook </a:t>
            </a:r>
          </a:p>
          <a:p>
            <a:pPr marL="171450" lvl="2" indent="-171450">
              <a:lnSpc>
                <a:spcPct val="120000"/>
              </a:lnSpc>
              <a:buSzPct val="80000"/>
              <a:buFont typeface="Arial" pitchFamily="34" charset="0"/>
              <a:buChar char="•"/>
            </a:pPr>
            <a:r>
              <a:rPr lang="en-US" sz="1200" dirty="0">
                <a:solidFill>
                  <a:prstClr val="black"/>
                </a:solidFill>
              </a:rPr>
              <a:t>12.5-inch diagonal HD</a:t>
            </a:r>
            <a:r>
              <a:rPr lang="en-US" sz="1200" baseline="30000" dirty="0">
                <a:solidFill>
                  <a:prstClr val="black"/>
                </a:solidFill>
              </a:rPr>
              <a:t>6</a:t>
            </a:r>
            <a:r>
              <a:rPr lang="en-US" sz="1200" dirty="0">
                <a:solidFill>
                  <a:prstClr val="black"/>
                </a:solidFill>
              </a:rPr>
              <a:t> display, standard voltage processor, UMA</a:t>
            </a:r>
            <a:r>
              <a:rPr lang="en-US" sz="1200" baseline="30000" dirty="0">
                <a:solidFill>
                  <a:prstClr val="black"/>
                </a:solidFill>
              </a:rPr>
              <a:t>5</a:t>
            </a:r>
            <a:r>
              <a:rPr lang="en-US" sz="1200" dirty="0">
                <a:solidFill>
                  <a:prstClr val="black"/>
                </a:solidFill>
              </a:rPr>
              <a:t> graphics and an optical drive</a:t>
            </a:r>
          </a:p>
        </p:txBody>
      </p:sp>
      <p:sp>
        <p:nvSpPr>
          <p:cNvPr id="5" name="Text Placeholder 4"/>
          <p:cNvSpPr txBox="1">
            <a:spLocks/>
          </p:cNvSpPr>
          <p:nvPr/>
        </p:nvSpPr>
        <p:spPr>
          <a:xfrm>
            <a:off x="609600" y="3839634"/>
            <a:ext cx="1254125" cy="563033"/>
          </a:xfrm>
          <a:prstGeom prst="rect">
            <a:avLst/>
          </a:prstGeom>
        </p:spPr>
        <p:txBody>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accent1"/>
                </a:solidFill>
                <a:latin typeface="HP Simplified" pitchFamily="34" charset="0"/>
                <a:ea typeface="+mn-ea"/>
                <a:cs typeface="HP Simplified" pitchFamily="34" charset="0"/>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HP Simplified" pitchFamily="34" charset="0"/>
                <a:ea typeface="+mn-ea"/>
                <a:cs typeface="HP Simplified" pitchFamily="34" charset="0"/>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rgbClr val="000000"/>
                </a:solidFill>
                <a:latin typeface="HP Simplified" pitchFamily="34" charset="0"/>
                <a:ea typeface="+mn-ea"/>
                <a:cs typeface="HP Simplified" pitchFamily="34" charset="0"/>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dirty="0" smtClean="0">
                <a:solidFill>
                  <a:srgbClr val="000000"/>
                </a:solidFill>
                <a:latin typeface="HP Simplified" pitchFamily="34" charset="0"/>
                <a:ea typeface="+mn-ea"/>
                <a:cs typeface="HP Simplified" pitchFamily="34" charset="0"/>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rgbClr val="000000"/>
                </a:solidFill>
                <a:latin typeface="HP Simplified" pitchFamily="34" charset="0"/>
                <a:ea typeface="+mn-ea"/>
                <a:cs typeface="HP Simplified" pitchFamily="34" charset="0"/>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40"/>
              </a:spcAft>
              <a:defRPr/>
            </a:pPr>
            <a:r>
              <a:rPr lang="en-US" sz="1100" u="sng" dirty="0" smtClean="0">
                <a:solidFill>
                  <a:schemeClr val="tx1"/>
                </a:solidFill>
                <a:latin typeface="+mn-lt"/>
                <a:cs typeface="Arial" pitchFamily="34" charset="0"/>
              </a:rPr>
              <a:t>What’s New?</a:t>
            </a:r>
            <a:endParaRPr lang="en-US" sz="1100" u="sng" dirty="0">
              <a:solidFill>
                <a:schemeClr val="tx1"/>
              </a:solidFill>
              <a:latin typeface="+mn-lt"/>
              <a:cs typeface="Arial" pitchFamily="34" charset="0"/>
            </a:endParaRPr>
          </a:p>
        </p:txBody>
      </p:sp>
      <p:sp>
        <p:nvSpPr>
          <p:cNvPr id="6" name="Text Placeholder 18"/>
          <p:cNvSpPr txBox="1">
            <a:spLocks/>
          </p:cNvSpPr>
          <p:nvPr/>
        </p:nvSpPr>
        <p:spPr>
          <a:xfrm>
            <a:off x="603167" y="4174149"/>
            <a:ext cx="4254091" cy="2005933"/>
          </a:xfrm>
          <a:prstGeom prst="rect">
            <a:avLst/>
          </a:prstGeom>
        </p:spPr>
        <p:txBody>
          <a:bodyPr numCol="2"/>
          <a:lstStyle>
            <a:lvl1pPr marL="0" indent="0" algn="l" defTabSz="457200" rtl="0" eaLnBrk="1" latinLnBrk="0" hangingPunct="1">
              <a:lnSpc>
                <a:spcPct val="120000"/>
              </a:lnSpc>
              <a:spcBef>
                <a:spcPts val="0"/>
              </a:spcBef>
              <a:spcAft>
                <a:spcPts val="140"/>
              </a:spcAft>
              <a:buSzPct val="100000"/>
              <a:buFont typeface="Arial"/>
              <a:buNone/>
              <a:defRPr sz="1400" kern="1200">
                <a:solidFill>
                  <a:schemeClr val="tx1"/>
                </a:solidFill>
                <a:latin typeface="HPFutura Light" pitchFamily="50" charset="0"/>
                <a:ea typeface="+mn-ea"/>
                <a:cs typeface="+mn-cs"/>
              </a:defRPr>
            </a:lvl1pPr>
            <a:lvl2pPr marL="165100" indent="-165100" algn="l" defTabSz="430213" rtl="0" eaLnBrk="1" latinLnBrk="0" hangingPunct="1">
              <a:lnSpc>
                <a:spcPct val="120000"/>
              </a:lnSpc>
              <a:spcBef>
                <a:spcPts val="0"/>
              </a:spcBef>
              <a:spcAft>
                <a:spcPts val="140"/>
              </a:spcAft>
              <a:buSzPct val="100000"/>
              <a:buFont typeface="Lucida Grande"/>
              <a:buChar char="•"/>
              <a:defRPr sz="1400" kern="1200">
                <a:solidFill>
                  <a:schemeClr val="tx1"/>
                </a:solidFill>
                <a:latin typeface="HPFutura Light" pitchFamily="50" charset="0"/>
                <a:ea typeface="+mn-ea"/>
                <a:cs typeface="+mn-cs"/>
              </a:defRPr>
            </a:lvl2pPr>
            <a:lvl3pPr marL="300038" indent="-125413" algn="l" defTabSz="457200" rtl="0" eaLnBrk="1" latinLnBrk="0" hangingPunct="1">
              <a:lnSpc>
                <a:spcPct val="120000"/>
              </a:lnSpc>
              <a:spcBef>
                <a:spcPts val="0"/>
              </a:spcBef>
              <a:spcAft>
                <a:spcPts val="140"/>
              </a:spcAft>
              <a:buFont typeface="Lucida Grande"/>
              <a:buChar char="–"/>
              <a:defRPr sz="1400" kern="1200">
                <a:solidFill>
                  <a:schemeClr val="tx1"/>
                </a:solidFill>
                <a:latin typeface="HPFutura Light" pitchFamily="50" charset="0"/>
                <a:ea typeface="+mn-ea"/>
                <a:cs typeface="+mn-cs"/>
              </a:defRPr>
            </a:lvl3pPr>
            <a:lvl4pPr marL="409575" indent="-123825" algn="l" defTabSz="457200" rtl="0" eaLnBrk="1" latinLnBrk="0" hangingPunct="1">
              <a:lnSpc>
                <a:spcPct val="120000"/>
              </a:lnSpc>
              <a:spcBef>
                <a:spcPts val="0"/>
              </a:spcBef>
              <a:spcAft>
                <a:spcPts val="140"/>
              </a:spcAft>
              <a:buSzPct val="80000"/>
              <a:buFont typeface="Courier New"/>
              <a:buChar char="o"/>
              <a:defRPr lang="en-US" sz="1400" kern="1200">
                <a:solidFill>
                  <a:schemeClr val="tx1"/>
                </a:solidFill>
                <a:latin typeface="HPFutura Light" pitchFamily="50" charset="0"/>
                <a:ea typeface="+mn-ea"/>
                <a:cs typeface="+mn-cs"/>
              </a:defRPr>
            </a:lvl4pPr>
            <a:lvl5pPr marL="409575" indent="0" algn="l" defTabSz="457200" rtl="0" eaLnBrk="1" latinLnBrk="0" hangingPunct="1">
              <a:lnSpc>
                <a:spcPct val="120000"/>
              </a:lnSpc>
              <a:spcBef>
                <a:spcPts val="0"/>
              </a:spcBef>
              <a:spcAft>
                <a:spcPts val="140"/>
              </a:spcAft>
              <a:buFont typeface="Arial"/>
              <a:buNone/>
              <a:tabLst/>
              <a:defRPr sz="1400" kern="1200">
                <a:solidFill>
                  <a:schemeClr val="tx1"/>
                </a:solidFill>
                <a:latin typeface="HPFutura Light" pitchFamily="50" charset="0"/>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buFont typeface="Arial" pitchFamily="34" charset="0"/>
              <a:buChar char="•"/>
              <a:defRPr/>
            </a:pPr>
            <a:r>
              <a:rPr lang="en-US" altLang="zh-TW" sz="1050" dirty="0" smtClean="0">
                <a:solidFill>
                  <a:prstClr val="black"/>
                </a:solidFill>
                <a:latin typeface="+mn-lt"/>
                <a:cs typeface="Arial" pitchFamily="34" charset="0"/>
              </a:rPr>
              <a:t>3rd generation Intel</a:t>
            </a:r>
            <a:r>
              <a:rPr lang="en-US" altLang="zh-TW" sz="1050" baseline="30000" dirty="0" smtClean="0">
                <a:solidFill>
                  <a:prstClr val="black"/>
                </a:solidFill>
                <a:latin typeface="+mn-lt"/>
                <a:cs typeface="Arial" pitchFamily="34" charset="0"/>
              </a:rPr>
              <a:t>®</a:t>
            </a:r>
            <a:r>
              <a:rPr lang="en-US" altLang="zh-TW" sz="1050" dirty="0" smtClean="0">
                <a:solidFill>
                  <a:prstClr val="black"/>
                </a:solidFill>
                <a:latin typeface="+mn-lt"/>
                <a:cs typeface="Arial" pitchFamily="34" charset="0"/>
              </a:rPr>
              <a:t> </a:t>
            </a:r>
            <a:r>
              <a:rPr lang="en-US" altLang="zh-TW" sz="1050" dirty="0" err="1" smtClean="0">
                <a:solidFill>
                  <a:prstClr val="black"/>
                </a:solidFill>
                <a:latin typeface="+mn-lt"/>
                <a:cs typeface="Arial" pitchFamily="34" charset="0"/>
              </a:rPr>
              <a:t>Core</a:t>
            </a:r>
            <a:r>
              <a:rPr lang="en-US" altLang="zh-TW" sz="1050" baseline="30000" dirty="0" err="1" smtClean="0">
                <a:solidFill>
                  <a:prstClr val="black"/>
                </a:solidFill>
                <a:latin typeface="+mn-lt"/>
                <a:cs typeface="Arial" pitchFamily="34" charset="0"/>
              </a:rPr>
              <a:t>TM</a:t>
            </a:r>
            <a:r>
              <a:rPr lang="en-US" altLang="zh-TW" sz="1050" dirty="0" smtClean="0">
                <a:solidFill>
                  <a:prstClr val="black"/>
                </a:solidFill>
                <a:latin typeface="+mn-lt"/>
                <a:cs typeface="Arial" pitchFamily="34" charset="0"/>
              </a:rPr>
              <a:t> processors</a:t>
            </a:r>
          </a:p>
          <a:p>
            <a:pPr marL="171450" indent="-171450">
              <a:buFont typeface="Arial" pitchFamily="34" charset="0"/>
              <a:buChar char="•"/>
              <a:defRPr/>
            </a:pPr>
            <a:r>
              <a:rPr lang="en-US" altLang="zh-TW" sz="1050" dirty="0" smtClean="0">
                <a:solidFill>
                  <a:prstClr val="black"/>
                </a:solidFill>
                <a:latin typeface="+mn-lt"/>
                <a:cs typeface="Arial" pitchFamily="34" charset="0"/>
              </a:rPr>
              <a:t>DDR 1600 MHz</a:t>
            </a:r>
            <a:endParaRPr lang="en-US" altLang="zh-TW" sz="1050" dirty="0">
              <a:solidFill>
                <a:prstClr val="black"/>
              </a:solidFill>
              <a:latin typeface="+mn-lt"/>
              <a:cs typeface="Arial" pitchFamily="34" charset="0"/>
            </a:endParaRPr>
          </a:p>
          <a:p>
            <a:pPr marL="171450" indent="-171450">
              <a:buFont typeface="Arial" pitchFamily="34" charset="0"/>
              <a:buChar char="•"/>
              <a:defRPr/>
            </a:pPr>
            <a:r>
              <a:rPr lang="en-US" altLang="zh-TW" sz="1050" dirty="0" smtClean="0">
                <a:solidFill>
                  <a:prstClr val="black"/>
                </a:solidFill>
                <a:latin typeface="+mn-lt"/>
                <a:cs typeface="Arial" pitchFamily="34" charset="0"/>
              </a:rPr>
              <a:t>USB 3.0 – One </a:t>
            </a:r>
            <a:r>
              <a:rPr lang="en-US" altLang="zh-TW" sz="1050" dirty="0" err="1" smtClean="0">
                <a:solidFill>
                  <a:prstClr val="black"/>
                </a:solidFill>
                <a:latin typeface="+mn-lt"/>
                <a:cs typeface="Arial" pitchFamily="34" charset="0"/>
              </a:rPr>
              <a:t>eSATA</a:t>
            </a:r>
            <a:r>
              <a:rPr lang="en-US" altLang="zh-TW" sz="1050" dirty="0" smtClean="0">
                <a:solidFill>
                  <a:prstClr val="black"/>
                </a:solidFill>
                <a:latin typeface="+mn-lt"/>
                <a:cs typeface="Arial" pitchFamily="34" charset="0"/>
              </a:rPr>
              <a:t>/</a:t>
            </a:r>
            <a:br>
              <a:rPr lang="en-US" altLang="zh-TW" sz="1050" dirty="0" smtClean="0">
                <a:solidFill>
                  <a:prstClr val="black"/>
                </a:solidFill>
                <a:latin typeface="+mn-lt"/>
                <a:cs typeface="Arial" pitchFamily="34" charset="0"/>
              </a:rPr>
            </a:br>
            <a:r>
              <a:rPr lang="en-US" altLang="zh-TW" sz="1050" dirty="0" smtClean="0">
                <a:solidFill>
                  <a:prstClr val="black"/>
                </a:solidFill>
                <a:latin typeface="+mn-lt"/>
                <a:cs typeface="Arial" pitchFamily="34" charset="0"/>
              </a:rPr>
              <a:t>USB 3 combo, one USB 3.0</a:t>
            </a:r>
          </a:p>
          <a:p>
            <a:pPr marL="171450" indent="-171450">
              <a:buFont typeface="Arial" pitchFamily="34" charset="0"/>
              <a:buChar char="•"/>
              <a:defRPr/>
            </a:pPr>
            <a:r>
              <a:rPr lang="en-US" altLang="zh-TW" sz="1050" dirty="0" smtClean="0">
                <a:solidFill>
                  <a:prstClr val="black"/>
                </a:solidFill>
                <a:latin typeface="+mn-lt"/>
                <a:cs typeface="Arial" pitchFamily="34" charset="0"/>
              </a:rPr>
              <a:t>New </a:t>
            </a:r>
            <a:r>
              <a:rPr lang="en-US" altLang="zh-TW" sz="1050" dirty="0" err="1" smtClean="0">
                <a:solidFill>
                  <a:prstClr val="black"/>
                </a:solidFill>
                <a:latin typeface="+mn-lt"/>
                <a:cs typeface="Arial" pitchFamily="34" charset="0"/>
              </a:rPr>
              <a:t>latchless</a:t>
            </a:r>
            <a:r>
              <a:rPr lang="en-US" altLang="zh-TW" sz="1050" dirty="0" smtClean="0">
                <a:solidFill>
                  <a:prstClr val="black"/>
                </a:solidFill>
                <a:latin typeface="+mn-lt"/>
                <a:cs typeface="Arial" pitchFamily="34" charset="0"/>
              </a:rPr>
              <a:t> design</a:t>
            </a:r>
            <a:endParaRPr lang="en-US" altLang="zh-TW" sz="1050" dirty="0">
              <a:solidFill>
                <a:prstClr val="black"/>
              </a:solidFill>
              <a:latin typeface="+mn-lt"/>
              <a:cs typeface="Arial" pitchFamily="34" charset="0"/>
            </a:endParaRPr>
          </a:p>
          <a:p>
            <a:pPr marL="171450" indent="-171450">
              <a:buFont typeface="Arial" pitchFamily="34" charset="0"/>
              <a:buChar char="•"/>
              <a:defRPr/>
            </a:pPr>
            <a:r>
              <a:rPr lang="en-US" altLang="zh-TW" sz="1050" dirty="0" smtClean="0">
                <a:solidFill>
                  <a:prstClr val="black"/>
                </a:solidFill>
                <a:latin typeface="+mn-lt"/>
                <a:cs typeface="Arial" pitchFamily="34" charset="0"/>
              </a:rPr>
              <a:t>LTE/WWAN</a:t>
            </a:r>
            <a:r>
              <a:rPr lang="en-US" altLang="zh-TW" sz="1050" baseline="30000" dirty="0" smtClean="0">
                <a:solidFill>
                  <a:prstClr val="black"/>
                </a:solidFill>
                <a:latin typeface="+mn-lt"/>
                <a:cs typeface="Arial" pitchFamily="34" charset="0"/>
              </a:rPr>
              <a:t>35</a:t>
            </a:r>
            <a:r>
              <a:rPr lang="en-US" altLang="zh-TW" sz="1050" dirty="0" smtClean="0">
                <a:solidFill>
                  <a:prstClr val="black"/>
                </a:solidFill>
                <a:latin typeface="+mn-lt"/>
                <a:cs typeface="Arial" pitchFamily="34" charset="0"/>
              </a:rPr>
              <a:t> Antenna support (Drop 3rd MIMO antenna</a:t>
            </a:r>
            <a:r>
              <a:rPr lang="en-US" altLang="zh-TW" sz="1050" dirty="0">
                <a:solidFill>
                  <a:prstClr val="black"/>
                </a:solidFill>
                <a:latin typeface="+mn-lt"/>
                <a:cs typeface="Arial" pitchFamily="34" charset="0"/>
              </a:rPr>
              <a:t>)</a:t>
            </a:r>
          </a:p>
          <a:p>
            <a:pPr marL="171450" indent="-171450">
              <a:buFont typeface="Arial" pitchFamily="34" charset="0"/>
              <a:buChar char="•"/>
              <a:defRPr/>
            </a:pPr>
            <a:r>
              <a:rPr lang="en-US" altLang="zh-TW" sz="1050" dirty="0" smtClean="0">
                <a:solidFill>
                  <a:prstClr val="black"/>
                </a:solidFill>
                <a:latin typeface="+mn-lt"/>
                <a:cs typeface="Arial" pitchFamily="34" charset="0"/>
              </a:rPr>
              <a:t>SRS Premium Sound Pro</a:t>
            </a:r>
            <a:endParaRPr lang="en-US" altLang="zh-TW" sz="1050" dirty="0">
              <a:solidFill>
                <a:prstClr val="black"/>
              </a:solidFill>
              <a:latin typeface="+mn-lt"/>
              <a:cs typeface="Arial" pitchFamily="34" charset="0"/>
            </a:endParaRPr>
          </a:p>
          <a:p>
            <a:pPr marL="171450" indent="-171450">
              <a:buFont typeface="Arial" pitchFamily="34" charset="0"/>
              <a:buChar char="•"/>
              <a:defRPr/>
            </a:pPr>
            <a:r>
              <a:rPr lang="en-US" altLang="zh-TW" sz="1050" dirty="0" smtClean="0">
                <a:solidFill>
                  <a:prstClr val="black"/>
                </a:solidFill>
                <a:latin typeface="+mn-lt"/>
                <a:cs typeface="Arial" pitchFamily="34" charset="0"/>
              </a:rPr>
              <a:t>Bluetooth</a:t>
            </a:r>
            <a:r>
              <a:rPr lang="en-US" altLang="zh-TW" sz="1050" baseline="30000" dirty="0" smtClean="0">
                <a:solidFill>
                  <a:prstClr val="black"/>
                </a:solidFill>
                <a:latin typeface="+mn-lt"/>
                <a:cs typeface="Arial" pitchFamily="34" charset="0"/>
              </a:rPr>
              <a:t>®</a:t>
            </a:r>
            <a:r>
              <a:rPr lang="en-US" altLang="zh-TW" sz="1050" dirty="0" smtClean="0">
                <a:solidFill>
                  <a:prstClr val="black"/>
                </a:solidFill>
                <a:latin typeface="+mn-lt"/>
                <a:cs typeface="Arial" pitchFamily="34" charset="0"/>
              </a:rPr>
              <a:t> 4.0</a:t>
            </a:r>
          </a:p>
          <a:p>
            <a:pPr>
              <a:buClr>
                <a:prstClr val="black"/>
              </a:buClr>
              <a:defRPr/>
            </a:pPr>
            <a:r>
              <a:rPr lang="en-US" sz="1050" dirty="0" smtClean="0">
                <a:solidFill>
                  <a:prstClr val="black"/>
                </a:solidFill>
                <a:latin typeface="+mn-lt"/>
                <a:ea typeface="Hiragino Kaku Gothic Std W8" pitchFamily="34" charset="-128"/>
                <a:cs typeface="Arial" pitchFamily="34" charset="0"/>
              </a:rPr>
              <a:t>Docking Changes </a:t>
            </a:r>
            <a:endParaRPr lang="en-US" sz="1050" dirty="0">
              <a:solidFill>
                <a:prstClr val="black"/>
              </a:solidFill>
              <a:latin typeface="+mn-lt"/>
              <a:ea typeface="Hiragino Kaku Gothic Std W8" pitchFamily="34" charset="-128"/>
              <a:cs typeface="Arial" pitchFamily="34" charset="0"/>
            </a:endParaRPr>
          </a:p>
          <a:p>
            <a:pPr marL="336550" lvl="1" indent="-171450">
              <a:buFont typeface="Arial" pitchFamily="34" charset="0"/>
              <a:buChar char="•"/>
              <a:defRPr/>
            </a:pPr>
            <a:r>
              <a:rPr lang="en-US" sz="1050" dirty="0" smtClean="0">
                <a:solidFill>
                  <a:prstClr val="black"/>
                </a:solidFill>
                <a:latin typeface="+mn-lt"/>
                <a:cs typeface="Arial" pitchFamily="34" charset="0"/>
              </a:rPr>
              <a:t>DP 1.2</a:t>
            </a:r>
          </a:p>
          <a:p>
            <a:pPr marL="336550" lvl="1" indent="-171450">
              <a:buFont typeface="Arial" pitchFamily="34" charset="0"/>
              <a:buChar char="•"/>
              <a:defRPr/>
            </a:pPr>
            <a:r>
              <a:rPr lang="en-US" sz="1050" dirty="0" smtClean="0">
                <a:solidFill>
                  <a:prstClr val="black"/>
                </a:solidFill>
                <a:latin typeface="+mn-lt"/>
                <a:cs typeface="Arial" pitchFamily="34" charset="0"/>
              </a:rPr>
              <a:t>USB 2.0 Power/Charger </a:t>
            </a:r>
            <a:br>
              <a:rPr lang="en-US" sz="1050" dirty="0" smtClean="0">
                <a:solidFill>
                  <a:prstClr val="black"/>
                </a:solidFill>
                <a:latin typeface="+mn-lt"/>
                <a:cs typeface="Arial" pitchFamily="34" charset="0"/>
              </a:rPr>
            </a:br>
            <a:r>
              <a:rPr lang="en-US" sz="1050" dirty="0" smtClean="0">
                <a:solidFill>
                  <a:prstClr val="black"/>
                </a:solidFill>
                <a:latin typeface="+mn-lt"/>
                <a:cs typeface="Arial" pitchFamily="34" charset="0"/>
              </a:rPr>
              <a:t>Port (1)</a:t>
            </a:r>
          </a:p>
          <a:p>
            <a:pPr marL="336550" lvl="1" indent="-171450">
              <a:buFont typeface="Arial" pitchFamily="34" charset="0"/>
              <a:buChar char="•"/>
              <a:defRPr/>
            </a:pPr>
            <a:r>
              <a:rPr lang="en-US" sz="1050" dirty="0" smtClean="0">
                <a:solidFill>
                  <a:prstClr val="black"/>
                </a:solidFill>
                <a:latin typeface="+mn-lt"/>
                <a:cs typeface="Arial" pitchFamily="34" charset="0"/>
              </a:rPr>
              <a:t>USB 3.0 (3)</a:t>
            </a:r>
            <a:endParaRPr lang="en-US" sz="1050" dirty="0">
              <a:solidFill>
                <a:prstClr val="black"/>
              </a:solidFill>
              <a:latin typeface="+mn-lt"/>
              <a:cs typeface="Arial" pitchFamily="34" charset="0"/>
            </a:endParaRPr>
          </a:p>
        </p:txBody>
      </p:sp>
      <p:sp>
        <p:nvSpPr>
          <p:cNvPr id="31" name="Text Placeholder 4"/>
          <p:cNvSpPr txBox="1">
            <a:spLocks/>
          </p:cNvSpPr>
          <p:nvPr/>
        </p:nvSpPr>
        <p:spPr>
          <a:xfrm>
            <a:off x="4974089" y="3843867"/>
            <a:ext cx="1741487" cy="342900"/>
          </a:xfrm>
          <a:prstGeom prst="rect">
            <a:avLst/>
          </a:prstGeom>
        </p:spPr>
        <p:txBody>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accent1"/>
                </a:solidFill>
                <a:latin typeface="HP Simplified" pitchFamily="34" charset="0"/>
                <a:ea typeface="+mn-ea"/>
                <a:cs typeface="HP Simplified" pitchFamily="34" charset="0"/>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HP Simplified" pitchFamily="34" charset="0"/>
                <a:ea typeface="+mn-ea"/>
                <a:cs typeface="HP Simplified" pitchFamily="34" charset="0"/>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rgbClr val="000000"/>
                </a:solidFill>
                <a:latin typeface="HP Simplified" pitchFamily="34" charset="0"/>
                <a:ea typeface="+mn-ea"/>
                <a:cs typeface="HP Simplified" pitchFamily="34" charset="0"/>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dirty="0" smtClean="0">
                <a:solidFill>
                  <a:srgbClr val="000000"/>
                </a:solidFill>
                <a:latin typeface="HP Simplified" pitchFamily="34" charset="0"/>
                <a:ea typeface="+mn-ea"/>
                <a:cs typeface="HP Simplified" pitchFamily="34" charset="0"/>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rgbClr val="000000"/>
                </a:solidFill>
                <a:latin typeface="HP Simplified" pitchFamily="34" charset="0"/>
                <a:ea typeface="+mn-ea"/>
                <a:cs typeface="HP Simplified" pitchFamily="34" charset="0"/>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40"/>
              </a:spcAft>
              <a:defRPr/>
            </a:pPr>
            <a:r>
              <a:rPr lang="en-US" sz="1100" u="sng" dirty="0" smtClean="0">
                <a:solidFill>
                  <a:schemeClr val="tx1"/>
                </a:solidFill>
                <a:latin typeface="+mn-lt"/>
                <a:cs typeface="Arial" pitchFamily="34" charset="0"/>
              </a:rPr>
              <a:t>What’s the Same?</a:t>
            </a:r>
            <a:endParaRPr lang="en-US" sz="1100" u="sng" dirty="0">
              <a:solidFill>
                <a:schemeClr val="tx1"/>
              </a:solidFill>
              <a:latin typeface="+mn-lt"/>
              <a:cs typeface="Arial" pitchFamily="34" charset="0"/>
            </a:endParaRPr>
          </a:p>
        </p:txBody>
      </p:sp>
      <p:sp>
        <p:nvSpPr>
          <p:cNvPr id="32" name="Text Placeholder 18"/>
          <p:cNvSpPr txBox="1">
            <a:spLocks/>
          </p:cNvSpPr>
          <p:nvPr/>
        </p:nvSpPr>
        <p:spPr bwMode="auto">
          <a:xfrm>
            <a:off x="4978850" y="4157570"/>
            <a:ext cx="3803650" cy="2292351"/>
          </a:xfrm>
          <a:prstGeom prst="rect">
            <a:avLst/>
          </a:prstGeom>
          <a:noFill/>
          <a:ln w="9525">
            <a:noFill/>
            <a:miter lim="800000"/>
            <a:headEnd/>
            <a:tailEnd/>
          </a:ln>
        </p:spPr>
        <p:txBody>
          <a:bodyPr/>
          <a:lstStyle/>
          <a:p>
            <a:pPr marL="171450" indent="-171450" defTabSz="457200">
              <a:lnSpc>
                <a:spcPct val="120000"/>
              </a:lnSpc>
              <a:spcAft>
                <a:spcPts val="138"/>
              </a:spcAft>
              <a:buClr>
                <a:prstClr val="black"/>
              </a:buClr>
              <a:buSzPct val="100000"/>
              <a:buFont typeface="Arial" pitchFamily="34" charset="0"/>
              <a:buChar char="•"/>
            </a:pPr>
            <a:r>
              <a:rPr lang="en-US" sz="1050" dirty="0">
                <a:solidFill>
                  <a:prstClr val="black"/>
                </a:solidFill>
              </a:rPr>
              <a:t>Reliability – 115,000 hours of testing</a:t>
            </a:r>
          </a:p>
          <a:p>
            <a:pPr marL="171450" indent="-171450" defTabSz="457200">
              <a:spcAft>
                <a:spcPts val="138"/>
              </a:spcAft>
              <a:buClr>
                <a:prstClr val="black"/>
              </a:buClr>
              <a:buSzPct val="100000"/>
              <a:buFont typeface="Arial" pitchFamily="34" charset="0"/>
              <a:buChar char="•"/>
            </a:pPr>
            <a:r>
              <a:rPr lang="en-US" sz="1050" dirty="0">
                <a:solidFill>
                  <a:prstClr val="black"/>
                </a:solidFill>
              </a:rPr>
              <a:t>Business-Rugged – meets MIL-STD-810G</a:t>
            </a:r>
            <a:r>
              <a:rPr lang="en-US" sz="1050" baseline="30000" dirty="0">
                <a:solidFill>
                  <a:prstClr val="black"/>
                </a:solidFill>
              </a:rPr>
              <a:t>2</a:t>
            </a:r>
            <a:r>
              <a:rPr lang="en-US" sz="1050" dirty="0">
                <a:solidFill>
                  <a:prstClr val="black"/>
                </a:solidFill>
              </a:rPr>
              <a:t> standards for drop, vibration, dust, temperature and altitude</a:t>
            </a:r>
          </a:p>
          <a:p>
            <a:pPr marL="171450" indent="-171450" defTabSz="457200">
              <a:lnSpc>
                <a:spcPct val="120000"/>
              </a:lnSpc>
              <a:spcAft>
                <a:spcPts val="138"/>
              </a:spcAft>
              <a:buClr>
                <a:prstClr val="black"/>
              </a:buClr>
              <a:buSzPct val="100000"/>
              <a:buFont typeface="Arial" pitchFamily="34" charset="0"/>
              <a:buChar char="•"/>
            </a:pPr>
            <a:r>
              <a:rPr lang="en-US" sz="1050" dirty="0">
                <a:solidFill>
                  <a:prstClr val="black"/>
                </a:solidFill>
              </a:rPr>
              <a:t>Stable images</a:t>
            </a:r>
          </a:p>
          <a:p>
            <a:pPr marL="171450" indent="-171450" defTabSz="457200">
              <a:lnSpc>
                <a:spcPct val="120000"/>
              </a:lnSpc>
              <a:spcAft>
                <a:spcPts val="138"/>
              </a:spcAft>
              <a:buClr>
                <a:prstClr val="black"/>
              </a:buClr>
              <a:buSzPct val="100000"/>
              <a:buFont typeface="Arial" pitchFamily="34" charset="0"/>
              <a:buChar char="•"/>
            </a:pPr>
            <a:r>
              <a:rPr lang="en-US" sz="1050" dirty="0">
                <a:solidFill>
                  <a:prstClr val="black"/>
                </a:solidFill>
              </a:rPr>
              <a:t>Configurable Security &amp; Manageability Features</a:t>
            </a:r>
          </a:p>
          <a:p>
            <a:pPr marL="171450" indent="-171450" defTabSz="457200">
              <a:lnSpc>
                <a:spcPct val="120000"/>
              </a:lnSpc>
              <a:spcAft>
                <a:spcPts val="138"/>
              </a:spcAft>
              <a:buClr>
                <a:prstClr val="black"/>
              </a:buClr>
              <a:buSzPct val="100000"/>
              <a:buFont typeface="Arial" pitchFamily="34" charset="0"/>
              <a:buChar char="•"/>
            </a:pPr>
            <a:r>
              <a:rPr lang="en-US" sz="1050" dirty="0">
                <a:solidFill>
                  <a:prstClr val="black"/>
                </a:solidFill>
              </a:rPr>
              <a:t>Enterprise docking</a:t>
            </a:r>
          </a:p>
        </p:txBody>
      </p:sp>
      <p:pic>
        <p:nvPicPr>
          <p:cNvPr id="37" name="Picture 36"/>
          <p:cNvPicPr/>
          <p:nvPr/>
        </p:nvPicPr>
        <p:blipFill>
          <a:blip r:embed="rId2" cstate="email">
            <a:extLst>
              <a:ext uri="{28A0092B-C50C-407E-A947-70E740481C1C}">
                <a14:useLocalDpi xmlns:a14="http://schemas.microsoft.com/office/drawing/2010/main"/>
              </a:ext>
            </a:extLst>
          </a:blip>
          <a:stretch>
            <a:fillRect/>
          </a:stretch>
        </p:blipFill>
        <p:spPr bwMode="auto">
          <a:xfrm>
            <a:off x="987425" y="1227619"/>
            <a:ext cx="2308225" cy="1730375"/>
          </a:xfrm>
          <a:prstGeom prst="rect">
            <a:avLst/>
          </a:prstGeom>
          <a:noFill/>
          <a:effectLst>
            <a:outerShdw blurRad="127000" dist="63500" dir="30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687994"/>
            <a:ext cx="1485900" cy="1114425"/>
          </a:xfrm>
          <a:prstGeom prst="rect">
            <a:avLst/>
          </a:prstGeom>
          <a:noFill/>
          <a:ln w="9525">
            <a:noFill/>
            <a:miter lim="800000"/>
            <a:headEnd/>
            <a:tailEnd/>
          </a:ln>
        </p:spPr>
      </p:pic>
      <p:cxnSp>
        <p:nvCxnSpPr>
          <p:cNvPr id="40" name="Straight Arrow Connector 39"/>
          <p:cNvCxnSpPr/>
          <p:nvPr/>
        </p:nvCxnSpPr>
        <p:spPr>
          <a:xfrm>
            <a:off x="3560763" y="2998605"/>
            <a:ext cx="4329112" cy="0"/>
          </a:xfrm>
          <a:prstGeom prst="straightConnector1">
            <a:avLst/>
          </a:prstGeom>
          <a:ln w="12700" cmpd="sng">
            <a:solidFill>
              <a:schemeClr val="accent1">
                <a:lumMod val="75000"/>
              </a:schemeClr>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nvGrpSpPr>
          <p:cNvPr id="41" name="Group 50"/>
          <p:cNvGrpSpPr>
            <a:grpSpLocks/>
          </p:cNvGrpSpPr>
          <p:nvPr/>
        </p:nvGrpSpPr>
        <p:grpSpPr bwMode="auto">
          <a:xfrm>
            <a:off x="3827462" y="2669990"/>
            <a:ext cx="658628" cy="657879"/>
            <a:chOff x="3944681" y="2342183"/>
            <a:chExt cx="658514" cy="657524"/>
          </a:xfrm>
        </p:grpSpPr>
        <p:grpSp>
          <p:nvGrpSpPr>
            <p:cNvPr id="42" name="Group 51"/>
            <p:cNvGrpSpPr>
              <a:grpSpLocks/>
            </p:cNvGrpSpPr>
            <p:nvPr/>
          </p:nvGrpSpPr>
          <p:grpSpPr bwMode="auto">
            <a:xfrm>
              <a:off x="3944681" y="2342183"/>
              <a:ext cx="658514" cy="657524"/>
              <a:chOff x="425805" y="2605742"/>
              <a:chExt cx="658514" cy="657524"/>
            </a:xfrm>
          </p:grpSpPr>
          <p:sp>
            <p:nvSpPr>
              <p:cNvPr id="44" name="Oval 43"/>
              <p:cNvSpPr/>
              <p:nvPr/>
            </p:nvSpPr>
            <p:spPr>
              <a:xfrm>
                <a:off x="425805" y="2605742"/>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dirty="0">
                  <a:solidFill>
                    <a:prstClr val="white"/>
                  </a:solidFill>
                  <a:latin typeface="Arial" pitchFamily="34" charset="0"/>
                  <a:cs typeface="Arial" pitchFamily="34" charset="0"/>
                </a:endParaRPr>
              </a:p>
            </p:txBody>
          </p:sp>
          <p:sp>
            <p:nvSpPr>
              <p:cNvPr id="45" name="Rectangle 44"/>
              <p:cNvSpPr/>
              <p:nvPr/>
            </p:nvSpPr>
            <p:spPr>
              <a:xfrm>
                <a:off x="479771" y="2965910"/>
                <a:ext cx="604548" cy="297356"/>
              </a:xfrm>
              <a:prstGeom prst="rect">
                <a:avLst/>
              </a:prstGeom>
            </p:spPr>
            <p:txBody>
              <a:bodyPr wrap="none">
                <a:spAutoFit/>
              </a:bodyPr>
              <a:lstStyle/>
              <a:p>
                <a:pPr algn="ctr">
                  <a:lnSpc>
                    <a:spcPts val="800"/>
                  </a:lnSpc>
                  <a:defRPr/>
                </a:pPr>
                <a:r>
                  <a:rPr lang="en-US" sz="750" dirty="0">
                    <a:solidFill>
                      <a:prstClr val="black"/>
                    </a:solidFill>
                    <a:latin typeface="Arial" pitchFamily="34" charset="0"/>
                  </a:rPr>
                  <a:t>Business-</a:t>
                </a:r>
              </a:p>
              <a:p>
                <a:pPr algn="ctr">
                  <a:lnSpc>
                    <a:spcPts val="800"/>
                  </a:lnSpc>
                  <a:defRPr/>
                </a:pPr>
                <a:r>
                  <a:rPr lang="en-US" sz="750" dirty="0">
                    <a:solidFill>
                      <a:prstClr val="black"/>
                    </a:solidFill>
                    <a:latin typeface="Arial" pitchFamily="34" charset="0"/>
                  </a:rPr>
                  <a:t>rugged</a:t>
                </a:r>
                <a:r>
                  <a:rPr lang="en-US" sz="750" baseline="30000" dirty="0">
                    <a:solidFill>
                      <a:prstClr val="black"/>
                    </a:solidFill>
                    <a:latin typeface="Arial" pitchFamily="34" charset="0"/>
                  </a:rPr>
                  <a:t>2</a:t>
                </a:r>
              </a:p>
            </p:txBody>
          </p:sp>
        </p:grpSp>
        <p:pic>
          <p:nvPicPr>
            <p:cNvPr id="43" name="Picture 2"/>
            <p:cNvPicPr>
              <a:picLocks noChangeAspect="1" noChangeArrowheads="1"/>
            </p:cNvPicPr>
            <p:nvPr/>
          </p:nvPicPr>
          <p:blipFill>
            <a:blip r:embed="rId4" cstate="email">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064185" y="2366174"/>
              <a:ext cx="389524" cy="378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6" name="Group 55"/>
          <p:cNvGrpSpPr>
            <a:grpSpLocks/>
          </p:cNvGrpSpPr>
          <p:nvPr/>
        </p:nvGrpSpPr>
        <p:grpSpPr bwMode="auto">
          <a:xfrm>
            <a:off x="4633913" y="2669992"/>
            <a:ext cx="669924" cy="657225"/>
            <a:chOff x="4776079" y="2342183"/>
            <a:chExt cx="670340" cy="657111"/>
          </a:xfrm>
        </p:grpSpPr>
        <p:grpSp>
          <p:nvGrpSpPr>
            <p:cNvPr id="47" name="Group 56"/>
            <p:cNvGrpSpPr>
              <a:grpSpLocks/>
            </p:cNvGrpSpPr>
            <p:nvPr/>
          </p:nvGrpSpPr>
          <p:grpSpPr bwMode="auto">
            <a:xfrm>
              <a:off x="4776079" y="2342183"/>
              <a:ext cx="670340" cy="657111"/>
              <a:chOff x="1108086" y="2605742"/>
              <a:chExt cx="670340" cy="657111"/>
            </a:xfrm>
          </p:grpSpPr>
          <p:sp>
            <p:nvSpPr>
              <p:cNvPr id="49" name="Oval 48"/>
              <p:cNvSpPr/>
              <p:nvPr/>
            </p:nvSpPr>
            <p:spPr>
              <a:xfrm>
                <a:off x="1108086" y="2605742"/>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dirty="0">
                  <a:solidFill>
                    <a:prstClr val="white"/>
                  </a:solidFill>
                  <a:latin typeface="Arial" pitchFamily="34" charset="0"/>
                  <a:cs typeface="Arial" pitchFamily="34" charset="0"/>
                </a:endParaRPr>
              </a:p>
            </p:txBody>
          </p:sp>
          <p:sp>
            <p:nvSpPr>
              <p:cNvPr id="50" name="Rectangle 49"/>
              <p:cNvSpPr/>
              <p:nvPr/>
            </p:nvSpPr>
            <p:spPr>
              <a:xfrm>
                <a:off x="1116027" y="3015246"/>
                <a:ext cx="662399" cy="195229"/>
              </a:xfrm>
              <a:prstGeom prst="rect">
                <a:avLst/>
              </a:prstGeom>
            </p:spPr>
            <p:txBody>
              <a:bodyPr wrap="none">
                <a:spAutoFit/>
              </a:bodyPr>
              <a:lstStyle/>
              <a:p>
                <a:pPr algn="ctr">
                  <a:lnSpc>
                    <a:spcPts val="800"/>
                  </a:lnSpc>
                  <a:defRPr/>
                </a:pPr>
                <a:r>
                  <a:rPr lang="en-US" sz="750">
                    <a:solidFill>
                      <a:prstClr val="black"/>
                    </a:solidFill>
                    <a:latin typeface="Arial" pitchFamily="34" charset="0"/>
                  </a:rPr>
                  <a:t>Up to 9hrs</a:t>
                </a:r>
                <a:r>
                  <a:rPr lang="en-US" sz="750" baseline="30000">
                    <a:solidFill>
                      <a:prstClr val="black"/>
                    </a:solidFill>
                    <a:latin typeface="Arial" pitchFamily="34" charset="0"/>
                  </a:rPr>
                  <a:t>1</a:t>
                </a:r>
                <a:endParaRPr lang="en-US" sz="750" baseline="30000" dirty="0">
                  <a:solidFill>
                    <a:prstClr val="black"/>
                  </a:solidFill>
                  <a:latin typeface="Arial" pitchFamily="34" charset="0"/>
                </a:endParaRPr>
              </a:p>
            </p:txBody>
          </p:sp>
        </p:grpSp>
        <p:pic>
          <p:nvPicPr>
            <p:cNvPr id="48" name="Picture 9"/>
            <p:cNvPicPr>
              <a:picLocks noChangeAspect="1" noChangeArrowheads="1"/>
            </p:cNvPicPr>
            <p:nvPr/>
          </p:nvPicPr>
          <p:blipFill>
            <a:blip r:embed="rId5" cstate="email">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866406" y="2458275"/>
              <a:ext cx="400248" cy="245378"/>
            </a:xfrm>
            <a:prstGeom prst="rect">
              <a:avLst/>
            </a:prstGeom>
            <a:noFill/>
            <a:ln>
              <a:noFill/>
            </a:ln>
          </p:spPr>
        </p:pic>
      </p:grpSp>
      <p:grpSp>
        <p:nvGrpSpPr>
          <p:cNvPr id="51" name="Group 60"/>
          <p:cNvGrpSpPr>
            <a:grpSpLocks/>
          </p:cNvGrpSpPr>
          <p:nvPr/>
        </p:nvGrpSpPr>
        <p:grpSpPr bwMode="auto">
          <a:xfrm>
            <a:off x="5451475" y="2669992"/>
            <a:ext cx="657225" cy="657225"/>
            <a:chOff x="4920404" y="2579015"/>
            <a:chExt cx="657111" cy="657111"/>
          </a:xfrm>
        </p:grpSpPr>
        <p:sp>
          <p:nvSpPr>
            <p:cNvPr id="52" name="Oval 51"/>
            <p:cNvSpPr/>
            <p:nvPr/>
          </p:nvSpPr>
          <p:spPr>
            <a:xfrm>
              <a:off x="4920404" y="2579015"/>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dirty="0">
                <a:solidFill>
                  <a:prstClr val="white"/>
                </a:solidFill>
                <a:latin typeface="Arial" pitchFamily="34" charset="0"/>
                <a:cs typeface="Arial" pitchFamily="34" charset="0"/>
              </a:endParaRPr>
            </a:p>
          </p:txBody>
        </p:sp>
        <p:pic>
          <p:nvPicPr>
            <p:cNvPr id="53"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41002" y="2650922"/>
              <a:ext cx="390513" cy="469836"/>
            </a:xfrm>
            <a:prstGeom prst="rect">
              <a:avLst/>
            </a:prstGeom>
            <a:noFill/>
            <a:ln w="9525">
              <a:noFill/>
              <a:miter lim="800000"/>
              <a:headEnd/>
              <a:tailEnd/>
            </a:ln>
          </p:spPr>
        </p:pic>
      </p:grpSp>
      <p:grpSp>
        <p:nvGrpSpPr>
          <p:cNvPr id="54" name="Group 65"/>
          <p:cNvGrpSpPr>
            <a:grpSpLocks/>
          </p:cNvGrpSpPr>
          <p:nvPr/>
        </p:nvGrpSpPr>
        <p:grpSpPr bwMode="auto">
          <a:xfrm>
            <a:off x="6180140" y="2669992"/>
            <a:ext cx="792205" cy="657225"/>
            <a:chOff x="6423937" y="2342183"/>
            <a:chExt cx="793304" cy="657111"/>
          </a:xfrm>
        </p:grpSpPr>
        <p:grpSp>
          <p:nvGrpSpPr>
            <p:cNvPr id="55" name="Group 66"/>
            <p:cNvGrpSpPr>
              <a:grpSpLocks/>
            </p:cNvGrpSpPr>
            <p:nvPr/>
          </p:nvGrpSpPr>
          <p:grpSpPr bwMode="auto">
            <a:xfrm>
              <a:off x="6423937" y="2342183"/>
              <a:ext cx="793304" cy="657111"/>
              <a:chOff x="2418688" y="2605742"/>
              <a:chExt cx="793304" cy="657111"/>
            </a:xfrm>
          </p:grpSpPr>
          <p:sp>
            <p:nvSpPr>
              <p:cNvPr id="57" name="Oval 56"/>
              <p:cNvSpPr/>
              <p:nvPr/>
            </p:nvSpPr>
            <p:spPr>
              <a:xfrm>
                <a:off x="2480734" y="2605742"/>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dirty="0">
                  <a:solidFill>
                    <a:prstClr val="white"/>
                  </a:solidFill>
                  <a:latin typeface="Arial" pitchFamily="34" charset="0"/>
                  <a:cs typeface="Arial" pitchFamily="34" charset="0"/>
                </a:endParaRPr>
              </a:p>
            </p:txBody>
          </p:sp>
          <p:sp>
            <p:nvSpPr>
              <p:cNvPr id="58" name="Rectangle 57"/>
              <p:cNvSpPr/>
              <p:nvPr/>
            </p:nvSpPr>
            <p:spPr>
              <a:xfrm>
                <a:off x="2418688" y="2927949"/>
                <a:ext cx="793304" cy="297465"/>
              </a:xfrm>
              <a:prstGeom prst="rect">
                <a:avLst/>
              </a:prstGeom>
            </p:spPr>
            <p:txBody>
              <a:bodyPr wrap="none">
                <a:spAutoFit/>
              </a:bodyPr>
              <a:lstStyle/>
              <a:p>
                <a:pPr algn="ctr">
                  <a:lnSpc>
                    <a:spcPts val="800"/>
                  </a:lnSpc>
                  <a:defRPr/>
                </a:pPr>
                <a:r>
                  <a:rPr lang="en-US" sz="750">
                    <a:solidFill>
                      <a:prstClr val="black"/>
                    </a:solidFill>
                    <a:latin typeface="Arial" pitchFamily="34" charset="0"/>
                  </a:rPr>
                  <a:t>SRS Premium</a:t>
                </a:r>
                <a:endParaRPr lang="en-US" sz="750" dirty="0">
                  <a:solidFill>
                    <a:prstClr val="black"/>
                  </a:solidFill>
                  <a:latin typeface="Arial" pitchFamily="34" charset="0"/>
                </a:endParaRPr>
              </a:p>
              <a:p>
                <a:pPr algn="ctr">
                  <a:lnSpc>
                    <a:spcPts val="800"/>
                  </a:lnSpc>
                  <a:defRPr/>
                </a:pPr>
                <a:r>
                  <a:rPr lang="en-US" sz="750">
                    <a:solidFill>
                      <a:prstClr val="black"/>
                    </a:solidFill>
                    <a:latin typeface="Arial" pitchFamily="34" charset="0"/>
                  </a:rPr>
                  <a:t>Sound Pro</a:t>
                </a:r>
                <a:r>
                  <a:rPr lang="en-US" sz="750" baseline="30000">
                    <a:solidFill>
                      <a:prstClr val="black"/>
                    </a:solidFill>
                    <a:latin typeface="Arial" pitchFamily="34" charset="0"/>
                  </a:rPr>
                  <a:t>4</a:t>
                </a:r>
                <a:endParaRPr lang="en-US" sz="750" baseline="30000" dirty="0">
                  <a:solidFill>
                    <a:prstClr val="black"/>
                  </a:solidFill>
                  <a:latin typeface="Arial" pitchFamily="34" charset="0"/>
                </a:endParaRPr>
              </a:p>
            </p:txBody>
          </p:sp>
        </p:grpSp>
        <p:pic>
          <p:nvPicPr>
            <p:cNvPr id="56" name="Picture 5"/>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548821" y="2452648"/>
              <a:ext cx="546103" cy="198967"/>
            </a:xfrm>
            <a:prstGeom prst="rect">
              <a:avLst/>
            </a:prstGeom>
            <a:noFill/>
            <a:ln w="9525">
              <a:noFill/>
              <a:miter lim="800000"/>
              <a:headEnd/>
              <a:tailEnd/>
            </a:ln>
            <a:effectLst/>
          </p:spPr>
        </p:pic>
      </p:grpSp>
      <p:grpSp>
        <p:nvGrpSpPr>
          <p:cNvPr id="59" name="Group 70"/>
          <p:cNvGrpSpPr>
            <a:grpSpLocks/>
          </p:cNvGrpSpPr>
          <p:nvPr/>
        </p:nvGrpSpPr>
        <p:grpSpPr bwMode="auto">
          <a:xfrm>
            <a:off x="7015163" y="2669992"/>
            <a:ext cx="738187" cy="657225"/>
            <a:chOff x="7301638" y="2342183"/>
            <a:chExt cx="738044" cy="657111"/>
          </a:xfrm>
        </p:grpSpPr>
        <p:grpSp>
          <p:nvGrpSpPr>
            <p:cNvPr id="60" name="Group 71"/>
            <p:cNvGrpSpPr>
              <a:grpSpLocks/>
            </p:cNvGrpSpPr>
            <p:nvPr/>
          </p:nvGrpSpPr>
          <p:grpSpPr bwMode="auto">
            <a:xfrm>
              <a:off x="7301638" y="2342183"/>
              <a:ext cx="738044" cy="657111"/>
              <a:chOff x="3134440" y="2605742"/>
              <a:chExt cx="738044" cy="657111"/>
            </a:xfrm>
          </p:grpSpPr>
          <p:sp>
            <p:nvSpPr>
              <p:cNvPr id="62" name="Oval 61"/>
              <p:cNvSpPr/>
              <p:nvPr/>
            </p:nvSpPr>
            <p:spPr>
              <a:xfrm>
                <a:off x="3163015" y="2605742"/>
                <a:ext cx="657111" cy="657111"/>
              </a:xfrm>
              <a:prstGeom prst="ellipse">
                <a:avLst/>
              </a:prstGeom>
              <a:gradFill flip="none" rotWithShape="1">
                <a:gsLst>
                  <a:gs pos="61000">
                    <a:schemeClr val="bg1">
                      <a:lumMod val="75000"/>
                    </a:schemeClr>
                  </a:gs>
                  <a:gs pos="0">
                    <a:schemeClr val="bg1"/>
                  </a:gs>
                </a:gsLst>
                <a:path path="circle">
                  <a:fillToRect r="100000" b="100000"/>
                </a:path>
                <a:tileRect l="-100000" t="-10000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dirty="0">
                  <a:solidFill>
                    <a:prstClr val="white"/>
                  </a:solidFill>
                  <a:latin typeface="Arial" pitchFamily="34" charset="0"/>
                  <a:cs typeface="Arial" pitchFamily="34" charset="0"/>
                </a:endParaRPr>
              </a:p>
            </p:txBody>
          </p:sp>
          <p:sp>
            <p:nvSpPr>
              <p:cNvPr id="63" name="Rectangle 62"/>
              <p:cNvSpPr/>
              <p:nvPr/>
            </p:nvSpPr>
            <p:spPr>
              <a:xfrm>
                <a:off x="3134440" y="2934298"/>
                <a:ext cx="738044" cy="298398"/>
              </a:xfrm>
              <a:prstGeom prst="rect">
                <a:avLst/>
              </a:prstGeom>
            </p:spPr>
            <p:txBody>
              <a:bodyPr>
                <a:spAutoFit/>
              </a:bodyPr>
              <a:lstStyle/>
              <a:p>
                <a:pPr algn="ctr">
                  <a:lnSpc>
                    <a:spcPts val="800"/>
                  </a:lnSpc>
                  <a:defRPr/>
                </a:pPr>
                <a:r>
                  <a:rPr lang="en-US" sz="750" dirty="0">
                    <a:solidFill>
                      <a:prstClr val="black"/>
                    </a:solidFill>
                    <a:latin typeface="Arial" pitchFamily="34" charset="0"/>
                  </a:rPr>
                  <a:t>Ultraportable</a:t>
                </a:r>
              </a:p>
              <a:p>
                <a:pPr algn="ctr">
                  <a:lnSpc>
                    <a:spcPts val="800"/>
                  </a:lnSpc>
                  <a:defRPr/>
                </a:pPr>
                <a:r>
                  <a:rPr lang="en-US" sz="750">
                    <a:solidFill>
                      <a:prstClr val="black"/>
                    </a:solidFill>
                    <a:latin typeface="Arial" pitchFamily="34" charset="0"/>
                  </a:rPr>
                  <a:t> Docking</a:t>
                </a:r>
                <a:endParaRPr lang="en-US" sz="750" dirty="0">
                  <a:solidFill>
                    <a:prstClr val="black"/>
                  </a:solidFill>
                  <a:latin typeface="Arial" pitchFamily="34" charset="0"/>
                </a:endParaRPr>
              </a:p>
            </p:txBody>
          </p:sp>
        </p:grpSp>
        <p:pic>
          <p:nvPicPr>
            <p:cNvPr id="61" name="Picture 5"/>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423532" y="2371959"/>
              <a:ext cx="486609" cy="395012"/>
            </a:xfrm>
            <a:prstGeom prst="rect">
              <a:avLst/>
            </a:prstGeom>
            <a:noFill/>
            <a:ln w="9525">
              <a:noFill/>
              <a:miter lim="800000"/>
              <a:headEnd/>
              <a:tailEnd/>
            </a:ln>
            <a:effectLst/>
          </p:spPr>
        </p:pic>
      </p:grpSp>
      <p:sp>
        <p:nvSpPr>
          <p:cNvPr id="64" name="Rectangle 63"/>
          <p:cNvSpPr/>
          <p:nvPr/>
        </p:nvSpPr>
        <p:spPr>
          <a:xfrm>
            <a:off x="5865813" y="2987492"/>
            <a:ext cx="219932" cy="183896"/>
          </a:xfrm>
          <a:prstGeom prst="rect">
            <a:avLst/>
          </a:prstGeom>
        </p:spPr>
        <p:txBody>
          <a:bodyPr wrap="none">
            <a:spAutoFit/>
          </a:bodyPr>
          <a:lstStyle/>
          <a:p>
            <a:pPr algn="ctr">
              <a:lnSpc>
                <a:spcPts val="800"/>
              </a:lnSpc>
              <a:defRPr/>
            </a:pPr>
            <a:r>
              <a:rPr lang="en-US" sz="750" baseline="30000" dirty="0">
                <a:solidFill>
                  <a:prstClr val="black"/>
                </a:solidFill>
                <a:latin typeface="Arial" pitchFamily="34" charset="0"/>
              </a:rPr>
              <a:t>4</a:t>
            </a:r>
          </a:p>
        </p:txBody>
      </p:sp>
      <p:sp>
        <p:nvSpPr>
          <p:cNvPr id="65" name="Text Placeholder 18"/>
          <p:cNvSpPr txBox="1">
            <a:spLocks/>
          </p:cNvSpPr>
          <p:nvPr/>
        </p:nvSpPr>
        <p:spPr bwMode="auto">
          <a:xfrm>
            <a:off x="2147512" y="6454600"/>
            <a:ext cx="4288282" cy="239338"/>
          </a:xfrm>
          <a:prstGeom prst="rect">
            <a:avLst/>
          </a:prstGeom>
          <a:noFill/>
          <a:ln w="9525">
            <a:noFill/>
            <a:miter lim="800000"/>
            <a:headEnd/>
            <a:tailEnd/>
          </a:ln>
        </p:spPr>
        <p:txBody>
          <a:bodyPr/>
          <a:lstStyle/>
          <a:p>
            <a:pPr>
              <a:spcAft>
                <a:spcPts val="138"/>
              </a:spcAft>
              <a:buClr>
                <a:schemeClr val="tx1"/>
              </a:buClr>
              <a:buSzPct val="100000"/>
            </a:pPr>
            <a:r>
              <a:rPr lang="en-US" sz="1100" dirty="0" smtClean="0">
                <a:solidFill>
                  <a:schemeClr val="bg1"/>
                </a:solidFill>
              </a:rPr>
              <a:t>* </a:t>
            </a:r>
            <a:r>
              <a:rPr lang="en-US" sz="1200" dirty="0" smtClean="0">
                <a:solidFill>
                  <a:schemeClr val="bg1"/>
                </a:solidFill>
              </a:rPr>
              <a:t>Not</a:t>
            </a:r>
            <a:r>
              <a:rPr lang="en-US" sz="1100" dirty="0" smtClean="0">
                <a:solidFill>
                  <a:schemeClr val="bg1"/>
                </a:solidFill>
              </a:rPr>
              <a:t> an Ultrabook – Does not meet all Ultrabook Spec</a:t>
            </a:r>
            <a:endParaRPr lang="en-US" sz="1100" dirty="0">
              <a:solidFill>
                <a:schemeClr val="bg1"/>
              </a:solidFill>
            </a:endParaRPr>
          </a:p>
        </p:txBody>
      </p:sp>
      <p:pic>
        <p:nvPicPr>
          <p:cNvPr id="66" name="Picture 6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37536" y="3012905"/>
            <a:ext cx="798251" cy="628623"/>
          </a:xfrm>
          <a:prstGeom prst="rect">
            <a:avLst/>
          </a:prstGeom>
        </p:spPr>
      </p:pic>
      <p:pic>
        <p:nvPicPr>
          <p:cNvPr id="67" name="Picture 6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711025" y="3012905"/>
            <a:ext cx="798250" cy="628623"/>
          </a:xfrm>
          <a:prstGeom prst="rect">
            <a:avLst/>
          </a:prstGeom>
        </p:spPr>
      </p:pic>
    </p:spTree>
    <p:extLst>
      <p:ext uri="{BB962C8B-B14F-4D97-AF65-F5344CB8AC3E}">
        <p14:creationId xmlns:p14="http://schemas.microsoft.com/office/powerpoint/2010/main" val="133009212"/>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HP Mobility Solutions</a:t>
            </a:r>
            <a:endParaRPr lang="en-US" dirty="0">
              <a:latin typeface="+mn-lt"/>
            </a:endParaRPr>
          </a:p>
        </p:txBody>
      </p:sp>
      <p:grpSp>
        <p:nvGrpSpPr>
          <p:cNvPr id="39" name="Group 10"/>
          <p:cNvGrpSpPr>
            <a:grpSpLocks/>
          </p:cNvGrpSpPr>
          <p:nvPr/>
        </p:nvGrpSpPr>
        <p:grpSpPr bwMode="auto">
          <a:xfrm>
            <a:off x="5622724" y="4237363"/>
            <a:ext cx="2625725" cy="1016000"/>
            <a:chOff x="3185439" y="3701390"/>
            <a:chExt cx="2625539" cy="1015105"/>
          </a:xfrm>
        </p:grpSpPr>
        <p:pic>
          <p:nvPicPr>
            <p:cNvPr id="40" name="Picture 2" descr="http://www.partshere.com/images/HPCarepack.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15420" y="3701390"/>
              <a:ext cx="543696" cy="484431"/>
            </a:xfrm>
            <a:prstGeom prst="rect">
              <a:avLst/>
            </a:prstGeom>
            <a:noFill/>
            <a:ln w="9525">
              <a:noFill/>
              <a:miter lim="800000"/>
              <a:headEnd/>
              <a:tailEnd/>
            </a:ln>
          </p:spPr>
        </p:pic>
        <p:sp>
          <p:nvSpPr>
            <p:cNvPr id="41" name="Rectangle 25"/>
            <p:cNvSpPr>
              <a:spLocks noChangeArrowheads="1"/>
            </p:cNvSpPr>
            <p:nvPr/>
          </p:nvSpPr>
          <p:spPr bwMode="auto">
            <a:xfrm>
              <a:off x="3185439" y="4139154"/>
              <a:ext cx="2625539" cy="577341"/>
            </a:xfrm>
            <a:prstGeom prst="rect">
              <a:avLst/>
            </a:prstGeom>
            <a:noFill/>
            <a:ln w="19050" algn="ctr">
              <a:noFill/>
              <a:miter lim="800000"/>
              <a:headEnd/>
              <a:tailEnd/>
            </a:ln>
          </p:spPr>
          <p:txBody>
            <a:bodyPr>
              <a:spAutoFit/>
            </a:bodyPr>
            <a:lstStyle/>
            <a:p>
              <a:pPr fontAlgn="auto">
                <a:spcBef>
                  <a:spcPts val="0"/>
                </a:spcBef>
                <a:spcAft>
                  <a:spcPts val="0"/>
                </a:spcAft>
                <a:defRPr/>
              </a:pPr>
              <a:r>
                <a:rPr lang="en-US" sz="900" smtClean="0">
                  <a:solidFill>
                    <a:schemeClr val="accent1">
                      <a:lumMod val="50000"/>
                    </a:schemeClr>
                  </a:solidFill>
                </a:rPr>
                <a:t>HP Accidental Damage Protection</a:t>
              </a:r>
              <a:r>
                <a:rPr lang="en-US" sz="900" baseline="30000" smtClean="0">
                  <a:solidFill>
                    <a:schemeClr val="accent1">
                      <a:lumMod val="50000"/>
                    </a:schemeClr>
                  </a:solidFill>
                </a:rPr>
                <a:t>14,38</a:t>
              </a:r>
              <a:endParaRPr lang="en-US" sz="900" dirty="0">
                <a:solidFill>
                  <a:schemeClr val="accent1">
                    <a:lumMod val="50000"/>
                  </a:schemeClr>
                </a:solidFill>
              </a:endParaRPr>
            </a:p>
            <a:p>
              <a:pPr fontAlgn="auto">
                <a:spcBef>
                  <a:spcPts val="0"/>
                </a:spcBef>
                <a:spcAft>
                  <a:spcPts val="0"/>
                </a:spcAft>
                <a:defRPr/>
              </a:pPr>
              <a:r>
                <a:rPr lang="en-US" sz="750" smtClean="0"/>
                <a:t>Provides a more focused approach to hardware protection: if you break it, HP fixes it conveniently for </a:t>
              </a:r>
              <a:r>
                <a:rPr lang="en-US" sz="750" dirty="0"/>
                <a:t/>
              </a:r>
              <a:br>
                <a:rPr lang="en-US" sz="750" dirty="0"/>
              </a:br>
              <a:r>
                <a:rPr lang="en-US" sz="750"/>
                <a:t>you</a:t>
              </a:r>
              <a:r>
                <a:rPr lang="en-US" sz="750" smtClean="0"/>
                <a:t>. Service covers all parts and labor (except batteries</a:t>
              </a:r>
              <a:r>
                <a:rPr lang="en-US" sz="750" dirty="0"/>
                <a:t>).</a:t>
              </a:r>
            </a:p>
          </p:txBody>
        </p:sp>
      </p:grpSp>
      <p:grpSp>
        <p:nvGrpSpPr>
          <p:cNvPr id="42" name="Group 8"/>
          <p:cNvGrpSpPr>
            <a:grpSpLocks/>
          </p:cNvGrpSpPr>
          <p:nvPr/>
        </p:nvGrpSpPr>
        <p:grpSpPr bwMode="auto">
          <a:xfrm>
            <a:off x="5614787" y="1864051"/>
            <a:ext cx="2525712" cy="1109662"/>
            <a:chOff x="3185440" y="2497923"/>
            <a:chExt cx="2525674" cy="1109235"/>
          </a:xfrm>
        </p:grpSpPr>
        <p:pic>
          <p:nvPicPr>
            <p:cNvPr id="43" name="Picture 2" descr="http://www.partshere.com/images/HPCarepack.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88236" y="2497923"/>
              <a:ext cx="598065" cy="532874"/>
            </a:xfrm>
            <a:prstGeom prst="rect">
              <a:avLst/>
            </a:prstGeom>
            <a:noFill/>
            <a:ln w="9525">
              <a:noFill/>
              <a:miter lim="800000"/>
              <a:headEnd/>
              <a:tailEnd/>
            </a:ln>
          </p:spPr>
        </p:pic>
        <p:sp>
          <p:nvSpPr>
            <p:cNvPr id="44" name="Rectangle 25"/>
            <p:cNvSpPr>
              <a:spLocks noChangeArrowheads="1"/>
            </p:cNvSpPr>
            <p:nvPr/>
          </p:nvSpPr>
          <p:spPr bwMode="auto">
            <a:xfrm>
              <a:off x="3185440" y="3007314"/>
              <a:ext cx="2525674" cy="599844"/>
            </a:xfrm>
            <a:prstGeom prst="rect">
              <a:avLst/>
            </a:prstGeom>
            <a:noFill/>
            <a:ln w="19050" algn="ctr">
              <a:noFill/>
              <a:miter lim="800000"/>
              <a:headEnd/>
              <a:tailEnd/>
            </a:ln>
          </p:spPr>
          <p:txBody>
            <a:bodyPr>
              <a:spAutoFit/>
            </a:bodyPr>
            <a:lstStyle/>
            <a:p>
              <a:pPr fontAlgn="auto">
                <a:spcBef>
                  <a:spcPts val="0"/>
                </a:spcBef>
                <a:spcAft>
                  <a:spcPts val="0"/>
                </a:spcAft>
                <a:defRPr/>
              </a:pPr>
              <a:r>
                <a:rPr lang="en-US" sz="900" smtClean="0">
                  <a:solidFill>
                    <a:schemeClr val="accent1">
                      <a:lumMod val="50000"/>
                    </a:schemeClr>
                  </a:solidFill>
                </a:rPr>
                <a:t>HP 3 Year Care Pack</a:t>
              </a:r>
              <a:r>
                <a:rPr lang="en-US" sz="900" baseline="30000" smtClean="0">
                  <a:solidFill>
                    <a:schemeClr val="accent1">
                      <a:lumMod val="50000"/>
                    </a:schemeClr>
                  </a:solidFill>
                </a:rPr>
                <a:t>14,38</a:t>
              </a:r>
              <a:endParaRPr lang="en-US" sz="900" dirty="0">
                <a:solidFill>
                  <a:schemeClr val="accent1">
                    <a:lumMod val="50000"/>
                  </a:schemeClr>
                </a:solidFill>
              </a:endParaRPr>
            </a:p>
            <a:p>
              <a:pPr fontAlgn="auto">
                <a:spcBef>
                  <a:spcPts val="0"/>
                </a:spcBef>
                <a:spcAft>
                  <a:spcPts val="0"/>
                </a:spcAft>
                <a:defRPr/>
              </a:pPr>
              <a:r>
                <a:rPr lang="en-US" sz="800" smtClean="0"/>
                <a:t>Protect your investment and reduce the cost of unbudgeted repairs with troubleshooting, expedited replacement and continued service</a:t>
              </a:r>
              <a:r>
                <a:rPr lang="en-US" sz="800" dirty="0"/>
                <a:t>.</a:t>
              </a:r>
            </a:p>
          </p:txBody>
        </p:sp>
      </p:grpSp>
      <p:grpSp>
        <p:nvGrpSpPr>
          <p:cNvPr id="45" name="Group 44"/>
          <p:cNvGrpSpPr/>
          <p:nvPr/>
        </p:nvGrpSpPr>
        <p:grpSpPr>
          <a:xfrm>
            <a:off x="5621793" y="1580942"/>
            <a:ext cx="2681363" cy="258220"/>
            <a:chOff x="371473" y="2399359"/>
            <a:chExt cx="5391152" cy="312445"/>
          </a:xfrm>
          <a:solidFill>
            <a:srgbClr val="0070C0"/>
          </a:solidFill>
        </p:grpSpPr>
        <p:sp>
          <p:nvSpPr>
            <p:cNvPr id="46" name="Parallelogram 45"/>
            <p:cNvSpPr/>
            <p:nvPr/>
          </p:nvSpPr>
          <p:spPr>
            <a:xfrm>
              <a:off x="371473" y="2399359"/>
              <a:ext cx="5391152" cy="305165"/>
            </a:xfrm>
            <a:prstGeom prst="parallelogram">
              <a:avLst/>
            </a:prstGeom>
            <a:grpFill/>
            <a:ln w="15875" cap="flat" cmpd="sng" algn="ctr">
              <a:noFill/>
              <a:prstDash val="solid"/>
            </a:ln>
            <a:effectLst>
              <a:outerShdw blurRad="50800" dist="38100" dir="4200000" algn="t"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wrap="none" lIns="0" tIns="228600" rIns="0" bIns="228600" anchor="ctr"/>
            <a:lstStyle/>
            <a:p>
              <a:pPr algn="ctr" defTabSz="914400">
                <a:lnSpc>
                  <a:spcPct val="120000"/>
                </a:lnSpc>
                <a:buSzPct val="100000"/>
                <a:buFont typeface="Arial"/>
                <a:buNone/>
                <a:defRPr/>
              </a:pPr>
              <a:endParaRPr lang="en-US" sz="1600" dirty="0">
                <a:cs typeface="Arial" pitchFamily="34" charset="0"/>
              </a:endParaRPr>
            </a:p>
          </p:txBody>
        </p:sp>
        <p:sp>
          <p:nvSpPr>
            <p:cNvPr id="47" name="TextBox 46"/>
            <p:cNvSpPr txBox="1"/>
            <p:nvPr/>
          </p:nvSpPr>
          <p:spPr>
            <a:xfrm>
              <a:off x="685798" y="2510083"/>
              <a:ext cx="4762501" cy="201721"/>
            </a:xfrm>
            <a:prstGeom prst="rect">
              <a:avLst/>
            </a:prstGeom>
            <a:grpFill/>
            <a:ln w="15875" cap="flat" cmpd="sng" algn="ctr">
              <a:noFill/>
              <a:prstDash val="solid"/>
            </a:ln>
            <a:effectLst>
              <a:outerShdw blurRad="50800" dist="38100" dir="4200000" algn="t"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wrap="none" lIns="0" tIns="91440" rIns="0" bIns="228600" anchor="ctr"/>
            <a:lstStyle>
              <a:defPPr>
                <a:defRPr lang="en-US"/>
              </a:defPPr>
              <a:lvl1pPr indent="0" defTabSz="914400" fontAlgn="base">
                <a:lnSpc>
                  <a:spcPct val="120000"/>
                </a:lnSpc>
                <a:spcBef>
                  <a:spcPct val="0"/>
                </a:spcBef>
                <a:spcAft>
                  <a:spcPct val="0"/>
                </a:spcAft>
                <a:buSzPct val="100000"/>
                <a:buFont typeface="Arial"/>
                <a:buNone/>
                <a:defRPr sz="1600">
                  <a:solidFill>
                    <a:schemeClr val="lt1"/>
                  </a:solidFill>
                  <a:latin typeface="HPFutura Book" pitchFamily="50" charset="0"/>
                </a:defRPr>
              </a:lvl1pPr>
              <a:lvl2pPr marL="165100" indent="-165100" defTabSz="430213">
                <a:lnSpc>
                  <a:spcPct val="120000"/>
                </a:lnSpc>
                <a:spcBef>
                  <a:spcPts val="0"/>
                </a:spcBef>
                <a:spcAft>
                  <a:spcPts val="140"/>
                </a:spcAft>
                <a:buSzPct val="100000"/>
                <a:buFont typeface="Lucida Grande"/>
                <a:buChar char="•"/>
                <a:defRPr>
                  <a:solidFill>
                    <a:schemeClr val="lt1"/>
                  </a:solidFill>
                </a:defRPr>
              </a:lvl2pPr>
              <a:lvl3pPr marL="300038" indent="-125413">
                <a:lnSpc>
                  <a:spcPct val="120000"/>
                </a:lnSpc>
                <a:spcBef>
                  <a:spcPts val="0"/>
                </a:spcBef>
                <a:spcAft>
                  <a:spcPts val="140"/>
                </a:spcAft>
                <a:buFont typeface="Lucida Grande"/>
                <a:buChar char="–"/>
                <a:defRPr sz="1400">
                  <a:solidFill>
                    <a:schemeClr val="lt1"/>
                  </a:solidFill>
                </a:defRPr>
              </a:lvl3pPr>
              <a:lvl4pPr marL="409575" indent="-123825">
                <a:lnSpc>
                  <a:spcPct val="120000"/>
                </a:lnSpc>
                <a:spcBef>
                  <a:spcPts val="0"/>
                </a:spcBef>
                <a:spcAft>
                  <a:spcPts val="140"/>
                </a:spcAft>
                <a:buSzPct val="80000"/>
                <a:buFont typeface="Courier New"/>
                <a:buChar char="o"/>
                <a:defRPr sz="1400">
                  <a:solidFill>
                    <a:schemeClr val="lt1"/>
                  </a:solidFill>
                </a:defRPr>
              </a:lvl4pPr>
              <a:lvl5pPr marL="409575" indent="0">
                <a:lnSpc>
                  <a:spcPct val="120000"/>
                </a:lnSpc>
                <a:spcBef>
                  <a:spcPts val="0"/>
                </a:spcBef>
                <a:spcAft>
                  <a:spcPts val="140"/>
                </a:spcAft>
                <a:buFont typeface="Arial"/>
                <a:buNone/>
                <a:tabLst/>
                <a:defRPr sz="1400">
                  <a:solidFill>
                    <a:schemeClr val="lt1"/>
                  </a:solidFill>
                </a:defRPr>
              </a:lvl5pPr>
              <a:lvl6pPr indent="0">
                <a:lnSpc>
                  <a:spcPts val="2500"/>
                </a:lnSpc>
                <a:spcBef>
                  <a:spcPct val="20000"/>
                </a:spcBef>
                <a:buFont typeface="Arial"/>
                <a:buNone/>
                <a:defRPr>
                  <a:solidFill>
                    <a:schemeClr val="lt1"/>
                  </a:solidFill>
                </a:defRPr>
              </a:lvl6pPr>
              <a:lvl7pPr marL="2971800" indent="-228600">
                <a:spcBef>
                  <a:spcPct val="20000"/>
                </a:spcBef>
                <a:buFont typeface="Arial"/>
                <a:buChar char="•"/>
                <a:defRPr sz="2000">
                  <a:solidFill>
                    <a:schemeClr val="lt1"/>
                  </a:solidFill>
                </a:defRPr>
              </a:lvl7pPr>
              <a:lvl8pPr marL="3429000" indent="-228600">
                <a:spcBef>
                  <a:spcPct val="20000"/>
                </a:spcBef>
                <a:buFont typeface="Arial"/>
                <a:buChar char="•"/>
                <a:defRPr sz="2000">
                  <a:solidFill>
                    <a:schemeClr val="lt1"/>
                  </a:solidFill>
                </a:defRPr>
              </a:lvl8pPr>
              <a:lvl9pPr marL="3886200" indent="-228600">
                <a:spcBef>
                  <a:spcPct val="20000"/>
                </a:spcBef>
                <a:buFont typeface="Arial"/>
                <a:buChar char="•"/>
                <a:defRPr sz="2000">
                  <a:solidFill>
                    <a:schemeClr val="lt1"/>
                  </a:solidFill>
                </a:defRPr>
              </a:lvl9pPr>
            </a:lstStyle>
            <a:p>
              <a:pPr algn="ctr">
                <a:defRPr/>
              </a:pPr>
              <a:r>
                <a:rPr lang="en-GB" dirty="0" smtClean="0">
                  <a:latin typeface="+mn-lt"/>
                  <a:cs typeface="Arial" pitchFamily="34" charset="0"/>
                </a:rPr>
                <a:t>Care Packs</a:t>
              </a:r>
            </a:p>
          </p:txBody>
        </p:sp>
      </p:grpSp>
      <p:grpSp>
        <p:nvGrpSpPr>
          <p:cNvPr id="48" name="Group 47"/>
          <p:cNvGrpSpPr/>
          <p:nvPr/>
        </p:nvGrpSpPr>
        <p:grpSpPr>
          <a:xfrm>
            <a:off x="400717" y="1581490"/>
            <a:ext cx="2681363" cy="265054"/>
            <a:chOff x="371473" y="1227783"/>
            <a:chExt cx="5667378" cy="320715"/>
          </a:xfrm>
          <a:solidFill>
            <a:srgbClr val="0070C0"/>
          </a:solidFill>
        </p:grpSpPr>
        <p:sp>
          <p:nvSpPr>
            <p:cNvPr id="49" name="Parallelogram 48"/>
            <p:cNvSpPr/>
            <p:nvPr/>
          </p:nvSpPr>
          <p:spPr>
            <a:xfrm>
              <a:off x="371473" y="1227783"/>
              <a:ext cx="5667378" cy="305165"/>
            </a:xfrm>
            <a:prstGeom prst="parallelogram">
              <a:avLst/>
            </a:prstGeom>
            <a:grpFill/>
            <a:ln w="15875" cap="flat" cmpd="sng" algn="ctr">
              <a:noFill/>
              <a:prstDash val="solid"/>
            </a:ln>
            <a:effectLst>
              <a:outerShdw blurRad="50800" dist="38100" dir="4200000" algn="t"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wrap="none" lIns="0" tIns="228600" rIns="0" bIns="228600" anchor="ctr"/>
            <a:lstStyle/>
            <a:p>
              <a:pPr algn="ctr" defTabSz="914400">
                <a:lnSpc>
                  <a:spcPct val="120000"/>
                </a:lnSpc>
                <a:buSzPct val="100000"/>
                <a:buFont typeface="Arial"/>
                <a:buNone/>
                <a:defRPr/>
              </a:pPr>
              <a:endParaRPr lang="en-US" sz="1600" dirty="0">
                <a:cs typeface="Arial" pitchFamily="34" charset="0"/>
              </a:endParaRPr>
            </a:p>
          </p:txBody>
        </p:sp>
        <p:sp>
          <p:nvSpPr>
            <p:cNvPr id="50" name="TextBox 49"/>
            <p:cNvSpPr txBox="1"/>
            <p:nvPr/>
          </p:nvSpPr>
          <p:spPr>
            <a:xfrm>
              <a:off x="682010" y="1346777"/>
              <a:ext cx="4762500" cy="201721"/>
            </a:xfrm>
            <a:prstGeom prst="rect">
              <a:avLst/>
            </a:prstGeom>
            <a:grpFill/>
            <a:ln w="15875" cap="flat" cmpd="sng" algn="ctr">
              <a:noFill/>
              <a:prstDash val="solid"/>
            </a:ln>
            <a:effectLst>
              <a:outerShdw blurRad="50800" dist="38100" dir="4200000" algn="t"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wrap="none" lIns="0" tIns="91440" rIns="0" bIns="228600" anchor="ctr"/>
            <a:lstStyle>
              <a:defPPr>
                <a:defRPr lang="en-US"/>
              </a:defPPr>
              <a:lvl1pPr indent="0" defTabSz="914400" fontAlgn="base">
                <a:lnSpc>
                  <a:spcPct val="120000"/>
                </a:lnSpc>
                <a:spcBef>
                  <a:spcPct val="0"/>
                </a:spcBef>
                <a:spcAft>
                  <a:spcPct val="0"/>
                </a:spcAft>
                <a:buSzPct val="100000"/>
                <a:buFont typeface="Arial"/>
                <a:buNone/>
                <a:defRPr sz="1600">
                  <a:solidFill>
                    <a:schemeClr val="lt1"/>
                  </a:solidFill>
                  <a:latin typeface="HPFutura Book" pitchFamily="50" charset="0"/>
                </a:defRPr>
              </a:lvl1pPr>
              <a:lvl2pPr marL="165100" indent="-165100" defTabSz="430213">
                <a:lnSpc>
                  <a:spcPct val="120000"/>
                </a:lnSpc>
                <a:spcBef>
                  <a:spcPts val="0"/>
                </a:spcBef>
                <a:spcAft>
                  <a:spcPts val="140"/>
                </a:spcAft>
                <a:buSzPct val="100000"/>
                <a:buFont typeface="Lucida Grande"/>
                <a:buChar char="•"/>
                <a:defRPr>
                  <a:solidFill>
                    <a:schemeClr val="lt1"/>
                  </a:solidFill>
                </a:defRPr>
              </a:lvl2pPr>
              <a:lvl3pPr marL="300038" indent="-125413">
                <a:lnSpc>
                  <a:spcPct val="120000"/>
                </a:lnSpc>
                <a:spcBef>
                  <a:spcPts val="0"/>
                </a:spcBef>
                <a:spcAft>
                  <a:spcPts val="140"/>
                </a:spcAft>
                <a:buFont typeface="Lucida Grande"/>
                <a:buChar char="–"/>
                <a:defRPr sz="1400">
                  <a:solidFill>
                    <a:schemeClr val="lt1"/>
                  </a:solidFill>
                </a:defRPr>
              </a:lvl3pPr>
              <a:lvl4pPr marL="409575" indent="-123825">
                <a:lnSpc>
                  <a:spcPct val="120000"/>
                </a:lnSpc>
                <a:spcBef>
                  <a:spcPts val="0"/>
                </a:spcBef>
                <a:spcAft>
                  <a:spcPts val="140"/>
                </a:spcAft>
                <a:buSzPct val="80000"/>
                <a:buFont typeface="Courier New"/>
                <a:buChar char="o"/>
                <a:defRPr sz="1400">
                  <a:solidFill>
                    <a:schemeClr val="lt1"/>
                  </a:solidFill>
                </a:defRPr>
              </a:lvl4pPr>
              <a:lvl5pPr marL="409575" indent="0">
                <a:lnSpc>
                  <a:spcPct val="120000"/>
                </a:lnSpc>
                <a:spcBef>
                  <a:spcPts val="0"/>
                </a:spcBef>
                <a:spcAft>
                  <a:spcPts val="140"/>
                </a:spcAft>
                <a:buFont typeface="Arial"/>
                <a:buNone/>
                <a:tabLst/>
                <a:defRPr sz="1400">
                  <a:solidFill>
                    <a:schemeClr val="lt1"/>
                  </a:solidFill>
                </a:defRPr>
              </a:lvl5pPr>
              <a:lvl6pPr indent="0">
                <a:lnSpc>
                  <a:spcPts val="2500"/>
                </a:lnSpc>
                <a:spcBef>
                  <a:spcPct val="20000"/>
                </a:spcBef>
                <a:buFont typeface="Arial"/>
                <a:buNone/>
                <a:defRPr>
                  <a:solidFill>
                    <a:schemeClr val="lt1"/>
                  </a:solidFill>
                </a:defRPr>
              </a:lvl6pPr>
              <a:lvl7pPr marL="2971800" indent="-228600">
                <a:spcBef>
                  <a:spcPct val="20000"/>
                </a:spcBef>
                <a:buFont typeface="Arial"/>
                <a:buChar char="•"/>
                <a:defRPr sz="2000">
                  <a:solidFill>
                    <a:schemeClr val="lt1"/>
                  </a:solidFill>
                </a:defRPr>
              </a:lvl7pPr>
              <a:lvl8pPr marL="3429000" indent="-228600">
                <a:spcBef>
                  <a:spcPct val="20000"/>
                </a:spcBef>
                <a:buFont typeface="Arial"/>
                <a:buChar char="•"/>
                <a:defRPr sz="2000">
                  <a:solidFill>
                    <a:schemeClr val="lt1"/>
                  </a:solidFill>
                </a:defRPr>
              </a:lvl8pPr>
              <a:lvl9pPr marL="3886200" indent="-228600">
                <a:spcBef>
                  <a:spcPct val="20000"/>
                </a:spcBef>
                <a:buFont typeface="Arial"/>
                <a:buChar char="•"/>
                <a:defRPr sz="2000">
                  <a:solidFill>
                    <a:schemeClr val="lt1"/>
                  </a:solidFill>
                </a:defRPr>
              </a:lvl9pPr>
            </a:lstStyle>
            <a:p>
              <a:pPr algn="ctr">
                <a:defRPr/>
              </a:pPr>
              <a:r>
                <a:rPr lang="en-GB" dirty="0" smtClean="0">
                  <a:latin typeface="+mn-lt"/>
                  <a:cs typeface="Arial" pitchFamily="34" charset="0"/>
                </a:rPr>
                <a:t>In the Office</a:t>
              </a:r>
            </a:p>
          </p:txBody>
        </p:sp>
      </p:grpSp>
      <p:grpSp>
        <p:nvGrpSpPr>
          <p:cNvPr id="51" name="Group 50"/>
          <p:cNvGrpSpPr/>
          <p:nvPr/>
        </p:nvGrpSpPr>
        <p:grpSpPr>
          <a:xfrm>
            <a:off x="3186750" y="1580939"/>
            <a:ext cx="2326438" cy="252203"/>
            <a:chOff x="371473" y="2399359"/>
            <a:chExt cx="5391152" cy="305165"/>
          </a:xfrm>
          <a:solidFill>
            <a:srgbClr val="0070C0"/>
          </a:solidFill>
        </p:grpSpPr>
        <p:sp>
          <p:nvSpPr>
            <p:cNvPr id="52" name="Parallelogram 51"/>
            <p:cNvSpPr/>
            <p:nvPr/>
          </p:nvSpPr>
          <p:spPr>
            <a:xfrm>
              <a:off x="371473" y="2399359"/>
              <a:ext cx="5391152" cy="305165"/>
            </a:xfrm>
            <a:prstGeom prst="parallelogram">
              <a:avLst/>
            </a:prstGeom>
            <a:grpFill/>
            <a:ln w="15875" cap="flat" cmpd="sng" algn="ctr">
              <a:noFill/>
              <a:prstDash val="solid"/>
            </a:ln>
            <a:effectLst>
              <a:outerShdw blurRad="50800" dist="38100" dir="4200000" algn="t"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wrap="none" lIns="0" tIns="228600" rIns="0" bIns="228600" anchor="ctr"/>
            <a:lstStyle/>
            <a:p>
              <a:pPr algn="ctr" defTabSz="914400">
                <a:lnSpc>
                  <a:spcPct val="120000"/>
                </a:lnSpc>
                <a:buSzPct val="100000"/>
                <a:buFont typeface="Arial"/>
                <a:buNone/>
                <a:defRPr/>
              </a:pPr>
              <a:endParaRPr lang="en-US" sz="1600" dirty="0">
                <a:cs typeface="Arial" pitchFamily="34" charset="0"/>
              </a:endParaRPr>
            </a:p>
          </p:txBody>
        </p:sp>
        <p:sp>
          <p:nvSpPr>
            <p:cNvPr id="53" name="TextBox 52"/>
            <p:cNvSpPr txBox="1"/>
            <p:nvPr/>
          </p:nvSpPr>
          <p:spPr>
            <a:xfrm>
              <a:off x="685797" y="2493569"/>
              <a:ext cx="4762501" cy="201721"/>
            </a:xfrm>
            <a:prstGeom prst="rect">
              <a:avLst/>
            </a:prstGeom>
            <a:grpFill/>
            <a:ln w="15875" cap="flat" cmpd="sng" algn="ctr">
              <a:noFill/>
              <a:prstDash val="solid"/>
            </a:ln>
            <a:effectLst>
              <a:outerShdw blurRad="50800" dist="38100" dir="4200000" algn="t"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wrap="none" lIns="0" tIns="91440" rIns="0" bIns="228600" anchor="ctr"/>
            <a:lstStyle>
              <a:defPPr>
                <a:defRPr lang="en-US"/>
              </a:defPPr>
              <a:lvl1pPr indent="0" defTabSz="914400" fontAlgn="base">
                <a:lnSpc>
                  <a:spcPct val="120000"/>
                </a:lnSpc>
                <a:spcBef>
                  <a:spcPct val="0"/>
                </a:spcBef>
                <a:spcAft>
                  <a:spcPct val="0"/>
                </a:spcAft>
                <a:buSzPct val="100000"/>
                <a:buFont typeface="Arial"/>
                <a:buNone/>
                <a:defRPr sz="1600">
                  <a:solidFill>
                    <a:schemeClr val="lt1"/>
                  </a:solidFill>
                  <a:latin typeface="HPFutura Book" pitchFamily="50" charset="0"/>
                </a:defRPr>
              </a:lvl1pPr>
              <a:lvl2pPr marL="165100" indent="-165100" defTabSz="430213">
                <a:lnSpc>
                  <a:spcPct val="120000"/>
                </a:lnSpc>
                <a:spcBef>
                  <a:spcPts val="0"/>
                </a:spcBef>
                <a:spcAft>
                  <a:spcPts val="140"/>
                </a:spcAft>
                <a:buSzPct val="100000"/>
                <a:buFont typeface="Lucida Grande"/>
                <a:buChar char="•"/>
                <a:defRPr>
                  <a:solidFill>
                    <a:schemeClr val="lt1"/>
                  </a:solidFill>
                </a:defRPr>
              </a:lvl2pPr>
              <a:lvl3pPr marL="300038" indent="-125413">
                <a:lnSpc>
                  <a:spcPct val="120000"/>
                </a:lnSpc>
                <a:spcBef>
                  <a:spcPts val="0"/>
                </a:spcBef>
                <a:spcAft>
                  <a:spcPts val="140"/>
                </a:spcAft>
                <a:buFont typeface="Lucida Grande"/>
                <a:buChar char="–"/>
                <a:defRPr sz="1400">
                  <a:solidFill>
                    <a:schemeClr val="lt1"/>
                  </a:solidFill>
                </a:defRPr>
              </a:lvl3pPr>
              <a:lvl4pPr marL="409575" indent="-123825">
                <a:lnSpc>
                  <a:spcPct val="120000"/>
                </a:lnSpc>
                <a:spcBef>
                  <a:spcPts val="0"/>
                </a:spcBef>
                <a:spcAft>
                  <a:spcPts val="140"/>
                </a:spcAft>
                <a:buSzPct val="80000"/>
                <a:buFont typeface="Courier New"/>
                <a:buChar char="o"/>
                <a:defRPr sz="1400">
                  <a:solidFill>
                    <a:schemeClr val="lt1"/>
                  </a:solidFill>
                </a:defRPr>
              </a:lvl4pPr>
              <a:lvl5pPr marL="409575" indent="0">
                <a:lnSpc>
                  <a:spcPct val="120000"/>
                </a:lnSpc>
                <a:spcBef>
                  <a:spcPts val="0"/>
                </a:spcBef>
                <a:spcAft>
                  <a:spcPts val="140"/>
                </a:spcAft>
                <a:buFont typeface="Arial"/>
                <a:buNone/>
                <a:tabLst/>
                <a:defRPr sz="1400">
                  <a:solidFill>
                    <a:schemeClr val="lt1"/>
                  </a:solidFill>
                </a:defRPr>
              </a:lvl5pPr>
              <a:lvl6pPr indent="0">
                <a:lnSpc>
                  <a:spcPts val="2500"/>
                </a:lnSpc>
                <a:spcBef>
                  <a:spcPct val="20000"/>
                </a:spcBef>
                <a:buFont typeface="Arial"/>
                <a:buNone/>
                <a:defRPr>
                  <a:solidFill>
                    <a:schemeClr val="lt1"/>
                  </a:solidFill>
                </a:defRPr>
              </a:lvl6pPr>
              <a:lvl7pPr marL="2971800" indent="-228600">
                <a:spcBef>
                  <a:spcPct val="20000"/>
                </a:spcBef>
                <a:buFont typeface="Arial"/>
                <a:buChar char="•"/>
                <a:defRPr sz="2000">
                  <a:solidFill>
                    <a:schemeClr val="lt1"/>
                  </a:solidFill>
                </a:defRPr>
              </a:lvl7pPr>
              <a:lvl8pPr marL="3429000" indent="-228600">
                <a:spcBef>
                  <a:spcPct val="20000"/>
                </a:spcBef>
                <a:buFont typeface="Arial"/>
                <a:buChar char="•"/>
                <a:defRPr sz="2000">
                  <a:solidFill>
                    <a:schemeClr val="lt1"/>
                  </a:solidFill>
                </a:defRPr>
              </a:lvl8pPr>
              <a:lvl9pPr marL="3886200" indent="-228600">
                <a:spcBef>
                  <a:spcPct val="20000"/>
                </a:spcBef>
                <a:buFont typeface="Arial"/>
                <a:buChar char="•"/>
                <a:defRPr sz="2000">
                  <a:solidFill>
                    <a:schemeClr val="lt1"/>
                  </a:solidFill>
                </a:defRPr>
              </a:lvl9pPr>
            </a:lstStyle>
            <a:p>
              <a:pPr algn="ctr">
                <a:defRPr/>
              </a:pPr>
              <a:r>
                <a:rPr lang="en-GB" dirty="0" smtClean="0">
                  <a:latin typeface="+mn-lt"/>
                  <a:cs typeface="Arial" pitchFamily="34" charset="0"/>
                </a:rPr>
                <a:t>On the Go</a:t>
              </a:r>
            </a:p>
          </p:txBody>
        </p:sp>
      </p:grpSp>
      <p:sp>
        <p:nvSpPr>
          <p:cNvPr id="54" name="Rectangle 53"/>
          <p:cNvSpPr>
            <a:spLocks noChangeArrowheads="1"/>
          </p:cNvSpPr>
          <p:nvPr/>
        </p:nvSpPr>
        <p:spPr bwMode="auto">
          <a:xfrm>
            <a:off x="434774" y="2372051"/>
            <a:ext cx="2692400" cy="722312"/>
          </a:xfrm>
          <a:prstGeom prst="rect">
            <a:avLst/>
          </a:prstGeom>
          <a:noFill/>
          <a:ln w="19050" algn="ctr">
            <a:noFill/>
            <a:miter lim="800000"/>
            <a:headEnd/>
            <a:tailEnd/>
          </a:ln>
        </p:spPr>
        <p:txBody>
          <a:bodyPr>
            <a:spAutoFit/>
          </a:bodyPr>
          <a:lstStyle/>
          <a:p>
            <a:pPr fontAlgn="auto">
              <a:spcBef>
                <a:spcPts val="0"/>
              </a:spcBef>
              <a:spcAft>
                <a:spcPts val="0"/>
              </a:spcAft>
              <a:defRPr/>
            </a:pPr>
            <a:r>
              <a:rPr lang="en-US" sz="900" dirty="0" smtClean="0">
                <a:solidFill>
                  <a:schemeClr val="accent1">
                    <a:lumMod val="50000"/>
                  </a:schemeClr>
                </a:solidFill>
              </a:rPr>
              <a:t>HP Docking Stations</a:t>
            </a:r>
            <a:r>
              <a:rPr lang="en-US" sz="900" baseline="30000" dirty="0" smtClean="0">
                <a:solidFill>
                  <a:schemeClr val="accent1">
                    <a:lumMod val="50000"/>
                  </a:schemeClr>
                </a:solidFill>
              </a:rPr>
              <a:t>14,37</a:t>
            </a:r>
            <a:endParaRPr lang="en-US" sz="900" baseline="30000" dirty="0">
              <a:solidFill>
                <a:schemeClr val="accent1">
                  <a:lumMod val="50000"/>
                </a:schemeClr>
              </a:solidFill>
            </a:endParaRPr>
          </a:p>
          <a:p>
            <a:pPr fontAlgn="auto">
              <a:spcBef>
                <a:spcPts val="0"/>
              </a:spcBef>
              <a:spcAft>
                <a:spcPts val="0"/>
              </a:spcAft>
              <a:defRPr/>
            </a:pPr>
            <a:r>
              <a:rPr lang="en-US" sz="800" dirty="0" smtClean="0"/>
              <a:t>An ideal expansion solution for HP Business Notebook PCs. Choose either traditional docking (common or advanced dock) or a USB 2.0 dock for notebooks that do not support traditional docking</a:t>
            </a:r>
            <a:r>
              <a:rPr lang="en-US" sz="800" dirty="0"/>
              <a:t>.</a:t>
            </a:r>
          </a:p>
        </p:txBody>
      </p:sp>
      <p:grpSp>
        <p:nvGrpSpPr>
          <p:cNvPr id="55" name="Group 6"/>
          <p:cNvGrpSpPr>
            <a:grpSpLocks/>
          </p:cNvGrpSpPr>
          <p:nvPr/>
        </p:nvGrpSpPr>
        <p:grpSpPr bwMode="auto">
          <a:xfrm>
            <a:off x="3224012" y="4332613"/>
            <a:ext cx="2001837" cy="939800"/>
            <a:chOff x="5997554" y="3686094"/>
            <a:chExt cx="2001263" cy="939899"/>
          </a:xfrm>
        </p:grpSpPr>
        <p:grpSp>
          <p:nvGrpSpPr>
            <p:cNvPr id="56" name="Group 13"/>
            <p:cNvGrpSpPr>
              <a:grpSpLocks/>
            </p:cNvGrpSpPr>
            <p:nvPr/>
          </p:nvGrpSpPr>
          <p:grpSpPr bwMode="auto">
            <a:xfrm>
              <a:off x="5997554" y="3760715"/>
              <a:ext cx="2001263" cy="865278"/>
              <a:chOff x="5997554" y="3760715"/>
              <a:chExt cx="2001263" cy="865278"/>
            </a:xfrm>
          </p:grpSpPr>
          <p:sp>
            <p:nvSpPr>
              <p:cNvPr id="58" name="Rectangle 19"/>
              <p:cNvSpPr>
                <a:spLocks noChangeArrowheads="1"/>
              </p:cNvSpPr>
              <p:nvPr/>
            </p:nvSpPr>
            <p:spPr bwMode="auto">
              <a:xfrm>
                <a:off x="5997554" y="4148106"/>
                <a:ext cx="2001263" cy="477887"/>
              </a:xfrm>
              <a:prstGeom prst="rect">
                <a:avLst/>
              </a:prstGeom>
              <a:noFill/>
              <a:ln w="19050" algn="ctr">
                <a:noFill/>
                <a:miter lim="800000"/>
                <a:headEnd/>
                <a:tailEnd/>
              </a:ln>
            </p:spPr>
            <p:txBody>
              <a:bodyPr>
                <a:spAutoFit/>
              </a:bodyPr>
              <a:lstStyle/>
              <a:p>
                <a:pPr fontAlgn="auto">
                  <a:spcBef>
                    <a:spcPts val="0"/>
                  </a:spcBef>
                  <a:spcAft>
                    <a:spcPts val="0"/>
                  </a:spcAft>
                  <a:defRPr/>
                </a:pPr>
                <a:r>
                  <a:rPr lang="en-US" sz="900" smtClean="0">
                    <a:solidFill>
                      <a:schemeClr val="accent1">
                        <a:lumMod val="50000"/>
                      </a:schemeClr>
                    </a:solidFill>
                  </a:rPr>
                  <a:t>HP Carrying Cases</a:t>
                </a:r>
                <a:r>
                  <a:rPr lang="en-US" sz="900" baseline="30000" smtClean="0">
                    <a:solidFill>
                      <a:schemeClr val="accent1">
                        <a:lumMod val="50000"/>
                      </a:schemeClr>
                    </a:solidFill>
                  </a:rPr>
                  <a:t>14</a:t>
                </a:r>
                <a:endParaRPr lang="en-US" sz="900" dirty="0">
                  <a:solidFill>
                    <a:schemeClr val="accent1">
                      <a:lumMod val="50000"/>
                    </a:schemeClr>
                  </a:solidFill>
                </a:endParaRPr>
              </a:p>
              <a:p>
                <a:pPr fontAlgn="auto">
                  <a:spcBef>
                    <a:spcPts val="0"/>
                  </a:spcBef>
                  <a:spcAft>
                    <a:spcPts val="0"/>
                  </a:spcAft>
                  <a:defRPr/>
                </a:pPr>
                <a:r>
                  <a:rPr lang="en-US" sz="800" smtClean="0"/>
                  <a:t>HP offers a variety of cases that allow you to stylishly carry your notebook</a:t>
                </a:r>
                <a:r>
                  <a:rPr lang="en-US" sz="800" dirty="0"/>
                  <a:t>.</a:t>
                </a:r>
              </a:p>
            </p:txBody>
          </p:sp>
          <p:pic>
            <p:nvPicPr>
              <p:cNvPr id="59" name="Picture 2" descr="C:\Users\8100 CMT Elite\AppData\Local\Microsoft\Windows\Temporary Internet Files\Low\Content.IE5\9CGI2Z2S\G11815008032010[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95821" y="3760715"/>
                <a:ext cx="365020" cy="395329"/>
              </a:xfrm>
              <a:prstGeom prst="rect">
                <a:avLst/>
              </a:prstGeom>
              <a:noFill/>
              <a:effectLst>
                <a:outerShdw blurRad="38100" dist="25400" dir="3240000" algn="tl" rotWithShape="0">
                  <a:prstClr val="black">
                    <a:alpha val="31000"/>
                  </a:prstClr>
                </a:outerShdw>
              </a:effectLst>
            </p:spPr>
          </p:pic>
        </p:grpSp>
        <p:pic>
          <p:nvPicPr>
            <p:cNvPr id="57" name="Picture 2" descr="C:\Users\8100 CMT Elite\AppData\Local\Microsoft\Windows\Temporary Internet Files\Low\Content.IE5\9CGI2Z2S\G10631004062009[1].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05441" y="3686094"/>
              <a:ext cx="326931" cy="463599"/>
            </a:xfrm>
            <a:prstGeom prst="rect">
              <a:avLst/>
            </a:prstGeom>
            <a:noFill/>
            <a:effectLst>
              <a:outerShdw blurRad="38100" dist="25400" dir="3240000" algn="tl" rotWithShape="0">
                <a:prstClr val="black">
                  <a:alpha val="31000"/>
                </a:prstClr>
              </a:outerShdw>
            </a:effectLst>
          </p:spPr>
        </p:pic>
      </p:grpSp>
      <p:grpSp>
        <p:nvGrpSpPr>
          <p:cNvPr id="60" name="Group 5"/>
          <p:cNvGrpSpPr>
            <a:grpSpLocks/>
          </p:cNvGrpSpPr>
          <p:nvPr/>
        </p:nvGrpSpPr>
        <p:grpSpPr bwMode="auto">
          <a:xfrm>
            <a:off x="3224012" y="3102301"/>
            <a:ext cx="2392362" cy="1043790"/>
            <a:chOff x="5997553" y="2441492"/>
            <a:chExt cx="2391789" cy="1042765"/>
          </a:xfrm>
        </p:grpSpPr>
        <p:sp>
          <p:nvSpPr>
            <p:cNvPr id="61" name="Rectangle 60"/>
            <p:cNvSpPr/>
            <p:nvPr/>
          </p:nvSpPr>
          <p:spPr>
            <a:xfrm>
              <a:off x="5997553" y="3007672"/>
              <a:ext cx="2391789" cy="476585"/>
            </a:xfrm>
            <a:prstGeom prst="rect">
              <a:avLst/>
            </a:prstGeom>
          </p:spPr>
          <p:txBody>
            <a:bodyPr>
              <a:spAutoFit/>
            </a:bodyPr>
            <a:lstStyle/>
            <a:p>
              <a:pPr fontAlgn="auto">
                <a:spcBef>
                  <a:spcPts val="0"/>
                </a:spcBef>
                <a:spcAft>
                  <a:spcPts val="0"/>
                </a:spcAft>
                <a:buSzPts val="1000"/>
                <a:tabLst>
                  <a:tab pos="457200" algn="l"/>
                </a:tabLst>
                <a:defRPr/>
              </a:pPr>
              <a:r>
                <a:rPr lang="pl-PL" sz="900" smtClean="0">
                  <a:solidFill>
                    <a:schemeClr val="accent1">
                      <a:lumMod val="50000"/>
                    </a:schemeClr>
                  </a:solidFill>
                </a:rPr>
                <a:t>HP </a:t>
              </a:r>
              <a:r>
                <a:rPr lang="en-US" sz="900" smtClean="0">
                  <a:solidFill>
                    <a:schemeClr val="accent1">
                      <a:lumMod val="50000"/>
                    </a:schemeClr>
                  </a:solidFill>
                </a:rPr>
                <a:t>Slim Adapters</a:t>
              </a:r>
              <a:r>
                <a:rPr lang="en-US" sz="900" baseline="30000" smtClean="0">
                  <a:solidFill>
                    <a:schemeClr val="accent1">
                      <a:lumMod val="50000"/>
                    </a:schemeClr>
                  </a:solidFill>
                </a:rPr>
                <a:t>14</a:t>
              </a:r>
              <a:endParaRPr lang="en-US" sz="900" dirty="0">
                <a:solidFill>
                  <a:schemeClr val="accent1">
                    <a:lumMod val="50000"/>
                  </a:schemeClr>
                </a:solidFill>
              </a:endParaRPr>
            </a:p>
            <a:p>
              <a:pPr fontAlgn="auto">
                <a:spcBef>
                  <a:spcPts val="0"/>
                </a:spcBef>
                <a:spcAft>
                  <a:spcPts val="0"/>
                </a:spcAft>
                <a:buSzPts val="1000"/>
                <a:tabLst>
                  <a:tab pos="457200" algn="l"/>
                </a:tabLst>
                <a:defRPr/>
              </a:pPr>
              <a:r>
                <a:rPr lang="en-US" sz="800" smtClean="0"/>
                <a:t>Slim adapters provided a convenient and portable power source for use in mobile environments</a:t>
              </a:r>
              <a:r>
                <a:rPr lang="en-US" sz="800" dirty="0"/>
                <a:t>.</a:t>
              </a:r>
            </a:p>
          </p:txBody>
        </p:sp>
        <p:pic>
          <p:nvPicPr>
            <p:cNvPr id="62" name="Picture 61"/>
            <p:cNvPicPr/>
            <p:nvPr/>
          </p:nvPicPr>
          <p:blipFill>
            <a:blip r:embed="rId6" cstate="email">
              <a:extLst>
                <a:ext uri="{28A0092B-C50C-407E-A947-70E740481C1C}">
                  <a14:useLocalDpi xmlns:a14="http://schemas.microsoft.com/office/drawing/2010/main"/>
                </a:ext>
              </a:extLst>
            </a:blip>
            <a:stretch>
              <a:fillRect/>
            </a:stretch>
          </p:blipFill>
          <p:spPr bwMode="auto">
            <a:xfrm>
              <a:off x="6221336" y="2441492"/>
              <a:ext cx="906246" cy="585212"/>
            </a:xfrm>
            <a:prstGeom prst="rect">
              <a:avLst/>
            </a:prstGeom>
            <a:noFill/>
            <a:effectLst>
              <a:outerShdw blurRad="38100" dist="25400" dir="3240000" algn="tl" rotWithShape="0">
                <a:prstClr val="black">
                  <a:alpha val="31000"/>
                </a:prstClr>
              </a:outerShdw>
            </a:effectLst>
          </p:spPr>
        </p:pic>
      </p:grpSp>
      <p:grpSp>
        <p:nvGrpSpPr>
          <p:cNvPr id="63" name="Group 4"/>
          <p:cNvGrpSpPr>
            <a:grpSpLocks/>
          </p:cNvGrpSpPr>
          <p:nvPr/>
        </p:nvGrpSpPr>
        <p:grpSpPr bwMode="auto">
          <a:xfrm>
            <a:off x="3224012" y="1865638"/>
            <a:ext cx="2001837" cy="860426"/>
            <a:chOff x="5997554" y="1359185"/>
            <a:chExt cx="2001263" cy="859808"/>
          </a:xfrm>
        </p:grpSpPr>
        <p:sp>
          <p:nvSpPr>
            <p:cNvPr id="64" name="Rectangle 37"/>
            <p:cNvSpPr>
              <a:spLocks noChangeArrowheads="1"/>
            </p:cNvSpPr>
            <p:nvPr/>
          </p:nvSpPr>
          <p:spPr bwMode="auto">
            <a:xfrm>
              <a:off x="5997554" y="1865235"/>
              <a:ext cx="2001263" cy="353758"/>
            </a:xfrm>
            <a:prstGeom prst="rect">
              <a:avLst/>
            </a:prstGeom>
            <a:noFill/>
            <a:ln w="19050" algn="ctr">
              <a:noFill/>
              <a:miter lim="800000"/>
              <a:headEnd/>
              <a:tailEnd/>
            </a:ln>
          </p:spPr>
          <p:txBody>
            <a:bodyPr>
              <a:spAutoFit/>
            </a:bodyPr>
            <a:lstStyle/>
            <a:p>
              <a:pPr fontAlgn="auto">
                <a:spcBef>
                  <a:spcPts val="0"/>
                </a:spcBef>
                <a:spcAft>
                  <a:spcPts val="0"/>
                </a:spcAft>
                <a:defRPr/>
              </a:pPr>
              <a:r>
                <a:rPr lang="en-US" sz="900" smtClean="0">
                  <a:solidFill>
                    <a:schemeClr val="accent1">
                      <a:lumMod val="50000"/>
                    </a:schemeClr>
                  </a:solidFill>
                </a:rPr>
                <a:t>HP 90 Watt Smart Auto Adapter</a:t>
              </a:r>
              <a:r>
                <a:rPr lang="en-US" sz="900" baseline="30000" smtClean="0">
                  <a:solidFill>
                    <a:schemeClr val="accent1">
                      <a:lumMod val="50000"/>
                    </a:schemeClr>
                  </a:solidFill>
                </a:rPr>
                <a:t>14</a:t>
              </a:r>
              <a:endParaRPr lang="en-US" sz="900" dirty="0">
                <a:solidFill>
                  <a:schemeClr val="accent1">
                    <a:lumMod val="50000"/>
                  </a:schemeClr>
                </a:solidFill>
              </a:endParaRPr>
            </a:p>
            <a:p>
              <a:pPr fontAlgn="auto">
                <a:spcBef>
                  <a:spcPts val="0"/>
                </a:spcBef>
                <a:spcAft>
                  <a:spcPts val="0"/>
                </a:spcAft>
                <a:defRPr/>
              </a:pPr>
              <a:r>
                <a:rPr lang="en-US" sz="800" smtClean="0"/>
                <a:t>Designed for mobility and convenience</a:t>
              </a:r>
              <a:r>
                <a:rPr lang="en-US" sz="800" dirty="0"/>
                <a:t>.</a:t>
              </a:r>
            </a:p>
          </p:txBody>
        </p:sp>
        <p:pic>
          <p:nvPicPr>
            <p:cNvPr id="65"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111821" y="1359185"/>
              <a:ext cx="1493409" cy="487013"/>
            </a:xfrm>
            <a:prstGeom prst="rect">
              <a:avLst/>
            </a:prstGeom>
            <a:noFill/>
            <a:effectLst>
              <a:outerShdw blurRad="38100" dist="25400" dir="3240000" algn="tl" rotWithShape="0">
                <a:prstClr val="black">
                  <a:alpha val="31000"/>
                </a:prstClr>
              </a:outerShdw>
            </a:effectLst>
          </p:spPr>
        </p:pic>
      </p:grpSp>
      <p:grpSp>
        <p:nvGrpSpPr>
          <p:cNvPr id="66" name="Group 2"/>
          <p:cNvGrpSpPr>
            <a:grpSpLocks/>
          </p:cNvGrpSpPr>
          <p:nvPr/>
        </p:nvGrpSpPr>
        <p:grpSpPr bwMode="auto">
          <a:xfrm>
            <a:off x="434774" y="4229426"/>
            <a:ext cx="2752725" cy="1042989"/>
            <a:chOff x="381782" y="3604951"/>
            <a:chExt cx="2751194" cy="1044501"/>
          </a:xfrm>
        </p:grpSpPr>
        <p:sp>
          <p:nvSpPr>
            <p:cNvPr id="67" name="Rectangle 25"/>
            <p:cNvSpPr>
              <a:spLocks noChangeArrowheads="1"/>
            </p:cNvSpPr>
            <p:nvPr/>
          </p:nvSpPr>
          <p:spPr bwMode="auto">
            <a:xfrm>
              <a:off x="381782" y="4172511"/>
              <a:ext cx="2751194" cy="476941"/>
            </a:xfrm>
            <a:prstGeom prst="rect">
              <a:avLst/>
            </a:prstGeom>
            <a:noFill/>
            <a:ln w="19050" algn="ctr">
              <a:noFill/>
              <a:miter lim="800000"/>
              <a:headEnd/>
              <a:tailEnd/>
            </a:ln>
          </p:spPr>
          <p:txBody>
            <a:bodyPr>
              <a:spAutoFit/>
            </a:bodyPr>
            <a:lstStyle/>
            <a:p>
              <a:pPr fontAlgn="auto">
                <a:spcBef>
                  <a:spcPts val="0"/>
                </a:spcBef>
                <a:spcAft>
                  <a:spcPts val="0"/>
                </a:spcAft>
                <a:defRPr/>
              </a:pPr>
              <a:r>
                <a:rPr lang="en-US" sz="900" smtClean="0">
                  <a:solidFill>
                    <a:schemeClr val="accent1">
                      <a:lumMod val="50000"/>
                    </a:schemeClr>
                  </a:solidFill>
                </a:rPr>
                <a:t>HP Notebook Stands</a:t>
              </a:r>
              <a:r>
                <a:rPr lang="en-US" sz="900" baseline="30000" smtClean="0">
                  <a:solidFill>
                    <a:schemeClr val="accent1">
                      <a:lumMod val="50000"/>
                    </a:schemeClr>
                  </a:solidFill>
                </a:rPr>
                <a:t>14</a:t>
              </a:r>
              <a:endParaRPr lang="en-US" sz="900" baseline="30000" dirty="0">
                <a:solidFill>
                  <a:schemeClr val="accent1">
                    <a:lumMod val="50000"/>
                  </a:schemeClr>
                </a:solidFill>
              </a:endParaRPr>
            </a:p>
            <a:p>
              <a:pPr fontAlgn="auto">
                <a:spcBef>
                  <a:spcPts val="0"/>
                </a:spcBef>
                <a:spcAft>
                  <a:spcPts val="0"/>
                </a:spcAft>
                <a:defRPr/>
              </a:pPr>
              <a:r>
                <a:rPr lang="en-US" sz="800" smtClean="0"/>
                <a:t>Turn your HP Business Notebook into a desktop solution by raising your computer screen to a comfortable level. </a:t>
              </a:r>
              <a:endParaRPr lang="en-US" sz="800" dirty="0"/>
            </a:p>
          </p:txBody>
        </p:sp>
        <p:pic>
          <p:nvPicPr>
            <p:cNvPr id="68" name="Picture 2" descr="C:\Users\ASalinas\AppData\Local\Microsoft\Windows\Temporary Internet Files\Content.IE5\KBRO465Y\G11620012022010[1].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124319" y="3604951"/>
              <a:ext cx="729844" cy="620023"/>
            </a:xfrm>
            <a:prstGeom prst="rect">
              <a:avLst/>
            </a:prstGeom>
            <a:noFill/>
            <a:effectLst>
              <a:outerShdw blurRad="38100" dist="25400" dir="3240000" algn="tl" rotWithShape="0">
                <a:prstClr val="black">
                  <a:alpha val="31000"/>
                </a:prstClr>
              </a:outerShdw>
            </a:effectLst>
          </p:spPr>
        </p:pic>
      </p:grpSp>
      <p:sp>
        <p:nvSpPr>
          <p:cNvPr id="69" name="Rectangle 18"/>
          <p:cNvSpPr>
            <a:spLocks noChangeArrowheads="1"/>
          </p:cNvSpPr>
          <p:nvPr/>
        </p:nvSpPr>
        <p:spPr bwMode="auto">
          <a:xfrm>
            <a:off x="434774" y="3664276"/>
            <a:ext cx="2438400" cy="600075"/>
          </a:xfrm>
          <a:prstGeom prst="rect">
            <a:avLst/>
          </a:prstGeom>
          <a:noFill/>
          <a:ln w="19050" algn="ctr">
            <a:noFill/>
            <a:miter lim="800000"/>
            <a:headEnd/>
            <a:tailEnd/>
          </a:ln>
        </p:spPr>
        <p:txBody>
          <a:bodyPr>
            <a:spAutoFit/>
          </a:bodyPr>
          <a:lstStyle/>
          <a:p>
            <a:pPr fontAlgn="auto">
              <a:spcBef>
                <a:spcPts val="0"/>
              </a:spcBef>
              <a:spcAft>
                <a:spcPts val="0"/>
              </a:spcAft>
              <a:defRPr/>
            </a:pPr>
            <a:r>
              <a:rPr lang="en-US" sz="900" smtClean="0">
                <a:solidFill>
                  <a:schemeClr val="accent1">
                    <a:lumMod val="50000"/>
                  </a:schemeClr>
                </a:solidFill>
              </a:rPr>
              <a:t>HP Business Monitors</a:t>
            </a:r>
            <a:r>
              <a:rPr lang="en-US" sz="900" baseline="30000" smtClean="0">
                <a:solidFill>
                  <a:schemeClr val="accent1">
                    <a:lumMod val="50000"/>
                  </a:schemeClr>
                </a:solidFill>
              </a:rPr>
              <a:t>14</a:t>
            </a:r>
            <a:endParaRPr lang="en-US" sz="900" baseline="30000" dirty="0">
              <a:solidFill>
                <a:schemeClr val="accent1">
                  <a:lumMod val="50000"/>
                </a:schemeClr>
              </a:solidFill>
            </a:endParaRPr>
          </a:p>
          <a:p>
            <a:pPr fontAlgn="auto">
              <a:spcBef>
                <a:spcPts val="0"/>
              </a:spcBef>
              <a:spcAft>
                <a:spcPts val="0"/>
              </a:spcAft>
              <a:defRPr/>
            </a:pPr>
            <a:r>
              <a:rPr lang="en-US" sz="800" smtClean="0"/>
              <a:t>The benefits of LED, combined in one ultra-thin, ultra-affordable business class monitor – built with the environment in mind</a:t>
            </a:r>
            <a:r>
              <a:rPr lang="en-US" sz="800" dirty="0"/>
              <a:t>.</a:t>
            </a:r>
          </a:p>
        </p:txBody>
      </p:sp>
      <p:grpSp>
        <p:nvGrpSpPr>
          <p:cNvPr id="70" name="Group 9"/>
          <p:cNvGrpSpPr>
            <a:grpSpLocks/>
          </p:cNvGrpSpPr>
          <p:nvPr/>
        </p:nvGrpSpPr>
        <p:grpSpPr bwMode="auto">
          <a:xfrm>
            <a:off x="5605262" y="2999113"/>
            <a:ext cx="2643187" cy="1183035"/>
            <a:chOff x="3191867" y="3602538"/>
            <a:chExt cx="2642826" cy="1183180"/>
          </a:xfrm>
        </p:grpSpPr>
        <p:pic>
          <p:nvPicPr>
            <p:cNvPr id="71" name="Picture 2" descr="http://www.partshere.com/images/HPCarepack.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94663" y="3602538"/>
              <a:ext cx="598064" cy="532874"/>
            </a:xfrm>
            <a:prstGeom prst="rect">
              <a:avLst/>
            </a:prstGeom>
            <a:noFill/>
            <a:ln w="9525">
              <a:noFill/>
              <a:miter lim="800000"/>
              <a:headEnd/>
              <a:tailEnd/>
            </a:ln>
          </p:spPr>
        </p:pic>
        <p:sp>
          <p:nvSpPr>
            <p:cNvPr id="72" name="Rectangle 25"/>
            <p:cNvSpPr>
              <a:spLocks noChangeArrowheads="1"/>
            </p:cNvSpPr>
            <p:nvPr/>
          </p:nvSpPr>
          <p:spPr bwMode="auto">
            <a:xfrm>
              <a:off x="3191867" y="4093136"/>
              <a:ext cx="2642826" cy="692582"/>
            </a:xfrm>
            <a:prstGeom prst="rect">
              <a:avLst/>
            </a:prstGeom>
            <a:noFill/>
            <a:ln w="19050" algn="ctr">
              <a:noFill/>
              <a:miter lim="800000"/>
              <a:headEnd/>
              <a:tailEnd/>
            </a:ln>
          </p:spPr>
          <p:txBody>
            <a:bodyPr>
              <a:spAutoFit/>
            </a:bodyPr>
            <a:lstStyle/>
            <a:p>
              <a:pPr fontAlgn="auto">
                <a:spcBef>
                  <a:spcPts val="0"/>
                </a:spcBef>
                <a:spcAft>
                  <a:spcPts val="0"/>
                </a:spcAft>
                <a:defRPr/>
              </a:pPr>
              <a:r>
                <a:rPr lang="en-US" sz="900" smtClean="0">
                  <a:solidFill>
                    <a:schemeClr val="accent1">
                      <a:lumMod val="50000"/>
                    </a:schemeClr>
                  </a:solidFill>
                </a:rPr>
                <a:t>HP Care Pack 3 Year Pick-up &amp; Return</a:t>
              </a:r>
              <a:r>
                <a:rPr lang="en-US" sz="900" baseline="30000" smtClean="0">
                  <a:solidFill>
                    <a:schemeClr val="accent1">
                      <a:lumMod val="50000"/>
                    </a:schemeClr>
                  </a:solidFill>
                </a:rPr>
                <a:t>14,38</a:t>
              </a:r>
              <a:endParaRPr lang="en-US" sz="900" dirty="0">
                <a:solidFill>
                  <a:schemeClr val="accent1">
                    <a:lumMod val="50000"/>
                  </a:schemeClr>
                </a:solidFill>
              </a:endParaRPr>
            </a:p>
            <a:p>
              <a:pPr fontAlgn="auto">
                <a:spcBef>
                  <a:spcPts val="0"/>
                </a:spcBef>
                <a:spcAft>
                  <a:spcPts val="0"/>
                </a:spcAft>
                <a:defRPr/>
              </a:pPr>
              <a:r>
                <a:rPr lang="en-US" sz="750" smtClean="0"/>
                <a:t>Provides high-quality, value-priced door-to-door hardware service. Includes telephone support, pick-up of your failed HP hardware unit, repair or replacement at an HP-designated repair center, and return of the operational unit to you</a:t>
              </a:r>
              <a:r>
                <a:rPr lang="en-US" sz="750" dirty="0"/>
                <a:t>.</a:t>
              </a:r>
            </a:p>
          </p:txBody>
        </p:sp>
      </p:grpSp>
      <p:pic>
        <p:nvPicPr>
          <p:cNvPr id="73" name="Picture 5"/>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153912" y="1913263"/>
            <a:ext cx="842962" cy="471488"/>
          </a:xfrm>
          <a:prstGeom prst="rect">
            <a:avLst/>
          </a:prstGeom>
          <a:noFill/>
          <a:ln w="9525">
            <a:noFill/>
            <a:miter lim="800000"/>
            <a:headEnd/>
            <a:tailEnd/>
          </a:ln>
          <a:effectLst/>
        </p:spPr>
      </p:pic>
      <p:pic>
        <p:nvPicPr>
          <p:cNvPr id="74" name="Picture 2">
            <a:hlinkClick r:id="rId10"/>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245987" y="3102301"/>
            <a:ext cx="592137" cy="492125"/>
          </a:xfrm>
          <a:prstGeom prst="rect">
            <a:avLst/>
          </a:prstGeom>
          <a:noFill/>
          <a:ln w="9525">
            <a:noFill/>
            <a:miter lim="800000"/>
            <a:headEnd/>
            <a:tailEnd/>
          </a:ln>
        </p:spPr>
      </p:pic>
    </p:spTree>
    <p:extLst>
      <p:ext uri="{BB962C8B-B14F-4D97-AF65-F5344CB8AC3E}">
        <p14:creationId xmlns:p14="http://schemas.microsoft.com/office/powerpoint/2010/main" val="1241741635"/>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4294967295"/>
          </p:nvPr>
        </p:nvSpPr>
        <p:spPr>
          <a:xfrm>
            <a:off x="226028" y="4097346"/>
            <a:ext cx="2560638" cy="499533"/>
          </a:xfrm>
          <a:solidFill>
            <a:srgbClr val="0070C0"/>
          </a:solidFill>
          <a:ln w="15875">
            <a:noFill/>
          </a:ln>
          <a:effectLst>
            <a:outerShdw blurRad="50800" dist="38100" dir="3600000" algn="t"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tIns="228600" bIns="228600" numCol="1" spcCol="0" fromWordArt="0" anchor="ctr" anchorCtr="0" forceAA="0" compatLnSpc="1">
            <a:prstTxWarp prst="textNoShape">
              <a:avLst/>
            </a:prstTxWarp>
            <a:noAutofit/>
          </a:bodyPr>
          <a:lstStyle/>
          <a:p>
            <a:pPr algn="ctr" eaLnBrk="1" fontAlgn="auto" hangingPunct="1">
              <a:lnSpc>
                <a:spcPts val="1300"/>
              </a:lnSpc>
              <a:spcBef>
                <a:spcPts val="0"/>
              </a:spcBef>
              <a:spcAft>
                <a:spcPts val="0"/>
              </a:spcAft>
              <a:buFont typeface="Arial"/>
              <a:buNone/>
              <a:defRPr/>
            </a:pPr>
            <a:r>
              <a:rPr lang="en-US" sz="1200" dirty="0" smtClean="0"/>
              <a:t>HP Compaq Pro 4300 Series</a:t>
            </a:r>
            <a:endParaRPr lang="en-US" sz="1200" dirty="0"/>
          </a:p>
        </p:txBody>
      </p:sp>
      <p:sp>
        <p:nvSpPr>
          <p:cNvPr id="9" name="Text Placeholder 8"/>
          <p:cNvSpPr>
            <a:spLocks noGrp="1"/>
          </p:cNvSpPr>
          <p:nvPr>
            <p:ph type="body" sz="quarter" idx="4294967295"/>
          </p:nvPr>
        </p:nvSpPr>
        <p:spPr>
          <a:xfrm>
            <a:off x="384778" y="4681546"/>
            <a:ext cx="2243138" cy="1780117"/>
          </a:xfrm>
        </p:spPr>
        <p:txBody>
          <a:bodyPr/>
          <a:lstStyle/>
          <a:p>
            <a:pPr algn="ctr" fontAlgn="auto">
              <a:spcAft>
                <a:spcPts val="0"/>
              </a:spcAft>
              <a:defRPr/>
            </a:pPr>
            <a:r>
              <a:rPr lang="en-US" sz="1600" dirty="0">
                <a:latin typeface="+mn-lt"/>
                <a:ea typeface="Hiragino Kaku Gothic Std W8" pitchFamily="34" charset="-128"/>
              </a:rPr>
              <a:t>Basic Business</a:t>
            </a:r>
          </a:p>
          <a:p>
            <a:pPr algn="ctr" fontAlgn="auto">
              <a:defRPr/>
            </a:pPr>
            <a:r>
              <a:rPr lang="en-US" sz="1100" b="0" dirty="0" smtClean="0">
                <a:solidFill>
                  <a:schemeClr val="tx1"/>
                </a:solidFill>
                <a:latin typeface="+mn-lt"/>
              </a:rPr>
              <a:t>No-frills </a:t>
            </a:r>
            <a:r>
              <a:rPr lang="en-US" sz="1100" b="0" dirty="0">
                <a:solidFill>
                  <a:schemeClr val="tx1"/>
                </a:solidFill>
                <a:latin typeface="+mn-lt"/>
              </a:rPr>
              <a:t>PC with business quality and reliability</a:t>
            </a:r>
          </a:p>
        </p:txBody>
      </p:sp>
      <p:sp>
        <p:nvSpPr>
          <p:cNvPr id="10" name="Text Placeholder 9"/>
          <p:cNvSpPr>
            <a:spLocks noGrp="1"/>
          </p:cNvSpPr>
          <p:nvPr>
            <p:ph type="body" sz="quarter" idx="4294967295"/>
          </p:nvPr>
        </p:nvSpPr>
        <p:spPr>
          <a:xfrm>
            <a:off x="3349374" y="4120630"/>
            <a:ext cx="2560320" cy="461433"/>
          </a:xfrm>
          <a:solidFill>
            <a:srgbClr val="0070C0"/>
          </a:solidFill>
          <a:ln w="15875">
            <a:noFill/>
          </a:ln>
          <a:effectLst>
            <a:outerShdw blurRad="50800" dist="38100" dir="3600000" algn="t"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228600" rIns="0" bIns="228600" numCol="1" spcCol="0" rtlCol="0" fromWordArt="0" anchor="ctr" anchorCtr="0" forceAA="0" compatLnSpc="1">
            <a:prstTxWarp prst="textNoShape">
              <a:avLst/>
            </a:prstTxWarp>
            <a:noAutofit/>
          </a:bodyPr>
          <a:lstStyle/>
          <a:p>
            <a:pPr algn="ctr">
              <a:lnSpc>
                <a:spcPts val="1300"/>
              </a:lnSpc>
              <a:spcBef>
                <a:spcPts val="0"/>
              </a:spcBef>
              <a:buFont typeface="Arial"/>
            </a:pPr>
            <a:r>
              <a:rPr lang="it-IT" sz="1200" dirty="0"/>
              <a:t>HP Compaq Pro  6300 Series</a:t>
            </a:r>
          </a:p>
        </p:txBody>
      </p:sp>
      <p:sp>
        <p:nvSpPr>
          <p:cNvPr id="11" name="Text Placeholder 10"/>
          <p:cNvSpPr>
            <a:spLocks noGrp="1"/>
          </p:cNvSpPr>
          <p:nvPr>
            <p:ph type="body" sz="quarter" idx="4294967295"/>
          </p:nvPr>
        </p:nvSpPr>
        <p:spPr>
          <a:xfrm>
            <a:off x="3445419" y="4682359"/>
            <a:ext cx="2409825" cy="1722154"/>
          </a:xfrm>
        </p:spPr>
        <p:txBody>
          <a:bodyPr/>
          <a:lstStyle/>
          <a:p>
            <a:pPr algn="ctr" fontAlgn="auto">
              <a:spcAft>
                <a:spcPts val="0"/>
              </a:spcAft>
              <a:defRPr/>
            </a:pPr>
            <a:r>
              <a:rPr lang="en-US" sz="1600" dirty="0">
                <a:latin typeface="+mn-lt"/>
                <a:ea typeface="Hiragino Kaku Gothic Std W8" pitchFamily="34" charset="-128"/>
              </a:rPr>
              <a:t>Mainstream Business</a:t>
            </a:r>
          </a:p>
          <a:p>
            <a:pPr algn="ctr" fontAlgn="auto">
              <a:defRPr/>
            </a:pPr>
            <a:r>
              <a:rPr lang="en-US" sz="1100" b="0" dirty="0" smtClean="0">
                <a:solidFill>
                  <a:schemeClr val="tx1"/>
                </a:solidFill>
                <a:latin typeface="+mn-lt"/>
              </a:rPr>
              <a:t>Highly </a:t>
            </a:r>
            <a:r>
              <a:rPr lang="en-US" sz="1100" b="0" dirty="0">
                <a:solidFill>
                  <a:schemeClr val="tx1"/>
                </a:solidFill>
                <a:latin typeface="+mn-lt"/>
              </a:rPr>
              <a:t>configurable with optimal combination of performance and features</a:t>
            </a:r>
          </a:p>
        </p:txBody>
      </p:sp>
      <p:sp>
        <p:nvSpPr>
          <p:cNvPr id="12" name="Text Placeholder 11"/>
          <p:cNvSpPr>
            <a:spLocks noGrp="1"/>
          </p:cNvSpPr>
          <p:nvPr>
            <p:ph type="body" sz="quarter" idx="4294967295"/>
          </p:nvPr>
        </p:nvSpPr>
        <p:spPr>
          <a:xfrm>
            <a:off x="6441114" y="4092114"/>
            <a:ext cx="2559050" cy="499533"/>
          </a:xfrm>
          <a:solidFill>
            <a:srgbClr val="0070C0"/>
          </a:solidFill>
          <a:ln w="15875">
            <a:noFill/>
          </a:ln>
          <a:effectLst>
            <a:outerShdw blurRad="50800" dist="38100" dir="3600000" algn="t"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228600" rIns="0" bIns="228600" numCol="1" spcCol="0" rtlCol="0" fromWordArt="0" anchor="ctr" anchorCtr="0" forceAA="0" compatLnSpc="1">
            <a:prstTxWarp prst="textNoShape">
              <a:avLst/>
            </a:prstTxWarp>
            <a:noAutofit/>
          </a:bodyPr>
          <a:lstStyle/>
          <a:p>
            <a:pPr algn="ctr">
              <a:lnSpc>
                <a:spcPts val="1300"/>
              </a:lnSpc>
              <a:spcBef>
                <a:spcPts val="0"/>
              </a:spcBef>
              <a:buFont typeface="Arial"/>
            </a:pPr>
            <a:r>
              <a:rPr lang="en-US" sz="1200" dirty="0"/>
              <a:t>HP Compaq Elite 8300 Series</a:t>
            </a:r>
          </a:p>
        </p:txBody>
      </p:sp>
      <p:sp>
        <p:nvSpPr>
          <p:cNvPr id="13" name="Text Placeholder 12"/>
          <p:cNvSpPr>
            <a:spLocks noGrp="1"/>
          </p:cNvSpPr>
          <p:nvPr>
            <p:ph type="body" sz="quarter" idx="4294967295"/>
          </p:nvPr>
        </p:nvSpPr>
        <p:spPr>
          <a:xfrm>
            <a:off x="6489213" y="4666593"/>
            <a:ext cx="2435225" cy="1747074"/>
          </a:xfrm>
        </p:spPr>
        <p:txBody>
          <a:bodyPr/>
          <a:lstStyle/>
          <a:p>
            <a:pPr algn="ctr" fontAlgn="auto">
              <a:spcAft>
                <a:spcPts val="0"/>
              </a:spcAft>
              <a:defRPr/>
            </a:pPr>
            <a:r>
              <a:rPr lang="en-US" sz="1600" dirty="0">
                <a:latin typeface="+mn-lt"/>
                <a:ea typeface="Hiragino Kaku Gothic Std W8" pitchFamily="34" charset="-128"/>
              </a:rPr>
              <a:t>Business Power</a:t>
            </a:r>
          </a:p>
          <a:p>
            <a:pPr algn="ctr" fontAlgn="auto">
              <a:defRPr/>
            </a:pPr>
            <a:r>
              <a:rPr lang="en-US" sz="1100" b="0" dirty="0" smtClean="0">
                <a:solidFill>
                  <a:schemeClr val="tx1"/>
                </a:solidFill>
                <a:latin typeface="+mn-lt"/>
              </a:rPr>
              <a:t>Best-in-class </a:t>
            </a:r>
            <a:r>
              <a:rPr lang="en-US" sz="1100" b="0" dirty="0">
                <a:solidFill>
                  <a:schemeClr val="tx1"/>
                </a:solidFill>
                <a:latin typeface="+mn-lt"/>
              </a:rPr>
              <a:t>design, industry leading technologies, security and manageability</a:t>
            </a:r>
          </a:p>
          <a:p>
            <a:pPr marL="114300" indent="-114300" algn="ctr" fontAlgn="auto">
              <a:buFont typeface="Arial" pitchFamily="34" charset="0"/>
              <a:buChar char="•"/>
              <a:defRPr/>
            </a:pPr>
            <a:endParaRPr lang="en-US" sz="1100" dirty="0">
              <a:solidFill>
                <a:schemeClr val="tx1"/>
              </a:solidFill>
              <a:latin typeface="+mn-lt"/>
            </a:endParaRPr>
          </a:p>
        </p:txBody>
      </p:sp>
      <p:pic>
        <p:nvPicPr>
          <p:cNvPr id="146441" name="Picture 17" descr="IKE-20_FrntR_noBkg_2012-0109.398.png"/>
          <p:cNvPicPr>
            <a:picLocks noChangeAspect="1"/>
          </p:cNvPicPr>
          <p:nvPr/>
        </p:nvPicPr>
        <p:blipFill>
          <a:blip r:embed="rId3" cstate="email">
            <a:extLst>
              <a:ext uri="{28A0092B-C50C-407E-A947-70E740481C1C}">
                <a14:useLocalDpi xmlns:a14="http://schemas.microsoft.com/office/drawing/2010/main"/>
              </a:ext>
            </a:extLst>
          </a:blip>
          <a:srcRect l="22362" t="15805" r="22844" b="10442"/>
          <a:stretch>
            <a:fillRect/>
          </a:stretch>
        </p:blipFill>
        <p:spPr bwMode="auto">
          <a:xfrm>
            <a:off x="923925" y="1773723"/>
            <a:ext cx="1882775" cy="2197100"/>
          </a:xfrm>
          <a:prstGeom prst="rect">
            <a:avLst/>
          </a:prstGeom>
          <a:noFill/>
          <a:ln w="9525">
            <a:noFill/>
            <a:miter lim="800000"/>
            <a:headEnd/>
            <a:tailEnd/>
          </a:ln>
        </p:spPr>
      </p:pic>
      <p:pic>
        <p:nvPicPr>
          <p:cNvPr id="19" name="Picture 16" descr="C:\Users\LorentzA\Documents\1 SMB products\4000\pics\G12803002112010 no BG.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9400" y="1955756"/>
            <a:ext cx="971550" cy="2218267"/>
          </a:xfrm>
          <a:prstGeom prst="rect">
            <a:avLst/>
          </a:prstGeom>
          <a:noFill/>
          <a:effectLst>
            <a:outerShdw blurRad="38100" dist="25400" dir="2700000" algn="tl" rotWithShape="0">
              <a:prstClr val="black">
                <a:alpha val="55000"/>
              </a:prstClr>
            </a:outerShdw>
          </a:effectLst>
          <a:extLst/>
        </p:spPr>
      </p:pic>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69650" y="1216469"/>
            <a:ext cx="2874351" cy="3125049"/>
          </a:xfrm>
          <a:prstGeom prst="rect">
            <a:avLst/>
          </a:prstGeom>
          <a:noFill/>
          <a:effectLst>
            <a:outerShdw blurRad="76200" dist="50800" dir="2400000" algn="t" rotWithShape="0">
              <a:prstClr val="black">
                <a:alpha val="40000"/>
              </a:prstClr>
            </a:outerShdw>
          </a:effectLst>
        </p:spPr>
      </p:pic>
      <p:pic>
        <p:nvPicPr>
          <p:cNvPr id="2050"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806700" y="1952570"/>
            <a:ext cx="1077380" cy="2280171"/>
          </a:xfrm>
          <a:prstGeom prst="rect">
            <a:avLst/>
          </a:prstGeom>
          <a:noFill/>
          <a:ln w="9525">
            <a:noFill/>
            <a:miter lim="800000"/>
            <a:headEnd/>
            <a:tailEnd/>
          </a:ln>
          <a:effectLst/>
        </p:spPr>
      </p:pic>
      <p:pic>
        <p:nvPicPr>
          <p:cNvPr id="2051"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flipH="1">
            <a:off x="3594898" y="1787972"/>
            <a:ext cx="841273" cy="2456272"/>
          </a:xfrm>
          <a:prstGeom prst="rect">
            <a:avLst/>
          </a:prstGeom>
          <a:noFill/>
          <a:ln w="9525">
            <a:noFill/>
            <a:miter lim="800000"/>
            <a:headEnd/>
            <a:tailEnd/>
          </a:ln>
          <a:effectLst/>
        </p:spPr>
      </p:pic>
      <p:pic>
        <p:nvPicPr>
          <p:cNvPr id="20" name="Picture 21" descr="MS-23t_FrntR_noBkg_2012-0109.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4152034" y="1492207"/>
            <a:ext cx="2717800" cy="2554816"/>
          </a:xfrm>
          <a:prstGeom prst="rect">
            <a:avLst/>
          </a:prstGeom>
          <a:noFill/>
          <a:ln w="9525">
            <a:noFill/>
            <a:miter lim="800000"/>
            <a:headEnd/>
            <a:tailEnd/>
          </a:ln>
        </p:spPr>
      </p:pic>
      <p:sp>
        <p:nvSpPr>
          <p:cNvPr id="16" name="Text Placeholder 5"/>
          <p:cNvSpPr>
            <a:spLocks noGrp="1"/>
          </p:cNvSpPr>
          <p:nvPr>
            <p:ph type="title"/>
          </p:nvPr>
        </p:nvSpPr>
        <p:spPr bwMode="auto">
          <a:xfrm>
            <a:off x="457200" y="411480"/>
            <a:ext cx="8229600" cy="886968"/>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smtClean="0"/>
              <a:t>HP 2012 Business Desktop Managed Portfolio</a:t>
            </a:r>
          </a:p>
        </p:txBody>
      </p:sp>
    </p:spTree>
    <p:extLst>
      <p:ext uri="{BB962C8B-B14F-4D97-AF65-F5344CB8AC3E}">
        <p14:creationId xmlns:p14="http://schemas.microsoft.com/office/powerpoint/2010/main" val="1014182251"/>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Text Placeholder 4"/>
          <p:cNvSpPr>
            <a:spLocks noGrp="1"/>
          </p:cNvSpPr>
          <p:nvPr>
            <p:ph type="body" sz="quarter" idx="4294967295"/>
          </p:nvPr>
        </p:nvSpPr>
        <p:spPr>
          <a:xfrm>
            <a:off x="4393772" y="3417857"/>
            <a:ext cx="2259276" cy="461433"/>
          </a:xfrm>
        </p:spPr>
        <p:txBody>
          <a:bodyPr/>
          <a:lstStyle/>
          <a:p>
            <a:pPr eaLnBrk="1" fontAlgn="auto" hangingPunct="1">
              <a:spcBef>
                <a:spcPts val="0"/>
              </a:spcBef>
              <a:spcAft>
                <a:spcPts val="140"/>
              </a:spcAft>
              <a:buFont typeface="Arial"/>
              <a:buNone/>
              <a:defRPr/>
            </a:pPr>
            <a:r>
              <a:rPr sz="1600" b="1" u="sng" dirty="0"/>
              <a:t>Under the Hood</a:t>
            </a:r>
          </a:p>
        </p:txBody>
      </p:sp>
      <p:sp>
        <p:nvSpPr>
          <p:cNvPr id="76" name="Text Placeholder 4"/>
          <p:cNvSpPr>
            <a:spLocks noGrp="1"/>
          </p:cNvSpPr>
          <p:nvPr>
            <p:ph type="body" sz="quarter" idx="4294967295"/>
          </p:nvPr>
        </p:nvSpPr>
        <p:spPr>
          <a:xfrm>
            <a:off x="462337" y="3439824"/>
            <a:ext cx="2895600" cy="427567"/>
          </a:xfrm>
        </p:spPr>
        <p:txBody>
          <a:bodyPr/>
          <a:lstStyle/>
          <a:p>
            <a:pPr eaLnBrk="1" fontAlgn="auto" hangingPunct="1">
              <a:spcBef>
                <a:spcPts val="0"/>
              </a:spcBef>
              <a:spcAft>
                <a:spcPts val="140"/>
              </a:spcAft>
              <a:buFont typeface="Arial"/>
              <a:buNone/>
              <a:defRPr/>
            </a:pPr>
            <a:r>
              <a:rPr sz="1600" b="1" u="sng" dirty="0"/>
              <a:t>What’s Good</a:t>
            </a:r>
          </a:p>
        </p:txBody>
      </p:sp>
      <p:sp>
        <p:nvSpPr>
          <p:cNvPr id="25" name="Text Placeholder 1"/>
          <p:cNvSpPr txBox="1">
            <a:spLocks/>
          </p:cNvSpPr>
          <p:nvPr/>
        </p:nvSpPr>
        <p:spPr>
          <a:xfrm>
            <a:off x="320675" y="1295401"/>
            <a:ext cx="4587875" cy="723900"/>
          </a:xfrm>
          <a:prstGeom prst="parallelogram">
            <a:avLst/>
          </a:prstGeom>
          <a:solidFill>
            <a:srgbClr val="0070C0"/>
          </a:solidFill>
          <a:ln w="15875" cap="flat" cmpd="sng" algn="ctr">
            <a:noFill/>
            <a:prstDash val="solid"/>
          </a:ln>
          <a:effectLst>
            <a:outerShdw blurRad="50800" dist="38100" dir="4200000" algn="t"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wrap="none" lIns="0" tIns="228600" rIns="0" bIns="228600" anchor="ctr"/>
          <a:lstStyle>
            <a:lvl1pPr marL="0" indent="0" algn="l" defTabSz="457200" rtl="0" eaLnBrk="1" latinLnBrk="0" hangingPunct="1">
              <a:lnSpc>
                <a:spcPct val="120000"/>
              </a:lnSpc>
              <a:spcBef>
                <a:spcPts val="0"/>
              </a:spcBef>
              <a:spcAft>
                <a:spcPts val="140"/>
              </a:spcAft>
              <a:buSzPct val="100000"/>
              <a:buFont typeface="Arial"/>
              <a:buNone/>
              <a:defRPr sz="1800" kern="1200">
                <a:solidFill>
                  <a:schemeClr val="lt1"/>
                </a:solidFill>
                <a:latin typeface="+mn-lt"/>
                <a:ea typeface="+mn-ea"/>
                <a:cs typeface="+mn-cs"/>
              </a:defRPr>
            </a:lvl1pPr>
            <a:lvl2pPr marL="165100" indent="-165100" algn="l" defTabSz="430213" rtl="0" eaLnBrk="1" latinLnBrk="0" hangingPunct="1">
              <a:lnSpc>
                <a:spcPct val="120000"/>
              </a:lnSpc>
              <a:spcBef>
                <a:spcPts val="0"/>
              </a:spcBef>
              <a:spcAft>
                <a:spcPts val="140"/>
              </a:spcAft>
              <a:buSzPct val="100000"/>
              <a:buFont typeface="Lucida Grande"/>
              <a:buChar char="•"/>
              <a:defRPr sz="1800" kern="1200">
                <a:solidFill>
                  <a:schemeClr val="lt1"/>
                </a:solidFill>
                <a:latin typeface="+mn-lt"/>
                <a:ea typeface="+mn-ea"/>
                <a:cs typeface="+mn-cs"/>
              </a:defRPr>
            </a:lvl2pPr>
            <a:lvl3pPr marL="300038" indent="-125413" algn="l" defTabSz="457200" rtl="0" eaLnBrk="1" latinLnBrk="0" hangingPunct="1">
              <a:lnSpc>
                <a:spcPct val="120000"/>
              </a:lnSpc>
              <a:spcBef>
                <a:spcPts val="0"/>
              </a:spcBef>
              <a:spcAft>
                <a:spcPts val="140"/>
              </a:spcAft>
              <a:buFont typeface="Lucida Grande"/>
              <a:buChar char="–"/>
              <a:defRPr sz="1400" kern="1200">
                <a:solidFill>
                  <a:schemeClr val="lt1"/>
                </a:solidFill>
                <a:latin typeface="+mn-lt"/>
                <a:ea typeface="+mn-ea"/>
                <a:cs typeface="+mn-cs"/>
              </a:defRPr>
            </a:lvl3pPr>
            <a:lvl4pPr marL="409575" indent="-123825" algn="l" defTabSz="457200" rtl="0" eaLnBrk="1" latinLnBrk="0" hangingPunct="1">
              <a:lnSpc>
                <a:spcPct val="120000"/>
              </a:lnSpc>
              <a:spcBef>
                <a:spcPts val="0"/>
              </a:spcBef>
              <a:spcAft>
                <a:spcPts val="140"/>
              </a:spcAft>
              <a:buSzPct val="80000"/>
              <a:buFont typeface="Courier New"/>
              <a:buChar char="o"/>
              <a:defRPr lang="en-US" sz="1400" kern="1200" dirty="0" smtClean="0">
                <a:solidFill>
                  <a:schemeClr val="lt1"/>
                </a:solidFill>
                <a:latin typeface="+mn-lt"/>
                <a:ea typeface="+mn-ea"/>
                <a:cs typeface="+mn-cs"/>
              </a:defRPr>
            </a:lvl4pPr>
            <a:lvl5pPr marL="409575" indent="0" algn="l" defTabSz="457200" rtl="0" eaLnBrk="1" latinLnBrk="0" hangingPunct="1">
              <a:lnSpc>
                <a:spcPct val="120000"/>
              </a:lnSpc>
              <a:spcBef>
                <a:spcPts val="0"/>
              </a:spcBef>
              <a:spcAft>
                <a:spcPts val="140"/>
              </a:spcAft>
              <a:buFont typeface="Arial"/>
              <a:buNone/>
              <a:tabLst/>
              <a:defRPr sz="1400" kern="1200">
                <a:solidFill>
                  <a:schemeClr val="lt1"/>
                </a:solidFill>
                <a:latin typeface="+mn-lt"/>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171450" indent="-171450">
              <a:lnSpc>
                <a:spcPct val="100000"/>
              </a:lnSpc>
              <a:buClr>
                <a:prstClr val="black"/>
              </a:buClr>
              <a:defRPr/>
            </a:pPr>
            <a:endParaRPr lang="en-US" dirty="0">
              <a:solidFill>
                <a:prstClr val="white"/>
              </a:solidFill>
            </a:endParaRPr>
          </a:p>
        </p:txBody>
      </p:sp>
      <p:sp>
        <p:nvSpPr>
          <p:cNvPr id="26" name="Text Placeholder 18"/>
          <p:cNvSpPr txBox="1">
            <a:spLocks/>
          </p:cNvSpPr>
          <p:nvPr/>
        </p:nvSpPr>
        <p:spPr>
          <a:xfrm>
            <a:off x="282906" y="2196400"/>
            <a:ext cx="4536750" cy="962947"/>
          </a:xfrm>
          <a:prstGeom prst="rect">
            <a:avLst/>
          </a:prstGeom>
        </p:spPr>
        <p:txBody>
          <a:bodyPr/>
          <a:lstStyle>
            <a:lvl1pPr marL="0" indent="0" algn="l" defTabSz="457200" rtl="0" eaLnBrk="1" latinLnBrk="0" hangingPunct="1">
              <a:lnSpc>
                <a:spcPct val="120000"/>
              </a:lnSpc>
              <a:spcBef>
                <a:spcPts val="0"/>
              </a:spcBef>
              <a:spcAft>
                <a:spcPts val="140"/>
              </a:spcAft>
              <a:buSzPct val="100000"/>
              <a:buFont typeface="Arial"/>
              <a:buNone/>
              <a:defRPr sz="1400" kern="1200">
                <a:solidFill>
                  <a:schemeClr val="tx1"/>
                </a:solidFill>
                <a:latin typeface="HPFutura Light" pitchFamily="50" charset="0"/>
                <a:ea typeface="+mn-ea"/>
                <a:cs typeface="+mn-cs"/>
              </a:defRPr>
            </a:lvl1pPr>
            <a:lvl2pPr marL="165100" indent="-165100" algn="l" defTabSz="430213" rtl="0" eaLnBrk="1" latinLnBrk="0" hangingPunct="1">
              <a:lnSpc>
                <a:spcPct val="120000"/>
              </a:lnSpc>
              <a:spcBef>
                <a:spcPts val="0"/>
              </a:spcBef>
              <a:spcAft>
                <a:spcPts val="140"/>
              </a:spcAft>
              <a:buSzPct val="100000"/>
              <a:buFont typeface="Lucida Grande"/>
              <a:buChar char="•"/>
              <a:defRPr sz="1400" kern="1200">
                <a:solidFill>
                  <a:schemeClr val="tx1"/>
                </a:solidFill>
                <a:latin typeface="HPFutura Light" pitchFamily="50" charset="0"/>
                <a:ea typeface="+mn-ea"/>
                <a:cs typeface="+mn-cs"/>
              </a:defRPr>
            </a:lvl2pPr>
            <a:lvl3pPr marL="300038" indent="-125413" algn="l" defTabSz="457200" rtl="0" eaLnBrk="1" latinLnBrk="0" hangingPunct="1">
              <a:lnSpc>
                <a:spcPct val="120000"/>
              </a:lnSpc>
              <a:spcBef>
                <a:spcPts val="0"/>
              </a:spcBef>
              <a:spcAft>
                <a:spcPts val="140"/>
              </a:spcAft>
              <a:buFont typeface="Lucida Grande"/>
              <a:buChar char="–"/>
              <a:defRPr sz="1400" kern="1200">
                <a:solidFill>
                  <a:schemeClr val="tx1"/>
                </a:solidFill>
                <a:latin typeface="HPFutura Light" pitchFamily="50" charset="0"/>
                <a:ea typeface="+mn-ea"/>
                <a:cs typeface="+mn-cs"/>
              </a:defRPr>
            </a:lvl3pPr>
            <a:lvl4pPr marL="409575" indent="-123825" algn="l" defTabSz="457200" rtl="0" eaLnBrk="1" latinLnBrk="0" hangingPunct="1">
              <a:lnSpc>
                <a:spcPct val="120000"/>
              </a:lnSpc>
              <a:spcBef>
                <a:spcPts val="0"/>
              </a:spcBef>
              <a:spcAft>
                <a:spcPts val="140"/>
              </a:spcAft>
              <a:buSzPct val="80000"/>
              <a:buFont typeface="Courier New"/>
              <a:buChar char="o"/>
              <a:defRPr lang="en-US" sz="1400" kern="1200">
                <a:solidFill>
                  <a:schemeClr val="tx1"/>
                </a:solidFill>
                <a:latin typeface="HPFutura Light" pitchFamily="50" charset="0"/>
                <a:ea typeface="+mn-ea"/>
                <a:cs typeface="+mn-cs"/>
              </a:defRPr>
            </a:lvl4pPr>
            <a:lvl5pPr marL="409575" indent="0" algn="l" defTabSz="457200" rtl="0" eaLnBrk="1" latinLnBrk="0" hangingPunct="1">
              <a:lnSpc>
                <a:spcPct val="120000"/>
              </a:lnSpc>
              <a:spcBef>
                <a:spcPts val="0"/>
              </a:spcBef>
              <a:spcAft>
                <a:spcPts val="140"/>
              </a:spcAft>
              <a:buFont typeface="Arial"/>
              <a:buNone/>
              <a:tabLst/>
              <a:defRPr sz="1400" kern="1200">
                <a:solidFill>
                  <a:schemeClr val="tx1"/>
                </a:solidFill>
                <a:latin typeface="HPFutura Light" pitchFamily="50" charset="0"/>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lnSpc>
                <a:spcPct val="100000"/>
              </a:lnSpc>
              <a:buClr>
                <a:prstClr val="black"/>
              </a:buClr>
              <a:buFont typeface="Arial" pitchFamily="34" charset="0"/>
              <a:buChar char="•"/>
              <a:defRPr/>
            </a:pPr>
            <a:r>
              <a:rPr lang="en-US" dirty="0" smtClean="0">
                <a:solidFill>
                  <a:prstClr val="black"/>
                </a:solidFill>
                <a:latin typeface="+mn-lt"/>
              </a:rPr>
              <a:t>Entry-level business desktop </a:t>
            </a:r>
          </a:p>
          <a:p>
            <a:pPr marL="171450" indent="-171450">
              <a:lnSpc>
                <a:spcPct val="100000"/>
              </a:lnSpc>
              <a:buClr>
                <a:prstClr val="black"/>
              </a:buClr>
              <a:buFont typeface="Arial" pitchFamily="34" charset="0"/>
              <a:buChar char="•"/>
              <a:defRPr/>
            </a:pPr>
            <a:r>
              <a:rPr lang="en-US" dirty="0" smtClean="0">
                <a:solidFill>
                  <a:prstClr val="black"/>
                </a:solidFill>
                <a:latin typeface="+mn-lt"/>
              </a:rPr>
              <a:t>HP BIOS </a:t>
            </a:r>
            <a:r>
              <a:rPr lang="en-US" dirty="0">
                <a:solidFill>
                  <a:prstClr val="black"/>
                </a:solidFill>
                <a:latin typeface="+mn-lt"/>
              </a:rPr>
              <a:t>for </a:t>
            </a:r>
            <a:r>
              <a:rPr lang="en-US" dirty="0" smtClean="0">
                <a:solidFill>
                  <a:prstClr val="black"/>
                </a:solidFill>
                <a:latin typeface="+mn-lt"/>
              </a:rPr>
              <a:t>basic </a:t>
            </a:r>
            <a:r>
              <a:rPr lang="en-US" dirty="0">
                <a:solidFill>
                  <a:prstClr val="black"/>
                </a:solidFill>
                <a:latin typeface="+mn-lt"/>
              </a:rPr>
              <a:t>manageability and security </a:t>
            </a:r>
            <a:r>
              <a:rPr lang="en-US" dirty="0" smtClean="0">
                <a:solidFill>
                  <a:prstClr val="black"/>
                </a:solidFill>
                <a:latin typeface="+mn-lt"/>
              </a:rPr>
              <a:t>feature</a:t>
            </a:r>
            <a:r>
              <a:rPr lang="en-US" strike="sngStrike" dirty="0" smtClean="0">
                <a:solidFill>
                  <a:prstClr val="black"/>
                </a:solidFill>
                <a:latin typeface="+mn-lt"/>
              </a:rPr>
              <a:t>s</a:t>
            </a:r>
          </a:p>
          <a:p>
            <a:pPr marL="171450" indent="-171450">
              <a:lnSpc>
                <a:spcPct val="100000"/>
              </a:lnSpc>
              <a:buClr>
                <a:prstClr val="black"/>
              </a:buClr>
              <a:defRPr/>
            </a:pPr>
            <a:endParaRPr lang="en-US" dirty="0">
              <a:solidFill>
                <a:prstClr val="black"/>
              </a:solidFill>
              <a:latin typeface="+mn-lt"/>
            </a:endParaRPr>
          </a:p>
        </p:txBody>
      </p:sp>
      <p:sp>
        <p:nvSpPr>
          <p:cNvPr id="148486" name="Text Placeholder 18"/>
          <p:cNvSpPr txBox="1">
            <a:spLocks/>
          </p:cNvSpPr>
          <p:nvPr/>
        </p:nvSpPr>
        <p:spPr bwMode="auto">
          <a:xfrm>
            <a:off x="357188" y="3807363"/>
            <a:ext cx="2971800" cy="2622549"/>
          </a:xfrm>
          <a:prstGeom prst="rect">
            <a:avLst/>
          </a:prstGeom>
          <a:noFill/>
          <a:ln w="9525">
            <a:noFill/>
            <a:miter lim="800000"/>
            <a:headEnd/>
            <a:tailEnd/>
          </a:ln>
        </p:spPr>
        <p:txBody>
          <a:bodyPr/>
          <a:lstStyle/>
          <a:p>
            <a:pPr marL="171450" indent="-171450" defTabSz="457200">
              <a:lnSpc>
                <a:spcPct val="120000"/>
              </a:lnSpc>
              <a:spcAft>
                <a:spcPts val="138"/>
              </a:spcAft>
              <a:buClr>
                <a:prstClr val="black"/>
              </a:buClr>
              <a:buSzPct val="100000"/>
              <a:buFont typeface="Arial" charset="0"/>
              <a:buChar char="•"/>
            </a:pPr>
            <a:r>
              <a:rPr lang="en-US" sz="1100" dirty="0">
                <a:solidFill>
                  <a:prstClr val="black"/>
                </a:solidFill>
              </a:rPr>
              <a:t>Stable portfolio: 12 months</a:t>
            </a:r>
          </a:p>
          <a:p>
            <a:pPr marL="171450" indent="-171450" defTabSz="457200">
              <a:lnSpc>
                <a:spcPct val="120000"/>
              </a:lnSpc>
              <a:spcAft>
                <a:spcPts val="138"/>
              </a:spcAft>
              <a:buClr>
                <a:prstClr val="black"/>
              </a:buClr>
              <a:buSzPct val="100000"/>
              <a:buFont typeface="Arial" charset="0"/>
              <a:buChar char="•"/>
            </a:pPr>
            <a:r>
              <a:rPr lang="en-US" sz="1100" dirty="0">
                <a:solidFill>
                  <a:prstClr val="black"/>
                </a:solidFill>
              </a:rPr>
              <a:t>Small Form Factor </a:t>
            </a:r>
          </a:p>
          <a:p>
            <a:pPr marL="171450" indent="-171450" defTabSz="457200">
              <a:lnSpc>
                <a:spcPct val="120000"/>
              </a:lnSpc>
              <a:spcAft>
                <a:spcPts val="138"/>
              </a:spcAft>
              <a:buClr>
                <a:prstClr val="black"/>
              </a:buClr>
              <a:buSzPct val="100000"/>
              <a:buFont typeface="Arial" charset="0"/>
              <a:buChar char="•"/>
            </a:pPr>
            <a:r>
              <a:rPr lang="en-US" sz="1100" dirty="0">
                <a:solidFill>
                  <a:prstClr val="black"/>
                </a:solidFill>
              </a:rPr>
              <a:t>Dual Independent Display (VGA, DVI-D)</a:t>
            </a:r>
          </a:p>
          <a:p>
            <a:pPr marL="171450" indent="-171450" defTabSz="457200">
              <a:lnSpc>
                <a:spcPct val="120000"/>
              </a:lnSpc>
              <a:spcAft>
                <a:spcPts val="138"/>
              </a:spcAft>
              <a:buClr>
                <a:prstClr val="black"/>
              </a:buClr>
              <a:buSzPct val="100000"/>
              <a:buFont typeface="Arial" charset="0"/>
              <a:buChar char="•"/>
            </a:pPr>
            <a:r>
              <a:rPr lang="en-US" sz="1100" dirty="0">
                <a:solidFill>
                  <a:prstClr val="black"/>
                </a:solidFill>
              </a:rPr>
              <a:t>BFR/PVC free material</a:t>
            </a:r>
            <a:r>
              <a:rPr lang="en-US" sz="1100" baseline="30000" dirty="0">
                <a:solidFill>
                  <a:prstClr val="black"/>
                </a:solidFill>
              </a:rPr>
              <a:t>31</a:t>
            </a:r>
          </a:p>
          <a:p>
            <a:pPr marL="171450" indent="-171450" defTabSz="457200">
              <a:lnSpc>
                <a:spcPct val="120000"/>
              </a:lnSpc>
              <a:spcAft>
                <a:spcPts val="138"/>
              </a:spcAft>
              <a:buClr>
                <a:prstClr val="black"/>
              </a:buClr>
              <a:buSzPct val="100000"/>
              <a:buFont typeface="Arial" charset="0"/>
              <a:buChar char="•"/>
            </a:pPr>
            <a:r>
              <a:rPr lang="en-US" sz="1100" dirty="0">
                <a:solidFill>
                  <a:prstClr val="black"/>
                </a:solidFill>
              </a:rPr>
              <a:t>EPEAT</a:t>
            </a:r>
            <a:r>
              <a:rPr lang="en-US" sz="1100" baseline="30000" dirty="0">
                <a:solidFill>
                  <a:prstClr val="black"/>
                </a:solidFill>
              </a:rPr>
              <a:t>®30 </a:t>
            </a:r>
            <a:r>
              <a:rPr lang="en-US" sz="1100" dirty="0">
                <a:solidFill>
                  <a:prstClr val="black"/>
                </a:solidFill>
              </a:rPr>
              <a:t>Gold /  85% efficient PSU</a:t>
            </a:r>
          </a:p>
          <a:p>
            <a:pPr marL="171450" indent="-171450" defTabSz="457200">
              <a:lnSpc>
                <a:spcPct val="120000"/>
              </a:lnSpc>
              <a:spcAft>
                <a:spcPts val="138"/>
              </a:spcAft>
              <a:buClr>
                <a:prstClr val="black"/>
              </a:buClr>
              <a:buSzPct val="100000"/>
              <a:buFont typeface="Arial" charset="0"/>
              <a:buChar char="•"/>
            </a:pPr>
            <a:r>
              <a:rPr lang="en-US" sz="1100" dirty="0">
                <a:solidFill>
                  <a:prstClr val="black"/>
                </a:solidFill>
              </a:rPr>
              <a:t>PS/2 – Serial – 32 bit PCI</a:t>
            </a:r>
          </a:p>
          <a:p>
            <a:pPr marL="171450" indent="-171450" defTabSz="457200">
              <a:lnSpc>
                <a:spcPct val="120000"/>
              </a:lnSpc>
              <a:spcAft>
                <a:spcPts val="138"/>
              </a:spcAft>
              <a:buClr>
                <a:prstClr val="black"/>
              </a:buClr>
              <a:buSzPct val="100000"/>
              <a:buFont typeface="Arial" charset="0"/>
              <a:buChar char="•"/>
            </a:pPr>
            <a:r>
              <a:rPr lang="en-US" sz="1100" dirty="0">
                <a:solidFill>
                  <a:prstClr val="black"/>
                </a:solidFill>
              </a:rPr>
              <a:t>3 year onsite limited warranty</a:t>
            </a:r>
          </a:p>
          <a:p>
            <a:pPr marL="171450" indent="-171450" defTabSz="457200">
              <a:lnSpc>
                <a:spcPct val="120000"/>
              </a:lnSpc>
              <a:spcAft>
                <a:spcPts val="138"/>
              </a:spcAft>
              <a:buClr>
                <a:prstClr val="black"/>
              </a:buClr>
              <a:buSzPct val="100000"/>
              <a:buFont typeface="Arial" charset="0"/>
              <a:buChar char="•"/>
            </a:pPr>
            <a:r>
              <a:rPr lang="en-US" sz="1100" dirty="0">
                <a:solidFill>
                  <a:prstClr val="black"/>
                </a:solidFill>
              </a:rPr>
              <a:t>Optional HP Security Software Suite</a:t>
            </a:r>
            <a:r>
              <a:rPr lang="en-US" sz="1100" baseline="30000" dirty="0">
                <a:solidFill>
                  <a:prstClr val="black"/>
                </a:solidFill>
              </a:rPr>
              <a:t>3 </a:t>
            </a:r>
          </a:p>
        </p:txBody>
      </p:sp>
      <p:sp>
        <p:nvSpPr>
          <p:cNvPr id="148487" name="Text Placeholder 18"/>
          <p:cNvSpPr txBox="1">
            <a:spLocks/>
          </p:cNvSpPr>
          <p:nvPr/>
        </p:nvSpPr>
        <p:spPr bwMode="auto">
          <a:xfrm>
            <a:off x="4360347" y="3821062"/>
            <a:ext cx="3794125" cy="2169583"/>
          </a:xfrm>
          <a:prstGeom prst="rect">
            <a:avLst/>
          </a:prstGeom>
          <a:noFill/>
          <a:ln w="9525">
            <a:noFill/>
            <a:miter lim="800000"/>
            <a:headEnd/>
            <a:tailEnd/>
          </a:ln>
        </p:spPr>
        <p:txBody>
          <a:bodyPr/>
          <a:lstStyle/>
          <a:p>
            <a:pPr marL="171450" indent="-171450" defTabSz="457200">
              <a:lnSpc>
                <a:spcPct val="120000"/>
              </a:lnSpc>
              <a:spcAft>
                <a:spcPts val="138"/>
              </a:spcAft>
              <a:buClr>
                <a:prstClr val="black"/>
              </a:buClr>
              <a:buSzPct val="100000"/>
              <a:buFont typeface="Arial" charset="0"/>
              <a:buChar char="•"/>
            </a:pPr>
            <a:r>
              <a:rPr lang="en-US" sz="1100" dirty="0">
                <a:solidFill>
                  <a:prstClr val="black"/>
                </a:solidFill>
              </a:rPr>
              <a:t>Intel H61 chipset</a:t>
            </a:r>
          </a:p>
          <a:p>
            <a:pPr marL="171450" indent="-171450" defTabSz="457200">
              <a:lnSpc>
                <a:spcPct val="120000"/>
              </a:lnSpc>
              <a:spcAft>
                <a:spcPts val="138"/>
              </a:spcAft>
              <a:buClr>
                <a:prstClr val="black"/>
              </a:buClr>
              <a:buSzPct val="100000"/>
              <a:buFont typeface="Arial" charset="0"/>
              <a:buChar char="•"/>
            </a:pPr>
            <a:r>
              <a:rPr lang="en-US" sz="1100" dirty="0">
                <a:solidFill>
                  <a:prstClr val="black"/>
                </a:solidFill>
              </a:rPr>
              <a:t>2</a:t>
            </a:r>
            <a:r>
              <a:rPr lang="en-US" sz="1100" baseline="30000" dirty="0">
                <a:solidFill>
                  <a:prstClr val="black"/>
                </a:solidFill>
              </a:rPr>
              <a:t>nd</a:t>
            </a:r>
            <a:r>
              <a:rPr lang="en-US" sz="1100" dirty="0">
                <a:solidFill>
                  <a:prstClr val="black"/>
                </a:solidFill>
              </a:rPr>
              <a:t> and 3</a:t>
            </a:r>
            <a:r>
              <a:rPr lang="en-US" sz="1100" baseline="30000" dirty="0">
                <a:solidFill>
                  <a:prstClr val="black"/>
                </a:solidFill>
              </a:rPr>
              <a:t>rd</a:t>
            </a:r>
            <a:r>
              <a:rPr lang="en-US" sz="1100" dirty="0">
                <a:solidFill>
                  <a:prstClr val="black"/>
                </a:solidFill>
              </a:rPr>
              <a:t> Generation </a:t>
            </a:r>
            <a:r>
              <a:rPr lang="en-US" sz="1100" dirty="0">
                <a:solidFill>
                  <a:srgbClr val="000000"/>
                </a:solidFill>
                <a:ea typeface="MS PGothic" pitchFamily="34" charset="-128"/>
                <a:cs typeface="Arial" charset="0"/>
              </a:rPr>
              <a:t>Intel</a:t>
            </a:r>
            <a:r>
              <a:rPr lang="en-US" sz="1100" baseline="30000" dirty="0">
                <a:solidFill>
                  <a:prstClr val="black"/>
                </a:solidFill>
              </a:rPr>
              <a:t>®</a:t>
            </a:r>
            <a:r>
              <a:rPr lang="en-US" sz="1100" dirty="0">
                <a:solidFill>
                  <a:srgbClr val="000000"/>
                </a:solidFill>
                <a:ea typeface="MS PGothic" pitchFamily="34" charset="-128"/>
              </a:rPr>
              <a:t> </a:t>
            </a:r>
            <a:r>
              <a:rPr lang="en-US" sz="1100" dirty="0" err="1">
                <a:solidFill>
                  <a:srgbClr val="000000"/>
                </a:solidFill>
                <a:ea typeface="MS PGothic" pitchFamily="34" charset="-128"/>
              </a:rPr>
              <a:t>Core</a:t>
            </a:r>
            <a:r>
              <a:rPr lang="en-US" sz="1100" baseline="30000" dirty="0" err="1">
                <a:solidFill>
                  <a:srgbClr val="000000"/>
                </a:solidFill>
                <a:ea typeface="MS PGothic" pitchFamily="34" charset="-128"/>
              </a:rPr>
              <a:t>TM</a:t>
            </a:r>
            <a:r>
              <a:rPr lang="en-US" sz="1100" baseline="30000" dirty="0">
                <a:solidFill>
                  <a:srgbClr val="000000"/>
                </a:solidFill>
                <a:ea typeface="MS PGothic" pitchFamily="34" charset="-128"/>
              </a:rPr>
              <a:t> </a:t>
            </a:r>
            <a:r>
              <a:rPr lang="en-US" sz="1100" dirty="0">
                <a:solidFill>
                  <a:prstClr val="black"/>
                </a:solidFill>
              </a:rPr>
              <a:t>Processor Technology</a:t>
            </a:r>
          </a:p>
          <a:p>
            <a:pPr marL="171450" indent="-171450" defTabSz="457200">
              <a:lnSpc>
                <a:spcPct val="120000"/>
              </a:lnSpc>
              <a:spcAft>
                <a:spcPts val="138"/>
              </a:spcAft>
              <a:buClr>
                <a:prstClr val="black"/>
              </a:buClr>
              <a:buSzPct val="100000"/>
              <a:buFont typeface="Arial" charset="0"/>
              <a:buChar char="•"/>
            </a:pPr>
            <a:r>
              <a:rPr lang="en-US" sz="1100" dirty="0">
                <a:solidFill>
                  <a:prstClr val="black"/>
                </a:solidFill>
              </a:rPr>
              <a:t>HD</a:t>
            </a:r>
            <a:r>
              <a:rPr lang="en-US" sz="1100" baseline="30000" dirty="0">
                <a:solidFill>
                  <a:srgbClr val="000000"/>
                </a:solidFill>
                <a:ea typeface="MS PGothic" pitchFamily="34" charset="-128"/>
              </a:rPr>
              <a:t>6</a:t>
            </a:r>
            <a:r>
              <a:rPr lang="en-US" sz="1100" dirty="0">
                <a:solidFill>
                  <a:prstClr val="black"/>
                </a:solidFill>
              </a:rPr>
              <a:t> 2500/4000 integrated graphics – DX11 support</a:t>
            </a:r>
          </a:p>
          <a:p>
            <a:pPr marL="171450" indent="-171450" defTabSz="457200">
              <a:lnSpc>
                <a:spcPct val="120000"/>
              </a:lnSpc>
              <a:spcAft>
                <a:spcPts val="138"/>
              </a:spcAft>
              <a:buClr>
                <a:prstClr val="black"/>
              </a:buClr>
              <a:buSzPct val="100000"/>
              <a:buFont typeface="Arial" charset="0"/>
              <a:buChar char="•"/>
            </a:pPr>
            <a:r>
              <a:rPr lang="en-US" sz="1100" dirty="0">
                <a:solidFill>
                  <a:prstClr val="black"/>
                </a:solidFill>
              </a:rPr>
              <a:t>DDR3 1600 memory / 2 DIMM slots / up to 16GB</a:t>
            </a:r>
            <a:r>
              <a:rPr lang="en-US" sz="1100" baseline="30000" dirty="0">
                <a:solidFill>
                  <a:prstClr val="black"/>
                </a:solidFill>
              </a:rPr>
              <a:t>41</a:t>
            </a:r>
          </a:p>
          <a:p>
            <a:pPr marL="171450" indent="-171450" defTabSz="457200">
              <a:lnSpc>
                <a:spcPct val="120000"/>
              </a:lnSpc>
              <a:spcAft>
                <a:spcPts val="138"/>
              </a:spcAft>
              <a:buClr>
                <a:prstClr val="black"/>
              </a:buClr>
              <a:buSzPct val="100000"/>
              <a:buFont typeface="Arial" charset="0"/>
              <a:buChar char="•"/>
            </a:pPr>
            <a:r>
              <a:rPr lang="en-US" sz="1100" dirty="0">
                <a:solidFill>
                  <a:prstClr val="black"/>
                </a:solidFill>
              </a:rPr>
              <a:t>Business sound with internal speaker</a:t>
            </a:r>
          </a:p>
        </p:txBody>
      </p:sp>
      <p:sp>
        <p:nvSpPr>
          <p:cNvPr id="148489" name="Text Placeholder 18"/>
          <p:cNvSpPr txBox="1">
            <a:spLocks/>
          </p:cNvSpPr>
          <p:nvPr/>
        </p:nvSpPr>
        <p:spPr bwMode="auto">
          <a:xfrm>
            <a:off x="158750" y="3930651"/>
            <a:ext cx="4537075" cy="1511300"/>
          </a:xfrm>
          <a:prstGeom prst="rect">
            <a:avLst/>
          </a:prstGeom>
          <a:noFill/>
          <a:ln w="9525">
            <a:noFill/>
            <a:miter lim="800000"/>
            <a:headEnd/>
            <a:tailEnd/>
          </a:ln>
        </p:spPr>
        <p:txBody>
          <a:bodyPr/>
          <a:lstStyle/>
          <a:p>
            <a:pPr marL="171450" indent="-171450" defTabSz="457200">
              <a:spcAft>
                <a:spcPts val="138"/>
              </a:spcAft>
              <a:buClr>
                <a:prstClr val="black"/>
              </a:buClr>
              <a:buSzPct val="100000"/>
              <a:buFont typeface="Arial" charset="0"/>
              <a:buChar char="•"/>
            </a:pPr>
            <a:endParaRPr lang="en-US" sz="1100">
              <a:solidFill>
                <a:prstClr val="black"/>
              </a:solidFill>
            </a:endParaRPr>
          </a:p>
        </p:txBody>
      </p:sp>
      <p:sp>
        <p:nvSpPr>
          <p:cNvPr id="148490" name="TextBox 38"/>
          <p:cNvSpPr txBox="1">
            <a:spLocks noChangeArrowheads="1"/>
          </p:cNvSpPr>
          <p:nvPr/>
        </p:nvSpPr>
        <p:spPr bwMode="auto">
          <a:xfrm>
            <a:off x="552451" y="1418167"/>
            <a:ext cx="4030663" cy="369332"/>
          </a:xfrm>
          <a:prstGeom prst="rect">
            <a:avLst/>
          </a:prstGeom>
          <a:noFill/>
          <a:ln w="9525">
            <a:noFill/>
            <a:miter lim="800000"/>
            <a:headEnd/>
            <a:tailEnd/>
          </a:ln>
        </p:spPr>
        <p:txBody>
          <a:bodyPr>
            <a:spAutoFit/>
          </a:bodyPr>
          <a:lstStyle/>
          <a:p>
            <a:pPr marL="171450" indent="-171450" algn="ctr" defTabSz="457200">
              <a:buClr>
                <a:prstClr val="black"/>
              </a:buClr>
            </a:pPr>
            <a:r>
              <a:rPr lang="en-US" b="1" dirty="0">
                <a:solidFill>
                  <a:prstClr val="white"/>
                </a:solidFill>
              </a:rPr>
              <a:t>Delivers under Budget</a:t>
            </a:r>
          </a:p>
        </p:txBody>
      </p:sp>
      <p:sp>
        <p:nvSpPr>
          <p:cNvPr id="13" name="Text Placeholder 5"/>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smtClean="0"/>
              <a:t>HP Compaq Pro 4300</a:t>
            </a:r>
          </a:p>
        </p:txBody>
      </p:sp>
      <p:pic>
        <p:nvPicPr>
          <p:cNvPr id="1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71460" y="287956"/>
            <a:ext cx="3353576" cy="2314535"/>
          </a:xfrm>
          <a:prstGeom prst="rect">
            <a:avLst/>
          </a:prstGeom>
          <a:ln>
            <a:noFill/>
          </a:ln>
          <a:effectLst>
            <a:softEdge rad="112500"/>
          </a:effectLst>
        </p:spPr>
      </p:pic>
      <p:pic>
        <p:nvPicPr>
          <p:cNvPr id="14" name="Picture 2" descr="C:\Users\ecampoy\AppData\Local\Temp\wz180f\English_ci5\Digital_ci5\ci5_d_rgb_3000.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94292" y="2602491"/>
            <a:ext cx="740729" cy="5555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ecampoy\AppData\Local\Temp\wzb602\English_ci7\Digital_ci7\ci7_d_rgb_3000.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80741" y="2602491"/>
            <a:ext cx="735014" cy="551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16743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F10CCBB2-23CF-43DD-999B-A7E7F6652AA9}" type="slidenum">
              <a:rPr lang="en-US" smtClean="0"/>
              <a:pPr/>
              <a:t>4</a:t>
            </a:fld>
            <a:endParaRPr lang="en-US" dirty="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intel_wht_rgb_3000.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15100" y="5733002"/>
            <a:ext cx="1338300" cy="882386"/>
          </a:xfrm>
          <a:prstGeom prst="rect">
            <a:avLst/>
          </a:prstGeom>
        </p:spPr>
      </p:pic>
      <p:pic>
        <p:nvPicPr>
          <p:cNvPr id="9" name="Picture 8" descr="HP_White_RGB_150_LG.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74112" y="5707325"/>
            <a:ext cx="972048" cy="972048"/>
          </a:xfrm>
          <a:prstGeom prst="rect">
            <a:avLst/>
          </a:prstGeom>
        </p:spPr>
      </p:pic>
      <p:sp>
        <p:nvSpPr>
          <p:cNvPr id="11" name="Title 9"/>
          <p:cNvSpPr txBox="1">
            <a:spLocks/>
          </p:cNvSpPr>
          <p:nvPr/>
        </p:nvSpPr>
        <p:spPr>
          <a:xfrm>
            <a:off x="0" y="0"/>
            <a:ext cx="4937760" cy="1618488"/>
          </a:xfrm>
          <a:prstGeom prst="rect">
            <a:avLst/>
          </a:prstGeom>
          <a:blipFill>
            <a:blip r:embed="rId5" cstate="email">
              <a:extLst>
                <a:ext uri="{28A0092B-C50C-407E-A947-70E740481C1C}">
                  <a14:useLocalDpi xmlns:a14="http://schemas.microsoft.com/office/drawing/2010/main"/>
                </a:ext>
              </a:extLst>
            </a:blip>
            <a:stretch>
              <a:fillRect/>
            </a:stretch>
          </a:blipFill>
        </p:spPr>
        <p:txBody>
          <a:bodyPr vert="horz" lIns="0" tIns="0" rIns="0" bIns="0" rtlCol="0" anchor="ctr" anchorCtr="0">
            <a:noAutofit/>
          </a:bodyPr>
          <a:lstStyle>
            <a:lvl1pPr marL="285750" indent="0" algn="l" defTabSz="914400" rtl="0" eaLnBrk="1" latinLnBrk="0" hangingPunct="1">
              <a:lnSpc>
                <a:spcPct val="100000"/>
              </a:lnSpc>
              <a:spcBef>
                <a:spcPct val="0"/>
              </a:spcBef>
              <a:buNone/>
              <a:defRPr lang="en-US" altLang="ja-JP" sz="3600" b="0" i="0" kern="1200" cap="none">
                <a:solidFill>
                  <a:srgbClr val="FFFFFF"/>
                </a:solidFill>
                <a:latin typeface="+mn-lt"/>
                <a:ea typeface="+mj-ea"/>
                <a:cs typeface="Neo Sans Intel"/>
              </a:defRPr>
            </a:lvl1pPr>
          </a:lstStyle>
          <a:p>
            <a:r>
              <a:rPr lang="en-US" dirty="0"/>
              <a:t>Why Better Together</a:t>
            </a:r>
          </a:p>
        </p:txBody>
      </p:sp>
    </p:spTree>
    <p:extLst>
      <p:ext uri="{BB962C8B-B14F-4D97-AF65-F5344CB8AC3E}">
        <p14:creationId xmlns:p14="http://schemas.microsoft.com/office/powerpoint/2010/main" val="3942271900"/>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Text Placeholder 4"/>
          <p:cNvSpPr>
            <a:spLocks noGrp="1"/>
          </p:cNvSpPr>
          <p:nvPr>
            <p:ph type="body" sz="quarter" idx="4294967295"/>
          </p:nvPr>
        </p:nvSpPr>
        <p:spPr>
          <a:xfrm>
            <a:off x="4147228" y="3656917"/>
            <a:ext cx="2174120" cy="444500"/>
          </a:xfrm>
        </p:spPr>
        <p:txBody>
          <a:bodyPr/>
          <a:lstStyle/>
          <a:p>
            <a:pPr eaLnBrk="1" fontAlgn="auto" hangingPunct="1">
              <a:spcBef>
                <a:spcPts val="0"/>
              </a:spcBef>
              <a:spcAft>
                <a:spcPts val="140"/>
              </a:spcAft>
              <a:buFont typeface="Arial"/>
              <a:buNone/>
              <a:defRPr/>
            </a:pPr>
            <a:r>
              <a:rPr sz="1600" b="1" u="sng" dirty="0">
                <a:latin typeface="+mn-lt"/>
              </a:rPr>
              <a:t>Under the Hood</a:t>
            </a:r>
          </a:p>
        </p:txBody>
      </p:sp>
      <p:sp>
        <p:nvSpPr>
          <p:cNvPr id="76" name="Text Placeholder 4"/>
          <p:cNvSpPr>
            <a:spLocks noGrp="1"/>
          </p:cNvSpPr>
          <p:nvPr>
            <p:ph type="body" sz="quarter" idx="4294967295"/>
          </p:nvPr>
        </p:nvSpPr>
        <p:spPr>
          <a:xfrm>
            <a:off x="875810" y="3659785"/>
            <a:ext cx="2422806" cy="342900"/>
          </a:xfrm>
        </p:spPr>
        <p:txBody>
          <a:bodyPr/>
          <a:lstStyle/>
          <a:p>
            <a:pPr eaLnBrk="1" fontAlgn="auto" hangingPunct="1">
              <a:spcBef>
                <a:spcPts val="0"/>
              </a:spcBef>
              <a:spcAft>
                <a:spcPts val="140"/>
              </a:spcAft>
              <a:buFont typeface="Arial"/>
              <a:buNone/>
              <a:defRPr/>
            </a:pPr>
            <a:r>
              <a:rPr sz="1600" b="1" u="sng" dirty="0">
                <a:latin typeface="+mn-lt"/>
              </a:rPr>
              <a:t>What’s Good</a:t>
            </a:r>
          </a:p>
        </p:txBody>
      </p:sp>
      <p:sp>
        <p:nvSpPr>
          <p:cNvPr id="150531" name="Text Placeholder 18"/>
          <p:cNvSpPr txBox="1">
            <a:spLocks/>
          </p:cNvSpPr>
          <p:nvPr/>
        </p:nvSpPr>
        <p:spPr bwMode="auto">
          <a:xfrm>
            <a:off x="4026178" y="1837267"/>
            <a:ext cx="5183188" cy="1511300"/>
          </a:xfrm>
          <a:prstGeom prst="rect">
            <a:avLst/>
          </a:prstGeom>
          <a:noFill/>
          <a:ln w="9525">
            <a:noFill/>
            <a:miter lim="800000"/>
            <a:headEnd/>
            <a:tailEnd/>
          </a:ln>
        </p:spPr>
        <p:txBody>
          <a:bodyPr/>
          <a:lstStyle/>
          <a:p>
            <a:pPr marL="171450" indent="-171450" defTabSz="457200">
              <a:spcAft>
                <a:spcPts val="138"/>
              </a:spcAft>
              <a:buClr>
                <a:prstClr val="black"/>
              </a:buClr>
              <a:buSzPct val="100000"/>
              <a:buFont typeface="Arial" charset="0"/>
              <a:buChar char="•"/>
            </a:pPr>
            <a:r>
              <a:rPr lang="en-US" sz="1400" dirty="0">
                <a:solidFill>
                  <a:prstClr val="black"/>
                </a:solidFill>
              </a:rPr>
              <a:t>Custom HP BIOS offers security and manageability features</a:t>
            </a:r>
          </a:p>
          <a:p>
            <a:pPr marL="171450" indent="-171450" defTabSz="457200">
              <a:spcAft>
                <a:spcPts val="138"/>
              </a:spcAft>
              <a:buClr>
                <a:prstClr val="black"/>
              </a:buClr>
              <a:buSzPct val="100000"/>
              <a:buFont typeface="Arial" charset="0"/>
              <a:buChar char="•"/>
            </a:pPr>
            <a:r>
              <a:rPr lang="en-US" sz="1400" dirty="0">
                <a:solidFill>
                  <a:prstClr val="black"/>
                </a:solidFill>
              </a:rPr>
              <a:t>Umbrella of security features with optional HP Client Security solutions and Solenoid Lock and Hood Sensor</a:t>
            </a:r>
          </a:p>
          <a:p>
            <a:pPr marL="171450" indent="-171450" defTabSz="457200">
              <a:spcAft>
                <a:spcPts val="138"/>
              </a:spcAft>
              <a:buClr>
                <a:prstClr val="black"/>
              </a:buClr>
              <a:buSzPct val="100000"/>
              <a:buFont typeface="Arial" charset="0"/>
              <a:buChar char="•"/>
            </a:pPr>
            <a:endParaRPr lang="en-US" sz="1400" dirty="0">
              <a:solidFill>
                <a:prstClr val="black"/>
              </a:solidFill>
            </a:endParaRPr>
          </a:p>
        </p:txBody>
      </p:sp>
      <p:sp>
        <p:nvSpPr>
          <p:cNvPr id="150534" name="Text Placeholder 18"/>
          <p:cNvSpPr txBox="1">
            <a:spLocks/>
          </p:cNvSpPr>
          <p:nvPr/>
        </p:nvSpPr>
        <p:spPr bwMode="auto">
          <a:xfrm>
            <a:off x="779765" y="3980041"/>
            <a:ext cx="3937531" cy="2372783"/>
          </a:xfrm>
          <a:prstGeom prst="rect">
            <a:avLst/>
          </a:prstGeom>
          <a:noFill/>
          <a:ln w="9525">
            <a:noFill/>
            <a:miter lim="800000"/>
            <a:headEnd/>
            <a:tailEnd/>
          </a:ln>
        </p:spPr>
        <p:txBody>
          <a:bodyPr/>
          <a:lstStyle/>
          <a:p>
            <a:pPr marL="171450" indent="-171450" defTabSz="457200">
              <a:lnSpc>
                <a:spcPct val="120000"/>
              </a:lnSpc>
              <a:spcAft>
                <a:spcPts val="138"/>
              </a:spcAft>
              <a:buClr>
                <a:prstClr val="black"/>
              </a:buClr>
              <a:buSzPct val="100000"/>
              <a:buFont typeface="Arial" charset="0"/>
              <a:buChar char="•"/>
            </a:pPr>
            <a:r>
              <a:rPr lang="en-US" sz="1100" dirty="0">
                <a:solidFill>
                  <a:prstClr val="black"/>
                </a:solidFill>
              </a:rPr>
              <a:t>Stable portfolio: 15 months</a:t>
            </a:r>
          </a:p>
          <a:p>
            <a:pPr marL="171450" indent="-171450" defTabSz="457200">
              <a:lnSpc>
                <a:spcPct val="120000"/>
              </a:lnSpc>
              <a:spcAft>
                <a:spcPts val="138"/>
              </a:spcAft>
              <a:buClr>
                <a:prstClr val="black"/>
              </a:buClr>
              <a:buSzPct val="100000"/>
              <a:buFont typeface="Arial" charset="0"/>
              <a:buChar char="•"/>
            </a:pPr>
            <a:r>
              <a:rPr lang="en-US" sz="1100" dirty="0">
                <a:solidFill>
                  <a:prstClr val="black"/>
                </a:solidFill>
              </a:rPr>
              <a:t>Global Series support</a:t>
            </a:r>
          </a:p>
          <a:p>
            <a:pPr marL="171450" indent="-171450" defTabSz="457200">
              <a:lnSpc>
                <a:spcPct val="120000"/>
              </a:lnSpc>
              <a:spcAft>
                <a:spcPts val="138"/>
              </a:spcAft>
              <a:buClr>
                <a:prstClr val="black"/>
              </a:buClr>
              <a:buSzPct val="100000"/>
              <a:buFont typeface="Arial" charset="0"/>
              <a:buChar char="•"/>
            </a:pPr>
            <a:r>
              <a:rPr lang="en-US" sz="1100" dirty="0" err="1">
                <a:solidFill>
                  <a:prstClr val="black"/>
                </a:solidFill>
              </a:rPr>
              <a:t>Microtower</a:t>
            </a:r>
            <a:r>
              <a:rPr lang="en-US" sz="1100" dirty="0">
                <a:solidFill>
                  <a:prstClr val="black"/>
                </a:solidFill>
              </a:rPr>
              <a:t> and Small Form Factor</a:t>
            </a:r>
          </a:p>
          <a:p>
            <a:pPr marL="171450" indent="-171450" defTabSz="457200">
              <a:lnSpc>
                <a:spcPct val="120000"/>
              </a:lnSpc>
              <a:spcAft>
                <a:spcPts val="138"/>
              </a:spcAft>
              <a:buClr>
                <a:prstClr val="black"/>
              </a:buClr>
              <a:buSzPct val="100000"/>
              <a:buFont typeface="Arial" charset="0"/>
              <a:buChar char="•"/>
            </a:pPr>
            <a:r>
              <a:rPr lang="en-US" sz="1100" dirty="0">
                <a:solidFill>
                  <a:prstClr val="black"/>
                </a:solidFill>
              </a:rPr>
              <a:t>Dual Independent Display (VGA, DP)</a:t>
            </a:r>
          </a:p>
          <a:p>
            <a:pPr marL="171450" indent="-171450" defTabSz="457200">
              <a:lnSpc>
                <a:spcPct val="120000"/>
              </a:lnSpc>
              <a:spcAft>
                <a:spcPts val="138"/>
              </a:spcAft>
              <a:buClr>
                <a:prstClr val="black"/>
              </a:buClr>
              <a:buSzPct val="100000"/>
              <a:buFont typeface="Arial" charset="0"/>
              <a:buChar char="•"/>
            </a:pPr>
            <a:r>
              <a:rPr lang="en-US" sz="1100" dirty="0">
                <a:solidFill>
                  <a:prstClr val="black"/>
                </a:solidFill>
              </a:rPr>
              <a:t>BFR/PVC free material</a:t>
            </a:r>
            <a:r>
              <a:rPr lang="en-US" sz="1100" baseline="30000" dirty="0">
                <a:solidFill>
                  <a:prstClr val="black"/>
                </a:solidFill>
              </a:rPr>
              <a:t>31</a:t>
            </a:r>
            <a:endParaRPr lang="en-US" sz="1100" dirty="0">
              <a:solidFill>
                <a:prstClr val="black"/>
              </a:solidFill>
            </a:endParaRPr>
          </a:p>
          <a:p>
            <a:pPr marL="171450" indent="-171450" defTabSz="457200">
              <a:lnSpc>
                <a:spcPct val="120000"/>
              </a:lnSpc>
              <a:spcAft>
                <a:spcPts val="138"/>
              </a:spcAft>
              <a:buClr>
                <a:prstClr val="black"/>
              </a:buClr>
              <a:buSzPct val="100000"/>
              <a:buFont typeface="Arial" charset="0"/>
              <a:buChar char="•"/>
            </a:pPr>
            <a:r>
              <a:rPr lang="en-US" sz="1100" dirty="0">
                <a:solidFill>
                  <a:prstClr val="black"/>
                </a:solidFill>
              </a:rPr>
              <a:t>EPEAT</a:t>
            </a:r>
            <a:r>
              <a:rPr lang="en-US" sz="1100" baseline="30000" dirty="0">
                <a:solidFill>
                  <a:prstClr val="black"/>
                </a:solidFill>
              </a:rPr>
              <a:t>®30</a:t>
            </a:r>
            <a:r>
              <a:rPr lang="en-US" sz="1100" dirty="0">
                <a:solidFill>
                  <a:prstClr val="black"/>
                </a:solidFill>
              </a:rPr>
              <a:t> Gold / 90% efficient PSU</a:t>
            </a:r>
          </a:p>
          <a:p>
            <a:pPr marL="171450" indent="-171450" defTabSz="457200">
              <a:lnSpc>
                <a:spcPct val="120000"/>
              </a:lnSpc>
              <a:spcAft>
                <a:spcPts val="138"/>
              </a:spcAft>
              <a:buClr>
                <a:prstClr val="black"/>
              </a:buClr>
              <a:buSzPct val="100000"/>
              <a:buFont typeface="Arial" charset="0"/>
              <a:buChar char="•"/>
            </a:pPr>
            <a:r>
              <a:rPr lang="en-US" sz="1100" dirty="0">
                <a:solidFill>
                  <a:prstClr val="black"/>
                </a:solidFill>
              </a:rPr>
              <a:t>3 year onsite limited warranty</a:t>
            </a:r>
          </a:p>
        </p:txBody>
      </p:sp>
      <p:sp>
        <p:nvSpPr>
          <p:cNvPr id="150535" name="Text Placeholder 18"/>
          <p:cNvSpPr txBox="1">
            <a:spLocks/>
          </p:cNvSpPr>
          <p:nvPr/>
        </p:nvSpPr>
        <p:spPr bwMode="auto">
          <a:xfrm>
            <a:off x="4076696" y="4002057"/>
            <a:ext cx="4613882" cy="2112433"/>
          </a:xfrm>
          <a:prstGeom prst="rect">
            <a:avLst/>
          </a:prstGeom>
          <a:noFill/>
          <a:ln w="9525">
            <a:noFill/>
            <a:miter lim="800000"/>
            <a:headEnd/>
            <a:tailEnd/>
          </a:ln>
        </p:spPr>
        <p:txBody>
          <a:bodyPr/>
          <a:lstStyle/>
          <a:p>
            <a:pPr marL="171450" indent="-171450" defTabSz="457200">
              <a:lnSpc>
                <a:spcPct val="120000"/>
              </a:lnSpc>
              <a:spcAft>
                <a:spcPts val="138"/>
              </a:spcAft>
              <a:buClr>
                <a:prstClr val="black"/>
              </a:buClr>
              <a:buSzPct val="100000"/>
              <a:buFont typeface="Arial" charset="0"/>
              <a:buChar char="•"/>
            </a:pPr>
            <a:r>
              <a:rPr lang="en-US" sz="1100" dirty="0">
                <a:solidFill>
                  <a:prstClr val="black"/>
                </a:solidFill>
              </a:rPr>
              <a:t>HP BIOS</a:t>
            </a:r>
          </a:p>
          <a:p>
            <a:pPr marL="171450" indent="-171450" defTabSz="457200">
              <a:lnSpc>
                <a:spcPct val="120000"/>
              </a:lnSpc>
              <a:spcAft>
                <a:spcPts val="138"/>
              </a:spcAft>
              <a:buClr>
                <a:prstClr val="black"/>
              </a:buClr>
              <a:buSzPct val="100000"/>
              <a:buFont typeface="Arial" charset="0"/>
              <a:buChar char="•"/>
            </a:pPr>
            <a:r>
              <a:rPr lang="en-US" sz="1100" dirty="0">
                <a:solidFill>
                  <a:prstClr val="black"/>
                </a:solidFill>
              </a:rPr>
              <a:t>Intel Q75 Express chipset</a:t>
            </a:r>
          </a:p>
          <a:p>
            <a:pPr marL="171450" indent="-171450" defTabSz="457200">
              <a:lnSpc>
                <a:spcPct val="120000"/>
              </a:lnSpc>
              <a:spcAft>
                <a:spcPts val="138"/>
              </a:spcAft>
              <a:buClr>
                <a:prstClr val="black"/>
              </a:buClr>
              <a:buSzPct val="100000"/>
              <a:buFont typeface="Arial" charset="0"/>
              <a:buChar char="•"/>
            </a:pPr>
            <a:r>
              <a:rPr lang="en-US" sz="1100" dirty="0">
                <a:solidFill>
                  <a:prstClr val="black"/>
                </a:solidFill>
              </a:rPr>
              <a:t>3</a:t>
            </a:r>
            <a:r>
              <a:rPr lang="en-US" sz="1100" baseline="30000" dirty="0">
                <a:solidFill>
                  <a:prstClr val="black"/>
                </a:solidFill>
              </a:rPr>
              <a:t>rd</a:t>
            </a:r>
            <a:r>
              <a:rPr lang="en-US" sz="1100" dirty="0">
                <a:solidFill>
                  <a:prstClr val="black"/>
                </a:solidFill>
              </a:rPr>
              <a:t> Generation </a:t>
            </a:r>
            <a:r>
              <a:rPr lang="en-US" sz="1100" dirty="0">
                <a:solidFill>
                  <a:srgbClr val="000000"/>
                </a:solidFill>
                <a:ea typeface="MS PGothic" pitchFamily="34" charset="-128"/>
                <a:cs typeface="Arial" charset="0"/>
              </a:rPr>
              <a:t>Intel</a:t>
            </a:r>
            <a:r>
              <a:rPr lang="en-US" sz="1100" baseline="30000" dirty="0">
                <a:solidFill>
                  <a:prstClr val="black"/>
                </a:solidFill>
              </a:rPr>
              <a:t>®</a:t>
            </a:r>
            <a:r>
              <a:rPr lang="en-US" sz="1100" dirty="0">
                <a:solidFill>
                  <a:srgbClr val="000000"/>
                </a:solidFill>
                <a:ea typeface="MS PGothic" pitchFamily="34" charset="-128"/>
              </a:rPr>
              <a:t> </a:t>
            </a:r>
            <a:r>
              <a:rPr lang="en-US" sz="1100" dirty="0" err="1">
                <a:solidFill>
                  <a:srgbClr val="000000"/>
                </a:solidFill>
                <a:ea typeface="MS PGothic" pitchFamily="34" charset="-128"/>
              </a:rPr>
              <a:t>Core</a:t>
            </a:r>
            <a:r>
              <a:rPr lang="en-US" sz="1100" baseline="30000" dirty="0" err="1">
                <a:solidFill>
                  <a:srgbClr val="000000"/>
                </a:solidFill>
                <a:ea typeface="MS PGothic" pitchFamily="34" charset="-128"/>
              </a:rPr>
              <a:t>TM</a:t>
            </a:r>
            <a:r>
              <a:rPr lang="en-US" sz="1100" baseline="30000" dirty="0">
                <a:solidFill>
                  <a:srgbClr val="000000"/>
                </a:solidFill>
                <a:ea typeface="MS PGothic" pitchFamily="34" charset="-128"/>
              </a:rPr>
              <a:t> </a:t>
            </a:r>
            <a:r>
              <a:rPr lang="en-US" sz="1100" dirty="0">
                <a:solidFill>
                  <a:prstClr val="black"/>
                </a:solidFill>
              </a:rPr>
              <a:t>Processor Technology</a:t>
            </a:r>
          </a:p>
          <a:p>
            <a:pPr marL="171450" indent="-171450" defTabSz="457200">
              <a:lnSpc>
                <a:spcPct val="120000"/>
              </a:lnSpc>
              <a:spcAft>
                <a:spcPts val="138"/>
              </a:spcAft>
              <a:buClr>
                <a:prstClr val="black"/>
              </a:buClr>
              <a:buSzPct val="100000"/>
              <a:buFont typeface="Arial" charset="0"/>
              <a:buChar char="•"/>
            </a:pPr>
            <a:r>
              <a:rPr lang="en-US" sz="1100" dirty="0">
                <a:solidFill>
                  <a:prstClr val="black"/>
                </a:solidFill>
              </a:rPr>
              <a:t>Common Criteria TPM</a:t>
            </a:r>
          </a:p>
          <a:p>
            <a:pPr marL="171450" indent="-171450" defTabSz="457200">
              <a:lnSpc>
                <a:spcPct val="120000"/>
              </a:lnSpc>
              <a:spcAft>
                <a:spcPts val="138"/>
              </a:spcAft>
              <a:buClr>
                <a:prstClr val="black"/>
              </a:buClr>
              <a:buSzPct val="100000"/>
              <a:buFont typeface="Arial" charset="0"/>
              <a:buChar char="•"/>
            </a:pPr>
            <a:r>
              <a:rPr lang="en-US" sz="1100" dirty="0">
                <a:solidFill>
                  <a:prstClr val="black"/>
                </a:solidFill>
              </a:rPr>
              <a:t>HD</a:t>
            </a:r>
            <a:r>
              <a:rPr lang="en-US" sz="1100" baseline="30000" dirty="0">
                <a:solidFill>
                  <a:srgbClr val="000000"/>
                </a:solidFill>
                <a:ea typeface="MS PGothic" pitchFamily="34" charset="-128"/>
              </a:rPr>
              <a:t>6</a:t>
            </a:r>
            <a:r>
              <a:rPr lang="en-US" sz="1100" dirty="0">
                <a:solidFill>
                  <a:prstClr val="black"/>
                </a:solidFill>
              </a:rPr>
              <a:t> 2500/4000 integrated graphics – DX11 support</a:t>
            </a:r>
          </a:p>
          <a:p>
            <a:pPr marL="171450" indent="-171450" defTabSz="457200">
              <a:lnSpc>
                <a:spcPct val="120000"/>
              </a:lnSpc>
              <a:spcAft>
                <a:spcPts val="138"/>
              </a:spcAft>
              <a:buClr>
                <a:prstClr val="black"/>
              </a:buClr>
              <a:buSzPct val="100000"/>
              <a:buFont typeface="Arial" charset="0"/>
              <a:buChar char="•"/>
            </a:pPr>
            <a:r>
              <a:rPr lang="en-US" sz="1100" dirty="0">
                <a:solidFill>
                  <a:prstClr val="black"/>
                </a:solidFill>
              </a:rPr>
              <a:t>USB 3.0 Ports / PCI express 3.0 support</a:t>
            </a:r>
          </a:p>
          <a:p>
            <a:pPr marL="171450" indent="-171450" defTabSz="457200">
              <a:lnSpc>
                <a:spcPct val="120000"/>
              </a:lnSpc>
              <a:spcAft>
                <a:spcPts val="138"/>
              </a:spcAft>
              <a:buClr>
                <a:prstClr val="black"/>
              </a:buClr>
              <a:buSzPct val="100000"/>
              <a:buFont typeface="Arial" charset="0"/>
              <a:buChar char="•"/>
            </a:pPr>
            <a:r>
              <a:rPr lang="en-US" sz="1100" dirty="0">
                <a:solidFill>
                  <a:prstClr val="black"/>
                </a:solidFill>
              </a:rPr>
              <a:t>DDR3 1600 memory /4 DIMM slots / up to 32GB</a:t>
            </a:r>
            <a:r>
              <a:rPr lang="en-US" sz="1100" baseline="30000" dirty="0">
                <a:solidFill>
                  <a:prstClr val="black"/>
                </a:solidFill>
              </a:rPr>
              <a:t>41</a:t>
            </a:r>
            <a:endParaRPr lang="en-US" sz="1100" dirty="0">
              <a:solidFill>
                <a:prstClr val="black"/>
              </a:solidFill>
            </a:endParaRPr>
          </a:p>
          <a:p>
            <a:pPr marL="171450" indent="-171450" defTabSz="457200">
              <a:lnSpc>
                <a:spcPct val="120000"/>
              </a:lnSpc>
              <a:spcAft>
                <a:spcPts val="138"/>
              </a:spcAft>
              <a:buClr>
                <a:prstClr val="black"/>
              </a:buClr>
              <a:buSzPct val="100000"/>
              <a:buFont typeface="Arial" charset="0"/>
              <a:buChar char="•"/>
            </a:pPr>
            <a:r>
              <a:rPr lang="en-US" sz="1100" dirty="0">
                <a:solidFill>
                  <a:prstClr val="black"/>
                </a:solidFill>
              </a:rPr>
              <a:t>PS/2 – Serial – 32 bit PCI</a:t>
            </a:r>
          </a:p>
          <a:p>
            <a:pPr marL="171450" indent="-171450" defTabSz="457200">
              <a:lnSpc>
                <a:spcPct val="120000"/>
              </a:lnSpc>
              <a:spcAft>
                <a:spcPts val="138"/>
              </a:spcAft>
              <a:buClr>
                <a:prstClr val="black"/>
              </a:buClr>
              <a:buSzPct val="100000"/>
              <a:buFont typeface="Arial" charset="0"/>
              <a:buChar char="•"/>
            </a:pPr>
            <a:endParaRPr lang="en-US" sz="1100" dirty="0">
              <a:solidFill>
                <a:prstClr val="black"/>
              </a:solidFill>
            </a:endParaRPr>
          </a:p>
          <a:p>
            <a:pPr marL="171450" indent="-171450" defTabSz="457200">
              <a:lnSpc>
                <a:spcPct val="120000"/>
              </a:lnSpc>
              <a:spcAft>
                <a:spcPts val="138"/>
              </a:spcAft>
              <a:buClr>
                <a:prstClr val="black"/>
              </a:buClr>
              <a:buSzPct val="100000"/>
              <a:buFont typeface="Arial" charset="0"/>
              <a:buChar char="•"/>
            </a:pPr>
            <a:endParaRPr lang="en-US" sz="1100" dirty="0">
              <a:solidFill>
                <a:prstClr val="black"/>
              </a:solidFill>
            </a:endParaRPr>
          </a:p>
          <a:p>
            <a:pPr marL="171450" indent="-171450" defTabSz="457200">
              <a:lnSpc>
                <a:spcPct val="120000"/>
              </a:lnSpc>
              <a:spcAft>
                <a:spcPts val="138"/>
              </a:spcAft>
              <a:buClr>
                <a:prstClr val="black"/>
              </a:buClr>
              <a:buSzPct val="100000"/>
              <a:buFont typeface="Arial" charset="0"/>
              <a:buChar char="•"/>
            </a:pPr>
            <a:endParaRPr lang="en-US" sz="1100" dirty="0">
              <a:solidFill>
                <a:prstClr val="black"/>
              </a:solidFill>
            </a:endParaRPr>
          </a:p>
        </p:txBody>
      </p:sp>
      <p:grpSp>
        <p:nvGrpSpPr>
          <p:cNvPr id="2" name="Group 1"/>
          <p:cNvGrpSpPr>
            <a:grpSpLocks/>
          </p:cNvGrpSpPr>
          <p:nvPr/>
        </p:nvGrpSpPr>
        <p:grpSpPr bwMode="auto">
          <a:xfrm>
            <a:off x="3978878" y="990600"/>
            <a:ext cx="4711700" cy="660400"/>
            <a:chOff x="3232150" y="971550"/>
            <a:chExt cx="5565671" cy="495300"/>
          </a:xfrm>
          <a:solidFill>
            <a:srgbClr val="0070C0"/>
          </a:solidFill>
        </p:grpSpPr>
        <p:sp>
          <p:nvSpPr>
            <p:cNvPr id="25" name="Text Placeholder 1"/>
            <p:cNvSpPr txBox="1">
              <a:spLocks/>
            </p:cNvSpPr>
            <p:nvPr/>
          </p:nvSpPr>
          <p:spPr>
            <a:xfrm>
              <a:off x="3232150" y="971550"/>
              <a:ext cx="5565671" cy="495300"/>
            </a:xfrm>
            <a:prstGeom prst="parallelogram">
              <a:avLst/>
            </a:prstGeom>
            <a:grpFill/>
            <a:ln w="15875" cap="flat" cmpd="sng" algn="ctr">
              <a:noFill/>
              <a:prstDash val="solid"/>
            </a:ln>
            <a:effectLst>
              <a:outerShdw blurRad="50800" dist="38100" dir="4200000" algn="t"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wrap="none" lIns="0" tIns="228600" rIns="0" bIns="228600" anchor="ctr"/>
            <a:lstStyle>
              <a:lvl1pPr marL="0" indent="0" algn="l" defTabSz="457200" rtl="0" eaLnBrk="1" latinLnBrk="0" hangingPunct="1">
                <a:lnSpc>
                  <a:spcPct val="120000"/>
                </a:lnSpc>
                <a:spcBef>
                  <a:spcPts val="0"/>
                </a:spcBef>
                <a:spcAft>
                  <a:spcPts val="140"/>
                </a:spcAft>
                <a:buSzPct val="100000"/>
                <a:buFont typeface="Arial"/>
                <a:buNone/>
                <a:defRPr sz="1800" kern="1200">
                  <a:solidFill>
                    <a:schemeClr val="lt1"/>
                  </a:solidFill>
                  <a:latin typeface="+mn-lt"/>
                  <a:ea typeface="+mn-ea"/>
                  <a:cs typeface="+mn-cs"/>
                </a:defRPr>
              </a:lvl1pPr>
              <a:lvl2pPr marL="165100" indent="-165100" algn="l" defTabSz="430213" rtl="0" eaLnBrk="1" latinLnBrk="0" hangingPunct="1">
                <a:lnSpc>
                  <a:spcPct val="120000"/>
                </a:lnSpc>
                <a:spcBef>
                  <a:spcPts val="0"/>
                </a:spcBef>
                <a:spcAft>
                  <a:spcPts val="140"/>
                </a:spcAft>
                <a:buSzPct val="100000"/>
                <a:buFont typeface="Lucida Grande"/>
                <a:buChar char="•"/>
                <a:defRPr sz="1800" kern="1200">
                  <a:solidFill>
                    <a:schemeClr val="lt1"/>
                  </a:solidFill>
                  <a:latin typeface="+mn-lt"/>
                  <a:ea typeface="+mn-ea"/>
                  <a:cs typeface="+mn-cs"/>
                </a:defRPr>
              </a:lvl2pPr>
              <a:lvl3pPr marL="300038" indent="-125413" algn="l" defTabSz="457200" rtl="0" eaLnBrk="1" latinLnBrk="0" hangingPunct="1">
                <a:lnSpc>
                  <a:spcPct val="120000"/>
                </a:lnSpc>
                <a:spcBef>
                  <a:spcPts val="0"/>
                </a:spcBef>
                <a:spcAft>
                  <a:spcPts val="140"/>
                </a:spcAft>
                <a:buFont typeface="Lucida Grande"/>
                <a:buChar char="–"/>
                <a:defRPr sz="1400" kern="1200">
                  <a:solidFill>
                    <a:schemeClr val="lt1"/>
                  </a:solidFill>
                  <a:latin typeface="+mn-lt"/>
                  <a:ea typeface="+mn-ea"/>
                  <a:cs typeface="+mn-cs"/>
                </a:defRPr>
              </a:lvl3pPr>
              <a:lvl4pPr marL="409575" indent="-123825" algn="l" defTabSz="457200" rtl="0" eaLnBrk="1" latinLnBrk="0" hangingPunct="1">
                <a:lnSpc>
                  <a:spcPct val="120000"/>
                </a:lnSpc>
                <a:spcBef>
                  <a:spcPts val="0"/>
                </a:spcBef>
                <a:spcAft>
                  <a:spcPts val="140"/>
                </a:spcAft>
                <a:buSzPct val="80000"/>
                <a:buFont typeface="Courier New"/>
                <a:buChar char="o"/>
                <a:defRPr lang="en-US" sz="1400" kern="1200" dirty="0" smtClean="0">
                  <a:solidFill>
                    <a:schemeClr val="lt1"/>
                  </a:solidFill>
                  <a:latin typeface="+mn-lt"/>
                  <a:ea typeface="+mn-ea"/>
                  <a:cs typeface="+mn-cs"/>
                </a:defRPr>
              </a:lvl4pPr>
              <a:lvl5pPr marL="409575" indent="0" algn="l" defTabSz="457200" rtl="0" eaLnBrk="1" latinLnBrk="0" hangingPunct="1">
                <a:lnSpc>
                  <a:spcPct val="120000"/>
                </a:lnSpc>
                <a:spcBef>
                  <a:spcPts val="0"/>
                </a:spcBef>
                <a:spcAft>
                  <a:spcPts val="140"/>
                </a:spcAft>
                <a:buFont typeface="Arial"/>
                <a:buNone/>
                <a:tabLst/>
                <a:defRPr sz="1400" kern="1200">
                  <a:solidFill>
                    <a:schemeClr val="lt1"/>
                  </a:solidFill>
                  <a:latin typeface="+mn-lt"/>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lnSpc>
                  <a:spcPct val="100000"/>
                </a:lnSpc>
                <a:spcAft>
                  <a:spcPts val="0"/>
                </a:spcAft>
                <a:defRPr/>
              </a:pPr>
              <a:endParaRPr lang="en-US" sz="1100" dirty="0">
                <a:solidFill>
                  <a:prstClr val="white"/>
                </a:solidFill>
              </a:endParaRPr>
            </a:p>
          </p:txBody>
        </p:sp>
        <p:sp>
          <p:nvSpPr>
            <p:cNvPr id="150538" name="TextBox 43"/>
            <p:cNvSpPr txBox="1">
              <a:spLocks noChangeArrowheads="1"/>
            </p:cNvSpPr>
            <p:nvPr/>
          </p:nvSpPr>
          <p:spPr bwMode="auto">
            <a:xfrm>
              <a:off x="3466215" y="1071772"/>
              <a:ext cx="5146158" cy="253916"/>
            </a:xfrm>
            <a:prstGeom prst="rect">
              <a:avLst/>
            </a:prstGeom>
            <a:grpFill/>
            <a:ln w="9525">
              <a:noFill/>
              <a:miter lim="800000"/>
              <a:headEnd/>
              <a:tailEnd/>
            </a:ln>
          </p:spPr>
          <p:txBody>
            <a:bodyPr wrap="square" anchor="ctr">
              <a:spAutoFit/>
            </a:bodyPr>
            <a:lstStyle/>
            <a:p>
              <a:pPr algn="ctr" defTabSz="457200"/>
              <a:r>
                <a:rPr lang="en-US" sz="1600" b="1" dirty="0">
                  <a:solidFill>
                    <a:prstClr val="white"/>
                  </a:solidFill>
                </a:rPr>
                <a:t>Business Workhorse</a:t>
              </a:r>
            </a:p>
          </p:txBody>
        </p:sp>
      </p:grpSp>
      <p:sp>
        <p:nvSpPr>
          <p:cNvPr id="14" name="Text Placeholder 5"/>
          <p:cNvSpPr>
            <a:spLocks noGrp="1"/>
          </p:cNvSpPr>
          <p:nvPr>
            <p:ph type="title"/>
          </p:nvPr>
        </p:nvSpPr>
        <p:spPr bwMode="auto">
          <a:xfrm>
            <a:off x="331470" y="244926"/>
            <a:ext cx="8117206" cy="574516"/>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smtClean="0"/>
              <a:t>HP Compaq Pro 6300 </a:t>
            </a:r>
          </a:p>
        </p:txBody>
      </p:sp>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5660" y="887336"/>
            <a:ext cx="3261187" cy="2220403"/>
          </a:xfrm>
          <a:prstGeom prst="rect">
            <a:avLst/>
          </a:prstGeom>
        </p:spPr>
      </p:pic>
      <p:pic>
        <p:nvPicPr>
          <p:cNvPr id="12" name="Picture 2" descr="C:\Users\ecampoy\AppData\Local\Temp\wz180f\English_ci5\Digital_ci5\ci5_d_rgb_3000.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05524" y="2980698"/>
            <a:ext cx="740729" cy="5555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ecampoy\AppData\Local\Temp\wzb602\English_ci7\Digital_ci7\ci7_d_rgb_3000.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957614" y="2980698"/>
            <a:ext cx="735014" cy="551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534432"/>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Text Placeholder 4"/>
          <p:cNvSpPr>
            <a:spLocks noGrp="1"/>
          </p:cNvSpPr>
          <p:nvPr>
            <p:ph type="body" sz="quarter" idx="4294967295"/>
          </p:nvPr>
        </p:nvSpPr>
        <p:spPr>
          <a:xfrm>
            <a:off x="4577120" y="3106910"/>
            <a:ext cx="2422770" cy="361504"/>
          </a:xfrm>
        </p:spPr>
        <p:txBody>
          <a:bodyPr/>
          <a:lstStyle/>
          <a:p>
            <a:pPr eaLnBrk="1" fontAlgn="auto" hangingPunct="1">
              <a:spcBef>
                <a:spcPts val="0"/>
              </a:spcBef>
              <a:spcAft>
                <a:spcPts val="140"/>
              </a:spcAft>
              <a:buFont typeface="Arial"/>
              <a:buNone/>
              <a:defRPr/>
            </a:pPr>
            <a:r>
              <a:rPr sz="1600" b="1" u="sng" dirty="0">
                <a:latin typeface="+mn-lt"/>
              </a:rPr>
              <a:t>Under the Hood</a:t>
            </a:r>
          </a:p>
        </p:txBody>
      </p:sp>
      <p:sp>
        <p:nvSpPr>
          <p:cNvPr id="76" name="Text Placeholder 4"/>
          <p:cNvSpPr>
            <a:spLocks noGrp="1"/>
          </p:cNvSpPr>
          <p:nvPr>
            <p:ph type="body" sz="quarter" idx="4294967295"/>
          </p:nvPr>
        </p:nvSpPr>
        <p:spPr>
          <a:xfrm>
            <a:off x="390416" y="3052115"/>
            <a:ext cx="1968500" cy="342900"/>
          </a:xfrm>
        </p:spPr>
        <p:txBody>
          <a:bodyPr/>
          <a:lstStyle/>
          <a:p>
            <a:pPr eaLnBrk="1" fontAlgn="auto" hangingPunct="1">
              <a:spcBef>
                <a:spcPts val="0"/>
              </a:spcBef>
              <a:spcAft>
                <a:spcPts val="140"/>
              </a:spcAft>
              <a:buFont typeface="Arial"/>
              <a:buNone/>
              <a:defRPr/>
            </a:pPr>
            <a:r>
              <a:rPr sz="1600" b="1" u="sng" dirty="0">
                <a:latin typeface="+mn-lt"/>
              </a:rPr>
              <a:t>What’s Good</a:t>
            </a:r>
          </a:p>
        </p:txBody>
      </p:sp>
      <p:sp>
        <p:nvSpPr>
          <p:cNvPr id="26" name="Text Placeholder 18"/>
          <p:cNvSpPr txBox="1">
            <a:spLocks/>
          </p:cNvSpPr>
          <p:nvPr/>
        </p:nvSpPr>
        <p:spPr>
          <a:xfrm>
            <a:off x="258315" y="2178897"/>
            <a:ext cx="5278438" cy="601133"/>
          </a:xfrm>
          <a:prstGeom prst="rect">
            <a:avLst/>
          </a:prstGeom>
        </p:spPr>
        <p:txBody>
          <a:bodyPr/>
          <a:lstStyle>
            <a:lvl1pPr marL="0" indent="0" algn="l" defTabSz="457200" rtl="0" eaLnBrk="1" latinLnBrk="0" hangingPunct="1">
              <a:lnSpc>
                <a:spcPct val="120000"/>
              </a:lnSpc>
              <a:spcBef>
                <a:spcPts val="0"/>
              </a:spcBef>
              <a:spcAft>
                <a:spcPts val="140"/>
              </a:spcAft>
              <a:buSzPct val="100000"/>
              <a:buFont typeface="Arial"/>
              <a:buNone/>
              <a:defRPr sz="1400" kern="1200">
                <a:solidFill>
                  <a:schemeClr val="tx1"/>
                </a:solidFill>
                <a:latin typeface="HPFutura Light" pitchFamily="50" charset="0"/>
                <a:ea typeface="+mn-ea"/>
                <a:cs typeface="+mn-cs"/>
              </a:defRPr>
            </a:lvl1pPr>
            <a:lvl2pPr marL="165100" indent="-165100" algn="l" defTabSz="430213" rtl="0" eaLnBrk="1" latinLnBrk="0" hangingPunct="1">
              <a:lnSpc>
                <a:spcPct val="120000"/>
              </a:lnSpc>
              <a:spcBef>
                <a:spcPts val="0"/>
              </a:spcBef>
              <a:spcAft>
                <a:spcPts val="140"/>
              </a:spcAft>
              <a:buSzPct val="100000"/>
              <a:buFont typeface="Lucida Grande"/>
              <a:buChar char="•"/>
              <a:defRPr sz="1400" kern="1200">
                <a:solidFill>
                  <a:schemeClr val="tx1"/>
                </a:solidFill>
                <a:latin typeface="HPFutura Light" pitchFamily="50" charset="0"/>
                <a:ea typeface="+mn-ea"/>
                <a:cs typeface="+mn-cs"/>
              </a:defRPr>
            </a:lvl2pPr>
            <a:lvl3pPr marL="300038" indent="-125413" algn="l" defTabSz="457200" rtl="0" eaLnBrk="1" latinLnBrk="0" hangingPunct="1">
              <a:lnSpc>
                <a:spcPct val="120000"/>
              </a:lnSpc>
              <a:spcBef>
                <a:spcPts val="0"/>
              </a:spcBef>
              <a:spcAft>
                <a:spcPts val="140"/>
              </a:spcAft>
              <a:buFont typeface="Lucida Grande"/>
              <a:buChar char="–"/>
              <a:defRPr sz="1400" kern="1200">
                <a:solidFill>
                  <a:schemeClr val="tx1"/>
                </a:solidFill>
                <a:latin typeface="HPFutura Light" pitchFamily="50" charset="0"/>
                <a:ea typeface="+mn-ea"/>
                <a:cs typeface="+mn-cs"/>
              </a:defRPr>
            </a:lvl3pPr>
            <a:lvl4pPr marL="409575" indent="-123825" algn="l" defTabSz="457200" rtl="0" eaLnBrk="1" latinLnBrk="0" hangingPunct="1">
              <a:lnSpc>
                <a:spcPct val="120000"/>
              </a:lnSpc>
              <a:spcBef>
                <a:spcPts val="0"/>
              </a:spcBef>
              <a:spcAft>
                <a:spcPts val="140"/>
              </a:spcAft>
              <a:buSzPct val="80000"/>
              <a:buFont typeface="Courier New"/>
              <a:buChar char="o"/>
              <a:defRPr lang="en-US" sz="1400" kern="1200">
                <a:solidFill>
                  <a:schemeClr val="tx1"/>
                </a:solidFill>
                <a:latin typeface="HPFutura Light" pitchFamily="50" charset="0"/>
                <a:ea typeface="+mn-ea"/>
                <a:cs typeface="+mn-cs"/>
              </a:defRPr>
            </a:lvl4pPr>
            <a:lvl5pPr marL="409575" indent="0" algn="l" defTabSz="457200" rtl="0" eaLnBrk="1" latinLnBrk="0" hangingPunct="1">
              <a:lnSpc>
                <a:spcPct val="120000"/>
              </a:lnSpc>
              <a:spcBef>
                <a:spcPts val="0"/>
              </a:spcBef>
              <a:spcAft>
                <a:spcPts val="140"/>
              </a:spcAft>
              <a:buFont typeface="Arial"/>
              <a:buNone/>
              <a:tabLst/>
              <a:defRPr sz="1400" kern="1200">
                <a:solidFill>
                  <a:schemeClr val="tx1"/>
                </a:solidFill>
                <a:latin typeface="HPFutura Light" pitchFamily="50" charset="0"/>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lnSpc>
                <a:spcPct val="100000"/>
              </a:lnSpc>
              <a:buClr>
                <a:prstClr val="black"/>
              </a:buClr>
              <a:defRPr/>
            </a:pPr>
            <a:r>
              <a:rPr lang="en-US" sz="1600" dirty="0" smtClean="0">
                <a:solidFill>
                  <a:prstClr val="black"/>
                </a:solidFill>
                <a:latin typeface="+mn-lt"/>
              </a:rPr>
              <a:t>Elite performance, choice and support</a:t>
            </a:r>
          </a:p>
          <a:p>
            <a:pPr marL="171450" indent="-171450">
              <a:lnSpc>
                <a:spcPct val="100000"/>
              </a:lnSpc>
              <a:buClr>
                <a:prstClr val="black"/>
              </a:buClr>
              <a:buFont typeface="Arial" pitchFamily="34" charset="0"/>
              <a:buChar char="•"/>
              <a:defRPr/>
            </a:pPr>
            <a:endParaRPr lang="en-US" sz="1600" dirty="0">
              <a:solidFill>
                <a:prstClr val="black"/>
              </a:solidFill>
              <a:latin typeface="+mn-lt"/>
            </a:endParaRPr>
          </a:p>
          <a:p>
            <a:pPr>
              <a:lnSpc>
                <a:spcPct val="100000"/>
              </a:lnSpc>
              <a:buClr>
                <a:prstClr val="black"/>
              </a:buClr>
              <a:defRPr/>
            </a:pPr>
            <a:endParaRPr lang="en-US" sz="1600" dirty="0">
              <a:solidFill>
                <a:prstClr val="black"/>
              </a:solidFill>
              <a:latin typeface="+mn-lt"/>
            </a:endParaRPr>
          </a:p>
        </p:txBody>
      </p:sp>
      <p:sp>
        <p:nvSpPr>
          <p:cNvPr id="152582" name="Text Placeholder 18"/>
          <p:cNvSpPr txBox="1">
            <a:spLocks/>
          </p:cNvSpPr>
          <p:nvPr/>
        </p:nvSpPr>
        <p:spPr bwMode="auto">
          <a:xfrm>
            <a:off x="299052" y="3417679"/>
            <a:ext cx="3763963" cy="2620433"/>
          </a:xfrm>
          <a:prstGeom prst="rect">
            <a:avLst/>
          </a:prstGeom>
          <a:noFill/>
          <a:ln w="9525">
            <a:noFill/>
            <a:miter lim="800000"/>
            <a:headEnd/>
            <a:tailEnd/>
          </a:ln>
        </p:spPr>
        <p:txBody>
          <a:bodyPr/>
          <a:lstStyle/>
          <a:p>
            <a:pPr marL="171450" indent="-171450" defTabSz="457200">
              <a:lnSpc>
                <a:spcPct val="120000"/>
              </a:lnSpc>
              <a:spcAft>
                <a:spcPts val="138"/>
              </a:spcAft>
              <a:buClr>
                <a:prstClr val="black"/>
              </a:buClr>
              <a:buSzPct val="100000"/>
              <a:buFont typeface="Arial" charset="0"/>
              <a:buChar char="•"/>
            </a:pPr>
            <a:r>
              <a:rPr lang="en-US" sz="1100" dirty="0">
                <a:solidFill>
                  <a:prstClr val="black"/>
                </a:solidFill>
              </a:rPr>
              <a:t>Stable Portfolio: 15 – 18 months</a:t>
            </a:r>
          </a:p>
          <a:p>
            <a:pPr marL="171450" indent="-171450" defTabSz="457200">
              <a:lnSpc>
                <a:spcPct val="120000"/>
              </a:lnSpc>
              <a:spcAft>
                <a:spcPts val="138"/>
              </a:spcAft>
              <a:buClr>
                <a:prstClr val="black"/>
              </a:buClr>
              <a:buSzPct val="100000"/>
              <a:buFont typeface="Arial" charset="0"/>
              <a:buChar char="•"/>
            </a:pPr>
            <a:r>
              <a:rPr lang="en-US" sz="1100" dirty="0">
                <a:solidFill>
                  <a:prstClr val="black"/>
                </a:solidFill>
              </a:rPr>
              <a:t>Convertible Minitower, Small Form Factor and Ultra Slim Desktop </a:t>
            </a:r>
          </a:p>
          <a:p>
            <a:pPr marL="171450" indent="-171450" defTabSz="457200">
              <a:lnSpc>
                <a:spcPct val="120000"/>
              </a:lnSpc>
              <a:spcAft>
                <a:spcPts val="138"/>
              </a:spcAft>
              <a:buClr>
                <a:prstClr val="black"/>
              </a:buClr>
              <a:buSzPct val="100000"/>
              <a:buFont typeface="Arial" charset="0"/>
              <a:buChar char="•"/>
            </a:pPr>
            <a:r>
              <a:rPr lang="en-US" sz="1100" dirty="0">
                <a:solidFill>
                  <a:prstClr val="black"/>
                </a:solidFill>
              </a:rPr>
              <a:t>BFR/PVC free materials</a:t>
            </a:r>
            <a:r>
              <a:rPr lang="en-US" sz="1100" baseline="30000" dirty="0">
                <a:solidFill>
                  <a:prstClr val="black"/>
                </a:solidFill>
              </a:rPr>
              <a:t>31</a:t>
            </a:r>
            <a:endParaRPr lang="en-US" sz="1100" dirty="0">
              <a:solidFill>
                <a:prstClr val="black"/>
              </a:solidFill>
            </a:endParaRPr>
          </a:p>
          <a:p>
            <a:pPr marL="171450" indent="-171450" defTabSz="457200">
              <a:lnSpc>
                <a:spcPct val="120000"/>
              </a:lnSpc>
              <a:spcAft>
                <a:spcPts val="138"/>
              </a:spcAft>
              <a:buClr>
                <a:prstClr val="black"/>
              </a:buClr>
              <a:buSzPct val="100000"/>
              <a:buFont typeface="Arial" charset="0"/>
              <a:buChar char="•"/>
            </a:pPr>
            <a:r>
              <a:rPr lang="en-US" sz="1100" dirty="0">
                <a:solidFill>
                  <a:prstClr val="black"/>
                </a:solidFill>
              </a:rPr>
              <a:t>EPEAT</a:t>
            </a:r>
            <a:r>
              <a:rPr lang="en-US" sz="1100" baseline="30000" dirty="0">
                <a:solidFill>
                  <a:prstClr val="black"/>
                </a:solidFill>
              </a:rPr>
              <a:t>®30</a:t>
            </a:r>
            <a:r>
              <a:rPr lang="en-US" sz="1100" dirty="0">
                <a:solidFill>
                  <a:prstClr val="black"/>
                </a:solidFill>
              </a:rPr>
              <a:t> Gold/ 90% efficient PSU</a:t>
            </a:r>
          </a:p>
          <a:p>
            <a:pPr marL="171450" indent="-171450" defTabSz="457200">
              <a:lnSpc>
                <a:spcPct val="120000"/>
              </a:lnSpc>
              <a:spcAft>
                <a:spcPts val="138"/>
              </a:spcAft>
              <a:buClr>
                <a:prstClr val="black"/>
              </a:buClr>
              <a:buSzPct val="100000"/>
              <a:buFont typeface="Arial" charset="0"/>
              <a:buChar char="•"/>
            </a:pPr>
            <a:r>
              <a:rPr lang="en-US" sz="1100" dirty="0">
                <a:solidFill>
                  <a:prstClr val="black"/>
                </a:solidFill>
              </a:rPr>
              <a:t>RAID 1 support</a:t>
            </a:r>
          </a:p>
          <a:p>
            <a:pPr marL="171450" indent="-171450" defTabSz="457200">
              <a:lnSpc>
                <a:spcPct val="120000"/>
              </a:lnSpc>
              <a:spcAft>
                <a:spcPts val="138"/>
              </a:spcAft>
              <a:buClr>
                <a:prstClr val="black"/>
              </a:buClr>
              <a:buSzPct val="100000"/>
              <a:buFont typeface="Arial" charset="0"/>
              <a:buChar char="•"/>
            </a:pPr>
            <a:r>
              <a:rPr lang="en-US" sz="1100" dirty="0">
                <a:solidFill>
                  <a:prstClr val="black"/>
                </a:solidFill>
              </a:rPr>
              <a:t>Dual Independent Display (VGA, DP)  SFF, CMT</a:t>
            </a:r>
          </a:p>
          <a:p>
            <a:pPr marL="171450" indent="-171450" defTabSz="457200">
              <a:lnSpc>
                <a:spcPct val="120000"/>
              </a:lnSpc>
              <a:spcAft>
                <a:spcPts val="138"/>
              </a:spcAft>
              <a:buClr>
                <a:prstClr val="black"/>
              </a:buClr>
              <a:buSzPct val="100000"/>
              <a:buFont typeface="Arial" charset="0"/>
              <a:buChar char="•"/>
            </a:pPr>
            <a:r>
              <a:rPr lang="en-US" sz="1100" dirty="0">
                <a:solidFill>
                  <a:prstClr val="black"/>
                </a:solidFill>
              </a:rPr>
              <a:t>2 – </a:t>
            </a:r>
            <a:r>
              <a:rPr lang="en-US" sz="1100" dirty="0" err="1">
                <a:solidFill>
                  <a:prstClr val="black"/>
                </a:solidFill>
              </a:rPr>
              <a:t>DisplayPort</a:t>
            </a:r>
            <a:r>
              <a:rPr lang="en-US" sz="1100" dirty="0">
                <a:solidFill>
                  <a:prstClr val="black"/>
                </a:solidFill>
              </a:rPr>
              <a:t> and 1 – VGA port (USDT only)</a:t>
            </a:r>
          </a:p>
          <a:p>
            <a:pPr marL="171450" indent="-171450" defTabSz="457200">
              <a:lnSpc>
                <a:spcPct val="120000"/>
              </a:lnSpc>
              <a:spcAft>
                <a:spcPts val="138"/>
              </a:spcAft>
              <a:buClr>
                <a:prstClr val="black"/>
              </a:buClr>
              <a:buSzPct val="100000"/>
              <a:buFont typeface="Arial" charset="0"/>
              <a:buChar char="•"/>
            </a:pPr>
            <a:r>
              <a:rPr lang="en-US" sz="1100" dirty="0">
                <a:solidFill>
                  <a:prstClr val="black"/>
                </a:solidFill>
              </a:rPr>
              <a:t>Intel Smart Response Technology</a:t>
            </a:r>
            <a:r>
              <a:rPr lang="en-US" sz="1100" baseline="30000" dirty="0">
                <a:solidFill>
                  <a:prstClr val="black"/>
                </a:solidFill>
              </a:rPr>
              <a:t>33</a:t>
            </a:r>
            <a:r>
              <a:rPr lang="en-US" sz="1100" dirty="0">
                <a:solidFill>
                  <a:prstClr val="black"/>
                </a:solidFill>
              </a:rPr>
              <a:t> (optional)</a:t>
            </a:r>
          </a:p>
          <a:p>
            <a:pPr marL="171450" indent="-171450" defTabSz="457200">
              <a:lnSpc>
                <a:spcPct val="120000"/>
              </a:lnSpc>
              <a:spcAft>
                <a:spcPts val="138"/>
              </a:spcAft>
              <a:buClr>
                <a:prstClr val="black"/>
              </a:buClr>
              <a:buSzPct val="100000"/>
              <a:buFont typeface="Arial" charset="0"/>
              <a:buChar char="•"/>
            </a:pPr>
            <a:endParaRPr lang="en-US" sz="1100" dirty="0">
              <a:solidFill>
                <a:prstClr val="black"/>
              </a:solidFill>
            </a:endParaRPr>
          </a:p>
          <a:p>
            <a:pPr marL="171450" indent="-171450" defTabSz="457200">
              <a:lnSpc>
                <a:spcPct val="120000"/>
              </a:lnSpc>
              <a:spcAft>
                <a:spcPts val="138"/>
              </a:spcAft>
              <a:buClr>
                <a:prstClr val="black"/>
              </a:buClr>
              <a:buSzPct val="100000"/>
              <a:buFont typeface="Arial" charset="0"/>
              <a:buChar char="•"/>
            </a:pPr>
            <a:endParaRPr lang="en-US" sz="1100" dirty="0">
              <a:solidFill>
                <a:prstClr val="black"/>
              </a:solidFill>
            </a:endParaRPr>
          </a:p>
        </p:txBody>
      </p:sp>
      <p:sp>
        <p:nvSpPr>
          <p:cNvPr id="95" name="Text Placeholder 18"/>
          <p:cNvSpPr txBox="1">
            <a:spLocks/>
          </p:cNvSpPr>
          <p:nvPr/>
        </p:nvSpPr>
        <p:spPr>
          <a:xfrm>
            <a:off x="4510088" y="3416300"/>
            <a:ext cx="4024312" cy="3039533"/>
          </a:xfrm>
          <a:prstGeom prst="rect">
            <a:avLst/>
          </a:prstGeom>
        </p:spPr>
        <p:txBody>
          <a:bodyPr/>
          <a:lstStyle>
            <a:lvl1pPr marL="0" indent="0" algn="l" defTabSz="457200" rtl="0" eaLnBrk="1" latinLnBrk="0" hangingPunct="1">
              <a:lnSpc>
                <a:spcPct val="120000"/>
              </a:lnSpc>
              <a:spcBef>
                <a:spcPts val="0"/>
              </a:spcBef>
              <a:spcAft>
                <a:spcPts val="140"/>
              </a:spcAft>
              <a:buSzPct val="100000"/>
              <a:buFont typeface="Arial"/>
              <a:buNone/>
              <a:defRPr sz="1400" kern="1200">
                <a:solidFill>
                  <a:schemeClr val="tx1"/>
                </a:solidFill>
                <a:latin typeface="HPFutura Light" pitchFamily="50" charset="0"/>
                <a:ea typeface="+mn-ea"/>
                <a:cs typeface="+mn-cs"/>
              </a:defRPr>
            </a:lvl1pPr>
            <a:lvl2pPr marL="165100" indent="-165100" algn="l" defTabSz="430213" rtl="0" eaLnBrk="1" latinLnBrk="0" hangingPunct="1">
              <a:lnSpc>
                <a:spcPct val="120000"/>
              </a:lnSpc>
              <a:spcBef>
                <a:spcPts val="0"/>
              </a:spcBef>
              <a:spcAft>
                <a:spcPts val="140"/>
              </a:spcAft>
              <a:buSzPct val="100000"/>
              <a:buFont typeface="Lucida Grande"/>
              <a:buChar char="•"/>
              <a:defRPr sz="1400" kern="1200">
                <a:solidFill>
                  <a:schemeClr val="tx1"/>
                </a:solidFill>
                <a:latin typeface="HPFutura Light" pitchFamily="50" charset="0"/>
                <a:ea typeface="+mn-ea"/>
                <a:cs typeface="+mn-cs"/>
              </a:defRPr>
            </a:lvl2pPr>
            <a:lvl3pPr marL="300038" indent="-125413" algn="l" defTabSz="457200" rtl="0" eaLnBrk="1" latinLnBrk="0" hangingPunct="1">
              <a:lnSpc>
                <a:spcPct val="120000"/>
              </a:lnSpc>
              <a:spcBef>
                <a:spcPts val="0"/>
              </a:spcBef>
              <a:spcAft>
                <a:spcPts val="140"/>
              </a:spcAft>
              <a:buFont typeface="Lucida Grande"/>
              <a:buChar char="–"/>
              <a:defRPr sz="1400" kern="1200">
                <a:solidFill>
                  <a:schemeClr val="tx1"/>
                </a:solidFill>
                <a:latin typeface="HPFutura Light" pitchFamily="50" charset="0"/>
                <a:ea typeface="+mn-ea"/>
                <a:cs typeface="+mn-cs"/>
              </a:defRPr>
            </a:lvl3pPr>
            <a:lvl4pPr marL="409575" indent="-123825" algn="l" defTabSz="457200" rtl="0" eaLnBrk="1" latinLnBrk="0" hangingPunct="1">
              <a:lnSpc>
                <a:spcPct val="120000"/>
              </a:lnSpc>
              <a:spcBef>
                <a:spcPts val="0"/>
              </a:spcBef>
              <a:spcAft>
                <a:spcPts val="140"/>
              </a:spcAft>
              <a:buSzPct val="80000"/>
              <a:buFont typeface="Courier New"/>
              <a:buChar char="o"/>
              <a:defRPr lang="en-US" sz="1400" kern="1200">
                <a:solidFill>
                  <a:schemeClr val="tx1"/>
                </a:solidFill>
                <a:latin typeface="HPFutura Light" pitchFamily="50" charset="0"/>
                <a:ea typeface="+mn-ea"/>
                <a:cs typeface="+mn-cs"/>
              </a:defRPr>
            </a:lvl4pPr>
            <a:lvl5pPr marL="409575" indent="0" algn="l" defTabSz="457200" rtl="0" eaLnBrk="1" latinLnBrk="0" hangingPunct="1">
              <a:lnSpc>
                <a:spcPct val="120000"/>
              </a:lnSpc>
              <a:spcBef>
                <a:spcPts val="0"/>
              </a:spcBef>
              <a:spcAft>
                <a:spcPts val="140"/>
              </a:spcAft>
              <a:buFont typeface="Arial"/>
              <a:buNone/>
              <a:tabLst/>
              <a:defRPr sz="1400" kern="1200">
                <a:solidFill>
                  <a:schemeClr val="tx1"/>
                </a:solidFill>
                <a:latin typeface="HPFutura Light" pitchFamily="50" charset="0"/>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buClr>
                <a:prstClr val="black"/>
              </a:buClr>
              <a:buFont typeface="Arial" pitchFamily="34" charset="0"/>
              <a:buChar char="•"/>
              <a:defRPr/>
            </a:pPr>
            <a:r>
              <a:rPr lang="en-US" sz="1100" dirty="0" smtClean="0">
                <a:solidFill>
                  <a:prstClr val="black"/>
                </a:solidFill>
                <a:latin typeface="+mn-lt"/>
              </a:rPr>
              <a:t>HP BIOS</a:t>
            </a:r>
          </a:p>
          <a:p>
            <a:pPr marL="171450" indent="-171450">
              <a:buClr>
                <a:prstClr val="black"/>
              </a:buClr>
              <a:buFont typeface="Arial" pitchFamily="34" charset="0"/>
              <a:buChar char="•"/>
              <a:defRPr/>
            </a:pPr>
            <a:r>
              <a:rPr lang="en-US" sz="1100" dirty="0" smtClean="0">
                <a:solidFill>
                  <a:prstClr val="black"/>
                </a:solidFill>
                <a:latin typeface="+mn-lt"/>
              </a:rPr>
              <a:t>Intel Q77 Express Chipset</a:t>
            </a:r>
          </a:p>
          <a:p>
            <a:pPr marL="171450" indent="-171450">
              <a:buClr>
                <a:prstClr val="black"/>
              </a:buClr>
              <a:buFont typeface="Arial" pitchFamily="34" charset="0"/>
              <a:buChar char="•"/>
              <a:defRPr/>
            </a:pPr>
            <a:r>
              <a:rPr lang="en-US" sz="1100" dirty="0" smtClean="0">
                <a:solidFill>
                  <a:prstClr val="black"/>
                </a:solidFill>
                <a:latin typeface="+mn-lt"/>
              </a:rPr>
              <a:t>3</a:t>
            </a:r>
            <a:r>
              <a:rPr lang="en-US" sz="1100" baseline="30000" dirty="0" smtClean="0">
                <a:solidFill>
                  <a:prstClr val="black"/>
                </a:solidFill>
                <a:latin typeface="+mn-lt"/>
              </a:rPr>
              <a:t>rd</a:t>
            </a:r>
            <a:r>
              <a:rPr lang="en-US" sz="1100" dirty="0" smtClean="0">
                <a:solidFill>
                  <a:prstClr val="black"/>
                </a:solidFill>
                <a:latin typeface="+mn-lt"/>
              </a:rPr>
              <a:t> </a:t>
            </a:r>
            <a:r>
              <a:rPr lang="en-US" sz="1100" dirty="0">
                <a:solidFill>
                  <a:prstClr val="black"/>
                </a:solidFill>
                <a:latin typeface="+mn-lt"/>
              </a:rPr>
              <a:t>Generation </a:t>
            </a:r>
            <a:r>
              <a:rPr lang="en-US" sz="1100" dirty="0" smtClean="0">
                <a:solidFill>
                  <a:srgbClr val="000000"/>
                </a:solidFill>
                <a:latin typeface="+mn-lt"/>
                <a:ea typeface="MS PGothic" pitchFamily="34" charset="-128"/>
                <a:cs typeface="Arial" pitchFamily="34" charset="0"/>
              </a:rPr>
              <a:t>Intel</a:t>
            </a:r>
            <a:r>
              <a:rPr lang="en-US" sz="1100" baseline="30000" dirty="0" smtClean="0">
                <a:solidFill>
                  <a:prstClr val="black"/>
                </a:solidFill>
                <a:latin typeface="+mn-lt"/>
              </a:rPr>
              <a:t>®</a:t>
            </a:r>
            <a:r>
              <a:rPr lang="en-US" sz="1100" dirty="0" smtClean="0">
                <a:solidFill>
                  <a:srgbClr val="000000"/>
                </a:solidFill>
                <a:latin typeface="+mn-lt"/>
                <a:ea typeface="MS PGothic" pitchFamily="34" charset="-128"/>
                <a:cs typeface="Arial" pitchFamily="34" charset="0"/>
              </a:rPr>
              <a:t> </a:t>
            </a:r>
            <a:r>
              <a:rPr lang="en-US" sz="1100" dirty="0" err="1" smtClean="0">
                <a:solidFill>
                  <a:srgbClr val="000000"/>
                </a:solidFill>
                <a:latin typeface="+mn-lt"/>
                <a:ea typeface="MS PGothic" pitchFamily="34" charset="-128"/>
                <a:cs typeface="Arial" pitchFamily="34" charset="0"/>
              </a:rPr>
              <a:t>Core</a:t>
            </a:r>
            <a:r>
              <a:rPr lang="en-US" sz="1100" baseline="30000" dirty="0" err="1" smtClean="0">
                <a:solidFill>
                  <a:srgbClr val="000000"/>
                </a:solidFill>
                <a:latin typeface="+mn-lt"/>
                <a:ea typeface="MS PGothic" pitchFamily="34" charset="-128"/>
                <a:cs typeface="Arial" pitchFamily="34" charset="0"/>
              </a:rPr>
              <a:t>TM</a:t>
            </a:r>
            <a:r>
              <a:rPr lang="en-US" sz="1100" baseline="30000" dirty="0" smtClean="0">
                <a:solidFill>
                  <a:srgbClr val="000000"/>
                </a:solidFill>
                <a:latin typeface="+mn-lt"/>
                <a:ea typeface="MS PGothic" pitchFamily="34" charset="-128"/>
                <a:cs typeface="Arial" pitchFamily="34" charset="0"/>
              </a:rPr>
              <a:t>  </a:t>
            </a:r>
            <a:r>
              <a:rPr lang="en-US" sz="1100" dirty="0" smtClean="0">
                <a:solidFill>
                  <a:prstClr val="black"/>
                </a:solidFill>
                <a:latin typeface="+mn-lt"/>
              </a:rPr>
              <a:t>vPro</a:t>
            </a:r>
            <a:r>
              <a:rPr lang="en-US" sz="1100" baseline="30000" dirty="0" smtClean="0">
                <a:solidFill>
                  <a:prstClr val="black"/>
                </a:solidFill>
                <a:latin typeface="+mn-lt"/>
              </a:rPr>
              <a:t>4</a:t>
            </a:r>
            <a:r>
              <a:rPr lang="en-US" sz="1100" dirty="0" smtClean="0">
                <a:solidFill>
                  <a:prstClr val="black"/>
                </a:solidFill>
                <a:latin typeface="+mn-lt"/>
              </a:rPr>
              <a:t> Processor Technology</a:t>
            </a:r>
          </a:p>
          <a:p>
            <a:pPr marL="171450" indent="-171450">
              <a:buClr>
                <a:prstClr val="black"/>
              </a:buClr>
              <a:buFont typeface="Arial" pitchFamily="34" charset="0"/>
              <a:buChar char="•"/>
              <a:defRPr/>
            </a:pPr>
            <a:r>
              <a:rPr lang="en-US" sz="1100" dirty="0" smtClean="0">
                <a:solidFill>
                  <a:prstClr val="black"/>
                </a:solidFill>
                <a:latin typeface="+mn-lt"/>
              </a:rPr>
              <a:t>Common Criteria TPM</a:t>
            </a:r>
          </a:p>
          <a:p>
            <a:pPr marL="171450" indent="-171450">
              <a:buClr>
                <a:prstClr val="black"/>
              </a:buClr>
              <a:buFont typeface="Arial" pitchFamily="34" charset="0"/>
              <a:buChar char="•"/>
              <a:defRPr/>
            </a:pPr>
            <a:r>
              <a:rPr lang="en-US" sz="1100" dirty="0" smtClean="0">
                <a:solidFill>
                  <a:prstClr val="black"/>
                </a:solidFill>
                <a:latin typeface="+mn-lt"/>
              </a:rPr>
              <a:t>HD</a:t>
            </a:r>
            <a:r>
              <a:rPr lang="en-US" sz="1100" baseline="30000" dirty="0" smtClean="0">
                <a:solidFill>
                  <a:srgbClr val="000000"/>
                </a:solidFill>
                <a:latin typeface="+mn-lt"/>
                <a:ea typeface="MS PGothic" pitchFamily="34" charset="-128"/>
                <a:cs typeface="Arial" pitchFamily="34" charset="0"/>
              </a:rPr>
              <a:t>6</a:t>
            </a:r>
            <a:r>
              <a:rPr lang="en-US" sz="1100" dirty="0" smtClean="0">
                <a:solidFill>
                  <a:prstClr val="black"/>
                </a:solidFill>
                <a:latin typeface="+mn-lt"/>
              </a:rPr>
              <a:t> 2500/4000 integrated </a:t>
            </a:r>
            <a:r>
              <a:rPr lang="en-US" sz="1100" dirty="0">
                <a:solidFill>
                  <a:prstClr val="black"/>
                </a:solidFill>
                <a:latin typeface="+mn-lt"/>
              </a:rPr>
              <a:t>graphics – DX11 support</a:t>
            </a:r>
          </a:p>
          <a:p>
            <a:pPr marL="171450" indent="-171450">
              <a:buClr>
                <a:prstClr val="black"/>
              </a:buClr>
              <a:buFont typeface="Arial" pitchFamily="34" charset="0"/>
              <a:buChar char="•"/>
              <a:defRPr/>
            </a:pPr>
            <a:r>
              <a:rPr lang="en-US" sz="1100" dirty="0">
                <a:solidFill>
                  <a:prstClr val="black"/>
                </a:solidFill>
                <a:latin typeface="+mn-lt"/>
              </a:rPr>
              <a:t>SRS Premium Sound</a:t>
            </a:r>
          </a:p>
          <a:p>
            <a:pPr marL="171450" indent="-171450">
              <a:buClr>
                <a:prstClr val="black"/>
              </a:buClr>
              <a:buFont typeface="Arial" pitchFamily="34" charset="0"/>
              <a:buChar char="•"/>
              <a:defRPr/>
            </a:pPr>
            <a:r>
              <a:rPr lang="en-US" sz="1100" dirty="0">
                <a:solidFill>
                  <a:prstClr val="black"/>
                </a:solidFill>
                <a:latin typeface="+mn-lt"/>
              </a:rPr>
              <a:t>USB 3.0 Ports / PCI express 3.0 support</a:t>
            </a:r>
          </a:p>
          <a:p>
            <a:pPr marL="171450" indent="-171450">
              <a:buClr>
                <a:prstClr val="black"/>
              </a:buClr>
              <a:buFont typeface="Arial" pitchFamily="34" charset="0"/>
              <a:buChar char="•"/>
              <a:defRPr/>
            </a:pPr>
            <a:r>
              <a:rPr lang="en-US" sz="1100" dirty="0">
                <a:solidFill>
                  <a:prstClr val="black"/>
                </a:solidFill>
                <a:latin typeface="+mn-lt"/>
              </a:rPr>
              <a:t>DDR3 1600 </a:t>
            </a:r>
            <a:r>
              <a:rPr lang="en-US" sz="1100" dirty="0" smtClean="0">
                <a:solidFill>
                  <a:prstClr val="black"/>
                </a:solidFill>
                <a:latin typeface="+mn-lt"/>
              </a:rPr>
              <a:t>memory / 4 </a:t>
            </a:r>
            <a:r>
              <a:rPr lang="en-US" sz="1100" dirty="0">
                <a:solidFill>
                  <a:prstClr val="black"/>
                </a:solidFill>
                <a:latin typeface="+mn-lt"/>
              </a:rPr>
              <a:t>DIMM </a:t>
            </a:r>
            <a:r>
              <a:rPr lang="en-US" sz="1100" dirty="0" smtClean="0">
                <a:solidFill>
                  <a:prstClr val="black"/>
                </a:solidFill>
                <a:latin typeface="+mn-lt"/>
              </a:rPr>
              <a:t>slots / up </a:t>
            </a:r>
            <a:r>
              <a:rPr lang="en-US" sz="1100" dirty="0">
                <a:solidFill>
                  <a:prstClr val="black"/>
                </a:solidFill>
                <a:latin typeface="+mn-lt"/>
              </a:rPr>
              <a:t>to </a:t>
            </a:r>
            <a:r>
              <a:rPr lang="en-US" sz="1100" dirty="0" smtClean="0">
                <a:solidFill>
                  <a:prstClr val="black"/>
                </a:solidFill>
                <a:latin typeface="+mn-lt"/>
              </a:rPr>
              <a:t>32GB</a:t>
            </a:r>
            <a:r>
              <a:rPr lang="en-US" sz="1100" baseline="30000" dirty="0" smtClean="0">
                <a:solidFill>
                  <a:prstClr val="black"/>
                </a:solidFill>
                <a:latin typeface="+mn-lt"/>
              </a:rPr>
              <a:t>41</a:t>
            </a:r>
            <a:endParaRPr lang="en-US" sz="1100" dirty="0">
              <a:solidFill>
                <a:prstClr val="black"/>
              </a:solidFill>
              <a:latin typeface="+mn-lt"/>
            </a:endParaRPr>
          </a:p>
          <a:p>
            <a:pPr marL="171450" indent="-171450">
              <a:buClr>
                <a:prstClr val="black"/>
              </a:buClr>
              <a:buFont typeface="Arial" pitchFamily="34" charset="0"/>
              <a:buChar char="•"/>
              <a:defRPr/>
            </a:pPr>
            <a:r>
              <a:rPr lang="en-US" sz="1100" dirty="0">
                <a:solidFill>
                  <a:prstClr val="black"/>
                </a:solidFill>
                <a:latin typeface="+mn-lt"/>
              </a:rPr>
              <a:t>PS/2 – Serial – 32 bit PCI </a:t>
            </a:r>
            <a:endParaRPr lang="en-US" sz="1100" dirty="0" smtClean="0">
              <a:solidFill>
                <a:prstClr val="black"/>
              </a:solidFill>
              <a:latin typeface="+mn-lt"/>
            </a:endParaRPr>
          </a:p>
          <a:p>
            <a:pPr marL="171450" indent="-171450">
              <a:buClr>
                <a:prstClr val="black"/>
              </a:buClr>
              <a:buFont typeface="Arial" pitchFamily="34" charset="0"/>
              <a:buChar char="•"/>
              <a:defRPr/>
            </a:pPr>
            <a:r>
              <a:rPr lang="en-US" sz="1100" dirty="0" smtClean="0">
                <a:solidFill>
                  <a:prstClr val="black"/>
                </a:solidFill>
                <a:latin typeface="+mn-lt"/>
              </a:rPr>
              <a:t>2 </a:t>
            </a:r>
            <a:r>
              <a:rPr lang="en-US" sz="1100" dirty="0" err="1" smtClean="0">
                <a:solidFill>
                  <a:prstClr val="black"/>
                </a:solidFill>
                <a:latin typeface="+mn-lt"/>
              </a:rPr>
              <a:t>PCIe</a:t>
            </a:r>
            <a:r>
              <a:rPr lang="en-US" sz="1100" dirty="0" smtClean="0">
                <a:solidFill>
                  <a:prstClr val="black"/>
                </a:solidFill>
                <a:latin typeface="+mn-lt"/>
              </a:rPr>
              <a:t> x16 slots (CMT and SFF)</a:t>
            </a:r>
          </a:p>
          <a:p>
            <a:pPr marL="171450" indent="-171450">
              <a:buClr>
                <a:prstClr val="black"/>
              </a:buClr>
              <a:buFont typeface="Arial" pitchFamily="34" charset="0"/>
              <a:buChar char="•"/>
              <a:defRPr/>
            </a:pPr>
            <a:endParaRPr lang="en-US" sz="1100" dirty="0" smtClean="0">
              <a:solidFill>
                <a:prstClr val="black"/>
              </a:solidFill>
              <a:latin typeface="+mn-lt"/>
            </a:endParaRPr>
          </a:p>
          <a:p>
            <a:pPr marL="171450" indent="-171450">
              <a:buClr>
                <a:prstClr val="black"/>
              </a:buClr>
              <a:buFont typeface="Arial" pitchFamily="34" charset="0"/>
              <a:buChar char="•"/>
              <a:defRPr/>
            </a:pPr>
            <a:endParaRPr lang="en-US" sz="1100" dirty="0">
              <a:solidFill>
                <a:prstClr val="black"/>
              </a:solidFill>
              <a:latin typeface="+mn-lt"/>
            </a:endParaRPr>
          </a:p>
        </p:txBody>
      </p:sp>
      <p:grpSp>
        <p:nvGrpSpPr>
          <p:cNvPr id="2" name="Group 1"/>
          <p:cNvGrpSpPr>
            <a:grpSpLocks/>
          </p:cNvGrpSpPr>
          <p:nvPr/>
        </p:nvGrpSpPr>
        <p:grpSpPr bwMode="auto">
          <a:xfrm>
            <a:off x="320675" y="1306831"/>
            <a:ext cx="4587875" cy="723900"/>
            <a:chOff x="320779" y="970982"/>
            <a:chExt cx="4588082" cy="645168"/>
          </a:xfrm>
          <a:solidFill>
            <a:srgbClr val="0070C0"/>
          </a:solidFill>
        </p:grpSpPr>
        <p:sp>
          <p:nvSpPr>
            <p:cNvPr id="25" name="Text Placeholder 1"/>
            <p:cNvSpPr txBox="1">
              <a:spLocks/>
            </p:cNvSpPr>
            <p:nvPr/>
          </p:nvSpPr>
          <p:spPr>
            <a:xfrm>
              <a:off x="320779" y="970982"/>
              <a:ext cx="4588082" cy="645168"/>
            </a:xfrm>
            <a:prstGeom prst="parallelogram">
              <a:avLst/>
            </a:prstGeom>
            <a:grpFill/>
            <a:ln w="15875" cap="flat" cmpd="sng" algn="ctr">
              <a:noFill/>
              <a:prstDash val="solid"/>
            </a:ln>
            <a:effectLst>
              <a:outerShdw blurRad="50800" dist="38100" dir="4200000" algn="t"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wrap="none" lIns="0" tIns="228600" rIns="0" bIns="228600" anchor="ctr"/>
            <a:lstStyle>
              <a:lvl1pPr marL="0" indent="0" algn="l" defTabSz="457200" rtl="0" eaLnBrk="1" latinLnBrk="0" hangingPunct="1">
                <a:lnSpc>
                  <a:spcPct val="120000"/>
                </a:lnSpc>
                <a:spcBef>
                  <a:spcPts val="0"/>
                </a:spcBef>
                <a:spcAft>
                  <a:spcPts val="140"/>
                </a:spcAft>
                <a:buSzPct val="100000"/>
                <a:buFont typeface="Arial"/>
                <a:buNone/>
                <a:defRPr sz="1800" kern="1200">
                  <a:solidFill>
                    <a:schemeClr val="lt1"/>
                  </a:solidFill>
                  <a:latin typeface="+mn-lt"/>
                  <a:ea typeface="+mn-ea"/>
                  <a:cs typeface="+mn-cs"/>
                </a:defRPr>
              </a:lvl1pPr>
              <a:lvl2pPr marL="165100" indent="-165100" algn="l" defTabSz="430213" rtl="0" eaLnBrk="1" latinLnBrk="0" hangingPunct="1">
                <a:lnSpc>
                  <a:spcPct val="120000"/>
                </a:lnSpc>
                <a:spcBef>
                  <a:spcPts val="0"/>
                </a:spcBef>
                <a:spcAft>
                  <a:spcPts val="140"/>
                </a:spcAft>
                <a:buSzPct val="100000"/>
                <a:buFont typeface="Lucida Grande"/>
                <a:buChar char="•"/>
                <a:defRPr sz="1800" kern="1200">
                  <a:solidFill>
                    <a:schemeClr val="lt1"/>
                  </a:solidFill>
                  <a:latin typeface="+mn-lt"/>
                  <a:ea typeface="+mn-ea"/>
                  <a:cs typeface="+mn-cs"/>
                </a:defRPr>
              </a:lvl2pPr>
              <a:lvl3pPr marL="300038" indent="-125413" algn="l" defTabSz="457200" rtl="0" eaLnBrk="1" latinLnBrk="0" hangingPunct="1">
                <a:lnSpc>
                  <a:spcPct val="120000"/>
                </a:lnSpc>
                <a:spcBef>
                  <a:spcPts val="0"/>
                </a:spcBef>
                <a:spcAft>
                  <a:spcPts val="140"/>
                </a:spcAft>
                <a:buFont typeface="Lucida Grande"/>
                <a:buChar char="–"/>
                <a:defRPr sz="1400" kern="1200">
                  <a:solidFill>
                    <a:schemeClr val="lt1"/>
                  </a:solidFill>
                  <a:latin typeface="+mn-lt"/>
                  <a:ea typeface="+mn-ea"/>
                  <a:cs typeface="+mn-cs"/>
                </a:defRPr>
              </a:lvl3pPr>
              <a:lvl4pPr marL="409575" indent="-123825" algn="l" defTabSz="457200" rtl="0" eaLnBrk="1" latinLnBrk="0" hangingPunct="1">
                <a:lnSpc>
                  <a:spcPct val="120000"/>
                </a:lnSpc>
                <a:spcBef>
                  <a:spcPts val="0"/>
                </a:spcBef>
                <a:spcAft>
                  <a:spcPts val="140"/>
                </a:spcAft>
                <a:buSzPct val="80000"/>
                <a:buFont typeface="Courier New"/>
                <a:buChar char="o"/>
                <a:defRPr lang="en-US" sz="1400" kern="1200" dirty="0" smtClean="0">
                  <a:solidFill>
                    <a:schemeClr val="lt1"/>
                  </a:solidFill>
                  <a:latin typeface="+mn-lt"/>
                  <a:ea typeface="+mn-ea"/>
                  <a:cs typeface="+mn-cs"/>
                </a:defRPr>
              </a:lvl4pPr>
              <a:lvl5pPr marL="409575" indent="0" algn="l" defTabSz="457200" rtl="0" eaLnBrk="1" latinLnBrk="0" hangingPunct="1">
                <a:lnSpc>
                  <a:spcPct val="120000"/>
                </a:lnSpc>
                <a:spcBef>
                  <a:spcPts val="0"/>
                </a:spcBef>
                <a:spcAft>
                  <a:spcPts val="140"/>
                </a:spcAft>
                <a:buFont typeface="Arial"/>
                <a:buNone/>
                <a:tabLst/>
                <a:defRPr sz="1400" kern="1200">
                  <a:solidFill>
                    <a:schemeClr val="lt1"/>
                  </a:solidFill>
                  <a:latin typeface="+mn-lt"/>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lnSpc>
                  <a:spcPct val="100000"/>
                </a:lnSpc>
                <a:spcAft>
                  <a:spcPts val="0"/>
                </a:spcAft>
                <a:defRPr/>
              </a:pPr>
              <a:endParaRPr lang="en-US" sz="1100" dirty="0">
                <a:solidFill>
                  <a:prstClr val="white"/>
                </a:solidFill>
              </a:endParaRPr>
            </a:p>
          </p:txBody>
        </p:sp>
        <p:sp>
          <p:nvSpPr>
            <p:cNvPr id="152586" name="TextBox 49"/>
            <p:cNvSpPr txBox="1">
              <a:spLocks noChangeArrowheads="1"/>
            </p:cNvSpPr>
            <p:nvPr/>
          </p:nvSpPr>
          <p:spPr bwMode="auto">
            <a:xfrm>
              <a:off x="510364" y="1141113"/>
              <a:ext cx="4263655" cy="301733"/>
            </a:xfrm>
            <a:prstGeom prst="rect">
              <a:avLst/>
            </a:prstGeom>
            <a:grpFill/>
            <a:ln w="9525">
              <a:noFill/>
              <a:miter lim="800000"/>
              <a:headEnd/>
              <a:tailEnd/>
            </a:ln>
          </p:spPr>
          <p:txBody>
            <a:bodyPr wrap="square">
              <a:spAutoFit/>
            </a:bodyPr>
            <a:lstStyle/>
            <a:p>
              <a:pPr marL="171450" indent="-171450" algn="ctr" defTabSz="457200">
                <a:buClr>
                  <a:prstClr val="black"/>
                </a:buClr>
              </a:pPr>
              <a:r>
                <a:rPr lang="en-US" sz="1600" b="1" dirty="0">
                  <a:solidFill>
                    <a:prstClr val="white"/>
                  </a:solidFill>
                </a:rPr>
                <a:t>No Compromise</a:t>
              </a:r>
            </a:p>
          </p:txBody>
        </p:sp>
      </p:grpSp>
      <p:sp>
        <p:nvSpPr>
          <p:cNvPr id="14" name="Text Placeholder 5"/>
          <p:cNvSpPr>
            <a:spLocks noGrp="1"/>
          </p:cNvSpPr>
          <p:nvPr>
            <p:ph type="title"/>
          </p:nvPr>
        </p:nvSpPr>
        <p:spPr bwMode="auto">
          <a:xfrm>
            <a:off x="310922" y="244926"/>
            <a:ext cx="8117206" cy="574516"/>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smtClean="0"/>
              <a:t>HP Compaq Elite 8300</a:t>
            </a:r>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13538" y="0"/>
            <a:ext cx="3330462" cy="2715706"/>
          </a:xfrm>
          <a:prstGeom prst="rect">
            <a:avLst/>
          </a:prstGeom>
          <a:noFill/>
          <a:effectLst>
            <a:outerShdw blurRad="76200" dist="50800" dir="2400000" algn="t" rotWithShape="0">
              <a:prstClr val="black">
                <a:alpha val="40000"/>
              </a:prstClr>
            </a:outerShdw>
          </a:effectLst>
        </p:spPr>
      </p:pic>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2776" y="2584803"/>
            <a:ext cx="762180" cy="600217"/>
          </a:xfrm>
          <a:prstGeom prst="rect">
            <a:avLst/>
          </a:prstGeom>
        </p:spPr>
      </p:pic>
      <p:pic>
        <p:nvPicPr>
          <p:cNvPr id="16" name="Picture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70194" y="2606856"/>
            <a:ext cx="734175" cy="578164"/>
          </a:xfrm>
          <a:prstGeom prst="rect">
            <a:avLst/>
          </a:prstGeom>
        </p:spPr>
      </p:pic>
    </p:spTree>
    <p:extLst>
      <p:ext uri="{BB962C8B-B14F-4D97-AF65-F5344CB8AC3E}">
        <p14:creationId xmlns:p14="http://schemas.microsoft.com/office/powerpoint/2010/main" val="287357782"/>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ight Arrow 32"/>
          <p:cNvSpPr/>
          <p:nvPr/>
        </p:nvSpPr>
        <p:spPr bwMode="auto">
          <a:xfrm rot="20353953">
            <a:off x="2081104" y="3252708"/>
            <a:ext cx="583889" cy="659600"/>
          </a:xfrm>
          <a:prstGeom prst="rightArrow">
            <a:avLst>
              <a:gd name="adj1" fmla="val 50000"/>
              <a:gd name="adj2" fmla="val 36380"/>
            </a:avLst>
          </a:prstGeom>
          <a:gradFill flip="none" rotWithShape="1">
            <a:gsLst>
              <a:gs pos="0">
                <a:srgbClr val="03D4A8"/>
              </a:gs>
              <a:gs pos="25000">
                <a:srgbClr val="21D6E0"/>
              </a:gs>
              <a:gs pos="75000">
                <a:srgbClr val="0087E6"/>
              </a:gs>
              <a:gs pos="100000">
                <a:srgbClr val="005CBF"/>
              </a:gs>
            </a:gsLst>
            <a:lin ang="2700000" scaled="0"/>
            <a:tileRect/>
          </a:gradFill>
          <a:ln w="9525" cap="flat" cmpd="sng" algn="ctr">
            <a:noFill/>
            <a:prstDash val="solid"/>
            <a:round/>
            <a:headEnd type="none" w="med" len="med"/>
            <a:tailEnd type="none" w="med" len="med"/>
          </a:ln>
          <a:effectLst>
            <a:outerShdw blurRad="469900" dist="38100" dir="14100000" algn="tr" rotWithShape="0">
              <a:prstClr val="black">
                <a:alpha val="40000"/>
              </a:prstClr>
            </a:outerShdw>
          </a:effectLst>
        </p:spPr>
        <p:txBody>
          <a:bodyPr lIns="91329" tIns="45667" rIns="91329" bIns="45667" anchorCtr="1"/>
          <a:lstStyle/>
          <a:p>
            <a:pPr algn="ctr">
              <a:lnSpc>
                <a:spcPct val="95000"/>
              </a:lnSpc>
              <a:spcBef>
                <a:spcPct val="30000"/>
              </a:spcBef>
              <a:buClr>
                <a:srgbClr val="FFFFFF"/>
              </a:buClr>
              <a:buFont typeface="Wingdings" pitchFamily="2" charset="2"/>
              <a:buNone/>
              <a:defRPr/>
            </a:pPr>
            <a:endParaRPr lang="en-US" sz="1200" dirty="0">
              <a:solidFill>
                <a:srgbClr val="061922"/>
              </a:solidFill>
              <a:effectLst>
                <a:outerShdw blurRad="38100" dist="38100" dir="2700000" algn="tl">
                  <a:srgbClr val="000000">
                    <a:alpha val="43137"/>
                  </a:srgbClr>
                </a:outerShdw>
              </a:effectLst>
              <a:latin typeface="+mj-lt"/>
            </a:endParaRPr>
          </a:p>
        </p:txBody>
      </p:sp>
      <p:sp>
        <p:nvSpPr>
          <p:cNvPr id="9" name="TextBox 8"/>
          <p:cNvSpPr txBox="1"/>
          <p:nvPr/>
        </p:nvSpPr>
        <p:spPr>
          <a:xfrm>
            <a:off x="4925407" y="1718271"/>
            <a:ext cx="1376043" cy="2133600"/>
          </a:xfrm>
          <a:prstGeom prst="round2SameRect">
            <a:avLst>
              <a:gd name="adj1" fmla="val 9723"/>
              <a:gd name="adj2" fmla="val 0"/>
            </a:avLst>
          </a:prstGeom>
          <a:solidFill>
            <a:srgbClr val="0070C0"/>
          </a:solidFill>
          <a:effectLst>
            <a:outerShdw blurRad="76200" dist="76200" dir="5400000" algn="t"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wrap="square" lIns="0" tIns="45700" rIns="0" bIns="45700" rtlCol="0" anchor="t">
            <a:noAutofit/>
          </a:bodyPr>
          <a:lstStyle/>
          <a:p>
            <a:pPr algn="ctr"/>
            <a:r>
              <a:rPr lang="en-US" sz="1200" dirty="0">
                <a:solidFill>
                  <a:srgbClr val="FFFFFF"/>
                </a:solidFill>
                <a:latin typeface="+mj-lt"/>
              </a:rPr>
              <a:t>Smart Performance with a Speed Boost and a Seamless Visual Experience</a:t>
            </a:r>
          </a:p>
        </p:txBody>
      </p:sp>
      <p:sp>
        <p:nvSpPr>
          <p:cNvPr id="10" name="TextBox 9"/>
          <p:cNvSpPr txBox="1"/>
          <p:nvPr/>
        </p:nvSpPr>
        <p:spPr>
          <a:xfrm>
            <a:off x="2734821" y="2197002"/>
            <a:ext cx="1450813" cy="1981200"/>
          </a:xfrm>
          <a:prstGeom prst="round2SameRect">
            <a:avLst>
              <a:gd name="adj1" fmla="val 11111"/>
              <a:gd name="adj2" fmla="val 0"/>
            </a:avLst>
          </a:prstGeom>
          <a:solidFill>
            <a:srgbClr val="0070C0"/>
          </a:solidFill>
          <a:effectLst>
            <a:outerShdw blurRad="76200" dist="76200" dir="5400000" algn="t"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wrap="square" lIns="0" tIns="45700" rIns="0" bIns="45700" rtlCol="0" anchor="t">
            <a:noAutofit/>
          </a:bodyPr>
          <a:lstStyle/>
          <a:p>
            <a:pPr algn="ctr"/>
            <a:r>
              <a:rPr lang="en-US" sz="1200" dirty="0">
                <a:solidFill>
                  <a:srgbClr val="FFFFFF"/>
                </a:solidFill>
                <a:latin typeface="+mj-lt"/>
              </a:rPr>
              <a:t>Smart Performance and a Seamless Visual Experience  Starts Here</a:t>
            </a:r>
          </a:p>
        </p:txBody>
      </p:sp>
      <p:sp>
        <p:nvSpPr>
          <p:cNvPr id="11" name="TextBox 10"/>
          <p:cNvSpPr txBox="1"/>
          <p:nvPr/>
        </p:nvSpPr>
        <p:spPr>
          <a:xfrm>
            <a:off x="653143" y="2824851"/>
            <a:ext cx="1398277" cy="1981200"/>
          </a:xfrm>
          <a:prstGeom prst="round2SameRect">
            <a:avLst>
              <a:gd name="adj1" fmla="val 9723"/>
              <a:gd name="adj2" fmla="val 0"/>
            </a:avLst>
          </a:prstGeom>
          <a:solidFill>
            <a:srgbClr val="0070C0"/>
          </a:solidFill>
          <a:effectLst>
            <a:outerShdw blurRad="76200" dist="76200" dir="5400000" algn="t"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wrap="square" lIns="91395" tIns="182794" rIns="91395" bIns="45700" rtlCol="0" anchor="t">
            <a:noAutofit/>
          </a:bodyPr>
          <a:lstStyle/>
          <a:p>
            <a:pPr algn="ctr"/>
            <a:r>
              <a:rPr lang="en-US" sz="1200" dirty="0">
                <a:solidFill>
                  <a:srgbClr val="FFFFFF"/>
                </a:solidFill>
                <a:latin typeface="+mj-lt"/>
              </a:rPr>
              <a:t>Intel’s Classic, Reliable Processor</a:t>
            </a:r>
          </a:p>
        </p:txBody>
      </p:sp>
      <p:sp>
        <p:nvSpPr>
          <p:cNvPr id="12" name="Title 1"/>
          <p:cNvSpPr>
            <a:spLocks noGrp="1"/>
          </p:cNvSpPr>
          <p:nvPr>
            <p:ph type="title"/>
          </p:nvPr>
        </p:nvSpPr>
        <p:spPr>
          <a:xfrm>
            <a:off x="538776" y="326510"/>
            <a:ext cx="7837714" cy="685800"/>
          </a:xfrm>
          <a:prstGeom prst="rect">
            <a:avLst/>
          </a:prstGeom>
        </p:spPr>
        <p:txBody>
          <a:bodyPr lIns="91387" tIns="45694" rIns="91387" bIns="45694" anchor="t">
            <a:noAutofit/>
          </a:bodyPr>
          <a:lstStyle/>
          <a:p>
            <a:pPr>
              <a:lnSpc>
                <a:spcPct val="100000"/>
              </a:lnSpc>
            </a:pPr>
            <a:r>
              <a:rPr lang="en-US" altLang="zh-CN" sz="2900" dirty="0" smtClean="0"/>
              <a:t>Intel Good , Better and Best </a:t>
            </a:r>
            <a:endParaRPr lang="en-US" sz="2900" dirty="0">
              <a:cs typeface="Neo Sans Intel" pitchFamily="34" charset="0"/>
            </a:endParaRPr>
          </a:p>
        </p:txBody>
      </p:sp>
      <p:sp>
        <p:nvSpPr>
          <p:cNvPr id="14" name="AutoShape 9"/>
          <p:cNvSpPr>
            <a:spLocks noChangeArrowheads="1"/>
          </p:cNvSpPr>
          <p:nvPr/>
        </p:nvSpPr>
        <p:spPr bwMode="auto">
          <a:xfrm>
            <a:off x="671291" y="5725993"/>
            <a:ext cx="7819573" cy="562127"/>
          </a:xfrm>
          <a:prstGeom prst="roundRect">
            <a:avLst>
              <a:gd name="adj" fmla="val 16667"/>
            </a:avLst>
          </a:prstGeom>
          <a:solidFill>
            <a:srgbClr val="0071C5"/>
          </a:solidFill>
          <a:ln>
            <a:solidFill>
              <a:schemeClr val="accent4"/>
            </a:solidFill>
            <a:headEnd/>
            <a:tailEnd/>
          </a:ln>
        </p:spPr>
        <p:style>
          <a:lnRef idx="0">
            <a:schemeClr val="accent2"/>
          </a:lnRef>
          <a:fillRef idx="3">
            <a:schemeClr val="accent2"/>
          </a:fillRef>
          <a:effectRef idx="3">
            <a:schemeClr val="accent2"/>
          </a:effectRef>
          <a:fontRef idx="minor">
            <a:schemeClr val="lt1"/>
          </a:fontRef>
        </p:style>
        <p:txBody>
          <a:bodyPr wrap="square" lIns="91395" tIns="45700" rIns="91395" bIns="45700" anchor="ctr"/>
          <a:lstStyle/>
          <a:p>
            <a:pPr algn="ctr" defTabSz="913817"/>
            <a:r>
              <a:rPr lang="en-US" b="1" dirty="0">
                <a:solidFill>
                  <a:srgbClr val="FFDA00"/>
                </a:solidFill>
                <a:effectLst>
                  <a:outerShdw blurRad="38100" dist="38100" dir="2700000" algn="tl">
                    <a:srgbClr val="000000">
                      <a:alpha val="43137"/>
                    </a:srgbClr>
                  </a:outerShdw>
                </a:effectLst>
              </a:rPr>
              <a:t>Intel</a:t>
            </a:r>
            <a:r>
              <a:rPr lang="en-US" b="1" baseline="30000" dirty="0">
                <a:solidFill>
                  <a:srgbClr val="FFDA00"/>
                </a:solidFill>
                <a:effectLst>
                  <a:outerShdw blurRad="38100" dist="38100" dir="2700000" algn="tl">
                    <a:srgbClr val="000000">
                      <a:alpha val="43137"/>
                    </a:srgbClr>
                  </a:outerShdw>
                </a:effectLst>
              </a:rPr>
              <a:t>®</a:t>
            </a:r>
            <a:r>
              <a:rPr lang="en-US" b="1" dirty="0">
                <a:solidFill>
                  <a:srgbClr val="FFDA00"/>
                </a:solidFill>
                <a:effectLst>
                  <a:outerShdw blurRad="38100" dist="38100" dir="2700000" algn="tl">
                    <a:srgbClr val="000000">
                      <a:alpha val="43137"/>
                    </a:srgbClr>
                  </a:outerShdw>
                </a:effectLst>
              </a:rPr>
              <a:t> vPro™</a:t>
            </a:r>
            <a:r>
              <a:rPr lang="en-US" b="1" dirty="0">
                <a:solidFill>
                  <a:srgbClr val="FFFFFF"/>
                </a:solidFill>
              </a:rPr>
              <a:t> </a:t>
            </a:r>
            <a:r>
              <a:rPr lang="en-US" b="1" i="1" dirty="0">
                <a:solidFill>
                  <a:srgbClr val="FFFFFF"/>
                </a:solidFill>
              </a:rPr>
              <a:t>The Best Platform for Businesses of All Sizes </a:t>
            </a:r>
            <a:endParaRPr lang="en-US" b="1" i="1" baseline="30000" dirty="0">
              <a:solidFill>
                <a:srgbClr val="FFFFFF"/>
              </a:solidFill>
            </a:endParaRPr>
          </a:p>
        </p:txBody>
      </p:sp>
      <p:sp>
        <p:nvSpPr>
          <p:cNvPr id="15" name="TextBox 14"/>
          <p:cNvSpPr txBox="1"/>
          <p:nvPr/>
        </p:nvSpPr>
        <p:spPr>
          <a:xfrm>
            <a:off x="538776" y="1407251"/>
            <a:ext cx="1811854" cy="1384954"/>
          </a:xfrm>
          <a:prstGeom prst="rect">
            <a:avLst/>
          </a:prstGeom>
          <a:noFill/>
        </p:spPr>
        <p:txBody>
          <a:bodyPr wrap="square" lIns="91395" tIns="45700" rIns="91395" bIns="45700" rtlCol="0">
            <a:spAutoFit/>
          </a:bodyPr>
          <a:lstStyle/>
          <a:p>
            <a:pPr marL="119007" indent="-119007">
              <a:buFont typeface="Arial" pitchFamily="34" charset="0"/>
              <a:buChar char="•"/>
            </a:pPr>
            <a:r>
              <a:rPr lang="en-US" sz="1200" dirty="0">
                <a:solidFill>
                  <a:srgbClr val="061922"/>
                </a:solidFill>
                <a:latin typeface="+mj-lt"/>
              </a:rPr>
              <a:t>22 and 32nm process technology</a:t>
            </a:r>
          </a:p>
          <a:p>
            <a:pPr marL="119007" indent="-119007">
              <a:buFont typeface="Arial" pitchFamily="34" charset="0"/>
              <a:buChar char="•"/>
            </a:pPr>
            <a:r>
              <a:rPr lang="en-US" sz="1200" dirty="0">
                <a:solidFill>
                  <a:srgbClr val="061922"/>
                </a:solidFill>
                <a:latin typeface="+mj-lt"/>
              </a:rPr>
              <a:t>Integrated memory controller</a:t>
            </a:r>
          </a:p>
          <a:p>
            <a:pPr marL="119007" indent="-119007">
              <a:buFont typeface="Arial" pitchFamily="34" charset="0"/>
              <a:buChar char="•"/>
            </a:pPr>
            <a:r>
              <a:rPr lang="en-US" sz="1200" dirty="0">
                <a:solidFill>
                  <a:srgbClr val="061922"/>
                </a:solidFill>
                <a:latin typeface="+mj-lt"/>
              </a:rPr>
              <a:t>3 level shared cache</a:t>
            </a:r>
          </a:p>
          <a:p>
            <a:pPr marL="119007" indent="-119007">
              <a:buFont typeface="Arial" pitchFamily="34" charset="0"/>
              <a:buChar char="•"/>
            </a:pPr>
            <a:r>
              <a:rPr lang="en-US" sz="1200" dirty="0">
                <a:solidFill>
                  <a:srgbClr val="061922"/>
                </a:solidFill>
                <a:latin typeface="+mj-lt"/>
              </a:rPr>
              <a:t>Intel</a:t>
            </a:r>
            <a:r>
              <a:rPr lang="en-US" sz="1200" baseline="30000" dirty="0">
                <a:solidFill>
                  <a:srgbClr val="061922"/>
                </a:solidFill>
                <a:latin typeface="+mj-lt"/>
              </a:rPr>
              <a:t>®</a:t>
            </a:r>
            <a:r>
              <a:rPr lang="en-US" sz="1200" dirty="0">
                <a:solidFill>
                  <a:srgbClr val="061922"/>
                </a:solidFill>
                <a:latin typeface="+mj-lt"/>
              </a:rPr>
              <a:t> HD Graphics</a:t>
            </a:r>
          </a:p>
        </p:txBody>
      </p:sp>
      <p:sp>
        <p:nvSpPr>
          <p:cNvPr id="16" name="TextBox 15"/>
          <p:cNvSpPr txBox="1"/>
          <p:nvPr/>
        </p:nvSpPr>
        <p:spPr>
          <a:xfrm>
            <a:off x="2523670" y="1012314"/>
            <a:ext cx="2057400" cy="1387607"/>
          </a:xfrm>
          <a:prstGeom prst="rect">
            <a:avLst/>
          </a:prstGeom>
          <a:noFill/>
        </p:spPr>
        <p:txBody>
          <a:bodyPr wrap="square" lIns="91395" tIns="45700" rIns="91395" bIns="45700" rtlCol="0">
            <a:spAutoFit/>
          </a:bodyPr>
          <a:lstStyle/>
          <a:p>
            <a:pPr marL="119007" indent="-119007">
              <a:buFont typeface="Arial" pitchFamily="34" charset="0"/>
              <a:buChar char="•"/>
            </a:pPr>
            <a:r>
              <a:rPr lang="en-US" sz="1200" dirty="0">
                <a:solidFill>
                  <a:srgbClr val="061922"/>
                </a:solidFill>
                <a:latin typeface="+mj-lt"/>
              </a:rPr>
              <a:t>Intel</a:t>
            </a:r>
            <a:r>
              <a:rPr lang="en-US" sz="1200" baseline="30000" dirty="0">
                <a:solidFill>
                  <a:srgbClr val="061922"/>
                </a:solidFill>
                <a:latin typeface="+mj-lt"/>
              </a:rPr>
              <a:t>®</a:t>
            </a:r>
            <a:r>
              <a:rPr lang="en-US" sz="1200" dirty="0">
                <a:solidFill>
                  <a:srgbClr val="061922"/>
                </a:solidFill>
                <a:latin typeface="+mj-lt"/>
              </a:rPr>
              <a:t> HD Graphics 3000 /4000 Series and enhanced visual features</a:t>
            </a:r>
          </a:p>
          <a:p>
            <a:pPr marL="119007" indent="-119007">
              <a:buFont typeface="Arial" pitchFamily="34" charset="0"/>
              <a:buChar char="•"/>
            </a:pPr>
            <a:r>
              <a:rPr lang="en-US" sz="1200" dirty="0">
                <a:solidFill>
                  <a:srgbClr val="061922"/>
                </a:solidFill>
                <a:latin typeface="+mj-lt"/>
              </a:rPr>
              <a:t>Intel</a:t>
            </a:r>
            <a:r>
              <a:rPr lang="en-US" sz="1200" baseline="30000" dirty="0">
                <a:solidFill>
                  <a:srgbClr val="061922"/>
                </a:solidFill>
                <a:latin typeface="+mj-lt"/>
              </a:rPr>
              <a:t>®</a:t>
            </a:r>
            <a:r>
              <a:rPr lang="en-US" sz="1200" dirty="0">
                <a:solidFill>
                  <a:srgbClr val="061922"/>
                </a:solidFill>
                <a:latin typeface="+mj-lt"/>
              </a:rPr>
              <a:t> Hyper-threading Technology</a:t>
            </a:r>
          </a:p>
          <a:p>
            <a:pPr marL="119007" indent="-119007">
              <a:buFont typeface="Arial" pitchFamily="34" charset="0"/>
              <a:buChar char="•"/>
            </a:pPr>
            <a:endParaRPr lang="en-US" sz="1200" dirty="0">
              <a:solidFill>
                <a:srgbClr val="061922"/>
              </a:solidFill>
              <a:latin typeface="+mj-lt"/>
            </a:endParaRPr>
          </a:p>
        </p:txBody>
      </p:sp>
      <p:sp>
        <p:nvSpPr>
          <p:cNvPr id="17" name="TextBox 16"/>
          <p:cNvSpPr txBox="1"/>
          <p:nvPr/>
        </p:nvSpPr>
        <p:spPr>
          <a:xfrm>
            <a:off x="4803951" y="1034636"/>
            <a:ext cx="1855307" cy="833609"/>
          </a:xfrm>
          <a:prstGeom prst="rect">
            <a:avLst/>
          </a:prstGeom>
          <a:noFill/>
        </p:spPr>
        <p:txBody>
          <a:bodyPr wrap="square" lIns="91395" tIns="45700" rIns="91395" bIns="45700" rtlCol="0">
            <a:spAutoFit/>
          </a:bodyPr>
          <a:lstStyle/>
          <a:p>
            <a:pPr marL="119007" indent="-119007">
              <a:buFont typeface="Arial" pitchFamily="34" charset="0"/>
              <a:buChar char="•"/>
            </a:pPr>
            <a:r>
              <a:rPr lang="en-US" sz="1200" dirty="0">
                <a:solidFill>
                  <a:srgbClr val="061922"/>
                </a:solidFill>
              </a:rPr>
              <a:t>Intel</a:t>
            </a:r>
            <a:r>
              <a:rPr lang="en-US" sz="1200" baseline="30000" dirty="0">
                <a:solidFill>
                  <a:srgbClr val="061922"/>
                </a:solidFill>
              </a:rPr>
              <a:t>® </a:t>
            </a:r>
            <a:r>
              <a:rPr lang="en-US" sz="1200" dirty="0">
                <a:solidFill>
                  <a:srgbClr val="061922"/>
                </a:solidFill>
                <a:latin typeface="+mj-lt"/>
              </a:rPr>
              <a:t>AMT (vPro)</a:t>
            </a:r>
          </a:p>
          <a:p>
            <a:pPr marL="119007" indent="-119007">
              <a:buFont typeface="Arial" pitchFamily="34" charset="0"/>
              <a:buChar char="•"/>
            </a:pPr>
            <a:r>
              <a:rPr lang="en-US" sz="1200" dirty="0">
                <a:solidFill>
                  <a:srgbClr val="061922"/>
                </a:solidFill>
                <a:latin typeface="+mj-lt"/>
              </a:rPr>
              <a:t>Intel</a:t>
            </a:r>
            <a:r>
              <a:rPr lang="en-US" sz="1200" baseline="30000" dirty="0">
                <a:solidFill>
                  <a:srgbClr val="061922"/>
                </a:solidFill>
                <a:latin typeface="+mj-lt"/>
              </a:rPr>
              <a:t>®</a:t>
            </a:r>
            <a:r>
              <a:rPr lang="en-US" sz="1200" dirty="0">
                <a:solidFill>
                  <a:srgbClr val="061922"/>
                </a:solidFill>
                <a:latin typeface="+mj-lt"/>
              </a:rPr>
              <a:t> Turbo Boost Technology 2.0</a:t>
            </a:r>
          </a:p>
          <a:p>
            <a:pPr marL="119007" indent="-119007">
              <a:buFont typeface="Arial" pitchFamily="34" charset="0"/>
              <a:buChar char="•"/>
            </a:pPr>
            <a:endParaRPr lang="en-US" sz="1200" dirty="0">
              <a:solidFill>
                <a:srgbClr val="061922"/>
              </a:solidFill>
              <a:latin typeface="+mj-lt"/>
            </a:endParaRPr>
          </a:p>
        </p:txBody>
      </p:sp>
      <p:sp>
        <p:nvSpPr>
          <p:cNvPr id="18" name="Plus 17"/>
          <p:cNvSpPr/>
          <p:nvPr/>
        </p:nvSpPr>
        <p:spPr bwMode="auto">
          <a:xfrm>
            <a:off x="2122030" y="2749188"/>
            <a:ext cx="457200" cy="457200"/>
          </a:xfrm>
          <a:prstGeom prst="mathPlus">
            <a:avLst/>
          </a:prstGeom>
          <a:solidFill>
            <a:schemeClr val="tx1"/>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none" lIns="91395" tIns="45700" rIns="91395" bIns="45700" numCol="1" rtlCol="0" anchor="ctr" anchorCtr="0" compatLnSpc="1">
            <a:prstTxWarp prst="textNoShape">
              <a:avLst/>
            </a:prstTxWarp>
          </a:bodyPr>
          <a:lstStyle/>
          <a:p>
            <a:pPr algn="ctr" defTabSz="913963"/>
            <a:endParaRPr lang="en-US" sz="1200" dirty="0">
              <a:solidFill>
                <a:srgbClr val="061922"/>
              </a:solidFill>
              <a:latin typeface="+mj-lt"/>
              <a:cs typeface="Arial" charset="0"/>
            </a:endParaRPr>
          </a:p>
        </p:txBody>
      </p:sp>
      <p:sp>
        <p:nvSpPr>
          <p:cNvPr id="20" name="TextBox 19"/>
          <p:cNvSpPr txBox="1"/>
          <p:nvPr/>
        </p:nvSpPr>
        <p:spPr>
          <a:xfrm>
            <a:off x="658360" y="4892989"/>
            <a:ext cx="1756659" cy="833609"/>
          </a:xfrm>
          <a:prstGeom prst="rect">
            <a:avLst/>
          </a:prstGeom>
          <a:noFill/>
        </p:spPr>
        <p:txBody>
          <a:bodyPr wrap="square" lIns="91395" tIns="45700" rIns="91395" bIns="45700" rtlCol="0">
            <a:spAutoFit/>
          </a:bodyPr>
          <a:lstStyle/>
          <a:p>
            <a:r>
              <a:rPr lang="en-US" sz="1200" dirty="0">
                <a:solidFill>
                  <a:srgbClr val="061922"/>
                </a:solidFill>
                <a:latin typeface="+mj-lt"/>
              </a:rPr>
              <a:t>Classic, reliable performance for basic computing tasks</a:t>
            </a:r>
          </a:p>
        </p:txBody>
      </p:sp>
      <p:sp>
        <p:nvSpPr>
          <p:cNvPr id="21" name="TextBox 20"/>
          <p:cNvSpPr txBox="1"/>
          <p:nvPr/>
        </p:nvSpPr>
        <p:spPr>
          <a:xfrm>
            <a:off x="2579227" y="4213586"/>
            <a:ext cx="2325326" cy="1356510"/>
          </a:xfrm>
          <a:prstGeom prst="rect">
            <a:avLst/>
          </a:prstGeom>
          <a:noFill/>
        </p:spPr>
        <p:txBody>
          <a:bodyPr wrap="square" lIns="91395" tIns="45700" rIns="91395" bIns="45700" rtlCol="0">
            <a:noAutofit/>
          </a:bodyPr>
          <a:lstStyle/>
          <a:p>
            <a:r>
              <a:rPr lang="en-US" sz="1200" dirty="0">
                <a:solidFill>
                  <a:srgbClr val="061922"/>
                </a:solidFill>
                <a:latin typeface="+mj-lt"/>
              </a:rPr>
              <a:t>Intel</a:t>
            </a:r>
            <a:r>
              <a:rPr lang="en-US" sz="1200" baseline="30000" dirty="0">
                <a:solidFill>
                  <a:srgbClr val="061922"/>
                </a:solidFill>
                <a:latin typeface="+mj-lt"/>
              </a:rPr>
              <a:t>®</a:t>
            </a:r>
            <a:r>
              <a:rPr lang="en-US" sz="1200" dirty="0">
                <a:solidFill>
                  <a:srgbClr val="061922"/>
                </a:solidFill>
                <a:latin typeface="+mj-lt"/>
              </a:rPr>
              <a:t> HD Graphics 3000/4000 and enhanced visual features for a seamless visual experience.</a:t>
            </a:r>
          </a:p>
          <a:p>
            <a:r>
              <a:rPr lang="en-US" sz="1200" dirty="0">
                <a:solidFill>
                  <a:srgbClr val="061922"/>
                </a:solidFill>
                <a:latin typeface="+mj-lt"/>
              </a:rPr>
              <a:t>Intel</a:t>
            </a:r>
            <a:r>
              <a:rPr lang="en-US" sz="1200" baseline="30000" dirty="0">
                <a:solidFill>
                  <a:srgbClr val="061922"/>
                </a:solidFill>
                <a:latin typeface="+mj-lt"/>
              </a:rPr>
              <a:t>®</a:t>
            </a:r>
            <a:r>
              <a:rPr lang="en-US" sz="1200" dirty="0">
                <a:solidFill>
                  <a:srgbClr val="061922"/>
                </a:solidFill>
                <a:latin typeface="+mj-lt"/>
              </a:rPr>
              <a:t> Hyper-threading Technology for better multi-tasking and responsiveness </a:t>
            </a:r>
          </a:p>
        </p:txBody>
      </p:sp>
      <p:sp>
        <p:nvSpPr>
          <p:cNvPr id="22" name="TextBox 21"/>
          <p:cNvSpPr txBox="1"/>
          <p:nvPr/>
        </p:nvSpPr>
        <p:spPr>
          <a:xfrm>
            <a:off x="4904559" y="4017012"/>
            <a:ext cx="1754699" cy="1387607"/>
          </a:xfrm>
          <a:prstGeom prst="rect">
            <a:avLst/>
          </a:prstGeom>
          <a:noFill/>
        </p:spPr>
        <p:txBody>
          <a:bodyPr wrap="square" lIns="91395" tIns="45700" rIns="91395" bIns="45700" rtlCol="0">
            <a:spAutoFit/>
          </a:bodyPr>
          <a:lstStyle/>
          <a:p>
            <a:r>
              <a:rPr lang="en-US" sz="1200" dirty="0">
                <a:solidFill>
                  <a:srgbClr val="061922"/>
                </a:solidFill>
                <a:latin typeface="+mj-lt"/>
                <a:cs typeface="Tahoma" pitchFamily="34" charset="0"/>
              </a:rPr>
              <a:t>Intel® vPro™ Technology Provides Hardware-enabled Capabilities to Strengthen Security and Reduce Manageability Costs</a:t>
            </a:r>
          </a:p>
        </p:txBody>
      </p:sp>
      <p:sp>
        <p:nvSpPr>
          <p:cNvPr id="23" name="TextBox 22"/>
          <p:cNvSpPr txBox="1"/>
          <p:nvPr/>
        </p:nvSpPr>
        <p:spPr>
          <a:xfrm>
            <a:off x="7000589" y="1435005"/>
            <a:ext cx="1490270" cy="2112069"/>
          </a:xfrm>
          <a:prstGeom prst="round2SameRect">
            <a:avLst>
              <a:gd name="adj1" fmla="val 9723"/>
              <a:gd name="adj2" fmla="val 0"/>
            </a:avLst>
          </a:prstGeom>
          <a:solidFill>
            <a:srgbClr val="0070C0"/>
          </a:solidFill>
          <a:ln>
            <a:noFill/>
          </a:ln>
          <a:effectLst>
            <a:outerShdw blurRad="76200" dist="76200" dir="5400000" algn="t"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wrap="square" lIns="91395" tIns="45700" rIns="91395" bIns="45700" rtlCol="0" anchor="t">
            <a:noAutofit/>
          </a:bodyPr>
          <a:lstStyle/>
          <a:p>
            <a:pPr algn="ctr"/>
            <a:r>
              <a:rPr lang="en-US" sz="1200" dirty="0">
                <a:solidFill>
                  <a:schemeClr val="bg1"/>
                </a:solidFill>
                <a:latin typeface="+mj-lt"/>
              </a:rPr>
              <a:t>Ultimate Smart Performance and a Seamless Visual Experience</a:t>
            </a:r>
          </a:p>
        </p:txBody>
      </p:sp>
      <p:sp>
        <p:nvSpPr>
          <p:cNvPr id="24" name="TextBox 23"/>
          <p:cNvSpPr txBox="1"/>
          <p:nvPr/>
        </p:nvSpPr>
        <p:spPr>
          <a:xfrm>
            <a:off x="6957187" y="416736"/>
            <a:ext cx="1809187" cy="1018274"/>
          </a:xfrm>
          <a:prstGeom prst="rect">
            <a:avLst/>
          </a:prstGeom>
          <a:noFill/>
        </p:spPr>
        <p:txBody>
          <a:bodyPr wrap="square" lIns="91395" tIns="45700" rIns="91395" bIns="45700" rtlCol="0">
            <a:spAutoFit/>
          </a:bodyPr>
          <a:lstStyle/>
          <a:p>
            <a:pPr marL="114246" indent="-114246">
              <a:buFont typeface="Arial" pitchFamily="34" charset="0"/>
              <a:buChar char="•"/>
            </a:pPr>
            <a:r>
              <a:rPr lang="en-US" sz="1200" dirty="0">
                <a:solidFill>
                  <a:srgbClr val="061922"/>
                </a:solidFill>
                <a:latin typeface="+mj-lt"/>
              </a:rPr>
              <a:t>Top-of-the-line speed, cache and features</a:t>
            </a:r>
          </a:p>
          <a:p>
            <a:pPr marL="114246" indent="-114246">
              <a:buFont typeface="Arial" pitchFamily="34" charset="0"/>
              <a:buChar char="•"/>
            </a:pPr>
            <a:r>
              <a:rPr lang="en-US" sz="1200" dirty="0">
                <a:solidFill>
                  <a:srgbClr val="061922"/>
                </a:solidFill>
                <a:latin typeface="+mj-lt"/>
              </a:rPr>
              <a:t>Up to 8-way Multi-task processing</a:t>
            </a:r>
          </a:p>
        </p:txBody>
      </p:sp>
      <p:sp>
        <p:nvSpPr>
          <p:cNvPr id="27" name="TextBox 26"/>
          <p:cNvSpPr txBox="1"/>
          <p:nvPr/>
        </p:nvSpPr>
        <p:spPr>
          <a:xfrm>
            <a:off x="6957180" y="3705849"/>
            <a:ext cx="1693134" cy="2009933"/>
          </a:xfrm>
          <a:prstGeom prst="rect">
            <a:avLst/>
          </a:prstGeom>
          <a:noFill/>
        </p:spPr>
        <p:txBody>
          <a:bodyPr wrap="square" lIns="91395" tIns="45700" rIns="0" bIns="45700" rtlCol="0">
            <a:spAutoFit/>
          </a:bodyPr>
          <a:lstStyle/>
          <a:p>
            <a:r>
              <a:rPr lang="en-US" sz="1200" dirty="0">
                <a:solidFill>
                  <a:srgbClr val="061922"/>
                </a:solidFill>
                <a:latin typeface="+mj-lt"/>
                <a:cs typeface="Tahoma" pitchFamily="34" charset="0"/>
              </a:rPr>
              <a:t>Get the ultimate in smart performance and seamless visual experience with top-of-the-line speed, cache, features</a:t>
            </a:r>
            <a:r>
              <a:rPr lang="en-US" sz="1200" dirty="0">
                <a:solidFill>
                  <a:srgbClr val="061922"/>
                </a:solidFill>
                <a:latin typeface="+mj-lt"/>
              </a:rPr>
              <a:t>, and up to 8-way multitasking for exceptional responsiveness</a:t>
            </a:r>
            <a:endParaRPr lang="en-US" sz="1200" dirty="0">
              <a:solidFill>
                <a:srgbClr val="061922"/>
              </a:solidFill>
              <a:latin typeface="+mj-lt"/>
              <a:cs typeface="Tahoma" pitchFamily="34" charset="0"/>
            </a:endParaRPr>
          </a:p>
        </p:txBody>
      </p:sp>
      <p:sp>
        <p:nvSpPr>
          <p:cNvPr id="29" name="Right Arrow 28"/>
          <p:cNvSpPr/>
          <p:nvPr/>
        </p:nvSpPr>
        <p:spPr bwMode="auto">
          <a:xfrm rot="20353953">
            <a:off x="4287228" y="2788019"/>
            <a:ext cx="583889" cy="659600"/>
          </a:xfrm>
          <a:prstGeom prst="rightArrow">
            <a:avLst>
              <a:gd name="adj1" fmla="val 50000"/>
              <a:gd name="adj2" fmla="val 36380"/>
            </a:avLst>
          </a:prstGeom>
          <a:gradFill flip="none" rotWithShape="1">
            <a:gsLst>
              <a:gs pos="0">
                <a:srgbClr val="03D4A8"/>
              </a:gs>
              <a:gs pos="25000">
                <a:srgbClr val="21D6E0"/>
              </a:gs>
              <a:gs pos="75000">
                <a:srgbClr val="0087E6"/>
              </a:gs>
              <a:gs pos="100000">
                <a:srgbClr val="005CBF"/>
              </a:gs>
            </a:gsLst>
            <a:lin ang="2700000" scaled="0"/>
            <a:tileRect/>
          </a:gradFill>
          <a:ln w="9525" cap="flat" cmpd="sng" algn="ctr">
            <a:noFill/>
            <a:prstDash val="solid"/>
            <a:round/>
            <a:headEnd type="none" w="med" len="med"/>
            <a:tailEnd type="none" w="med" len="med"/>
          </a:ln>
          <a:effectLst>
            <a:outerShdw blurRad="469900" dist="38100" dir="14100000" algn="tr" rotWithShape="0">
              <a:prstClr val="black">
                <a:alpha val="40000"/>
              </a:prstClr>
            </a:outerShdw>
          </a:effectLst>
        </p:spPr>
        <p:txBody>
          <a:bodyPr lIns="91329" tIns="45667" rIns="91329" bIns="45667" anchorCtr="1"/>
          <a:lstStyle/>
          <a:p>
            <a:pPr algn="ctr">
              <a:lnSpc>
                <a:spcPct val="95000"/>
              </a:lnSpc>
              <a:spcBef>
                <a:spcPct val="30000"/>
              </a:spcBef>
              <a:buClr>
                <a:srgbClr val="FFFFFF"/>
              </a:buClr>
              <a:buFont typeface="Wingdings" pitchFamily="2" charset="2"/>
              <a:buNone/>
              <a:defRPr/>
            </a:pPr>
            <a:endParaRPr lang="en-US" sz="1200" dirty="0">
              <a:solidFill>
                <a:srgbClr val="061922"/>
              </a:solidFill>
              <a:effectLst>
                <a:outerShdw blurRad="38100" dist="38100" dir="2700000" algn="tl">
                  <a:srgbClr val="000000">
                    <a:alpha val="43137"/>
                  </a:srgbClr>
                </a:outerShdw>
              </a:effectLst>
              <a:latin typeface="+mj-lt"/>
            </a:endParaRPr>
          </a:p>
        </p:txBody>
      </p:sp>
      <p:sp>
        <p:nvSpPr>
          <p:cNvPr id="30" name="Plus 29"/>
          <p:cNvSpPr/>
          <p:nvPr/>
        </p:nvSpPr>
        <p:spPr bwMode="auto">
          <a:xfrm>
            <a:off x="4328154" y="2284493"/>
            <a:ext cx="457200" cy="457200"/>
          </a:xfrm>
          <a:prstGeom prst="mathPlus">
            <a:avLst/>
          </a:prstGeom>
          <a:solidFill>
            <a:schemeClr val="tx1"/>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none" lIns="91395" tIns="45700" rIns="91395" bIns="45700" numCol="1" rtlCol="0" anchor="ctr" anchorCtr="0" compatLnSpc="1">
            <a:prstTxWarp prst="textNoShape">
              <a:avLst/>
            </a:prstTxWarp>
          </a:bodyPr>
          <a:lstStyle/>
          <a:p>
            <a:pPr algn="ctr" defTabSz="913963"/>
            <a:endParaRPr lang="en-US" sz="1200" dirty="0">
              <a:solidFill>
                <a:srgbClr val="061922"/>
              </a:solidFill>
              <a:latin typeface="+mj-lt"/>
              <a:cs typeface="Arial" charset="0"/>
            </a:endParaRPr>
          </a:p>
        </p:txBody>
      </p:sp>
      <p:sp>
        <p:nvSpPr>
          <p:cNvPr id="35" name="Right Arrow 34"/>
          <p:cNvSpPr/>
          <p:nvPr/>
        </p:nvSpPr>
        <p:spPr bwMode="auto">
          <a:xfrm rot="20353953">
            <a:off x="6389727" y="2371765"/>
            <a:ext cx="583889" cy="659600"/>
          </a:xfrm>
          <a:prstGeom prst="rightArrow">
            <a:avLst>
              <a:gd name="adj1" fmla="val 50000"/>
              <a:gd name="adj2" fmla="val 36380"/>
            </a:avLst>
          </a:prstGeom>
          <a:gradFill flip="none" rotWithShape="1">
            <a:gsLst>
              <a:gs pos="0">
                <a:srgbClr val="03D4A8"/>
              </a:gs>
              <a:gs pos="25000">
                <a:srgbClr val="21D6E0"/>
              </a:gs>
              <a:gs pos="75000">
                <a:srgbClr val="0087E6"/>
              </a:gs>
              <a:gs pos="100000">
                <a:srgbClr val="005CBF"/>
              </a:gs>
            </a:gsLst>
            <a:lin ang="2700000" scaled="0"/>
            <a:tileRect/>
          </a:gradFill>
          <a:ln w="9525" cap="flat" cmpd="sng" algn="ctr">
            <a:noFill/>
            <a:prstDash val="solid"/>
            <a:round/>
            <a:headEnd type="none" w="med" len="med"/>
            <a:tailEnd type="none" w="med" len="med"/>
          </a:ln>
          <a:effectLst>
            <a:outerShdw blurRad="469900" dist="38100" dir="14100000" algn="tr" rotWithShape="0">
              <a:prstClr val="black">
                <a:alpha val="40000"/>
              </a:prstClr>
            </a:outerShdw>
          </a:effectLst>
        </p:spPr>
        <p:txBody>
          <a:bodyPr lIns="91329" tIns="45667" rIns="91329" bIns="45667" anchorCtr="1"/>
          <a:lstStyle/>
          <a:p>
            <a:pPr algn="ctr">
              <a:lnSpc>
                <a:spcPct val="95000"/>
              </a:lnSpc>
              <a:spcBef>
                <a:spcPct val="30000"/>
              </a:spcBef>
              <a:buClr>
                <a:srgbClr val="FFFFFF"/>
              </a:buClr>
              <a:buFont typeface="Wingdings" pitchFamily="2" charset="2"/>
              <a:buNone/>
              <a:defRPr/>
            </a:pPr>
            <a:endParaRPr lang="en-US" sz="1200" dirty="0">
              <a:solidFill>
                <a:srgbClr val="061922"/>
              </a:solidFill>
              <a:effectLst>
                <a:outerShdw blurRad="38100" dist="38100" dir="2700000" algn="tl">
                  <a:srgbClr val="000000">
                    <a:alpha val="43137"/>
                  </a:srgbClr>
                </a:outerShdw>
              </a:effectLst>
              <a:latin typeface="+mj-lt"/>
            </a:endParaRPr>
          </a:p>
        </p:txBody>
      </p:sp>
      <p:sp>
        <p:nvSpPr>
          <p:cNvPr id="36" name="Plus 35"/>
          <p:cNvSpPr/>
          <p:nvPr/>
        </p:nvSpPr>
        <p:spPr bwMode="auto">
          <a:xfrm>
            <a:off x="6430651" y="1868238"/>
            <a:ext cx="457200" cy="457200"/>
          </a:xfrm>
          <a:prstGeom prst="mathPlus">
            <a:avLst/>
          </a:prstGeom>
          <a:solidFill>
            <a:schemeClr val="tx1"/>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none" lIns="91395" tIns="45700" rIns="91395" bIns="45700" numCol="1" rtlCol="0" anchor="ctr" anchorCtr="0" compatLnSpc="1">
            <a:prstTxWarp prst="textNoShape">
              <a:avLst/>
            </a:prstTxWarp>
          </a:bodyPr>
          <a:lstStyle/>
          <a:p>
            <a:pPr algn="ctr" defTabSz="913963"/>
            <a:endParaRPr lang="en-US" sz="1200" dirty="0">
              <a:solidFill>
                <a:srgbClr val="061922"/>
              </a:solidFill>
              <a:latin typeface="+mj-lt"/>
              <a:cs typeface="Arial" charset="0"/>
            </a:endParaRPr>
          </a:p>
        </p:txBody>
      </p:sp>
      <p:sp>
        <p:nvSpPr>
          <p:cNvPr id="37" name="Slide Number Placeholder 1"/>
          <p:cNvSpPr>
            <a:spLocks noGrp="1"/>
          </p:cNvSpPr>
          <p:nvPr>
            <p:ph type="sldNum" sz="quarter" idx="4294967295"/>
          </p:nvPr>
        </p:nvSpPr>
        <p:spPr>
          <a:xfrm>
            <a:off x="-3454" y="6592384"/>
            <a:ext cx="2901776" cy="265622"/>
          </a:xfrm>
          <a:prstGeom prst="rect">
            <a:avLst/>
          </a:prstGeom>
        </p:spPr>
        <p:txBody>
          <a:bodyPr/>
          <a:lstStyle/>
          <a:p>
            <a:pPr algn="l"/>
            <a:fld id="{FD44707B-D922-47D5-BD24-D96E91B70543}" type="slidenum">
              <a:rPr lang="en-US" sz="900"/>
              <a:pPr algn="l"/>
              <a:t>42</a:t>
            </a:fld>
            <a:r>
              <a:rPr lang="en-US" sz="900" dirty="0"/>
              <a:t>	</a:t>
            </a:r>
          </a:p>
        </p:txBody>
      </p:sp>
      <p:pic>
        <p:nvPicPr>
          <p:cNvPr id="38" name="Picture 3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60920" y="2661777"/>
            <a:ext cx="978980" cy="770947"/>
          </a:xfrm>
          <a:prstGeom prst="rect">
            <a:avLst/>
          </a:prstGeom>
        </p:spPr>
      </p:pic>
      <p:pic>
        <p:nvPicPr>
          <p:cNvPr id="39" name="Picture 3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60104" y="2977788"/>
            <a:ext cx="932186" cy="734098"/>
          </a:xfrm>
          <a:prstGeom prst="rect">
            <a:avLst/>
          </a:prstGeom>
        </p:spPr>
      </p:pic>
      <p:pic>
        <p:nvPicPr>
          <p:cNvPr id="9218" name="Picture 2" descr="C:\Users\ecampoy\Documents\Content\1H 2012\Intel Brand Identity\English_ci3\Digital_ci3\ci3_d_rgb_3000.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02873" y="3219308"/>
            <a:ext cx="1114697" cy="877824"/>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ecampoy\Documents\Content\1H 2012\Intel Brand Identity\English_pp_1stGen\Digital_pp_1stGen\pp_a_rgb_3000.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85924" y="3795771"/>
            <a:ext cx="1132727" cy="892023"/>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1" y="13609"/>
            <a:ext cx="9143999" cy="338542"/>
          </a:xfrm>
          <a:prstGeom prst="rect">
            <a:avLst/>
          </a:prstGeom>
          <a:solidFill>
            <a:srgbClr val="EF41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26" tIns="45714" rIns="91426" bIns="45714" rtlCol="0" anchor="t" anchorCtr="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a:t>INTEL INTERNAL USE ONLY – Remove Before Presenting Externally</a:t>
            </a:r>
          </a:p>
        </p:txBody>
      </p:sp>
    </p:spTree>
    <p:extLst>
      <p:ext uri="{BB962C8B-B14F-4D97-AF65-F5344CB8AC3E}">
        <p14:creationId xmlns:p14="http://schemas.microsoft.com/office/powerpoint/2010/main" val="4074307106"/>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030183" y="4042309"/>
            <a:ext cx="7048500" cy="1791302"/>
          </a:xfrm>
          <a:prstGeom prst="rect">
            <a:avLst/>
          </a:prstGeom>
          <a:solidFill>
            <a:srgbClr val="4F81BD">
              <a:alpha val="2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Calibri" pitchFamily="34" charset="0"/>
            </a:endParaRPr>
          </a:p>
        </p:txBody>
      </p:sp>
      <p:sp>
        <p:nvSpPr>
          <p:cNvPr id="8" name="Rectangle 7"/>
          <p:cNvSpPr/>
          <p:nvPr/>
        </p:nvSpPr>
        <p:spPr>
          <a:xfrm>
            <a:off x="2030183" y="1897347"/>
            <a:ext cx="7086600" cy="1110819"/>
          </a:xfrm>
          <a:prstGeom prst="rect">
            <a:avLst/>
          </a:prstGeom>
          <a:solidFill>
            <a:srgbClr val="FFC000">
              <a:alpha val="2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Calibri" pitchFamily="34" charset="0"/>
            </a:endParaRPr>
          </a:p>
        </p:txBody>
      </p:sp>
      <p:sp>
        <p:nvSpPr>
          <p:cNvPr id="4" name="TextBox 3"/>
          <p:cNvSpPr txBox="1"/>
          <p:nvPr/>
        </p:nvSpPr>
        <p:spPr>
          <a:xfrm rot="-5400000">
            <a:off x="5382984" y="-344634"/>
            <a:ext cx="304800" cy="7010402"/>
          </a:xfrm>
          <a:prstGeom prst="rect">
            <a:avLst/>
          </a:prstGeom>
          <a:gradFill flip="none" rotWithShape="1">
            <a:gsLst>
              <a:gs pos="50000">
                <a:srgbClr val="9BBB59">
                  <a:alpha val="20000"/>
                </a:srgbClr>
              </a:gs>
              <a:gs pos="50000">
                <a:srgbClr val="FFC000">
                  <a:alpha val="20000"/>
                </a:srgbClr>
              </a:gs>
            </a:gsLst>
            <a:lin ang="0" scaled="1"/>
            <a:tileRect/>
          </a:gradFill>
          <a:ln w="38100" cap="flat" cmpd="sng" algn="ctr">
            <a:noFill/>
            <a:prstDash val="solid"/>
          </a:ln>
          <a:effectLst/>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prstClr val="white"/>
              </a:solidFill>
              <a:effectLst/>
              <a:uLnTx/>
              <a:uFillTx/>
              <a:latin typeface="Calibri" pitchFamily="34" charset="0"/>
            </a:endParaRPr>
          </a:p>
        </p:txBody>
      </p:sp>
      <p:sp>
        <p:nvSpPr>
          <p:cNvPr id="9" name="TextBox 8"/>
          <p:cNvSpPr txBox="1"/>
          <p:nvPr/>
        </p:nvSpPr>
        <p:spPr>
          <a:xfrm rot="-5400000">
            <a:off x="5208812" y="134338"/>
            <a:ext cx="653145" cy="7010402"/>
          </a:xfrm>
          <a:prstGeom prst="rect">
            <a:avLst/>
          </a:prstGeom>
          <a:solidFill>
            <a:srgbClr val="9BBB59">
              <a:alpha val="20000"/>
            </a:srgbClr>
          </a:solidFill>
          <a:ln w="38100" cap="flat" cmpd="sng" algn="ctr">
            <a:noFill/>
            <a:prstDash val="solid"/>
          </a:ln>
          <a:effectLst/>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prstClr val="white"/>
              </a:solidFill>
              <a:effectLst/>
              <a:uLnTx/>
              <a:uFillTx/>
              <a:latin typeface="Calibri" pitchFamily="34" charset="0"/>
            </a:endParaRPr>
          </a:p>
        </p:txBody>
      </p:sp>
      <p:sp>
        <p:nvSpPr>
          <p:cNvPr id="18" name="Rounded Rectangle 17"/>
          <p:cNvSpPr/>
          <p:nvPr/>
        </p:nvSpPr>
        <p:spPr>
          <a:xfrm>
            <a:off x="7067547" y="4042309"/>
            <a:ext cx="2049236" cy="1791301"/>
          </a:xfrm>
          <a:prstGeom prst="roundRect">
            <a:avLst/>
          </a:prstGeom>
          <a:solidFill>
            <a:srgbClr val="4F81BD"/>
          </a:solidFill>
          <a:ln w="25400" cap="flat" cmpd="sng" algn="ctr">
            <a:noFill/>
            <a:prstDash val="solid"/>
          </a:ln>
          <a:effectLst/>
        </p:spPr>
        <p:txBody>
          <a:bodyPr rtlCol="0" anchor="ctr"/>
          <a:lstStyle/>
          <a:p>
            <a:r>
              <a:rPr lang="en-US" sz="1100" b="1" dirty="0"/>
              <a:t>HP </a:t>
            </a:r>
            <a:r>
              <a:rPr lang="en-US" sz="1100" b="1" dirty="0" err="1"/>
              <a:t>ProBook</a:t>
            </a:r>
            <a:r>
              <a:rPr lang="en-US" sz="1100" b="1" dirty="0"/>
              <a:t> </a:t>
            </a:r>
            <a:r>
              <a:rPr lang="en-US" sz="1100" b="1" dirty="0" smtClean="0"/>
              <a:t>S-Series</a:t>
            </a:r>
          </a:p>
          <a:p>
            <a:r>
              <a:rPr lang="en-US" sz="1100" dirty="0" smtClean="0"/>
              <a:t>4440s/4540s</a:t>
            </a:r>
          </a:p>
          <a:p>
            <a:endParaRPr lang="en-US" sz="1100" dirty="0" smtClean="0"/>
          </a:p>
          <a:p>
            <a:r>
              <a:rPr lang="en-US" sz="1100" b="1" dirty="0"/>
              <a:t>HP Notebook</a:t>
            </a:r>
          </a:p>
          <a:p>
            <a:r>
              <a:rPr lang="en-US" sz="1100" dirty="0" smtClean="0"/>
              <a:t>650</a:t>
            </a:r>
            <a:endParaRPr lang="en-US" sz="1100" dirty="0"/>
          </a:p>
        </p:txBody>
      </p:sp>
      <p:sp>
        <p:nvSpPr>
          <p:cNvPr id="19" name="Rectangle 18"/>
          <p:cNvSpPr/>
          <p:nvPr/>
        </p:nvSpPr>
        <p:spPr>
          <a:xfrm>
            <a:off x="8735783" y="4042310"/>
            <a:ext cx="381000" cy="1791300"/>
          </a:xfrm>
          <a:prstGeom prst="rect">
            <a:avLst/>
          </a:prstGeom>
          <a:solidFill>
            <a:srgbClr val="4F81B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Calibri" pitchFamily="34" charset="0"/>
            </a:endParaRPr>
          </a:p>
        </p:txBody>
      </p:sp>
      <p:sp>
        <p:nvSpPr>
          <p:cNvPr id="20" name="Rounded Rectangle 19"/>
          <p:cNvSpPr/>
          <p:nvPr/>
        </p:nvSpPr>
        <p:spPr>
          <a:xfrm>
            <a:off x="7067547" y="2867848"/>
            <a:ext cx="1896836" cy="1098264"/>
          </a:xfrm>
          <a:prstGeom prst="roundRect">
            <a:avLst/>
          </a:prstGeom>
          <a:solidFill>
            <a:srgbClr val="9BBB59"/>
          </a:solidFill>
          <a:ln w="38100" cap="flat" cmpd="sng" algn="ctr">
            <a:noFill/>
            <a:prstDash val="solid"/>
          </a:ln>
          <a:effectLst/>
        </p:spPr>
        <p:txBody>
          <a:bodyPr rtlCol="0" anchor="ctr"/>
          <a:lstStyle/>
          <a:p>
            <a:r>
              <a:rPr lang="en-US" sz="1100" b="1" dirty="0"/>
              <a:t>HP </a:t>
            </a:r>
            <a:r>
              <a:rPr lang="en-US" sz="1100" b="1" dirty="0" err="1"/>
              <a:t>ProBook</a:t>
            </a:r>
            <a:r>
              <a:rPr lang="en-US" sz="1100" b="1" dirty="0"/>
              <a:t> </a:t>
            </a:r>
            <a:r>
              <a:rPr lang="en-US" sz="1100" b="1" dirty="0" smtClean="0"/>
              <a:t>B-</a:t>
            </a:r>
            <a:r>
              <a:rPr lang="en-US" sz="1100" b="1" dirty="0" err="1" smtClean="0"/>
              <a:t>Serie</a:t>
            </a:r>
            <a:endParaRPr lang="en-US" sz="1100" b="1" dirty="0" smtClean="0"/>
          </a:p>
          <a:p>
            <a:r>
              <a:rPr lang="en-US" sz="1100" dirty="0"/>
              <a:t>6470/6570</a:t>
            </a:r>
            <a:endParaRPr lang="en-US" sz="1100" b="1" dirty="0"/>
          </a:p>
        </p:txBody>
      </p:sp>
      <p:sp>
        <p:nvSpPr>
          <p:cNvPr id="21" name="Rounded Rectangle 20"/>
          <p:cNvSpPr/>
          <p:nvPr/>
        </p:nvSpPr>
        <p:spPr>
          <a:xfrm>
            <a:off x="7067547" y="1897347"/>
            <a:ext cx="1896836" cy="1016425"/>
          </a:xfrm>
          <a:prstGeom prst="roundRect">
            <a:avLst/>
          </a:prstGeom>
          <a:solidFill>
            <a:srgbClr val="FFC000"/>
          </a:solidFill>
          <a:ln w="25400" cap="flat" cmpd="sng" algn="ctr">
            <a:noFill/>
            <a:prstDash val="solid"/>
          </a:ln>
          <a:effectLst/>
        </p:spPr>
        <p:txBody>
          <a:bodyPr rtlCol="0" anchor="ctr"/>
          <a:lstStyle/>
          <a:p>
            <a:pPr>
              <a:defRPr/>
            </a:pPr>
            <a:r>
              <a:rPr lang="en-US" sz="1100" b="1" dirty="0"/>
              <a:t>HP </a:t>
            </a:r>
            <a:r>
              <a:rPr lang="en-US" sz="1100" b="1" dirty="0" smtClean="0"/>
              <a:t>EliteBook</a:t>
            </a:r>
          </a:p>
          <a:p>
            <a:pPr>
              <a:defRPr/>
            </a:pPr>
            <a:r>
              <a:rPr lang="en-US" sz="1100" dirty="0" smtClean="0"/>
              <a:t>8470p/8570p</a:t>
            </a:r>
          </a:p>
          <a:p>
            <a:pPr>
              <a:defRPr/>
            </a:pPr>
            <a:r>
              <a:rPr lang="en-US" sz="1100" dirty="0" smtClean="0"/>
              <a:t>2570p/2170p</a:t>
            </a:r>
          </a:p>
          <a:p>
            <a:pPr>
              <a:defRPr/>
            </a:pPr>
            <a:r>
              <a:rPr lang="en-US" sz="1100" dirty="0"/>
              <a:t>EliteBook Folio</a:t>
            </a:r>
          </a:p>
          <a:p>
            <a:pPr>
              <a:defRPr/>
            </a:pPr>
            <a:endParaRPr kumimoji="0" lang="en-US" sz="1100" b="1" i="0" u="sng" strike="noStrike" kern="0" cap="none" spc="0" normalizeH="0" baseline="30000" noProof="0" dirty="0">
              <a:ln>
                <a:noFill/>
              </a:ln>
              <a:solidFill>
                <a:sysClr val="windowText" lastClr="000000"/>
              </a:solidFill>
              <a:effectLst/>
              <a:uLnTx/>
              <a:uFillTx/>
              <a:latin typeface="Calibri" pitchFamily="34" charset="0"/>
            </a:endParaRPr>
          </a:p>
        </p:txBody>
      </p:sp>
      <p:sp>
        <p:nvSpPr>
          <p:cNvPr id="22" name="Rectangle 21"/>
          <p:cNvSpPr/>
          <p:nvPr/>
        </p:nvSpPr>
        <p:spPr>
          <a:xfrm>
            <a:off x="8735783" y="2449551"/>
            <a:ext cx="381000" cy="464221"/>
          </a:xfrm>
          <a:prstGeom prst="rect">
            <a:avLst/>
          </a:prstGeom>
          <a:solidFill>
            <a:srgbClr val="FFC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Calibri" pitchFamily="34" charset="0"/>
            </a:endParaRPr>
          </a:p>
        </p:txBody>
      </p:sp>
      <p:sp>
        <p:nvSpPr>
          <p:cNvPr id="25" name="TextBox 24"/>
          <p:cNvSpPr txBox="1"/>
          <p:nvPr/>
        </p:nvSpPr>
        <p:spPr>
          <a:xfrm rot="-5400000">
            <a:off x="8423958" y="3252451"/>
            <a:ext cx="1057990" cy="369332"/>
          </a:xfrm>
          <a:prstGeom prst="rect">
            <a:avLst/>
          </a:prstGeom>
          <a:solidFill>
            <a:srgbClr val="9BBB59"/>
          </a:solidFill>
          <a:ln w="38100" cap="flat" cmpd="sng" algn="ctr">
            <a:noFill/>
            <a:prstDash val="solid"/>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alibri" pitchFamily="34" charset="0"/>
              </a:rPr>
              <a:t>Better</a:t>
            </a:r>
          </a:p>
        </p:txBody>
      </p:sp>
      <p:sp>
        <p:nvSpPr>
          <p:cNvPr id="26" name="TextBox 25"/>
          <p:cNvSpPr txBox="1"/>
          <p:nvPr/>
        </p:nvSpPr>
        <p:spPr>
          <a:xfrm rot="-5400000">
            <a:off x="8423123" y="2220894"/>
            <a:ext cx="1016425" cy="369332"/>
          </a:xfrm>
          <a:prstGeom prst="rect">
            <a:avLst/>
          </a:prstGeom>
          <a:solidFill>
            <a:srgbClr val="FFC000"/>
          </a:solid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alibri" pitchFamily="34" charset="0"/>
              </a:rPr>
              <a:t>Best</a:t>
            </a:r>
          </a:p>
        </p:txBody>
      </p:sp>
      <p:sp>
        <p:nvSpPr>
          <p:cNvPr id="27" name="TextBox 26"/>
          <p:cNvSpPr txBox="1"/>
          <p:nvPr/>
        </p:nvSpPr>
        <p:spPr>
          <a:xfrm>
            <a:off x="64223" y="3327221"/>
            <a:ext cx="1169834" cy="408623"/>
          </a:xfrm>
          <a:prstGeom prst="roundRect">
            <a:avLst/>
          </a:prstGeom>
          <a:solidFill>
            <a:srgbClr val="4F81BD">
              <a:lumMod val="20000"/>
              <a:lumOff val="80000"/>
            </a:srgbClr>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smtClean="0">
                <a:ln>
                  <a:noFill/>
                </a:ln>
                <a:solidFill>
                  <a:prstClr val="black"/>
                </a:solidFill>
                <a:effectLst/>
                <a:uLnTx/>
                <a:uFillTx/>
                <a:latin typeface="Calibri" pitchFamily="34" charset="0"/>
              </a:rPr>
              <a:t>Notebook</a:t>
            </a:r>
            <a:endParaRPr kumimoji="0" lang="en-US" b="1" i="0" u="none" strike="noStrike" kern="0" cap="none" spc="0" normalizeH="0" baseline="0" noProof="0" dirty="0">
              <a:ln>
                <a:noFill/>
              </a:ln>
              <a:solidFill>
                <a:prstClr val="black"/>
              </a:solidFill>
              <a:effectLst/>
              <a:uLnTx/>
              <a:uFillTx/>
              <a:latin typeface="Calibri" pitchFamily="34" charset="0"/>
            </a:endParaRPr>
          </a:p>
        </p:txBody>
      </p:sp>
      <p:sp>
        <p:nvSpPr>
          <p:cNvPr id="28" name="Rectangle 27"/>
          <p:cNvSpPr/>
          <p:nvPr/>
        </p:nvSpPr>
        <p:spPr>
          <a:xfrm>
            <a:off x="2050503" y="1897347"/>
            <a:ext cx="4572000" cy="2068765"/>
          </a:xfrm>
          <a:prstGeom prst="rect">
            <a:avLst/>
          </a:prstGeom>
        </p:spPr>
        <p:txBody>
          <a:bodyPr wrap="square">
            <a:noAutofit/>
          </a:bodyPr>
          <a:lstStyle/>
          <a:p>
            <a:pPr>
              <a:defRPr/>
            </a:pPr>
            <a:r>
              <a:rPr lang="en-US" sz="1200" b="1" kern="0" dirty="0">
                <a:solidFill>
                  <a:prstClr val="black"/>
                </a:solidFill>
                <a:latin typeface="Calibri" pitchFamily="34" charset="0"/>
              </a:rPr>
              <a:t>3rd generation Intel® Core™ vPro™ processors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prstClr val="black"/>
                </a:solidFill>
                <a:effectLst/>
                <a:uLnTx/>
                <a:uFillTx/>
                <a:latin typeface="Calibri" pitchFamily="34" charset="0"/>
              </a:rPr>
              <a:t>More </a:t>
            </a:r>
            <a:r>
              <a:rPr kumimoji="0" lang="en-US" sz="1200" b="1" i="0" u="none" strike="noStrike" kern="0" cap="none" spc="0" normalizeH="0" baseline="0" noProof="0" dirty="0">
                <a:ln>
                  <a:noFill/>
                </a:ln>
                <a:solidFill>
                  <a:prstClr val="black"/>
                </a:solidFill>
                <a:effectLst/>
                <a:uLnTx/>
                <a:uFillTx/>
                <a:latin typeface="Calibri" pitchFamily="34" charset="0"/>
              </a:rPr>
              <a:t>Secure. More Manageable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prstClr val="black"/>
                </a:solidFill>
                <a:effectLst/>
                <a:uLnTx/>
                <a:uFillTx/>
                <a:latin typeface="Calibri" pitchFamily="34" charset="0"/>
              </a:rPr>
              <a:t>Built in manageability and security of previous generation, plus:</a:t>
            </a:r>
          </a:p>
          <a:p>
            <a:pPr marL="174625" lvl="0" indent="-174625">
              <a:buFont typeface="Arial" pitchFamily="34" charset="0"/>
              <a:buChar char="•"/>
              <a:defRPr/>
            </a:pPr>
            <a:r>
              <a:rPr lang="en-US" sz="1050" kern="0" dirty="0">
                <a:solidFill>
                  <a:prstClr val="black"/>
                </a:solidFill>
                <a:latin typeface="Calibri" pitchFamily="34" charset="0"/>
              </a:rPr>
              <a:t>Intel® Active Management Technology 8.0 </a:t>
            </a:r>
            <a:endParaRPr lang="en-US" sz="1050" kern="0" dirty="0" smtClean="0">
              <a:solidFill>
                <a:prstClr val="black"/>
              </a:solidFill>
              <a:latin typeface="Calibri" pitchFamily="34" charset="0"/>
            </a:endParaRPr>
          </a:p>
          <a:p>
            <a:pPr marL="174625" lvl="0" indent="-174625">
              <a:buFont typeface="Arial" pitchFamily="34" charset="0"/>
              <a:buChar char="•"/>
              <a:defRPr/>
            </a:pPr>
            <a:r>
              <a:rPr lang="en-US" sz="1050" kern="0" dirty="0">
                <a:solidFill>
                  <a:prstClr val="black"/>
                </a:solidFill>
                <a:latin typeface="Calibri" pitchFamily="34" charset="0"/>
              </a:rPr>
              <a:t>Intel® Stable Image Platform </a:t>
            </a:r>
            <a:r>
              <a:rPr lang="en-US" sz="1050" kern="0" dirty="0" smtClean="0">
                <a:solidFill>
                  <a:prstClr val="black"/>
                </a:solidFill>
                <a:latin typeface="Calibri" pitchFamily="34" charset="0"/>
              </a:rPr>
              <a:t>Program</a:t>
            </a:r>
            <a:endParaRPr lang="en-US" sz="1050" kern="0" dirty="0">
              <a:solidFill>
                <a:prstClr val="black"/>
              </a:solidFill>
              <a:latin typeface="Calibri" pitchFamily="34" charset="0"/>
            </a:endParaRPr>
          </a:p>
          <a:p>
            <a:pPr marL="174625" lvl="0" indent="-174625">
              <a:buFont typeface="Arial" pitchFamily="34" charset="0"/>
              <a:buChar char="•"/>
              <a:defRPr/>
            </a:pPr>
            <a:r>
              <a:rPr lang="en-US" sz="1050" kern="0" dirty="0">
                <a:solidFill>
                  <a:prstClr val="black"/>
                </a:solidFill>
                <a:latin typeface="Calibri" pitchFamily="34" charset="0"/>
              </a:rPr>
              <a:t>Enhanced recovery and </a:t>
            </a:r>
            <a:r>
              <a:rPr lang="en-US" sz="1050" kern="0" dirty="0" smtClean="0">
                <a:solidFill>
                  <a:prstClr val="black"/>
                </a:solidFill>
                <a:latin typeface="Calibri" pitchFamily="34" charset="0"/>
              </a:rPr>
              <a:t>patching</a:t>
            </a:r>
          </a:p>
          <a:p>
            <a:pPr marL="174625" lvl="0" indent="-174625">
              <a:buFont typeface="Arial" pitchFamily="34" charset="0"/>
              <a:buChar char="•"/>
              <a:defRPr/>
            </a:pPr>
            <a:r>
              <a:rPr lang="en-US" sz="1050" kern="0" dirty="0" smtClean="0">
                <a:solidFill>
                  <a:prstClr val="black"/>
                </a:solidFill>
                <a:latin typeface="Calibri" pitchFamily="34" charset="0"/>
              </a:rPr>
              <a:t>Enhanced </a:t>
            </a:r>
            <a:r>
              <a:rPr lang="en-US" sz="1050" kern="0" dirty="0">
                <a:solidFill>
                  <a:prstClr val="black"/>
                </a:solidFill>
                <a:latin typeface="Calibri" pitchFamily="34" charset="0"/>
              </a:rPr>
              <a:t>KVM, including switchable graphical modes (portrait, landscape</a:t>
            </a:r>
            <a:r>
              <a:rPr lang="en-US" sz="1050" kern="0" dirty="0" smtClean="0">
                <a:solidFill>
                  <a:prstClr val="black"/>
                </a:solidFill>
                <a:latin typeface="Calibri" pitchFamily="34" charset="0"/>
              </a:rPr>
              <a:t>)</a:t>
            </a:r>
          </a:p>
          <a:p>
            <a:pPr marL="174625" lvl="0" indent="-174625">
              <a:buFont typeface="Arial" pitchFamily="34" charset="0"/>
              <a:buChar char="•"/>
              <a:defRPr/>
            </a:pPr>
            <a:r>
              <a:rPr lang="en-US" sz="1050" kern="0" dirty="0" smtClean="0">
                <a:solidFill>
                  <a:prstClr val="black"/>
                </a:solidFill>
                <a:latin typeface="Calibri" pitchFamily="34" charset="0"/>
              </a:rPr>
              <a:t>Simultaneously </a:t>
            </a:r>
            <a:r>
              <a:rPr lang="en-US" sz="1050" kern="0" dirty="0">
                <a:solidFill>
                  <a:prstClr val="black"/>
                </a:solidFill>
                <a:latin typeface="Calibri" pitchFamily="34" charset="0"/>
              </a:rPr>
              <a:t>view up to three independent screens, providing added flexibility for </a:t>
            </a:r>
            <a:r>
              <a:rPr lang="en-US" sz="1050" kern="0" dirty="0" smtClean="0">
                <a:solidFill>
                  <a:prstClr val="black"/>
                </a:solidFill>
                <a:latin typeface="Calibri" pitchFamily="34" charset="0"/>
              </a:rPr>
              <a:t>multi-tasking</a:t>
            </a:r>
          </a:p>
          <a:p>
            <a:pPr marL="174625" lvl="0" indent="-174625">
              <a:buFont typeface="Arial" pitchFamily="34" charset="0"/>
              <a:buChar char="•"/>
              <a:defRPr/>
            </a:pPr>
            <a:r>
              <a:rPr lang="en-US" sz="1050" kern="0" dirty="0" smtClean="0">
                <a:solidFill>
                  <a:prstClr val="black"/>
                </a:solidFill>
                <a:latin typeface="Calibri" pitchFamily="34" charset="0"/>
              </a:rPr>
              <a:t>Enhanced </a:t>
            </a:r>
            <a:r>
              <a:rPr lang="en-US" sz="1050" kern="0" dirty="0">
                <a:solidFill>
                  <a:prstClr val="black"/>
                </a:solidFill>
                <a:latin typeface="Calibri" pitchFamily="34" charset="0"/>
              </a:rPr>
              <a:t>mouse improvements across multiple screens27 languages now </a:t>
            </a:r>
            <a:r>
              <a:rPr lang="en-US" sz="1050" kern="0" dirty="0" smtClean="0">
                <a:solidFill>
                  <a:prstClr val="black"/>
                </a:solidFill>
                <a:latin typeface="Calibri" pitchFamily="34" charset="0"/>
              </a:rPr>
              <a:t>supported</a:t>
            </a:r>
          </a:p>
          <a:p>
            <a:pPr marL="174625" lvl="0" indent="-174625">
              <a:buFont typeface="Arial" pitchFamily="34" charset="0"/>
              <a:buChar char="•"/>
              <a:defRPr/>
            </a:pPr>
            <a:r>
              <a:rPr lang="en-US" sz="1050" kern="0" dirty="0" smtClean="0">
                <a:solidFill>
                  <a:prstClr val="black"/>
                </a:solidFill>
                <a:latin typeface="Calibri" pitchFamily="34" charset="0"/>
              </a:rPr>
              <a:t>Full </a:t>
            </a:r>
            <a:r>
              <a:rPr lang="en-US" sz="1050" kern="0" dirty="0">
                <a:solidFill>
                  <a:prstClr val="black"/>
                </a:solidFill>
                <a:latin typeface="Calibri" pitchFamily="34" charset="0"/>
              </a:rPr>
              <a:t>remote control and remote disk access</a:t>
            </a:r>
          </a:p>
        </p:txBody>
      </p:sp>
      <p:sp>
        <p:nvSpPr>
          <p:cNvPr id="31" name="Rectangle 30"/>
          <p:cNvSpPr/>
          <p:nvPr/>
        </p:nvSpPr>
        <p:spPr>
          <a:xfrm>
            <a:off x="2050503" y="3996395"/>
            <a:ext cx="3336834" cy="1649991"/>
          </a:xfrm>
          <a:prstGeom prst="rect">
            <a:avLst/>
          </a:prstGeom>
        </p:spPr>
        <p:txBody>
          <a:bodyPr wrap="square">
            <a:noAutofit/>
          </a:bodyPr>
          <a:lstStyle/>
          <a:p>
            <a:pPr>
              <a:defRPr/>
            </a:pPr>
            <a:r>
              <a:rPr lang="en-US" sz="1200" b="1" kern="0" dirty="0">
                <a:solidFill>
                  <a:prstClr val="black"/>
                </a:solidFill>
                <a:latin typeface="Calibri" pitchFamily="34" charset="0"/>
              </a:rPr>
              <a:t>3rd generation Intel® Core™ </a:t>
            </a:r>
            <a:r>
              <a:rPr lang="en-US" sz="1200" b="1" kern="0" dirty="0" smtClean="0">
                <a:solidFill>
                  <a:prstClr val="black"/>
                </a:solidFill>
                <a:latin typeface="Calibri" pitchFamily="34" charset="0"/>
              </a:rPr>
              <a:t>processors</a:t>
            </a:r>
            <a:endParaRPr lang="en-US" sz="1200" b="1" kern="0" dirty="0">
              <a:solidFill>
                <a:prstClr val="black"/>
              </a:solidFill>
              <a:latin typeface="Calibri" pitchFamily="34" charset="0"/>
            </a:endParaRPr>
          </a:p>
          <a:p>
            <a:pPr marL="174625" lvl="0" indent="-174625">
              <a:buFont typeface="Arial" pitchFamily="34" charset="0"/>
              <a:buChar char="•"/>
              <a:defRPr/>
            </a:pPr>
            <a:r>
              <a:rPr lang="en-US" sz="1050" kern="0" dirty="0">
                <a:solidFill>
                  <a:prstClr val="black"/>
                </a:solidFill>
                <a:latin typeface="Calibri" pitchFamily="34" charset="0"/>
              </a:rPr>
              <a:t>22nm, Tri-Gate Transistor+ </a:t>
            </a:r>
            <a:endParaRPr lang="en-US" sz="1050" kern="0" dirty="0" smtClean="0">
              <a:solidFill>
                <a:prstClr val="black"/>
              </a:solidFill>
              <a:latin typeface="Calibri" pitchFamily="34" charset="0"/>
            </a:endParaRPr>
          </a:p>
          <a:p>
            <a:pPr marL="174625" lvl="0" indent="-174625">
              <a:buFont typeface="Arial" pitchFamily="34" charset="0"/>
              <a:buChar char="•"/>
              <a:defRPr/>
            </a:pPr>
            <a:r>
              <a:rPr lang="en-US" sz="1050" kern="0" dirty="0" smtClean="0">
                <a:solidFill>
                  <a:prstClr val="black"/>
                </a:solidFill>
                <a:latin typeface="Calibri" pitchFamily="34" charset="0"/>
              </a:rPr>
              <a:t>Intel</a:t>
            </a:r>
            <a:r>
              <a:rPr lang="en-US" sz="1050" kern="0" dirty="0">
                <a:solidFill>
                  <a:prstClr val="black"/>
                </a:solidFill>
                <a:latin typeface="Calibri" pitchFamily="34" charset="0"/>
              </a:rPr>
              <a:t>® HD Graphics 2500/4000Intel® </a:t>
            </a:r>
            <a:endParaRPr lang="en-US" sz="1050" kern="0" dirty="0" smtClean="0">
              <a:solidFill>
                <a:prstClr val="black"/>
              </a:solidFill>
              <a:latin typeface="Calibri" pitchFamily="34" charset="0"/>
            </a:endParaRPr>
          </a:p>
          <a:p>
            <a:pPr marL="174625" lvl="0" indent="-174625">
              <a:buFont typeface="Arial" pitchFamily="34" charset="0"/>
              <a:buChar char="•"/>
              <a:defRPr/>
            </a:pPr>
            <a:r>
              <a:rPr lang="en-US" sz="1050" kern="0" dirty="0">
                <a:solidFill>
                  <a:prstClr val="black"/>
                </a:solidFill>
                <a:latin typeface="Calibri" pitchFamily="34" charset="0"/>
              </a:rPr>
              <a:t>Turbo Boost &amp; Intel® Hyper-Threading Technology</a:t>
            </a:r>
          </a:p>
          <a:p>
            <a:pPr marL="174625" lvl="0" indent="-174625">
              <a:buFont typeface="Arial" pitchFamily="34" charset="0"/>
              <a:buChar char="•"/>
              <a:defRPr/>
            </a:pPr>
            <a:r>
              <a:rPr lang="en-US" sz="1050" kern="0" dirty="0" smtClean="0">
                <a:solidFill>
                  <a:prstClr val="black"/>
                </a:solidFill>
                <a:latin typeface="Calibri" pitchFamily="34" charset="0"/>
              </a:rPr>
              <a:t>Intel</a:t>
            </a:r>
            <a:r>
              <a:rPr lang="en-US" sz="1050" kern="0" dirty="0">
                <a:solidFill>
                  <a:prstClr val="black"/>
                </a:solidFill>
                <a:latin typeface="Calibri" pitchFamily="34" charset="0"/>
              </a:rPr>
              <a:t>® Wireless Display </a:t>
            </a:r>
            <a:r>
              <a:rPr lang="en-US" sz="1050" kern="0" dirty="0" smtClean="0">
                <a:solidFill>
                  <a:prstClr val="black"/>
                </a:solidFill>
                <a:latin typeface="Calibri" pitchFamily="34" charset="0"/>
              </a:rPr>
              <a:t>3.x</a:t>
            </a:r>
          </a:p>
          <a:p>
            <a:pPr marL="174625" lvl="0" indent="-174625">
              <a:buFont typeface="Arial" pitchFamily="34" charset="0"/>
              <a:buChar char="•"/>
              <a:defRPr/>
            </a:pPr>
            <a:r>
              <a:rPr lang="en-US" sz="1050" kern="0" dirty="0">
                <a:solidFill>
                  <a:prstClr val="black"/>
                </a:solidFill>
                <a:latin typeface="Calibri" pitchFamily="34" charset="0"/>
              </a:rPr>
              <a:t>Intel® Rapid Start </a:t>
            </a:r>
            <a:r>
              <a:rPr lang="en-US" sz="1050" kern="0" dirty="0" smtClean="0">
                <a:solidFill>
                  <a:prstClr val="black"/>
                </a:solidFill>
                <a:latin typeface="Calibri" pitchFamily="34" charset="0"/>
              </a:rPr>
              <a:t>Technology</a:t>
            </a:r>
          </a:p>
          <a:p>
            <a:pPr marL="174625" lvl="0" indent="-174625">
              <a:buFont typeface="Arial" pitchFamily="34" charset="0"/>
              <a:buChar char="•"/>
              <a:defRPr/>
            </a:pPr>
            <a:r>
              <a:rPr lang="en-US" sz="1050" kern="0" dirty="0">
                <a:solidFill>
                  <a:prstClr val="black"/>
                </a:solidFill>
                <a:latin typeface="Calibri" pitchFamily="34" charset="0"/>
              </a:rPr>
              <a:t>Intel® Smart Response </a:t>
            </a:r>
            <a:r>
              <a:rPr lang="en-US" sz="1050" kern="0" dirty="0" smtClean="0">
                <a:solidFill>
                  <a:prstClr val="black"/>
                </a:solidFill>
                <a:latin typeface="Calibri" pitchFamily="34" charset="0"/>
              </a:rPr>
              <a:t>Technology</a:t>
            </a:r>
          </a:p>
          <a:p>
            <a:pPr marL="174625" lvl="0" indent="-174625">
              <a:buFont typeface="Arial" pitchFamily="34" charset="0"/>
              <a:buChar char="•"/>
              <a:defRPr/>
            </a:pPr>
            <a:r>
              <a:rPr lang="en-US" sz="1050" kern="0" dirty="0">
                <a:solidFill>
                  <a:prstClr val="black"/>
                </a:solidFill>
                <a:latin typeface="Calibri" pitchFamily="34" charset="0"/>
              </a:rPr>
              <a:t>Intel® Anti-Theft </a:t>
            </a:r>
            <a:r>
              <a:rPr lang="en-US" sz="1050" kern="0" dirty="0" smtClean="0">
                <a:solidFill>
                  <a:prstClr val="black"/>
                </a:solidFill>
                <a:latin typeface="Calibri" pitchFamily="34" charset="0"/>
              </a:rPr>
              <a:t>Technology</a:t>
            </a:r>
          </a:p>
          <a:p>
            <a:pPr marL="174625" lvl="0" indent="-174625">
              <a:buFont typeface="Arial" pitchFamily="34" charset="0"/>
              <a:buChar char="•"/>
              <a:defRPr/>
            </a:pPr>
            <a:r>
              <a:rPr lang="en-US" sz="1050" kern="0" dirty="0">
                <a:solidFill>
                  <a:prstClr val="black"/>
                </a:solidFill>
                <a:latin typeface="Calibri" pitchFamily="34" charset="0"/>
              </a:rPr>
              <a:t>Intel Secure Key</a:t>
            </a:r>
            <a:r>
              <a:rPr lang="en-US" sz="1050" kern="0" dirty="0" smtClean="0">
                <a:solidFill>
                  <a:prstClr val="black"/>
                </a:solidFill>
                <a:latin typeface="Calibri" pitchFamily="34" charset="0"/>
              </a:rPr>
              <a:t>*</a:t>
            </a:r>
          </a:p>
          <a:p>
            <a:pPr marL="174625" indent="-174625">
              <a:buFont typeface="Arial" pitchFamily="34" charset="0"/>
              <a:buChar char="•"/>
              <a:defRPr/>
            </a:pPr>
            <a:r>
              <a:rPr lang="en-US" sz="1050" kern="0" dirty="0">
                <a:solidFill>
                  <a:prstClr val="black"/>
                </a:solidFill>
                <a:latin typeface="Calibri" pitchFamily="34" charset="0"/>
              </a:rPr>
              <a:t>Intel® Identity Protection Technology</a:t>
            </a:r>
          </a:p>
        </p:txBody>
      </p:sp>
      <p:sp>
        <p:nvSpPr>
          <p:cNvPr id="44" name="TextBox 43"/>
          <p:cNvSpPr txBox="1"/>
          <p:nvPr/>
        </p:nvSpPr>
        <p:spPr>
          <a:xfrm>
            <a:off x="1228359" y="2439852"/>
            <a:ext cx="801823" cy="70788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pitchFamily="34" charset="0"/>
              </a:rPr>
              <a:t>Intel®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pitchFamily="34" charset="0"/>
              </a:rPr>
              <a:t>vPro</a:t>
            </a:r>
          </a:p>
        </p:txBody>
      </p:sp>
      <p:sp>
        <p:nvSpPr>
          <p:cNvPr id="45" name="TextBox 44"/>
          <p:cNvSpPr txBox="1"/>
          <p:nvPr/>
        </p:nvSpPr>
        <p:spPr>
          <a:xfrm>
            <a:off x="1200407" y="4297688"/>
            <a:ext cx="801823" cy="1015663"/>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pitchFamily="34" charset="0"/>
              </a:rPr>
              <a:t>No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pitchFamily="34" charset="0"/>
              </a:rPr>
              <a:t>Intel®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pitchFamily="34" charset="0"/>
              </a:rPr>
              <a:t>vPro</a:t>
            </a:r>
          </a:p>
        </p:txBody>
      </p:sp>
      <p:sp>
        <p:nvSpPr>
          <p:cNvPr id="46" name="TextBox 45"/>
          <p:cNvSpPr txBox="1"/>
          <p:nvPr/>
        </p:nvSpPr>
        <p:spPr>
          <a:xfrm rot="-5400000">
            <a:off x="8013914" y="4764179"/>
            <a:ext cx="1813070" cy="369332"/>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alibri" pitchFamily="34" charset="0"/>
              </a:rPr>
              <a:t>Good</a:t>
            </a:r>
          </a:p>
        </p:txBody>
      </p:sp>
      <p:cxnSp>
        <p:nvCxnSpPr>
          <p:cNvPr id="49" name="Elbow Connector 67"/>
          <p:cNvCxnSpPr>
            <a:stCxn id="27" idx="0"/>
            <a:endCxn id="44" idx="1"/>
          </p:cNvCxnSpPr>
          <p:nvPr/>
        </p:nvCxnSpPr>
        <p:spPr>
          <a:xfrm rot="5400000" flipH="1" flipV="1">
            <a:off x="672036" y="2770899"/>
            <a:ext cx="533426" cy="579219"/>
          </a:xfrm>
          <a:prstGeom prst="bentConnector2">
            <a:avLst/>
          </a:prstGeom>
          <a:noFill/>
          <a:ln w="9525" cap="flat" cmpd="sng" algn="ctr">
            <a:solidFill>
              <a:srgbClr val="4F81BD">
                <a:shade val="95000"/>
                <a:satMod val="105000"/>
              </a:srgbClr>
            </a:solidFill>
            <a:prstDash val="solid"/>
          </a:ln>
          <a:effectLst/>
        </p:spPr>
      </p:cxnSp>
      <p:cxnSp>
        <p:nvCxnSpPr>
          <p:cNvPr id="50" name="Shape 49"/>
          <p:cNvCxnSpPr>
            <a:stCxn id="27" idx="2"/>
            <a:endCxn id="45" idx="1"/>
          </p:cNvCxnSpPr>
          <p:nvPr/>
        </p:nvCxnSpPr>
        <p:spPr>
          <a:xfrm rot="16200000" flipH="1">
            <a:off x="389935" y="3995048"/>
            <a:ext cx="1069676" cy="551267"/>
          </a:xfrm>
          <a:prstGeom prst="bentConnector2">
            <a:avLst/>
          </a:prstGeom>
          <a:noFill/>
          <a:ln w="9525" cap="flat" cmpd="sng" algn="ctr">
            <a:solidFill>
              <a:srgbClr val="4F81BD">
                <a:shade val="95000"/>
                <a:satMod val="105000"/>
              </a:srgbClr>
            </a:solidFill>
            <a:prstDash val="solid"/>
          </a:ln>
          <a:effectLst/>
        </p:spPr>
      </p:cxnSp>
      <p:pic>
        <p:nvPicPr>
          <p:cNvPr id="59" name="Picture 5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2982" y="2245155"/>
            <a:ext cx="720815" cy="548640"/>
          </a:xfrm>
          <a:prstGeom prst="rect">
            <a:avLst/>
          </a:prstGeom>
        </p:spPr>
      </p:pic>
      <p:pic>
        <p:nvPicPr>
          <p:cNvPr id="58" name="Picture 5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4869" y="1958347"/>
            <a:ext cx="730534" cy="548640"/>
          </a:xfrm>
          <a:prstGeom prst="rect">
            <a:avLst/>
          </a:prstGeom>
        </p:spPr>
      </p:pic>
      <p:pic>
        <p:nvPicPr>
          <p:cNvPr id="60" name="Picture 2" descr="C:\Users\ecampoy\Documents\Content\1H 2012\Intel Brand Identity\English_ci3\Digital_ci3\ci3_d_rgb_3000.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097" y="4644076"/>
            <a:ext cx="731520" cy="536499"/>
          </a:xfrm>
          <a:prstGeom prst="rect">
            <a:avLst/>
          </a:prstGeom>
          <a:noFill/>
          <a:extLst>
            <a:ext uri="{909E8E84-426E-40DD-AFC4-6F175D3DCCD1}">
              <a14:hiddenFill xmlns:a14="http://schemas.microsoft.com/office/drawing/2010/main">
                <a:solidFill>
                  <a:srgbClr val="FFFFFF"/>
                </a:solidFill>
              </a14:hiddenFill>
            </a:ext>
          </a:extLst>
        </p:spPr>
      </p:pic>
      <p:sp>
        <p:nvSpPr>
          <p:cNvPr id="54" name="Title 1"/>
          <p:cNvSpPr txBox="1">
            <a:spLocks/>
          </p:cNvSpPr>
          <p:nvPr/>
        </p:nvSpPr>
        <p:spPr>
          <a:xfrm>
            <a:off x="538776" y="326510"/>
            <a:ext cx="7837714" cy="685800"/>
          </a:xfrm>
          <a:prstGeom prst="rect">
            <a:avLst/>
          </a:prstGeom>
        </p:spPr>
        <p:txBody>
          <a:bodyPr lIns="91387" tIns="45694" rIns="91387" bIns="45694" anchor="t">
            <a:noAutofit/>
          </a:bodyPr>
          <a:lstStyle>
            <a:lvl1pPr algn="l" defTabSz="914400" rtl="0" eaLnBrk="1" latinLnBrk="0" hangingPunct="1">
              <a:lnSpc>
                <a:spcPts val="2600"/>
              </a:lnSpc>
              <a:spcBef>
                <a:spcPct val="0"/>
              </a:spcBef>
              <a:buNone/>
              <a:defRPr lang="en-US" altLang="ja-JP" sz="3000" b="1" i="0" kern="1200" dirty="0" smtClean="0">
                <a:solidFill>
                  <a:schemeClr val="accent1"/>
                </a:solidFill>
                <a:latin typeface="+mj-lt"/>
                <a:ea typeface="+mj-ea"/>
                <a:cs typeface="+mj-cs"/>
              </a:defRPr>
            </a:lvl1pPr>
          </a:lstStyle>
          <a:p>
            <a:pPr>
              <a:lnSpc>
                <a:spcPct val="100000"/>
              </a:lnSpc>
            </a:pPr>
            <a:r>
              <a:rPr lang="en-US" altLang="zh-CN" sz="2900" dirty="0" smtClean="0"/>
              <a:t>HP and Intel Mobile</a:t>
            </a:r>
          </a:p>
          <a:p>
            <a:pPr>
              <a:lnSpc>
                <a:spcPct val="100000"/>
              </a:lnSpc>
            </a:pPr>
            <a:r>
              <a:rPr lang="en-US" altLang="zh-CN" sz="2900" dirty="0" smtClean="0"/>
              <a:t>Good , Better and Best </a:t>
            </a:r>
            <a:endParaRPr lang="en-US" sz="2900" dirty="0">
              <a:cs typeface="Neo Sans Intel" pitchFamily="34" charset="0"/>
            </a:endParaRPr>
          </a:p>
        </p:txBody>
      </p:sp>
      <p:pic>
        <p:nvPicPr>
          <p:cNvPr id="62" name="Picture 2" descr="C:\Users\ecampoy\AppData\Local\Temp\wzb602\English_ci7\Digital_ci7\ci7_d_rgb_3000.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8250" y="5284971"/>
            <a:ext cx="731518" cy="54864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C:\Users\ecampoy\AppData\Local\Temp\wz180f\English_ci5\Digital_ci5\ci5_d_rgb_3000.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2490" y="4935054"/>
            <a:ext cx="731519" cy="54864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p:cNvPicPr/>
          <p:nvPr/>
        </p:nvPicPr>
        <p:blipFill>
          <a:blip r:embed="rId7" cstate="email">
            <a:extLst>
              <a:ext uri="{28A0092B-C50C-407E-A947-70E740481C1C}">
                <a14:useLocalDpi xmlns:a14="http://schemas.microsoft.com/office/drawing/2010/main"/>
              </a:ext>
            </a:extLst>
          </a:blip>
          <a:stretch>
            <a:fillRect/>
          </a:stretch>
        </p:blipFill>
        <p:spPr bwMode="auto">
          <a:xfrm>
            <a:off x="7795260" y="16722"/>
            <a:ext cx="1489710" cy="1223309"/>
          </a:xfrm>
          <a:prstGeom prst="rect">
            <a:avLst/>
          </a:prstGeom>
          <a:noFill/>
          <a:effectLst>
            <a:outerShdw blurRad="127000" dist="63500" dir="30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49"/>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6218045" y="16722"/>
            <a:ext cx="1713706" cy="1324263"/>
          </a:xfrm>
          <a:prstGeom prst="rect">
            <a:avLst/>
          </a:prstGeom>
          <a:noFill/>
          <a:ln w="9525">
            <a:noFill/>
            <a:miter lim="800000"/>
            <a:headEnd/>
            <a:tailEnd/>
          </a:ln>
        </p:spPr>
      </p:pic>
      <p:sp>
        <p:nvSpPr>
          <p:cNvPr id="29" name="Rectangle 28"/>
          <p:cNvSpPr/>
          <p:nvPr/>
        </p:nvSpPr>
        <p:spPr>
          <a:xfrm>
            <a:off x="1" y="13609"/>
            <a:ext cx="9143999" cy="338542"/>
          </a:xfrm>
          <a:prstGeom prst="rect">
            <a:avLst/>
          </a:prstGeom>
          <a:solidFill>
            <a:srgbClr val="EF41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26" tIns="45714" rIns="91426" bIns="45714" rtlCol="0" anchor="t" anchorCtr="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a:t>INTEL INTERNAL USE ONLY – Remove Before Presenting Externally</a:t>
            </a:r>
          </a:p>
        </p:txBody>
      </p:sp>
    </p:spTree>
    <p:extLst>
      <p:ext uri="{BB962C8B-B14F-4D97-AF65-F5344CB8AC3E}">
        <p14:creationId xmlns:p14="http://schemas.microsoft.com/office/powerpoint/2010/main" val="132743502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20752" y="5251052"/>
            <a:ext cx="7048500" cy="946413"/>
          </a:xfrm>
          <a:prstGeom prst="rect">
            <a:avLst/>
          </a:prstGeom>
          <a:solidFill>
            <a:srgbClr val="4F81BD">
              <a:alpha val="2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Calibri" pitchFamily="34" charset="0"/>
            </a:endParaRPr>
          </a:p>
        </p:txBody>
      </p:sp>
      <p:sp>
        <p:nvSpPr>
          <p:cNvPr id="6" name="Rectangle 5"/>
          <p:cNvSpPr/>
          <p:nvPr/>
        </p:nvSpPr>
        <p:spPr>
          <a:xfrm>
            <a:off x="2020752" y="1577340"/>
            <a:ext cx="7086600" cy="1921113"/>
          </a:xfrm>
          <a:prstGeom prst="rect">
            <a:avLst/>
          </a:prstGeom>
          <a:solidFill>
            <a:srgbClr val="FFC000">
              <a:alpha val="2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Calibri" pitchFamily="34" charset="0"/>
            </a:endParaRPr>
          </a:p>
        </p:txBody>
      </p:sp>
      <p:sp>
        <p:nvSpPr>
          <p:cNvPr id="7" name="TextBox 6"/>
          <p:cNvSpPr txBox="1"/>
          <p:nvPr/>
        </p:nvSpPr>
        <p:spPr>
          <a:xfrm rot="-5400000">
            <a:off x="4720410" y="853222"/>
            <a:ext cx="1632859" cy="7010402"/>
          </a:xfrm>
          <a:prstGeom prst="rect">
            <a:avLst/>
          </a:prstGeom>
          <a:solidFill>
            <a:srgbClr val="9BBB59">
              <a:alpha val="20000"/>
            </a:srgbClr>
          </a:solidFill>
          <a:ln w="38100" cap="flat" cmpd="sng" algn="ctr">
            <a:noFill/>
            <a:prstDash val="solid"/>
          </a:ln>
          <a:effectLst/>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prstClr val="white"/>
              </a:solidFill>
              <a:effectLst/>
              <a:uLnTx/>
              <a:uFillTx/>
              <a:latin typeface="Calibri" pitchFamily="34" charset="0"/>
            </a:endParaRPr>
          </a:p>
        </p:txBody>
      </p:sp>
      <p:sp>
        <p:nvSpPr>
          <p:cNvPr id="12" name="Rounded Rectangle 11"/>
          <p:cNvSpPr/>
          <p:nvPr/>
        </p:nvSpPr>
        <p:spPr>
          <a:xfrm>
            <a:off x="7278552" y="4489055"/>
            <a:ext cx="1676400" cy="685797"/>
          </a:xfrm>
          <a:prstGeom prst="roundRect">
            <a:avLst/>
          </a:prstGeom>
          <a:solidFill>
            <a:srgbClr val="9BBB59"/>
          </a:solidFill>
          <a:ln w="38100" cap="flat" cmpd="sng" algn="ctr">
            <a:noFill/>
            <a:prstDash val="solid"/>
          </a:ln>
          <a:effectLst/>
        </p:spPr>
        <p:txBody>
          <a:bodyPr rtlCol="0" anchor="ctr"/>
          <a:lstStyle/>
          <a:p>
            <a:r>
              <a:rPr lang="en-US" sz="1100" b="1" dirty="0"/>
              <a:t>HP Compaq Pro </a:t>
            </a:r>
            <a:r>
              <a:rPr lang="en-US" sz="1100" dirty="0"/>
              <a:t>6300</a:t>
            </a:r>
          </a:p>
        </p:txBody>
      </p:sp>
      <p:sp>
        <p:nvSpPr>
          <p:cNvPr id="13" name="Rounded Rectangle 12"/>
          <p:cNvSpPr/>
          <p:nvPr/>
        </p:nvSpPr>
        <p:spPr>
          <a:xfrm>
            <a:off x="7278552" y="5251053"/>
            <a:ext cx="1676400" cy="946412"/>
          </a:xfrm>
          <a:prstGeom prst="roundRect">
            <a:avLst/>
          </a:prstGeom>
          <a:solidFill>
            <a:srgbClr val="4F81BD"/>
          </a:solidFill>
          <a:ln w="25400" cap="flat" cmpd="sng" algn="ctr">
            <a:noFill/>
            <a:prstDash val="solid"/>
          </a:ln>
          <a:effectLst/>
        </p:spPr>
        <p:txBody>
          <a:bodyPr rtlCol="0" anchor="ctr"/>
          <a:lstStyle/>
          <a:p>
            <a:r>
              <a:rPr lang="en-US" sz="1100" b="1" dirty="0"/>
              <a:t>HP Compaq Pro </a:t>
            </a:r>
            <a:r>
              <a:rPr lang="en-US" sz="1100" dirty="0"/>
              <a:t>4300</a:t>
            </a:r>
          </a:p>
        </p:txBody>
      </p:sp>
      <p:sp>
        <p:nvSpPr>
          <p:cNvPr id="14" name="Rectangle 13"/>
          <p:cNvSpPr/>
          <p:nvPr/>
        </p:nvSpPr>
        <p:spPr>
          <a:xfrm>
            <a:off x="8726352" y="5251053"/>
            <a:ext cx="381000" cy="946412"/>
          </a:xfrm>
          <a:prstGeom prst="rect">
            <a:avLst/>
          </a:prstGeom>
          <a:solidFill>
            <a:srgbClr val="4F81B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Calibri" pitchFamily="34" charset="0"/>
            </a:endParaRPr>
          </a:p>
        </p:txBody>
      </p:sp>
      <p:sp>
        <p:nvSpPr>
          <p:cNvPr id="15" name="Rounded Rectangle 14"/>
          <p:cNvSpPr/>
          <p:nvPr/>
        </p:nvSpPr>
        <p:spPr>
          <a:xfrm>
            <a:off x="7278552" y="3527338"/>
            <a:ext cx="1676400" cy="885518"/>
          </a:xfrm>
          <a:prstGeom prst="roundRect">
            <a:avLst/>
          </a:prstGeom>
          <a:solidFill>
            <a:srgbClr val="9BBB59"/>
          </a:solidFill>
          <a:ln w="38100" cap="flat" cmpd="sng" algn="ctr">
            <a:noFill/>
            <a:prstDash val="solid"/>
          </a:ln>
          <a:effectLst>
            <a:outerShdw blurRad="40000" dist="20000" dir="5400000" rotWithShape="0">
              <a:srgbClr val="000000">
                <a:alpha val="38000"/>
              </a:srgbClr>
            </a:outerShdw>
          </a:effectLst>
        </p:spPr>
        <p:txBody>
          <a:bodyPr rtlCol="0" anchor="ctr"/>
          <a:lstStyle/>
          <a:p>
            <a:pPr>
              <a:defRPr/>
            </a:pPr>
            <a:r>
              <a:rPr lang="en-US" sz="1100" b="1" dirty="0"/>
              <a:t>HP Compaq Elite </a:t>
            </a:r>
            <a:r>
              <a:rPr lang="en-US" sz="1100" dirty="0" smtClean="0"/>
              <a:t>8200 </a:t>
            </a:r>
            <a:r>
              <a:rPr lang="en-US" sz="1100" dirty="0"/>
              <a:t>Series</a:t>
            </a:r>
            <a:endParaRPr lang="en-US" sz="1100" b="1" u="sng" kern="0" baseline="30000" dirty="0">
              <a:solidFill>
                <a:sysClr val="windowText" lastClr="000000"/>
              </a:solidFill>
              <a:latin typeface="Calibri" pitchFamily="34" charset="0"/>
            </a:endParaRPr>
          </a:p>
        </p:txBody>
      </p:sp>
      <p:sp>
        <p:nvSpPr>
          <p:cNvPr id="16" name="Rounded Rectangle 15"/>
          <p:cNvSpPr/>
          <p:nvPr/>
        </p:nvSpPr>
        <p:spPr>
          <a:xfrm>
            <a:off x="7278552" y="1615481"/>
            <a:ext cx="1752600" cy="1882972"/>
          </a:xfrm>
          <a:prstGeom prst="roundRect">
            <a:avLst/>
          </a:prstGeom>
          <a:solidFill>
            <a:srgbClr val="FFC000"/>
          </a:solidFill>
          <a:ln w="25400" cap="flat" cmpd="sng" algn="ctr">
            <a:noFill/>
            <a:prstDash val="solid"/>
          </a:ln>
          <a:effectLst/>
        </p:spPr>
        <p:txBody>
          <a:bodyPr rtlCol="0" anchor="ctr"/>
          <a:lstStyle/>
          <a:p>
            <a:pPr>
              <a:defRPr/>
            </a:pPr>
            <a:r>
              <a:rPr lang="en-US" sz="1100" b="1" dirty="0"/>
              <a:t>HP Compaq Elite </a:t>
            </a:r>
            <a:r>
              <a:rPr lang="en-US" sz="1100" dirty="0"/>
              <a:t>8300 Series</a:t>
            </a:r>
            <a:endParaRPr lang="en-US" sz="1100" b="1" u="sng" kern="0" baseline="30000" dirty="0">
              <a:solidFill>
                <a:sysClr val="windowText" lastClr="000000"/>
              </a:solidFill>
              <a:latin typeface="Calibri" pitchFamily="34" charset="0"/>
            </a:endParaRPr>
          </a:p>
        </p:txBody>
      </p:sp>
      <p:sp>
        <p:nvSpPr>
          <p:cNvPr id="17" name="Rectangle 16"/>
          <p:cNvSpPr/>
          <p:nvPr/>
        </p:nvSpPr>
        <p:spPr>
          <a:xfrm>
            <a:off x="8726352" y="2251960"/>
            <a:ext cx="381000" cy="609598"/>
          </a:xfrm>
          <a:prstGeom prst="rect">
            <a:avLst/>
          </a:prstGeom>
          <a:solidFill>
            <a:srgbClr val="FFC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Calibri" pitchFamily="34" charset="0"/>
            </a:endParaRPr>
          </a:p>
        </p:txBody>
      </p:sp>
      <p:sp>
        <p:nvSpPr>
          <p:cNvPr id="23" name="TextBox 22"/>
          <p:cNvSpPr txBox="1"/>
          <p:nvPr/>
        </p:nvSpPr>
        <p:spPr>
          <a:xfrm rot="-5400000">
            <a:off x="8098148" y="4166429"/>
            <a:ext cx="1647514" cy="369332"/>
          </a:xfrm>
          <a:prstGeom prst="rect">
            <a:avLst/>
          </a:prstGeom>
          <a:solidFill>
            <a:srgbClr val="9BBB59"/>
          </a:solidFill>
          <a:ln w="38100" cap="flat" cmpd="sng" algn="ctr">
            <a:noFill/>
            <a:prstDash val="solid"/>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alibri" pitchFamily="34" charset="0"/>
              </a:rPr>
              <a:t>Better</a:t>
            </a:r>
          </a:p>
        </p:txBody>
      </p:sp>
      <p:sp>
        <p:nvSpPr>
          <p:cNvPr id="24" name="TextBox 23"/>
          <p:cNvSpPr txBox="1"/>
          <p:nvPr/>
        </p:nvSpPr>
        <p:spPr>
          <a:xfrm rot="-5400000">
            <a:off x="7980419" y="2372301"/>
            <a:ext cx="1882972" cy="369332"/>
          </a:xfrm>
          <a:prstGeom prst="rect">
            <a:avLst/>
          </a:prstGeom>
          <a:solidFill>
            <a:srgbClr val="FFC000"/>
          </a:solid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alibri" pitchFamily="34" charset="0"/>
              </a:rPr>
              <a:t>Best</a:t>
            </a:r>
          </a:p>
        </p:txBody>
      </p:sp>
      <p:sp>
        <p:nvSpPr>
          <p:cNvPr id="29" name="Rectangle 28"/>
          <p:cNvSpPr/>
          <p:nvPr/>
        </p:nvSpPr>
        <p:spPr>
          <a:xfrm>
            <a:off x="2041072" y="3498456"/>
            <a:ext cx="5237480" cy="1107996"/>
          </a:xfrm>
          <a:prstGeom prst="rect">
            <a:avLst/>
          </a:prstGeom>
        </p:spPr>
        <p:txBody>
          <a:bodyPr wrap="square">
            <a:spAutoFit/>
          </a:bodyPr>
          <a:lstStyle/>
          <a:p>
            <a:pPr lvl="0">
              <a:defRPr/>
            </a:pPr>
            <a:r>
              <a:rPr lang="en-US" sz="1200" b="1" kern="0" dirty="0">
                <a:solidFill>
                  <a:prstClr val="black"/>
                </a:solidFill>
                <a:latin typeface="Calibri" pitchFamily="34" charset="0"/>
              </a:rPr>
              <a:t>2nd generation Intel® Core™ </a:t>
            </a:r>
            <a:r>
              <a:rPr lang="en-US" sz="1200" b="1" kern="0" dirty="0" smtClean="0">
                <a:solidFill>
                  <a:prstClr val="black"/>
                </a:solidFill>
                <a:latin typeface="Calibri" pitchFamily="34" charset="0"/>
              </a:rPr>
              <a:t>vPro</a:t>
            </a:r>
            <a:r>
              <a:rPr lang="en-US" sz="1200" b="1" kern="0" dirty="0">
                <a:solidFill>
                  <a:prstClr val="black"/>
                </a:solidFill>
                <a:latin typeface="Calibri" pitchFamily="34" charset="0"/>
              </a:rPr>
              <a:t>™ processors</a:t>
            </a:r>
          </a:p>
          <a:p>
            <a:pPr lvl="0">
              <a:defRPr/>
            </a:pPr>
            <a:r>
              <a:rPr lang="en-US" sz="1200" i="1" kern="0" dirty="0" smtClean="0">
                <a:solidFill>
                  <a:prstClr val="black"/>
                </a:solidFill>
                <a:latin typeface="Calibri" pitchFamily="34" charset="0"/>
              </a:rPr>
              <a:t>Built </a:t>
            </a:r>
            <a:r>
              <a:rPr lang="en-US" sz="1200" i="1" kern="0" dirty="0">
                <a:solidFill>
                  <a:prstClr val="black"/>
                </a:solidFill>
                <a:latin typeface="Calibri" pitchFamily="34" charset="0"/>
              </a:rPr>
              <a:t>in manageability and security of previous generation, plus:</a:t>
            </a:r>
          </a:p>
          <a:p>
            <a:pPr marL="174625" indent="-174625">
              <a:buFont typeface="Arial" pitchFamily="34" charset="0"/>
              <a:buChar char="•"/>
              <a:defRPr/>
            </a:pPr>
            <a:r>
              <a:rPr lang="en-US" sz="1050" kern="0" dirty="0">
                <a:solidFill>
                  <a:prstClr val="black"/>
                </a:solidFill>
                <a:latin typeface="Calibri" pitchFamily="34" charset="0"/>
              </a:rPr>
              <a:t>32nm, Hi-k Metal Gate Transistor + Intel® HD Graphics 2000/30002Intel</a:t>
            </a:r>
          </a:p>
          <a:p>
            <a:pPr marL="174625" lvl="0" indent="-174625">
              <a:buFont typeface="Arial" pitchFamily="34" charset="0"/>
              <a:buChar char="•"/>
              <a:defRPr/>
            </a:pPr>
            <a:r>
              <a:rPr lang="en-US" sz="1050" kern="0" dirty="0" smtClean="0">
                <a:solidFill>
                  <a:prstClr val="black"/>
                </a:solidFill>
                <a:latin typeface="Calibri" pitchFamily="34" charset="0"/>
              </a:rPr>
              <a:t>Intel</a:t>
            </a:r>
            <a:r>
              <a:rPr lang="en-US" sz="1050" kern="0" dirty="0">
                <a:solidFill>
                  <a:prstClr val="black"/>
                </a:solidFill>
                <a:latin typeface="Calibri" pitchFamily="34" charset="0"/>
              </a:rPr>
              <a:t>® Active Management Technology </a:t>
            </a:r>
            <a:r>
              <a:rPr lang="en-US" sz="1050" kern="0" dirty="0" smtClean="0">
                <a:solidFill>
                  <a:prstClr val="black"/>
                </a:solidFill>
                <a:latin typeface="Calibri" pitchFamily="34" charset="0"/>
              </a:rPr>
              <a:t>7.0</a:t>
            </a:r>
          </a:p>
          <a:p>
            <a:pPr marL="174625" lvl="0" indent="-174625">
              <a:buFont typeface="Arial" pitchFamily="34" charset="0"/>
              <a:buChar char="•"/>
              <a:defRPr/>
            </a:pPr>
            <a:r>
              <a:rPr lang="en-US" sz="1050" kern="0" dirty="0" smtClean="0">
                <a:solidFill>
                  <a:prstClr val="black"/>
                </a:solidFill>
                <a:latin typeface="Calibri" pitchFamily="34" charset="0"/>
              </a:rPr>
              <a:t>2nd </a:t>
            </a:r>
            <a:r>
              <a:rPr lang="en-US" sz="1050" kern="0" dirty="0">
                <a:solidFill>
                  <a:prstClr val="black"/>
                </a:solidFill>
                <a:latin typeface="Calibri" pitchFamily="34" charset="0"/>
              </a:rPr>
              <a:t>Gen Intel® vPro™ </a:t>
            </a:r>
            <a:r>
              <a:rPr lang="en-US" sz="1050" kern="0" dirty="0" smtClean="0">
                <a:solidFill>
                  <a:prstClr val="black"/>
                </a:solidFill>
                <a:latin typeface="Calibri" pitchFamily="34" charset="0"/>
              </a:rPr>
              <a:t>technology</a:t>
            </a:r>
          </a:p>
          <a:p>
            <a:pPr marL="174625" lvl="0" indent="-174625">
              <a:buFont typeface="Arial" pitchFamily="34" charset="0"/>
              <a:buChar char="•"/>
              <a:defRPr/>
            </a:pPr>
            <a:r>
              <a:rPr lang="en-US" sz="1050" kern="0" dirty="0" smtClean="0">
                <a:solidFill>
                  <a:prstClr val="black"/>
                </a:solidFill>
                <a:latin typeface="Calibri" pitchFamily="34" charset="0"/>
              </a:rPr>
              <a:t>2011 </a:t>
            </a:r>
            <a:r>
              <a:rPr lang="en-US" sz="1050" kern="0" dirty="0">
                <a:solidFill>
                  <a:prstClr val="black"/>
                </a:solidFill>
                <a:latin typeface="Calibri" pitchFamily="34" charset="0"/>
              </a:rPr>
              <a:t>Intel® Stable Image Platform </a:t>
            </a:r>
            <a:r>
              <a:rPr lang="en-US" sz="1050" kern="0" dirty="0" smtClean="0">
                <a:solidFill>
                  <a:prstClr val="black"/>
                </a:solidFill>
                <a:latin typeface="Calibri" pitchFamily="34" charset="0"/>
              </a:rPr>
              <a:t>Program</a:t>
            </a:r>
          </a:p>
        </p:txBody>
      </p:sp>
      <p:sp>
        <p:nvSpPr>
          <p:cNvPr id="30" name="Rectangle 29"/>
          <p:cNvSpPr/>
          <p:nvPr/>
        </p:nvSpPr>
        <p:spPr>
          <a:xfrm>
            <a:off x="2009529" y="1577340"/>
            <a:ext cx="5189815" cy="1915909"/>
          </a:xfrm>
          <a:prstGeom prst="rect">
            <a:avLst/>
          </a:prstGeom>
        </p:spPr>
        <p:txBody>
          <a:bodyPr wrap="square">
            <a:spAutoFit/>
          </a:bodyPr>
          <a:lstStyle/>
          <a:p>
            <a:pPr lvl="0">
              <a:defRPr/>
            </a:pPr>
            <a:r>
              <a:rPr lang="en-US" sz="1050" b="1" kern="0" dirty="0" smtClean="0">
                <a:solidFill>
                  <a:prstClr val="black"/>
                </a:solidFill>
                <a:latin typeface="Calibri" pitchFamily="34" charset="0"/>
              </a:rPr>
              <a:t>3rd generation </a:t>
            </a:r>
            <a:r>
              <a:rPr lang="en-US" sz="1050" b="1" kern="0" dirty="0">
                <a:solidFill>
                  <a:prstClr val="black"/>
                </a:solidFill>
                <a:latin typeface="Calibri" pitchFamily="34" charset="0"/>
              </a:rPr>
              <a:t>Intel® Core™ vPro™ processors</a:t>
            </a:r>
          </a:p>
          <a:p>
            <a:pPr lvl="0">
              <a:defRPr/>
            </a:pPr>
            <a:r>
              <a:rPr lang="en-US" sz="1200" b="1" kern="0" dirty="0">
                <a:solidFill>
                  <a:prstClr val="black"/>
                </a:solidFill>
                <a:latin typeface="Calibri" pitchFamily="34" charset="0"/>
              </a:rPr>
              <a:t>More Secure. More Manageable</a:t>
            </a:r>
          </a:p>
          <a:p>
            <a:pPr lvl="0">
              <a:defRPr/>
            </a:pPr>
            <a:r>
              <a:rPr lang="en-US" sz="1200" i="1" kern="0" dirty="0">
                <a:solidFill>
                  <a:prstClr val="black"/>
                </a:solidFill>
                <a:latin typeface="Calibri" pitchFamily="34" charset="0"/>
              </a:rPr>
              <a:t>Built in manageability and security of previous generation, plus:</a:t>
            </a:r>
          </a:p>
          <a:p>
            <a:pPr marL="174625" lvl="0" indent="-174625">
              <a:buFont typeface="Arial" pitchFamily="34" charset="0"/>
              <a:buChar char="•"/>
              <a:defRPr/>
            </a:pPr>
            <a:r>
              <a:rPr lang="en-US" sz="1050" kern="0" dirty="0">
                <a:solidFill>
                  <a:prstClr val="black"/>
                </a:solidFill>
                <a:latin typeface="Calibri" pitchFamily="34" charset="0"/>
              </a:rPr>
              <a:t>Intel® Active Management Technology 8.0 </a:t>
            </a:r>
          </a:p>
          <a:p>
            <a:pPr marL="174625" lvl="0" indent="-174625">
              <a:buFont typeface="Arial" pitchFamily="34" charset="0"/>
              <a:buChar char="•"/>
              <a:defRPr/>
            </a:pPr>
            <a:r>
              <a:rPr lang="en-US" sz="1050" kern="0" dirty="0">
                <a:solidFill>
                  <a:prstClr val="black"/>
                </a:solidFill>
                <a:latin typeface="Calibri" pitchFamily="34" charset="0"/>
              </a:rPr>
              <a:t>Intel® Stable Image Platform Program</a:t>
            </a:r>
          </a:p>
          <a:p>
            <a:pPr marL="174625" lvl="0" indent="-174625">
              <a:buFont typeface="Arial" pitchFamily="34" charset="0"/>
              <a:buChar char="•"/>
              <a:defRPr/>
            </a:pPr>
            <a:r>
              <a:rPr lang="en-US" sz="1050" kern="0" dirty="0">
                <a:solidFill>
                  <a:prstClr val="black"/>
                </a:solidFill>
                <a:latin typeface="Calibri" pitchFamily="34" charset="0"/>
              </a:rPr>
              <a:t>Enhanced recovery and patching</a:t>
            </a:r>
          </a:p>
          <a:p>
            <a:pPr marL="174625" lvl="0" indent="-174625">
              <a:buFont typeface="Arial" pitchFamily="34" charset="0"/>
              <a:buChar char="•"/>
              <a:defRPr/>
            </a:pPr>
            <a:r>
              <a:rPr lang="en-US" sz="1050" kern="0" dirty="0">
                <a:solidFill>
                  <a:prstClr val="black"/>
                </a:solidFill>
                <a:latin typeface="Calibri" pitchFamily="34" charset="0"/>
              </a:rPr>
              <a:t>Enhanced KVM, including switchable graphical modes (portrait, landscape)</a:t>
            </a:r>
          </a:p>
          <a:p>
            <a:pPr marL="174625" lvl="0" indent="-174625">
              <a:buFont typeface="Arial" pitchFamily="34" charset="0"/>
              <a:buChar char="•"/>
              <a:defRPr/>
            </a:pPr>
            <a:r>
              <a:rPr lang="en-US" sz="1050" kern="0" dirty="0">
                <a:solidFill>
                  <a:prstClr val="black"/>
                </a:solidFill>
                <a:latin typeface="Calibri" pitchFamily="34" charset="0"/>
              </a:rPr>
              <a:t>Simultaneously view up to three independent screens, providing added flexibility for multi-tasking</a:t>
            </a:r>
          </a:p>
          <a:p>
            <a:pPr marL="174625" lvl="0" indent="-174625">
              <a:buFont typeface="Arial" pitchFamily="34" charset="0"/>
              <a:buChar char="•"/>
              <a:defRPr/>
            </a:pPr>
            <a:r>
              <a:rPr lang="en-US" sz="1050" kern="0" dirty="0">
                <a:solidFill>
                  <a:prstClr val="black"/>
                </a:solidFill>
                <a:latin typeface="Calibri" pitchFamily="34" charset="0"/>
              </a:rPr>
              <a:t>Enhanced mouse improvements across multiple screens27 languages now supported</a:t>
            </a:r>
          </a:p>
          <a:p>
            <a:pPr marL="174625" lvl="0" indent="-174625">
              <a:buFont typeface="Arial" pitchFamily="34" charset="0"/>
              <a:buChar char="•"/>
              <a:defRPr/>
            </a:pPr>
            <a:r>
              <a:rPr lang="en-US" sz="1050" kern="0" dirty="0">
                <a:solidFill>
                  <a:prstClr val="black"/>
                </a:solidFill>
                <a:latin typeface="Calibri" pitchFamily="34" charset="0"/>
              </a:rPr>
              <a:t>Full remote control and remote disk access</a:t>
            </a:r>
          </a:p>
        </p:txBody>
      </p:sp>
      <p:sp>
        <p:nvSpPr>
          <p:cNvPr id="32" name="Rectangle 31"/>
          <p:cNvSpPr/>
          <p:nvPr/>
        </p:nvSpPr>
        <p:spPr>
          <a:xfrm>
            <a:off x="2041072" y="4706241"/>
            <a:ext cx="4572000" cy="392415"/>
          </a:xfrm>
          <a:prstGeom prst="rect">
            <a:avLst/>
          </a:prstGeom>
        </p:spPr>
        <p:txBody>
          <a:bodyPr wrap="square">
            <a:spAutoFit/>
          </a:bodyPr>
          <a:lstStyle/>
          <a:p>
            <a:pPr>
              <a:defRPr/>
            </a:pPr>
            <a:r>
              <a:rPr lang="en-US" sz="1050" b="1" kern="0" dirty="0">
                <a:solidFill>
                  <a:prstClr val="black"/>
                </a:solidFill>
                <a:latin typeface="Calibri" pitchFamily="34" charset="0"/>
              </a:rPr>
              <a:t>3rd generation Intel® Core™ processors</a:t>
            </a:r>
          </a:p>
          <a:p>
            <a:pPr marL="174625" marR="0" lvl="0" indent="-174625" defTabSz="914400" eaLnBrk="1" fontAlgn="auto" latinLnBrk="0" hangingPunct="1">
              <a:lnSpc>
                <a:spcPct val="100000"/>
              </a:lnSpc>
              <a:spcBef>
                <a:spcPts val="0"/>
              </a:spcBef>
              <a:spcAft>
                <a:spcPts val="0"/>
              </a:spcAft>
              <a:buClrTx/>
              <a:buSzTx/>
              <a:buFont typeface="Arial" pitchFamily="34" charset="0"/>
              <a:buChar char="•"/>
              <a:tabLst/>
              <a:defRPr/>
            </a:pPr>
            <a:r>
              <a:rPr kumimoji="0" lang="en-US" sz="900" b="0" i="0" u="none" strike="noStrike" kern="0" cap="none" spc="0" normalizeH="0" baseline="0" noProof="0" dirty="0" smtClean="0">
                <a:ln>
                  <a:noFill/>
                </a:ln>
                <a:solidFill>
                  <a:prstClr val="black"/>
                </a:solidFill>
                <a:effectLst/>
                <a:uLnTx/>
                <a:uFillTx/>
                <a:latin typeface="Calibri" pitchFamily="34" charset="0"/>
              </a:rPr>
              <a:t>Basic </a:t>
            </a:r>
            <a:r>
              <a:rPr kumimoji="0" lang="en-US" sz="900" b="0" i="0" u="none" strike="noStrike" kern="0" cap="none" spc="0" normalizeH="0" baseline="0" noProof="0" dirty="0">
                <a:ln>
                  <a:noFill/>
                </a:ln>
                <a:solidFill>
                  <a:prstClr val="black"/>
                </a:solidFill>
                <a:effectLst/>
                <a:uLnTx/>
                <a:uFillTx/>
                <a:latin typeface="Calibri" pitchFamily="34" charset="0"/>
              </a:rPr>
              <a:t>support  for managing and securing PCs regardless of OS health or power </a:t>
            </a:r>
            <a:r>
              <a:rPr kumimoji="0" lang="en-US" sz="900" b="0" i="0" u="none" strike="noStrike" kern="0" cap="none" spc="0" normalizeH="0" baseline="0" noProof="0" dirty="0" smtClean="0">
                <a:ln>
                  <a:noFill/>
                </a:ln>
                <a:solidFill>
                  <a:prstClr val="black"/>
                </a:solidFill>
                <a:effectLst/>
                <a:uLnTx/>
                <a:uFillTx/>
                <a:latin typeface="Calibri" pitchFamily="34" charset="0"/>
              </a:rPr>
              <a:t>state</a:t>
            </a:r>
            <a:r>
              <a:rPr kumimoji="0" lang="en-US" sz="900" b="0" i="0" u="none" strike="noStrike" kern="0" cap="none" spc="0" normalizeH="0" baseline="30000" noProof="0" dirty="0" smtClean="0">
                <a:ln>
                  <a:noFill/>
                </a:ln>
                <a:solidFill>
                  <a:prstClr val="black"/>
                </a:solidFill>
                <a:effectLst/>
                <a:uLnTx/>
                <a:uFillTx/>
                <a:latin typeface="Calibri" pitchFamily="34" charset="0"/>
              </a:rPr>
              <a:t>3</a:t>
            </a:r>
            <a:endParaRPr kumimoji="0" lang="en-US" sz="900" b="0" i="0" u="none" strike="noStrike" kern="0" cap="none" spc="0" normalizeH="0" baseline="30000" noProof="0" dirty="0">
              <a:ln>
                <a:noFill/>
              </a:ln>
              <a:solidFill>
                <a:prstClr val="black"/>
              </a:solidFill>
              <a:effectLst/>
              <a:uLnTx/>
              <a:uFillTx/>
              <a:latin typeface="Calibri" pitchFamily="34" charset="0"/>
            </a:endParaRPr>
          </a:p>
        </p:txBody>
      </p:sp>
      <p:sp>
        <p:nvSpPr>
          <p:cNvPr id="33" name="Rectangle 32"/>
          <p:cNvSpPr/>
          <p:nvPr/>
        </p:nvSpPr>
        <p:spPr>
          <a:xfrm>
            <a:off x="2020752" y="5251053"/>
            <a:ext cx="4572000" cy="946413"/>
          </a:xfrm>
          <a:prstGeom prst="rect">
            <a:avLst/>
          </a:prstGeom>
        </p:spPr>
        <p:txBody>
          <a:bodyPr wrap="square">
            <a:spAutoFit/>
          </a:bodyPr>
          <a:lstStyle/>
          <a:p>
            <a:pPr>
              <a:defRPr/>
            </a:pPr>
            <a:r>
              <a:rPr lang="en-US" sz="1050" b="1" kern="0" dirty="0">
                <a:solidFill>
                  <a:prstClr val="black"/>
                </a:solidFill>
                <a:latin typeface="Calibri" pitchFamily="34" charset="0"/>
              </a:rPr>
              <a:t>3rd generation Intel® Core™ processors</a:t>
            </a:r>
          </a:p>
          <a:p>
            <a:pPr marL="174625" lvl="0" indent="-174625">
              <a:buFont typeface="Arial" pitchFamily="34" charset="0"/>
              <a:buChar char="•"/>
              <a:defRPr/>
            </a:pPr>
            <a:r>
              <a:rPr lang="en-US" sz="900" kern="0" dirty="0">
                <a:solidFill>
                  <a:prstClr val="black"/>
                </a:solidFill>
                <a:latin typeface="Calibri" pitchFamily="34" charset="0"/>
              </a:rPr>
              <a:t>22nm, Tri-Gate </a:t>
            </a:r>
            <a:r>
              <a:rPr lang="en-US" sz="900" kern="0" dirty="0" smtClean="0">
                <a:solidFill>
                  <a:prstClr val="black"/>
                </a:solidFill>
                <a:latin typeface="Calibri" pitchFamily="34" charset="0"/>
              </a:rPr>
              <a:t>Transistor</a:t>
            </a:r>
            <a:endParaRPr lang="en-US" sz="900" kern="0" dirty="0">
              <a:solidFill>
                <a:prstClr val="black"/>
              </a:solidFill>
              <a:latin typeface="Calibri" pitchFamily="34" charset="0"/>
            </a:endParaRPr>
          </a:p>
          <a:p>
            <a:pPr marL="174625" lvl="0" indent="-174625">
              <a:buFont typeface="Arial" pitchFamily="34" charset="0"/>
              <a:buChar char="•"/>
              <a:defRPr/>
            </a:pPr>
            <a:r>
              <a:rPr lang="en-US" sz="900" kern="0" dirty="0">
                <a:solidFill>
                  <a:prstClr val="black"/>
                </a:solidFill>
                <a:latin typeface="Calibri" pitchFamily="34" charset="0"/>
              </a:rPr>
              <a:t>Intel® HD Graphics 2500/4000Intel® </a:t>
            </a:r>
          </a:p>
          <a:p>
            <a:pPr marL="174625" lvl="0" indent="-174625">
              <a:buFont typeface="Arial" pitchFamily="34" charset="0"/>
              <a:buChar char="•"/>
              <a:defRPr/>
            </a:pPr>
            <a:r>
              <a:rPr lang="en-US" sz="900" kern="0" dirty="0">
                <a:solidFill>
                  <a:prstClr val="black"/>
                </a:solidFill>
                <a:latin typeface="Calibri" pitchFamily="34" charset="0"/>
              </a:rPr>
              <a:t>Turbo Boost &amp; Intel® Hyper-Threading Technology</a:t>
            </a:r>
          </a:p>
          <a:p>
            <a:pPr marL="174625" lvl="0" indent="-174625">
              <a:buFont typeface="Arial" pitchFamily="34" charset="0"/>
              <a:buChar char="•"/>
              <a:defRPr/>
            </a:pPr>
            <a:r>
              <a:rPr lang="en-US" sz="900" kern="0" dirty="0" smtClean="0">
                <a:solidFill>
                  <a:prstClr val="black"/>
                </a:solidFill>
                <a:latin typeface="Calibri" pitchFamily="34" charset="0"/>
              </a:rPr>
              <a:t>Intel </a:t>
            </a:r>
            <a:r>
              <a:rPr lang="en-US" sz="900" kern="0" dirty="0">
                <a:solidFill>
                  <a:prstClr val="black"/>
                </a:solidFill>
                <a:latin typeface="Calibri" pitchFamily="34" charset="0"/>
              </a:rPr>
              <a:t>Secure Key*</a:t>
            </a:r>
          </a:p>
          <a:p>
            <a:pPr marL="174625" indent="-174625">
              <a:buFont typeface="Arial" pitchFamily="34" charset="0"/>
              <a:buChar char="•"/>
              <a:defRPr/>
            </a:pPr>
            <a:r>
              <a:rPr lang="en-US" sz="900" kern="0" dirty="0">
                <a:solidFill>
                  <a:prstClr val="black"/>
                </a:solidFill>
                <a:latin typeface="Calibri" pitchFamily="34" charset="0"/>
              </a:rPr>
              <a:t>Intel® Identity Protection Technology</a:t>
            </a:r>
          </a:p>
        </p:txBody>
      </p:sp>
      <p:sp>
        <p:nvSpPr>
          <p:cNvPr id="43" name="TextBox 42"/>
          <p:cNvSpPr txBox="1"/>
          <p:nvPr/>
        </p:nvSpPr>
        <p:spPr>
          <a:xfrm>
            <a:off x="69032" y="3650853"/>
            <a:ext cx="1040949" cy="715089"/>
          </a:xfrm>
          <a:prstGeom prst="roundRect">
            <a:avLst/>
          </a:prstGeom>
          <a:solidFill>
            <a:srgbClr val="4F81BD">
              <a:lumMod val="20000"/>
              <a:lumOff val="80000"/>
            </a:srgbClr>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black"/>
                </a:solidFill>
                <a:effectLst/>
                <a:uLnTx/>
                <a:uFillTx/>
                <a:latin typeface="Calibri" pitchFamily="34" charset="0"/>
              </a:rPr>
              <a:t>Desktop</a:t>
            </a:r>
          </a:p>
          <a:p>
            <a:pPr marL="0" marR="0" lvl="0" indent="0"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err="1">
                <a:ln>
                  <a:noFill/>
                </a:ln>
                <a:solidFill>
                  <a:prstClr val="black"/>
                </a:solidFill>
                <a:effectLst/>
                <a:uLnTx/>
                <a:uFillTx/>
                <a:latin typeface="Calibri" pitchFamily="34" charset="0"/>
              </a:rPr>
              <a:t>Upsell</a:t>
            </a:r>
            <a:endParaRPr kumimoji="0" lang="en-US" b="1" i="0" u="none" strike="noStrike" kern="0" cap="none" spc="0" normalizeH="0" baseline="0" noProof="0" dirty="0">
              <a:ln>
                <a:noFill/>
              </a:ln>
              <a:solidFill>
                <a:prstClr val="black"/>
              </a:solidFill>
              <a:effectLst/>
              <a:uLnTx/>
              <a:uFillTx/>
              <a:latin typeface="Calibri" pitchFamily="34" charset="0"/>
            </a:endParaRPr>
          </a:p>
        </p:txBody>
      </p:sp>
      <p:sp>
        <p:nvSpPr>
          <p:cNvPr id="47" name="TextBox 46"/>
          <p:cNvSpPr txBox="1"/>
          <p:nvPr/>
        </p:nvSpPr>
        <p:spPr>
          <a:xfrm>
            <a:off x="1229815" y="3139306"/>
            <a:ext cx="801823" cy="707886"/>
          </a:xfrm>
          <a:prstGeom prst="rect">
            <a:avLst/>
          </a:prstGeom>
          <a:noFill/>
        </p:spPr>
        <p:txBody>
          <a:bodyPr wrap="none" rtlCol="0">
            <a:spAutoFit/>
          </a:bodyPr>
          <a:lstStyle>
            <a:defPPr>
              <a:defRPr lang="en-US"/>
            </a:defPPr>
            <a:lvl1pPr marR="0" lvl="0" indent="0" algn="ctr" fontAlgn="auto">
              <a:lnSpc>
                <a:spcPct val="100000"/>
              </a:lnSpc>
              <a:spcBef>
                <a:spcPts val="0"/>
              </a:spcBef>
              <a:spcAft>
                <a:spcPts val="0"/>
              </a:spcAft>
              <a:buClrTx/>
              <a:buSzTx/>
              <a:buFontTx/>
              <a:buNone/>
              <a:tabLst/>
              <a:defRPr kumimoji="0" sz="2000" b="1" i="0" u="none" strike="noStrike" kern="0" cap="none" spc="0" normalizeH="0" baseline="0">
                <a:ln>
                  <a:noFill/>
                </a:ln>
                <a:solidFill>
                  <a:prstClr val="black"/>
                </a:solidFill>
                <a:effectLst/>
                <a:uLnTx/>
                <a:uFillTx/>
                <a:latin typeface="Calibri" pitchFamily="34" charset="0"/>
              </a:defRPr>
            </a:lvl1pPr>
          </a:lstStyle>
          <a:p>
            <a:r>
              <a:rPr lang="en-US" dirty="0"/>
              <a:t>Intel®</a:t>
            </a:r>
          </a:p>
          <a:p>
            <a:r>
              <a:rPr lang="en-US" dirty="0"/>
              <a:t>vPro</a:t>
            </a:r>
          </a:p>
        </p:txBody>
      </p:sp>
      <p:sp>
        <p:nvSpPr>
          <p:cNvPr id="48" name="TextBox 47"/>
          <p:cNvSpPr txBox="1"/>
          <p:nvPr/>
        </p:nvSpPr>
        <p:spPr>
          <a:xfrm>
            <a:off x="1332741" y="4747776"/>
            <a:ext cx="676788" cy="83099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pitchFamily="34" charset="0"/>
              </a:rPr>
              <a:t>No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pitchFamily="34" charset="0"/>
              </a:rPr>
              <a:t>Intel®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pitchFamily="34" charset="0"/>
              </a:rPr>
              <a:t>vPro</a:t>
            </a:r>
          </a:p>
        </p:txBody>
      </p:sp>
      <p:cxnSp>
        <p:nvCxnSpPr>
          <p:cNvPr id="51" name="Shape 50"/>
          <p:cNvCxnSpPr>
            <a:stCxn id="43" idx="0"/>
            <a:endCxn id="47" idx="1"/>
          </p:cNvCxnSpPr>
          <p:nvPr/>
        </p:nvCxnSpPr>
        <p:spPr>
          <a:xfrm rot="5400000" flipH="1" flipV="1">
            <a:off x="830859" y="3251897"/>
            <a:ext cx="157604" cy="640308"/>
          </a:xfrm>
          <a:prstGeom prst="bentConnector2">
            <a:avLst/>
          </a:prstGeom>
          <a:noFill/>
          <a:ln w="9525" cap="flat" cmpd="sng" algn="ctr">
            <a:solidFill>
              <a:srgbClr val="4F81BD">
                <a:shade val="95000"/>
                <a:satMod val="105000"/>
              </a:srgbClr>
            </a:solidFill>
            <a:prstDash val="solid"/>
          </a:ln>
          <a:effectLst/>
        </p:spPr>
      </p:cxnSp>
      <p:cxnSp>
        <p:nvCxnSpPr>
          <p:cNvPr id="52" name="Shape 51"/>
          <p:cNvCxnSpPr>
            <a:stCxn id="43" idx="2"/>
            <a:endCxn id="48" idx="1"/>
          </p:cNvCxnSpPr>
          <p:nvPr/>
        </p:nvCxnSpPr>
        <p:spPr>
          <a:xfrm rot="16200000" flipH="1">
            <a:off x="562458" y="4392991"/>
            <a:ext cx="797333" cy="743234"/>
          </a:xfrm>
          <a:prstGeom prst="bentConnector2">
            <a:avLst/>
          </a:prstGeom>
          <a:noFill/>
          <a:ln w="9525" cap="flat" cmpd="sng" algn="ctr">
            <a:solidFill>
              <a:srgbClr val="4F81BD">
                <a:shade val="95000"/>
                <a:satMod val="105000"/>
              </a:srgbClr>
            </a:solidFill>
            <a:prstDash val="solid"/>
          </a:ln>
          <a:effectLst/>
        </p:spPr>
      </p:cxnSp>
      <p:sp>
        <p:nvSpPr>
          <p:cNvPr id="53" name="TextBox 52"/>
          <p:cNvSpPr txBox="1"/>
          <p:nvPr/>
        </p:nvSpPr>
        <p:spPr>
          <a:xfrm rot="-5400000">
            <a:off x="8416643" y="5520807"/>
            <a:ext cx="946413" cy="369332"/>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alibri" pitchFamily="34" charset="0"/>
              </a:rPr>
              <a:t>Good</a:t>
            </a:r>
          </a:p>
        </p:txBody>
      </p:sp>
      <p:sp>
        <p:nvSpPr>
          <p:cNvPr id="70" name="Title 1"/>
          <p:cNvSpPr txBox="1">
            <a:spLocks/>
          </p:cNvSpPr>
          <p:nvPr/>
        </p:nvSpPr>
        <p:spPr>
          <a:xfrm>
            <a:off x="538776" y="326510"/>
            <a:ext cx="7837714" cy="685800"/>
          </a:xfrm>
          <a:prstGeom prst="rect">
            <a:avLst/>
          </a:prstGeom>
        </p:spPr>
        <p:txBody>
          <a:bodyPr lIns="91387" tIns="45694" rIns="91387" bIns="45694" anchor="t">
            <a:noAutofit/>
          </a:bodyPr>
          <a:lstStyle>
            <a:lvl1pPr algn="l" defTabSz="914400" rtl="0" eaLnBrk="1" latinLnBrk="0" hangingPunct="1">
              <a:lnSpc>
                <a:spcPts val="2600"/>
              </a:lnSpc>
              <a:spcBef>
                <a:spcPct val="0"/>
              </a:spcBef>
              <a:buNone/>
              <a:defRPr lang="en-US" altLang="ja-JP" sz="3000" b="1" i="0" kern="1200" dirty="0" smtClean="0">
                <a:solidFill>
                  <a:schemeClr val="accent1"/>
                </a:solidFill>
                <a:latin typeface="+mj-lt"/>
                <a:ea typeface="+mj-ea"/>
                <a:cs typeface="+mj-cs"/>
              </a:defRPr>
            </a:lvl1pPr>
          </a:lstStyle>
          <a:p>
            <a:pPr>
              <a:lnSpc>
                <a:spcPct val="100000"/>
              </a:lnSpc>
            </a:pPr>
            <a:r>
              <a:rPr lang="en-US" altLang="zh-CN" sz="2900" dirty="0" smtClean="0"/>
              <a:t>HP and Intel Desktop </a:t>
            </a:r>
          </a:p>
          <a:p>
            <a:pPr>
              <a:lnSpc>
                <a:spcPct val="100000"/>
              </a:lnSpc>
            </a:pPr>
            <a:r>
              <a:rPr lang="en-US" altLang="zh-CN" sz="2900" dirty="0" smtClean="0"/>
              <a:t>Good , Better and Best </a:t>
            </a:r>
            <a:endParaRPr lang="en-US" sz="2900" dirty="0">
              <a:cs typeface="Neo Sans Intel" pitchFamily="34" charset="0"/>
            </a:endParaRPr>
          </a:p>
        </p:txBody>
      </p:sp>
      <p:pic>
        <p:nvPicPr>
          <p:cNvPr id="71" name="Picture 7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1239" y="2603404"/>
            <a:ext cx="720815" cy="548640"/>
          </a:xfrm>
          <a:prstGeom prst="rect">
            <a:avLst/>
          </a:prstGeom>
        </p:spPr>
      </p:pic>
      <p:pic>
        <p:nvPicPr>
          <p:cNvPr id="72" name="Picture 7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3126" y="2316596"/>
            <a:ext cx="730534" cy="548640"/>
          </a:xfrm>
          <a:prstGeom prst="rect">
            <a:avLst/>
          </a:prstGeom>
        </p:spPr>
      </p:pic>
      <p:pic>
        <p:nvPicPr>
          <p:cNvPr id="73" name="Picture 2" descr="C:\Users\ecampoy\Documents\Content\1H 2012\Intel Brand Identity\English_ci3\Digital_ci3\ci3_d_rgb_3000.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4754817"/>
            <a:ext cx="731520" cy="536499"/>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C:\Users\ecampoy\AppData\Local\Temp\wzb602\English_ci7\Digital_ci7\ci7_d_rgb_3000.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0153" y="5395712"/>
            <a:ext cx="731518" cy="54864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C:\Users\ecampoy\AppData\Local\Temp\wz180f\English_ci5\Digital_ci5\ci5_d_rgb_3000.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84393" y="5045795"/>
            <a:ext cx="731519" cy="54864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78768" y="0"/>
            <a:ext cx="1665231" cy="1357853"/>
          </a:xfrm>
          <a:prstGeom prst="rect">
            <a:avLst/>
          </a:prstGeom>
          <a:noFill/>
          <a:effectLst>
            <a:outerShdw blurRad="76200" dist="50800" dir="2400000" algn="t" rotWithShape="0">
              <a:prstClr val="black">
                <a:alpha val="40000"/>
              </a:prstClr>
            </a:outerShdw>
          </a:effectLst>
        </p:spPr>
      </p:pic>
      <p:sp>
        <p:nvSpPr>
          <p:cNvPr id="31" name="Rectangle 30"/>
          <p:cNvSpPr/>
          <p:nvPr/>
        </p:nvSpPr>
        <p:spPr>
          <a:xfrm>
            <a:off x="1" y="13609"/>
            <a:ext cx="9143999" cy="338542"/>
          </a:xfrm>
          <a:prstGeom prst="rect">
            <a:avLst/>
          </a:prstGeom>
          <a:solidFill>
            <a:srgbClr val="EF41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26" tIns="45714" rIns="91426" bIns="45714" rtlCol="0" anchor="t" anchorCtr="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a:t>INTEL INTERNAL USE ONLY – Remove Before Presenting Externally</a:t>
            </a:r>
          </a:p>
        </p:txBody>
      </p:sp>
    </p:spTree>
    <p:extLst>
      <p:ext uri="{BB962C8B-B14F-4D97-AF65-F5344CB8AC3E}">
        <p14:creationId xmlns:p14="http://schemas.microsoft.com/office/powerpoint/2010/main" val="231023469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826404375"/>
              </p:ext>
            </p:extLst>
          </p:nvPr>
        </p:nvGraphicFramePr>
        <p:xfrm>
          <a:off x="653143" y="581025"/>
          <a:ext cx="7837712" cy="5762134"/>
        </p:xfrm>
        <a:graphic>
          <a:graphicData uri="http://schemas.openxmlformats.org/drawingml/2006/table">
            <a:tbl>
              <a:tblPr firstRow="1" bandRow="1">
                <a:tableStyleId>{72833802-FEF1-4C79-8D5D-14CF1EAF98D9}</a:tableStyleId>
              </a:tblPr>
              <a:tblGrid>
                <a:gridCol w="933686"/>
                <a:gridCol w="3654713"/>
                <a:gridCol w="364581"/>
                <a:gridCol w="417936"/>
                <a:gridCol w="649133"/>
                <a:gridCol w="578414"/>
                <a:gridCol w="413083"/>
                <a:gridCol w="413083"/>
                <a:gridCol w="413083"/>
              </a:tblGrid>
              <a:tr h="228600">
                <a:tc rowSpan="3">
                  <a:txBody>
                    <a:bodyPr/>
                    <a:lstStyle/>
                    <a:p>
                      <a:r>
                        <a:rPr lang="en-US" sz="800" dirty="0" smtClean="0"/>
                        <a:t>Feature</a:t>
                      </a:r>
                      <a:endParaRPr lang="en-US" sz="800" b="0" dirty="0">
                        <a:solidFill>
                          <a:schemeClr val="tx1"/>
                        </a:solidFill>
                      </a:endParaRPr>
                    </a:p>
                  </a:txBody>
                  <a:tcPr anchor="ctr">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tcPr>
                </a:tc>
                <a:tc rowSpan="3">
                  <a:txBody>
                    <a:bodyPr/>
                    <a:lstStyle/>
                    <a:p>
                      <a:pPr algn="ctr"/>
                      <a:r>
                        <a:rPr lang="en-US" sz="800" dirty="0" smtClean="0">
                          <a:solidFill>
                            <a:schemeClr val="bg1"/>
                          </a:solidFill>
                        </a:rPr>
                        <a:t>Description</a:t>
                      </a:r>
                      <a:endParaRPr lang="en-US" sz="800" b="0" dirty="0">
                        <a:solidFill>
                          <a:schemeClr val="bg1"/>
                        </a:solidFill>
                      </a:endParaRPr>
                    </a:p>
                  </a:txBody>
                  <a:tcPr anchor="ctr">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tcPr>
                </a:tc>
                <a:tc gridSpan="7">
                  <a:txBody>
                    <a:bodyPr/>
                    <a:lstStyle/>
                    <a:p>
                      <a:pPr algn="ctr"/>
                      <a:r>
                        <a:rPr lang="en-US" sz="800" dirty="0" smtClean="0"/>
                        <a:t>Applicability</a:t>
                      </a:r>
                      <a:endParaRPr lang="en-US" sz="800" b="0" dirty="0">
                        <a:solidFill>
                          <a:schemeClr val="tx1"/>
                        </a:solidFill>
                      </a:endParaRPr>
                    </a:p>
                  </a:txBody>
                  <a:tcPr anchor="ctr">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tcPr>
                </a:tc>
                <a:tc hMerge="1">
                  <a:txBody>
                    <a:bodyPr/>
                    <a:lstStyle/>
                    <a:p>
                      <a:endParaRPr lang="en-US" sz="1200" dirty="0">
                        <a:solidFill>
                          <a:schemeClr val="tx1">
                            <a:lumMod val="95000"/>
                            <a:lumOff val="5000"/>
                          </a:schemeClr>
                        </a:solidFill>
                      </a:endParaRPr>
                    </a:p>
                  </a:txBody>
                  <a:tcPr anchor="ctr"/>
                </a:tc>
                <a:tc hMerge="1">
                  <a:txBody>
                    <a:bodyPr/>
                    <a:lstStyle/>
                    <a:p>
                      <a:endParaRPr lang="en-US"/>
                    </a:p>
                  </a:txBody>
                  <a:tcPr/>
                </a:tc>
                <a:tc hMerge="1">
                  <a:txBody>
                    <a:bodyPr/>
                    <a:lstStyle/>
                    <a:p>
                      <a:endParaRPr lang="en-US" sz="1200" dirty="0">
                        <a:solidFill>
                          <a:schemeClr val="tx1">
                            <a:lumMod val="95000"/>
                            <a:lumOff val="5000"/>
                          </a:schemeClr>
                        </a:solidFill>
                      </a:endParaRPr>
                    </a:p>
                  </a:txBody>
                  <a:tcPr anchor="ctr"/>
                </a:tc>
                <a:tc hMerge="1">
                  <a:txBody>
                    <a:bodyPr/>
                    <a:lstStyle/>
                    <a:p>
                      <a:endParaRPr lang="en-US" sz="1200" dirty="0">
                        <a:solidFill>
                          <a:schemeClr val="bg1">
                            <a:lumMod val="95000"/>
                          </a:schemeClr>
                        </a:solidFill>
                      </a:endParaRPr>
                    </a:p>
                  </a:txBody>
                  <a:tcPr anchor="ctr"/>
                </a:tc>
                <a:tc hMerge="1">
                  <a:txBody>
                    <a:bodyPr/>
                    <a:lstStyle/>
                    <a:p>
                      <a:endParaRPr lang="en-US" sz="1200" dirty="0">
                        <a:solidFill>
                          <a:schemeClr val="bg1">
                            <a:lumMod val="95000"/>
                          </a:schemeClr>
                        </a:solidFill>
                      </a:endParaRPr>
                    </a:p>
                  </a:txBody>
                  <a:tcPr anchor="ctr"/>
                </a:tc>
                <a:tc hMerge="1">
                  <a:txBody>
                    <a:bodyPr/>
                    <a:lstStyle/>
                    <a:p>
                      <a:endParaRPr lang="en-US" sz="1200" dirty="0">
                        <a:solidFill>
                          <a:schemeClr val="bg1">
                            <a:lumMod val="95000"/>
                          </a:schemeClr>
                        </a:solidFill>
                      </a:endParaRPr>
                    </a:p>
                  </a:txBody>
                  <a:tcPr anchor="ctr"/>
                </a:tc>
              </a:tr>
              <a:tr h="469949">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1" i="0" u="none" strike="noStrike" cap="none" normalizeH="0" baseline="0" dirty="0" smtClean="0">
                        <a:ln>
                          <a:noFill/>
                        </a:ln>
                        <a:solidFill>
                          <a:schemeClr val="tx1"/>
                        </a:solidFill>
                        <a:effectLst/>
                        <a:latin typeface="+mn-lt"/>
                        <a:cs typeface="Times New Roman" pitchFamily="18" charset="0"/>
                      </a:endParaRPr>
                    </a:p>
                  </a:txBody>
                  <a:tcPr marL="64008" marR="64008" marT="30480" marB="30480" anchor="ctr"/>
                </a:tc>
                <a:tc vMerge="1">
                  <a:txBody>
                    <a:bodyPr/>
                    <a:lstStyle/>
                    <a:p>
                      <a:endParaRPr lang="en-US" sz="600" dirty="0">
                        <a:solidFill>
                          <a:schemeClr val="tx1"/>
                        </a:solidFill>
                        <a:latin typeface="+mn-lt"/>
                      </a:endParaRPr>
                    </a:p>
                  </a:txBody>
                  <a:tcPr marL="64008" marR="64008" marT="30480" marB="30480"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chemeClr val="tx1"/>
                          </a:solidFill>
                          <a:effectLst/>
                          <a:uLnTx/>
                          <a:uFillTx/>
                          <a:latin typeface="+mn-lt"/>
                          <a:ea typeface="+mn-ea"/>
                          <a:cs typeface="+mn-cs"/>
                        </a:rPr>
                        <a:t>DASH</a:t>
                      </a:r>
                    </a:p>
                  </a:txBody>
                  <a:tcPr marB="27432" anchor="ctr"/>
                </a:tc>
                <a:tc hMerge="1">
                  <a:txBody>
                    <a:bodyPr/>
                    <a:lstStyle/>
                    <a:p>
                      <a:endParaRPr lang="en-US" sz="600" dirty="0">
                        <a:solidFill>
                          <a:schemeClr val="tx1"/>
                        </a:solidFill>
                        <a:latin typeface="+mn-lt"/>
                      </a:endParaRPr>
                    </a:p>
                  </a:txBody>
                  <a:tcPr marL="64008" marR="64008" marT="30480" marB="3048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u="none" dirty="0" smtClean="0">
                          <a:solidFill>
                            <a:schemeClr val="tx1"/>
                          </a:solidFill>
                        </a:rPr>
                        <a:t>STD</a:t>
                      </a:r>
                    </a:p>
                    <a:p>
                      <a:pPr marL="0" marR="0" indent="0" algn="ctr" defTabSz="914400" rtl="0" eaLnBrk="1" fontAlgn="auto" latinLnBrk="0" hangingPunct="1">
                        <a:lnSpc>
                          <a:spcPct val="100000"/>
                        </a:lnSpc>
                        <a:spcBef>
                          <a:spcPts val="0"/>
                        </a:spcBef>
                        <a:spcAft>
                          <a:spcPts val="0"/>
                        </a:spcAft>
                        <a:buClrTx/>
                        <a:buSzTx/>
                        <a:buFontTx/>
                        <a:buNone/>
                        <a:tabLst/>
                        <a:defRPr/>
                      </a:pPr>
                      <a:r>
                        <a:rPr lang="en-US" sz="800" u="none" dirty="0" smtClean="0">
                          <a:solidFill>
                            <a:schemeClr val="tx1"/>
                          </a:solidFill>
                        </a:rPr>
                        <a:t>MGBLY</a:t>
                      </a:r>
                      <a:endParaRPr lang="en-US" sz="800" b="0" u="none" dirty="0" smtClean="0">
                        <a:solidFill>
                          <a:schemeClr val="tx1"/>
                        </a:solidFill>
                        <a:latin typeface="+mn-lt"/>
                      </a:endParaRPr>
                    </a:p>
                  </a:txBody>
                  <a:tcPr marB="27432"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u="none" dirty="0" err="1" smtClean="0">
                          <a:solidFill>
                            <a:schemeClr val="tx1"/>
                          </a:solidFill>
                        </a:rPr>
                        <a:t>vPro</a:t>
                      </a:r>
                      <a:r>
                        <a:rPr lang="en-US" sz="800" u="none" dirty="0" smtClean="0">
                          <a:solidFill>
                            <a:schemeClr val="tx1"/>
                          </a:solidFill>
                        </a:rPr>
                        <a:t>™</a:t>
                      </a:r>
                      <a:endParaRPr lang="en-US" sz="800" b="0" u="none" dirty="0" smtClean="0">
                        <a:solidFill>
                          <a:schemeClr val="tx1"/>
                        </a:solidFill>
                        <a:latin typeface="+mn-lt"/>
                      </a:endParaRPr>
                    </a:p>
                  </a:txBody>
                  <a:tcPr marB="27432" anchor="ct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smtClean="0">
                          <a:solidFill>
                            <a:schemeClr val="tx1"/>
                          </a:solidFill>
                        </a:rPr>
                        <a:t>Intel</a:t>
                      </a:r>
                      <a:r>
                        <a:rPr lang="en-US" sz="800" baseline="0" dirty="0" smtClean="0">
                          <a:solidFill>
                            <a:schemeClr val="tx1"/>
                          </a:solidFill>
                        </a:rPr>
                        <a:t> AMT Technology</a:t>
                      </a:r>
                      <a:endParaRPr lang="en-US" sz="800" b="0" dirty="0" smtClean="0">
                        <a:solidFill>
                          <a:schemeClr val="tx1"/>
                        </a:solidFill>
                      </a:endParaRPr>
                    </a:p>
                  </a:txBody>
                  <a:tcPr marB="27432" anchor="ctr"/>
                </a:tc>
                <a:tc hMerge="1">
                  <a:txBody>
                    <a:bodyPr/>
                    <a:lstStyle/>
                    <a:p>
                      <a:pPr algn="ctr"/>
                      <a:endParaRPr lang="en-US" sz="600" dirty="0">
                        <a:solidFill>
                          <a:schemeClr val="tx1"/>
                        </a:solidFill>
                        <a:latin typeface="+mn-lt"/>
                      </a:endParaRPr>
                    </a:p>
                  </a:txBody>
                  <a:tcPr marL="64008" marR="64008" marT="30480" marB="30480" anchor="ctr"/>
                </a:tc>
                <a:tc hMerge="1">
                  <a:txBody>
                    <a:bodyPr/>
                    <a:lstStyle/>
                    <a:p>
                      <a:pPr algn="ctr"/>
                      <a:endParaRPr lang="en-US" sz="600" dirty="0">
                        <a:solidFill>
                          <a:schemeClr val="tx1"/>
                        </a:solidFill>
                        <a:latin typeface="+mn-lt"/>
                      </a:endParaRPr>
                    </a:p>
                  </a:txBody>
                  <a:tcPr marL="64008" marR="64008" marT="30480" marB="30480" anchor="ctr"/>
                </a:tc>
              </a:tr>
              <a:tr h="22860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1" i="0" u="none" strike="noStrike" cap="none" normalizeH="0" baseline="0" dirty="0" smtClean="0">
                        <a:ln>
                          <a:noFill/>
                        </a:ln>
                        <a:solidFill>
                          <a:schemeClr val="tx1"/>
                        </a:solidFill>
                        <a:effectLst/>
                        <a:latin typeface="+mn-lt"/>
                        <a:cs typeface="Times New Roman" pitchFamily="18" charset="0"/>
                      </a:endParaRPr>
                    </a:p>
                  </a:txBody>
                  <a:tcPr marL="64008" marR="64008" marT="30480" marB="30480" anchor="ctr"/>
                </a:tc>
                <a:tc vMerge="1">
                  <a:txBody>
                    <a:bodyPr/>
                    <a:lstStyle/>
                    <a:p>
                      <a:endParaRPr lang="en-US" sz="600" dirty="0">
                        <a:solidFill>
                          <a:schemeClr val="tx1"/>
                        </a:solidFill>
                        <a:latin typeface="+mn-lt"/>
                      </a:endParaRPr>
                    </a:p>
                  </a:txBody>
                  <a:tcPr marL="64008" marR="64008" marT="30480" marB="304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chemeClr val="tx1"/>
                          </a:solidFill>
                          <a:effectLst/>
                          <a:uLnTx/>
                          <a:uFillTx/>
                          <a:latin typeface="+mn-lt"/>
                          <a:ea typeface="+mn-ea"/>
                          <a:cs typeface="+mn-cs"/>
                        </a:rPr>
                        <a:t>1.0</a:t>
                      </a:r>
                    </a:p>
                  </a:txBody>
                  <a:tcPr anchor="ctr"/>
                </a:tc>
                <a:tc>
                  <a:txBody>
                    <a:bodyPr/>
                    <a:lstStyle/>
                    <a:p>
                      <a:r>
                        <a:rPr lang="en-US" sz="800" dirty="0" smtClean="0">
                          <a:solidFill>
                            <a:schemeClr val="tx1"/>
                          </a:solidFill>
                          <a:latin typeface="+mn-lt"/>
                        </a:rPr>
                        <a:t>1.1</a:t>
                      </a:r>
                      <a:endParaRPr lang="en-US" sz="800" dirty="0">
                        <a:solidFill>
                          <a:schemeClr val="tx1"/>
                        </a:solidFill>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dirty="0" smtClean="0">
                        <a:solidFill>
                          <a:schemeClr val="tx1"/>
                        </a:solidFill>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dirty="0" smtClean="0">
                        <a:solidFill>
                          <a:schemeClr val="tx1"/>
                        </a:solidFill>
                        <a:latin typeface="+mn-l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smtClean="0">
                          <a:ln>
                            <a:noFill/>
                          </a:ln>
                          <a:solidFill>
                            <a:schemeClr val="tx1"/>
                          </a:solidFill>
                          <a:effectLst/>
                          <a:uLnTx/>
                          <a:uFillTx/>
                          <a:latin typeface="+mn-lt"/>
                          <a:ea typeface="+mn-ea"/>
                          <a:cs typeface="+mn-cs"/>
                        </a:rPr>
                        <a:t>6.0</a:t>
                      </a:r>
                    </a:p>
                  </a:txBody>
                  <a:tcPr anchor="ctr"/>
                </a:tc>
                <a:tc>
                  <a:txBody>
                    <a:bodyPr/>
                    <a:lstStyle/>
                    <a:p>
                      <a:pPr algn="ctr"/>
                      <a:r>
                        <a:rPr lang="en-US" sz="800" dirty="0" smtClean="0">
                          <a:solidFill>
                            <a:schemeClr val="tx1"/>
                          </a:solidFill>
                          <a:latin typeface="+mn-lt"/>
                        </a:rPr>
                        <a:t>7.0</a:t>
                      </a:r>
                      <a:endParaRPr lang="en-US" sz="800" dirty="0">
                        <a:solidFill>
                          <a:schemeClr val="tx1"/>
                        </a:solidFill>
                        <a:latin typeface="+mn-lt"/>
                      </a:endParaRPr>
                    </a:p>
                  </a:txBody>
                  <a:tcPr anchor="ctr"/>
                </a:tc>
                <a:tc>
                  <a:txBody>
                    <a:bodyPr/>
                    <a:lstStyle/>
                    <a:p>
                      <a:pPr algn="ctr"/>
                      <a:r>
                        <a:rPr lang="en-US" sz="800" dirty="0" smtClean="0">
                          <a:solidFill>
                            <a:schemeClr val="tx1"/>
                          </a:solidFill>
                          <a:latin typeface="+mn-lt"/>
                        </a:rPr>
                        <a:t>8.0</a:t>
                      </a:r>
                      <a:endParaRPr lang="en-US" sz="800" dirty="0">
                        <a:solidFill>
                          <a:schemeClr val="tx1"/>
                        </a:solidFill>
                        <a:latin typeface="+mn-lt"/>
                      </a:endParaRPr>
                    </a:p>
                  </a:txBody>
                  <a:tcPr anchor="ctr"/>
                </a:tc>
              </a:tr>
              <a:tr h="6287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u="none" strike="noStrike" cap="none" normalizeH="0" baseline="0" dirty="0" smtClean="0">
                          <a:ln>
                            <a:noFill/>
                          </a:ln>
                          <a:effectLst/>
                        </a:rPr>
                        <a:t>AES-NI</a:t>
                      </a:r>
                      <a:endParaRPr kumimoji="0" lang="en-US" sz="800" b="1" i="0" u="none" strike="noStrike" cap="none" normalizeH="0" baseline="0" dirty="0" smtClean="0">
                        <a:ln>
                          <a:noFill/>
                        </a:ln>
                        <a:solidFill>
                          <a:schemeClr val="tx1"/>
                        </a:solidFill>
                        <a:effectLst/>
                        <a:latin typeface="+mn-lt"/>
                        <a:cs typeface="Times New Roman" pitchFamily="18" charset="0"/>
                      </a:endParaRPr>
                    </a:p>
                  </a:txBody>
                  <a:tcPr anchor="ctr"/>
                </a:tc>
                <a:tc>
                  <a:txBody>
                    <a:bodyPr/>
                    <a:lstStyle/>
                    <a:p>
                      <a:r>
                        <a:rPr lang="en-US" sz="800" dirty="0" smtClean="0"/>
                        <a:t>(AES-NI) is a powerful set of encryption instructions embedded in vPro™ processors.  Embedding these instructions in the processor can speed encryption</a:t>
                      </a:r>
                      <a:r>
                        <a:rPr lang="en-US" sz="800" baseline="0" dirty="0" smtClean="0"/>
                        <a:t> significantly</a:t>
                      </a:r>
                      <a:endParaRPr lang="en-US" sz="800" dirty="0">
                        <a:solidFill>
                          <a:schemeClr val="tx1"/>
                        </a:solidFill>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smtClean="0">
                        <a:ln>
                          <a:noFill/>
                        </a:ln>
                        <a:solidFill>
                          <a:schemeClr val="bg1"/>
                        </a:solidFill>
                        <a:effectLst/>
                        <a:uLnTx/>
                        <a:uFillTx/>
                        <a:latin typeface="+mn-lt"/>
                        <a:ea typeface="+mn-ea"/>
                        <a:cs typeface="+mn-cs"/>
                      </a:endParaRPr>
                    </a:p>
                  </a:txBody>
                  <a:tcPr anchor="ctr"/>
                </a:tc>
                <a:tc>
                  <a:txBody>
                    <a:bodyPr/>
                    <a:lstStyle/>
                    <a:p>
                      <a:endParaRPr lang="en-US" sz="800" dirty="0">
                        <a:solidFill>
                          <a:schemeClr val="bg1"/>
                        </a:solidFill>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smtClean="0"/>
                        <a:t>●</a:t>
                      </a:r>
                      <a:endParaRPr lang="en-US" sz="800" dirty="0" smtClean="0">
                        <a:solidFill>
                          <a:schemeClr val="bg1"/>
                        </a:solidFill>
                        <a:latin typeface="+mn-lt"/>
                      </a:endParaRPr>
                    </a:p>
                  </a:txBody>
                  <a:tcPr anchor="ct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smtClean="0"/>
                        <a:t>●</a:t>
                      </a:r>
                      <a:endParaRPr lang="en-US" sz="800" dirty="0" smtClean="0">
                        <a:solidFill>
                          <a:schemeClr val="bg1"/>
                        </a:solidFill>
                        <a:latin typeface="+mn-lt"/>
                      </a:endParaRPr>
                    </a:p>
                  </a:txBody>
                  <a:tcPr anchor="c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smtClean="0">
                        <a:ln>
                          <a:noFill/>
                        </a:ln>
                        <a:solidFill>
                          <a:schemeClr val="bg1"/>
                        </a:solidFill>
                        <a:effectLst/>
                        <a:uLnTx/>
                        <a:uFillTx/>
                        <a:latin typeface="+mn-lt"/>
                        <a:ea typeface="+mn-ea"/>
                        <a:cs typeface="+mn-cs"/>
                      </a:endParaRPr>
                    </a:p>
                  </a:txBody>
                  <a:tcPr anchor="ct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r>
              <a:tr h="502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u="none" strike="noStrike" cap="none" normalizeH="0" baseline="0" dirty="0" smtClean="0">
                          <a:ln>
                            <a:noFill/>
                          </a:ln>
                          <a:effectLst/>
                        </a:rPr>
                        <a:t>Hardware and Software Inventory</a:t>
                      </a:r>
                      <a:endParaRPr kumimoji="0" lang="en-US" sz="800" u="none" strike="noStrike" cap="none" normalizeH="0" baseline="0" dirty="0" smtClean="0">
                        <a:ln>
                          <a:noFill/>
                        </a:ln>
                        <a:solidFill>
                          <a:schemeClr val="tx1"/>
                        </a:solidFill>
                        <a:effectLst/>
                        <a:latin typeface="+mn-lt"/>
                      </a:endParaRPr>
                    </a:p>
                  </a:txBody>
                  <a:tcPr anchor="ctr"/>
                </a:tc>
                <a:tc>
                  <a:txBody>
                    <a:bodyPr/>
                    <a:lstStyle/>
                    <a:p>
                      <a:r>
                        <a:rPr lang="en-US" sz="800" dirty="0" smtClean="0"/>
                        <a:t>Allows IT technicians to remotely collect information about the hardware and software inventory present in their network</a:t>
                      </a:r>
                      <a:endParaRPr lang="en-US" sz="800" dirty="0">
                        <a:solidFill>
                          <a:schemeClr val="tx1"/>
                        </a:solidFill>
                        <a:latin typeface="+mn-lt"/>
                      </a:endParaRPr>
                    </a:p>
                  </a:txBody>
                  <a:tcPr anchor="ctr"/>
                </a:tc>
                <a:tc>
                  <a:txBody>
                    <a:bodyPr/>
                    <a:lstStyle/>
                    <a:p>
                      <a:pPr algn="ctr"/>
                      <a:r>
                        <a:rPr lang="en-US" sz="800" dirty="0" smtClean="0"/>
                        <a:t>●</a:t>
                      </a:r>
                      <a:endParaRPr lang="en-US" sz="800" dirty="0">
                        <a:solidFill>
                          <a:schemeClr val="bg1"/>
                        </a:solidFill>
                        <a:latin typeface="+mn-lt"/>
                      </a:endParaRPr>
                    </a:p>
                  </a:txBody>
                  <a:tcPr anchor="ctr">
                    <a:solidFill>
                      <a:schemeClr val="accent6"/>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2"/>
                    </a:solidFill>
                  </a:tcPr>
                </a:tc>
                <a:tc>
                  <a:txBody>
                    <a:bodyPr/>
                    <a:lstStyle/>
                    <a:p>
                      <a:pPr algn="ctr"/>
                      <a:r>
                        <a:rPr lang="en-US" sz="800" dirty="0" smtClean="0"/>
                        <a:t>●</a:t>
                      </a:r>
                      <a:endParaRPr lang="en-US" sz="800" dirty="0">
                        <a:solidFill>
                          <a:schemeClr val="bg1"/>
                        </a:solidFill>
                        <a:latin typeface="+mn-lt"/>
                      </a:endParaRPr>
                    </a:p>
                  </a:txBody>
                  <a:tcPr anchor="ctr">
                    <a:solidFill>
                      <a:schemeClr val="bg2"/>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r>
              <a:tr h="64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u="none" strike="noStrike" cap="none" normalizeH="0" baseline="0" dirty="0" smtClean="0">
                          <a:ln>
                            <a:noFill/>
                          </a:ln>
                          <a:effectLst/>
                        </a:rPr>
                        <a:t>Remote Power Control</a:t>
                      </a:r>
                      <a:endParaRPr kumimoji="0" lang="en-US" sz="800" b="1" i="0" u="none" strike="noStrike" cap="none" normalizeH="0" baseline="0" dirty="0" smtClean="0">
                        <a:ln>
                          <a:noFill/>
                        </a:ln>
                        <a:solidFill>
                          <a:schemeClr val="tx1"/>
                        </a:solidFill>
                        <a:effectLst/>
                        <a:latin typeface="+mn-lt"/>
                        <a:cs typeface="Times New Roman" pitchFamily="18" charset="0"/>
                      </a:endParaRPr>
                    </a:p>
                  </a:txBody>
                  <a:tcPr anchor="ctr"/>
                </a:tc>
                <a:tc>
                  <a:txBody>
                    <a:bodyPr/>
                    <a:lstStyle/>
                    <a:p>
                      <a:r>
                        <a:rPr lang="en-US" sz="800" dirty="0" smtClean="0"/>
                        <a:t>A feature that allows IT technicians to remotely power-on or off a PC even when the operating system is hung or inoperable.  The feature is a powerful tool to accomplish PC maintenance and repair while saving energy</a:t>
                      </a:r>
                      <a:endParaRPr lang="en-US" sz="800" dirty="0">
                        <a:solidFill>
                          <a:schemeClr val="tx1"/>
                        </a:solidFill>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u="none" strike="noStrike" kern="1200" cap="none" spc="0" normalizeH="0" baseline="0" noProof="0" dirty="0" smtClean="0">
                          <a:ln>
                            <a:noFill/>
                          </a:ln>
                          <a:effectLst/>
                          <a:uLnTx/>
                          <a:uFillTx/>
                        </a:rPr>
                        <a:t>●</a:t>
                      </a:r>
                    </a:p>
                    <a:p>
                      <a:endParaRPr lang="en-US" sz="800" dirty="0">
                        <a:solidFill>
                          <a:schemeClr val="bg1"/>
                        </a:solidFill>
                        <a:latin typeface="+mn-lt"/>
                      </a:endParaRPr>
                    </a:p>
                  </a:txBody>
                  <a:tcPr anchor="ctr">
                    <a:solidFill>
                      <a:schemeClr val="accent6"/>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2"/>
                    </a:solidFill>
                  </a:tcPr>
                </a:tc>
                <a:tc>
                  <a:txBody>
                    <a:bodyPr/>
                    <a:lstStyle/>
                    <a:p>
                      <a:pPr algn="ctr"/>
                      <a:r>
                        <a:rPr lang="en-US" sz="800" dirty="0" smtClean="0"/>
                        <a:t>●</a:t>
                      </a:r>
                      <a:endParaRPr lang="en-US" sz="800" dirty="0">
                        <a:solidFill>
                          <a:schemeClr val="bg1"/>
                        </a:solidFill>
                        <a:latin typeface="+mn-lt"/>
                      </a:endParaRPr>
                    </a:p>
                  </a:txBody>
                  <a:tcPr anchor="ctr">
                    <a:solidFill>
                      <a:schemeClr val="bg2"/>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r>
              <a:tr h="64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u="none" strike="noStrike" cap="none" normalizeH="0" baseline="0" dirty="0" smtClean="0">
                          <a:ln>
                            <a:noFill/>
                          </a:ln>
                          <a:effectLst/>
                        </a:rPr>
                        <a:t>Remote Configuration</a:t>
                      </a:r>
                      <a:endParaRPr kumimoji="0" lang="en-US" sz="800" b="1" i="0" u="none" strike="noStrike" cap="none" normalizeH="0" baseline="0" dirty="0" smtClean="0">
                        <a:ln>
                          <a:noFill/>
                        </a:ln>
                        <a:solidFill>
                          <a:schemeClr val="tx1"/>
                        </a:solidFill>
                        <a:effectLst/>
                        <a:latin typeface="+mn-lt"/>
                        <a:cs typeface="Times New Roman" pitchFamily="18"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kern="1200" baseline="0" dirty="0" smtClean="0"/>
                        <a:t>Configure systems to be able to use Intel</a:t>
                      </a:r>
                      <a:r>
                        <a:rPr lang="en-US" sz="800" kern="1200" baseline="30000" dirty="0" smtClean="0"/>
                        <a:t>®</a:t>
                      </a:r>
                      <a:r>
                        <a:rPr lang="en-US" sz="800" kern="1200" baseline="0" dirty="0" smtClean="0"/>
                        <a:t> Active Management Technology (Intel</a:t>
                      </a:r>
                      <a:r>
                        <a:rPr lang="en-US" sz="800" kern="1200" baseline="30000" dirty="0" smtClean="0"/>
                        <a:t>®</a:t>
                      </a:r>
                      <a:r>
                        <a:rPr lang="en-US" sz="800" kern="1200" baseline="0" dirty="0" smtClean="0"/>
                        <a:t> AMT) remotely.  The Intel</a:t>
                      </a:r>
                      <a:r>
                        <a:rPr lang="en-US" sz="800" kern="1200" baseline="30000" dirty="0" smtClean="0"/>
                        <a:t>®</a:t>
                      </a:r>
                      <a:r>
                        <a:rPr lang="en-US" sz="800" kern="1200" baseline="0" dirty="0" smtClean="0"/>
                        <a:t> Setup and Configuration Service (Intel</a:t>
                      </a:r>
                      <a:r>
                        <a:rPr lang="en-US" sz="800" kern="1200" baseline="30000" dirty="0" smtClean="0"/>
                        <a:t>®</a:t>
                      </a:r>
                      <a:r>
                        <a:rPr lang="en-US" sz="800" kern="1200" baseline="0" dirty="0" smtClean="0"/>
                        <a:t> SCS) describes options configure computers</a:t>
                      </a:r>
                      <a:endParaRPr lang="en-US" sz="800" dirty="0">
                        <a:solidFill>
                          <a:schemeClr val="tx1"/>
                        </a:solidFill>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u="none" strike="noStrike" kern="1200" cap="none" spc="0" normalizeH="0" baseline="0" noProof="0" dirty="0" smtClean="0">
                          <a:ln>
                            <a:noFill/>
                          </a:ln>
                          <a:effectLst/>
                          <a:uLnTx/>
                          <a:uFillTx/>
                        </a:rPr>
                        <a:t>●</a:t>
                      </a:r>
                    </a:p>
                    <a:p>
                      <a:endParaRPr lang="en-US" sz="800" dirty="0">
                        <a:solidFill>
                          <a:schemeClr val="bg1"/>
                        </a:solidFill>
                        <a:latin typeface="+mn-lt"/>
                      </a:endParaRPr>
                    </a:p>
                  </a:txBody>
                  <a:tcPr anchor="ctr">
                    <a:solidFill>
                      <a:schemeClr val="accent6"/>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2"/>
                    </a:solidFill>
                  </a:tcPr>
                </a:tc>
                <a:tc>
                  <a:txBody>
                    <a:bodyPr/>
                    <a:lstStyle/>
                    <a:p>
                      <a:pPr algn="ctr"/>
                      <a:r>
                        <a:rPr lang="en-US" sz="800" dirty="0" smtClean="0"/>
                        <a:t>●</a:t>
                      </a:r>
                      <a:endParaRPr lang="en-US" sz="800" dirty="0">
                        <a:solidFill>
                          <a:schemeClr val="bg1"/>
                        </a:solidFill>
                        <a:latin typeface="+mn-lt"/>
                      </a:endParaRPr>
                    </a:p>
                  </a:txBody>
                  <a:tcPr anchor="ctr">
                    <a:solidFill>
                      <a:schemeClr val="bg2"/>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r>
              <a:tr h="7772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u="none" strike="noStrike" cap="none" normalizeH="0" baseline="0" dirty="0" smtClean="0">
                          <a:ln>
                            <a:noFill/>
                          </a:ln>
                          <a:effectLst/>
                        </a:rPr>
                        <a:t>Remote Diagnosis and Repair</a:t>
                      </a:r>
                      <a:endParaRPr kumimoji="0" lang="en-US" sz="800" b="1" i="0" u="none" strike="noStrike" cap="none" normalizeH="0" baseline="0" dirty="0" smtClean="0">
                        <a:ln>
                          <a:noFill/>
                        </a:ln>
                        <a:solidFill>
                          <a:schemeClr val="tx1"/>
                        </a:solidFill>
                        <a:effectLst/>
                        <a:latin typeface="+mn-lt"/>
                        <a:cs typeface="Times New Roman" pitchFamily="18" charset="0"/>
                      </a:endParaRPr>
                    </a:p>
                  </a:txBody>
                  <a:tcPr anchor="ctr"/>
                </a:tc>
                <a:tc>
                  <a:txBody>
                    <a:bodyPr/>
                    <a:lstStyle/>
                    <a:p>
                      <a:r>
                        <a:rPr lang="en-US" sz="800" dirty="0" smtClean="0"/>
                        <a:t>Refers</a:t>
                      </a:r>
                      <a:r>
                        <a:rPr lang="en-US" sz="800" baseline="0" dirty="0" smtClean="0"/>
                        <a:t> to tools  that aide IT technicians to diagnose, maintain and repair remote PCs in some cases when the operating system is not running.  Depending on availability tools may include</a:t>
                      </a:r>
                      <a:r>
                        <a:rPr lang="en-US" sz="800" dirty="0" smtClean="0"/>
                        <a:t> Serial Over LAN (SOL) ,</a:t>
                      </a:r>
                      <a:r>
                        <a:rPr lang="en-US" sz="800" baseline="0" dirty="0" smtClean="0"/>
                        <a:t> </a:t>
                      </a:r>
                      <a:r>
                        <a:rPr lang="en-US" sz="800" dirty="0" smtClean="0"/>
                        <a:t>IDE Redirect (IDE-R)  and HW-based KVM to remotely control,</a:t>
                      </a:r>
                      <a:r>
                        <a:rPr lang="en-US" sz="800" baseline="0" dirty="0" smtClean="0"/>
                        <a:t> </a:t>
                      </a:r>
                      <a:r>
                        <a:rPr lang="en-US" sz="800" dirty="0" smtClean="0"/>
                        <a:t>boot and debug a PC</a:t>
                      </a:r>
                      <a:endParaRPr lang="en-US" sz="800" dirty="0">
                        <a:solidFill>
                          <a:schemeClr val="tx1"/>
                        </a:solidFill>
                        <a:latin typeface="+mn-lt"/>
                      </a:endParaRPr>
                    </a:p>
                  </a:txBody>
                  <a:tcPr anchor="ctr"/>
                </a:tc>
                <a:tc>
                  <a:txBody>
                    <a:bodyPr/>
                    <a:lstStyle/>
                    <a:p>
                      <a:endParaRPr lang="en-US" sz="800" dirty="0">
                        <a:solidFill>
                          <a:schemeClr val="bg1"/>
                        </a:solidFill>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u="none" strike="noStrike" kern="1200" cap="none" spc="0" normalizeH="0" baseline="0" noProof="0" dirty="0" smtClean="0">
                          <a:ln>
                            <a:noFill/>
                          </a:ln>
                          <a:effectLst/>
                          <a:uLnTx/>
                          <a:uFillTx/>
                        </a:rPr>
                        <a:t>●</a:t>
                      </a:r>
                    </a:p>
                    <a:p>
                      <a:endParaRPr lang="en-US" sz="800" dirty="0">
                        <a:solidFill>
                          <a:schemeClr val="bg1"/>
                        </a:solidFill>
                        <a:latin typeface="+mn-lt"/>
                      </a:endParaRPr>
                    </a:p>
                  </a:txBody>
                  <a:tcPr anchor="ctr">
                    <a:solidFill>
                      <a:schemeClr val="accent2"/>
                    </a:solidFill>
                  </a:tcPr>
                </a:tc>
                <a:tc>
                  <a:txBody>
                    <a:bodyPr/>
                    <a:lstStyle/>
                    <a:p>
                      <a:pPr algn="ctr"/>
                      <a:r>
                        <a:rPr lang="en-US" sz="800" dirty="0" smtClean="0"/>
                        <a:t>●</a:t>
                      </a:r>
                      <a:endParaRPr lang="en-US" sz="800" dirty="0">
                        <a:solidFill>
                          <a:schemeClr val="bg1"/>
                        </a:solidFill>
                        <a:latin typeface="+mn-lt"/>
                      </a:endParaRPr>
                    </a:p>
                  </a:txBody>
                  <a:tcPr anchor="ctr">
                    <a:solidFill>
                      <a:schemeClr val="bg2"/>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r>
              <a:tr h="502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u="none" strike="noStrike" cap="none" normalizeH="0" baseline="0" dirty="0" smtClean="0">
                          <a:ln>
                            <a:noFill/>
                          </a:ln>
                          <a:effectLst/>
                        </a:rPr>
                        <a:t>Remote Encryption Management</a:t>
                      </a:r>
                      <a:endParaRPr kumimoji="0" lang="en-US" sz="800" b="1" i="0" u="none" strike="noStrike" cap="none" normalizeH="0" baseline="0" dirty="0" smtClean="0">
                        <a:ln>
                          <a:noFill/>
                        </a:ln>
                        <a:solidFill>
                          <a:schemeClr val="tx1"/>
                        </a:solidFill>
                        <a:effectLst/>
                        <a:latin typeface="+mn-lt"/>
                        <a:cs typeface="Times New Roman" pitchFamily="18" charset="0"/>
                      </a:endParaRPr>
                    </a:p>
                  </a:txBody>
                  <a:tcPr anchor="ctr"/>
                </a:tc>
                <a:tc>
                  <a:txBody>
                    <a:bodyPr/>
                    <a:lstStyle/>
                    <a:p>
                      <a:r>
                        <a:rPr lang="en-US" sz="800" dirty="0" smtClean="0"/>
                        <a:t>Remotely unlock and update PCs protected with full-drive data encryption</a:t>
                      </a:r>
                      <a:endParaRPr lang="en-US" sz="800" dirty="0">
                        <a:solidFill>
                          <a:schemeClr val="tx1"/>
                        </a:solidFill>
                        <a:latin typeface="+mn-lt"/>
                      </a:endParaRPr>
                    </a:p>
                  </a:txBody>
                  <a:tcPr anchor="ctr"/>
                </a:tc>
                <a:tc>
                  <a:txBody>
                    <a:bodyPr/>
                    <a:lstStyle/>
                    <a:p>
                      <a:endParaRPr lang="en-US" sz="800" dirty="0">
                        <a:solidFill>
                          <a:schemeClr val="bg1"/>
                        </a:solidFill>
                        <a:latin typeface="+mn-lt"/>
                      </a:endParaRPr>
                    </a:p>
                  </a:txBody>
                  <a:tcPr anchor="ctr"/>
                </a:tc>
                <a:tc>
                  <a:txBody>
                    <a:bodyPr/>
                    <a:lstStyle/>
                    <a:p>
                      <a:endParaRPr lang="en-US" sz="800" dirty="0">
                        <a:solidFill>
                          <a:schemeClr val="bg1"/>
                        </a:solidFill>
                        <a:latin typeface="+mn-lt"/>
                      </a:endParaRPr>
                    </a:p>
                  </a:txBody>
                  <a:tcPr anchor="ctr"/>
                </a:tc>
                <a:tc>
                  <a:txBody>
                    <a:bodyPr/>
                    <a:lstStyle/>
                    <a:p>
                      <a:pPr algn="ctr"/>
                      <a:r>
                        <a:rPr lang="en-US" sz="800" dirty="0" smtClean="0"/>
                        <a:t>●</a:t>
                      </a:r>
                      <a:endParaRPr lang="en-US" sz="800" dirty="0">
                        <a:solidFill>
                          <a:schemeClr val="bg1"/>
                        </a:solidFill>
                        <a:latin typeface="+mn-lt"/>
                      </a:endParaRPr>
                    </a:p>
                  </a:txBody>
                  <a:tcPr anchor="ctr">
                    <a:solidFill>
                      <a:schemeClr val="bg2"/>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r>
              <a:tr h="502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u="none" strike="noStrike" cap="none" normalizeH="0" baseline="0" dirty="0" smtClean="0">
                          <a:ln>
                            <a:noFill/>
                          </a:ln>
                          <a:effectLst/>
                        </a:rPr>
                        <a:t>Network Filters</a:t>
                      </a:r>
                      <a:endParaRPr kumimoji="0" lang="en-US" sz="800" b="1" i="0" u="none" strike="noStrike" cap="none" normalizeH="0" baseline="0" dirty="0" smtClean="0">
                        <a:ln>
                          <a:noFill/>
                        </a:ln>
                        <a:solidFill>
                          <a:schemeClr val="tx1"/>
                        </a:solidFill>
                        <a:effectLst/>
                        <a:latin typeface="+mn-lt"/>
                        <a:cs typeface="Times New Roman" pitchFamily="18" charset="0"/>
                      </a:endParaRPr>
                    </a:p>
                  </a:txBody>
                  <a:tcPr anchor="ctr"/>
                </a:tc>
                <a:tc>
                  <a:txBody>
                    <a:bodyPr/>
                    <a:lstStyle/>
                    <a:p>
                      <a:r>
                        <a:rPr lang="en-US" sz="800" dirty="0" smtClean="0"/>
                        <a:t> A set of configurable hardware filters that inspect network traffic and that block traffic that can do harm to other PCs on the network</a:t>
                      </a:r>
                      <a:endParaRPr lang="en-US" sz="800" dirty="0">
                        <a:solidFill>
                          <a:schemeClr val="tx1"/>
                        </a:solidFill>
                        <a:latin typeface="+mn-lt"/>
                      </a:endParaRPr>
                    </a:p>
                  </a:txBody>
                  <a:tcPr anchor="ctr"/>
                </a:tc>
                <a:tc>
                  <a:txBody>
                    <a:bodyPr/>
                    <a:lstStyle/>
                    <a:p>
                      <a:endParaRPr lang="en-US" sz="800" dirty="0">
                        <a:solidFill>
                          <a:schemeClr val="bg1"/>
                        </a:solidFill>
                        <a:latin typeface="+mn-lt"/>
                      </a:endParaRPr>
                    </a:p>
                  </a:txBody>
                  <a:tcPr anchor="ctr"/>
                </a:tc>
                <a:tc>
                  <a:txBody>
                    <a:bodyPr/>
                    <a:lstStyle/>
                    <a:p>
                      <a:endParaRPr lang="en-US" sz="800" dirty="0">
                        <a:solidFill>
                          <a:schemeClr val="bg1"/>
                        </a:solidFill>
                        <a:latin typeface="+mn-lt"/>
                      </a:endParaRPr>
                    </a:p>
                  </a:txBody>
                  <a:tcPr anchor="ctr"/>
                </a:tc>
                <a:tc>
                  <a:txBody>
                    <a:bodyPr/>
                    <a:lstStyle/>
                    <a:p>
                      <a:pPr algn="ctr"/>
                      <a:r>
                        <a:rPr lang="en-US" sz="800" dirty="0" smtClean="0"/>
                        <a:t>●</a:t>
                      </a:r>
                      <a:endParaRPr lang="en-US" sz="800" dirty="0">
                        <a:solidFill>
                          <a:schemeClr val="bg1"/>
                        </a:solidFill>
                        <a:latin typeface="+mn-lt"/>
                      </a:endParaRPr>
                    </a:p>
                  </a:txBody>
                  <a:tcPr anchor="ctr">
                    <a:solidFill>
                      <a:schemeClr val="bg2"/>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r>
              <a:tr h="64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u="none" strike="noStrike" cap="none" normalizeH="0" baseline="0" dirty="0" smtClean="0">
                          <a:ln>
                            <a:noFill/>
                          </a:ln>
                          <a:effectLst/>
                        </a:rPr>
                        <a:t>Endpoint Access Control</a:t>
                      </a:r>
                      <a:endParaRPr kumimoji="0" lang="en-US" sz="800" b="1" i="0" u="none" strike="noStrike" cap="none" normalizeH="0" baseline="0" dirty="0" smtClean="0">
                        <a:ln>
                          <a:noFill/>
                        </a:ln>
                        <a:solidFill>
                          <a:schemeClr val="tx1"/>
                        </a:solidFill>
                        <a:effectLst/>
                        <a:latin typeface="+mn-lt"/>
                        <a:cs typeface="Times New Roman" pitchFamily="18" charset="0"/>
                      </a:endParaRPr>
                    </a:p>
                  </a:txBody>
                  <a:tcPr anchor="ctr"/>
                </a:tc>
                <a:tc>
                  <a:txBody>
                    <a:bodyPr/>
                    <a:lstStyle/>
                    <a:p>
                      <a:r>
                        <a:rPr lang="en-US" sz="800" dirty="0" smtClean="0"/>
                        <a:t>A feature that enhances network security by validating a PC’s compliance with an IT organization’s network policies.  The feature can be configured to restrict network access to PCs that are not incompliance</a:t>
                      </a:r>
                      <a:endParaRPr lang="en-US" sz="800" dirty="0">
                        <a:solidFill>
                          <a:schemeClr val="tx1"/>
                        </a:solidFill>
                        <a:latin typeface="+mn-lt"/>
                      </a:endParaRPr>
                    </a:p>
                  </a:txBody>
                  <a:tcPr anchor="ctr"/>
                </a:tc>
                <a:tc>
                  <a:txBody>
                    <a:bodyPr/>
                    <a:lstStyle/>
                    <a:p>
                      <a:endParaRPr lang="en-US" sz="800" dirty="0">
                        <a:solidFill>
                          <a:schemeClr val="bg1"/>
                        </a:solidFill>
                        <a:latin typeface="+mn-lt"/>
                      </a:endParaRPr>
                    </a:p>
                  </a:txBody>
                  <a:tcPr anchor="ctr"/>
                </a:tc>
                <a:tc>
                  <a:txBody>
                    <a:bodyPr/>
                    <a:lstStyle/>
                    <a:p>
                      <a:endParaRPr lang="en-US" sz="800" dirty="0">
                        <a:solidFill>
                          <a:schemeClr val="bg1"/>
                        </a:solidFill>
                        <a:latin typeface="+mn-lt"/>
                      </a:endParaRPr>
                    </a:p>
                  </a:txBody>
                  <a:tcPr anchor="ctr"/>
                </a:tc>
                <a:tc>
                  <a:txBody>
                    <a:bodyPr/>
                    <a:lstStyle/>
                    <a:p>
                      <a:pPr algn="ctr"/>
                      <a:r>
                        <a:rPr lang="en-US" sz="800" dirty="0" smtClean="0"/>
                        <a:t>●</a:t>
                      </a:r>
                      <a:endParaRPr lang="en-US" sz="800" dirty="0">
                        <a:solidFill>
                          <a:schemeClr val="bg1"/>
                        </a:solidFill>
                        <a:latin typeface="+mn-lt"/>
                      </a:endParaRPr>
                    </a:p>
                  </a:txBody>
                  <a:tcPr anchor="ctr">
                    <a:solidFill>
                      <a:schemeClr val="bg2"/>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r>
            </a:tbl>
          </a:graphicData>
        </a:graphic>
      </p:graphicFrame>
      <p:sp>
        <p:nvSpPr>
          <p:cNvPr id="3" name="Rectangle 2"/>
          <p:cNvSpPr txBox="1">
            <a:spLocks noChangeArrowheads="1"/>
          </p:cNvSpPr>
          <p:nvPr/>
        </p:nvSpPr>
        <p:spPr>
          <a:xfrm>
            <a:off x="653143" y="149730"/>
            <a:ext cx="7837714" cy="685800"/>
          </a:xfrm>
          <a:prstGeom prst="rect">
            <a:avLst/>
          </a:prstGeom>
        </p:spPr>
        <p:txBody>
          <a:bodyPr vert="horz" lIns="0" tIns="0" rIns="0" bIns="0" rtlCol="0" anchor="t">
            <a:normAutofit/>
          </a:bodyPr>
          <a:lstStyle>
            <a:defPPr>
              <a:defRPr lang="en-US"/>
            </a:defPPr>
            <a:lvl1pPr algn="ctr" defTabSz="913725" fontAlgn="base">
              <a:spcBef>
                <a:spcPct val="0"/>
              </a:spcBef>
              <a:spcAft>
                <a:spcPct val="0"/>
              </a:spcAft>
              <a:defRPr sz="3200" b="1">
                <a:solidFill>
                  <a:srgbClr val="0860A8"/>
                </a:solidFill>
                <a:cs typeface="Verdana" pitchFamily="34" charset="0"/>
              </a:defRPr>
            </a:lvl1pPr>
          </a:lstStyle>
          <a:p>
            <a:pPr algn="l"/>
            <a:r>
              <a:rPr lang="en-US" sz="2900" dirty="0">
                <a:solidFill>
                  <a:schemeClr val="accent1"/>
                </a:solidFill>
                <a:latin typeface="+mj-lt"/>
              </a:rPr>
              <a:t>Intel</a:t>
            </a:r>
            <a:r>
              <a:rPr lang="en-US" sz="2900" baseline="30000" dirty="0">
                <a:solidFill>
                  <a:schemeClr val="accent1"/>
                </a:solidFill>
                <a:latin typeface="+mj-lt"/>
              </a:rPr>
              <a:t>®</a:t>
            </a:r>
            <a:r>
              <a:rPr lang="en-US" sz="2900" dirty="0">
                <a:solidFill>
                  <a:schemeClr val="accent1"/>
                </a:solidFill>
                <a:latin typeface="+mj-lt"/>
              </a:rPr>
              <a:t> vPro™ Technology Feature</a:t>
            </a:r>
          </a:p>
        </p:txBody>
      </p:sp>
      <p:sp>
        <p:nvSpPr>
          <p:cNvPr id="8" name="Slide Number Placeholder 1"/>
          <p:cNvSpPr>
            <a:spLocks noGrp="1"/>
          </p:cNvSpPr>
          <p:nvPr>
            <p:ph type="sldNum" sz="quarter" idx="4294967295"/>
          </p:nvPr>
        </p:nvSpPr>
        <p:spPr>
          <a:xfrm>
            <a:off x="-3454" y="6592384"/>
            <a:ext cx="2901776" cy="265622"/>
          </a:xfrm>
          <a:prstGeom prst="rect">
            <a:avLst/>
          </a:prstGeom>
        </p:spPr>
        <p:txBody>
          <a:bodyPr/>
          <a:lstStyle/>
          <a:p>
            <a:pPr algn="l"/>
            <a:fld id="{FD44707B-D922-47D5-BD24-D96E91B70543}" type="slidenum">
              <a:rPr lang="en-US" sz="900"/>
              <a:pPr algn="l"/>
              <a:t>45</a:t>
            </a:fld>
            <a:r>
              <a:rPr lang="en-US" sz="900" dirty="0"/>
              <a:t>	</a:t>
            </a:r>
          </a:p>
        </p:txBody>
      </p:sp>
      <p:pic>
        <p:nvPicPr>
          <p:cNvPr id="12291" name="Picture 3" descr="C:\Users\ecampoy\AppData\Local\Temp\wz698e\2D_Diecon_Cubes_rgb.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50021" y="57150"/>
            <a:ext cx="508907" cy="600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374284"/>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93328059"/>
              </p:ext>
            </p:extLst>
          </p:nvPr>
        </p:nvGraphicFramePr>
        <p:xfrm>
          <a:off x="653146" y="898531"/>
          <a:ext cx="7837715" cy="5409024"/>
        </p:xfrm>
        <a:graphic>
          <a:graphicData uri="http://schemas.openxmlformats.org/drawingml/2006/table">
            <a:tbl>
              <a:tblPr firstRow="1" bandRow="1">
                <a:tableStyleId>{72833802-FEF1-4C79-8D5D-14CF1EAF98D9}</a:tableStyleId>
              </a:tblPr>
              <a:tblGrid>
                <a:gridCol w="883951"/>
                <a:gridCol w="3500843"/>
                <a:gridCol w="396217"/>
                <a:gridCol w="388820"/>
                <a:gridCol w="632537"/>
                <a:gridCol w="759240"/>
                <a:gridCol w="425369"/>
                <a:gridCol w="425369"/>
                <a:gridCol w="425369"/>
              </a:tblGrid>
              <a:tr h="238332">
                <a:tc rowSpan="3">
                  <a:txBody>
                    <a:bodyPr/>
                    <a:lstStyle/>
                    <a:p>
                      <a:r>
                        <a:rPr lang="en-US" sz="900" dirty="0" smtClean="0"/>
                        <a:t>Feature</a:t>
                      </a:r>
                      <a:endParaRPr lang="en-US" sz="900" b="0" dirty="0">
                        <a:solidFill>
                          <a:schemeClr val="tx1"/>
                        </a:solidFill>
                      </a:endParaRPr>
                    </a:p>
                  </a:txBody>
                  <a:tcPr anchor="ctr">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tcPr>
                </a:tc>
                <a:tc rowSpan="3">
                  <a:txBody>
                    <a:bodyPr/>
                    <a:lstStyle/>
                    <a:p>
                      <a:pPr algn="ctr"/>
                      <a:r>
                        <a:rPr lang="en-US" sz="900" dirty="0" smtClean="0"/>
                        <a:t>Description</a:t>
                      </a:r>
                      <a:endParaRPr lang="en-US" sz="900" b="0" dirty="0">
                        <a:solidFill>
                          <a:schemeClr val="tx1"/>
                        </a:solidFill>
                      </a:endParaRPr>
                    </a:p>
                  </a:txBody>
                  <a:tcPr anchor="ctr">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tcPr>
                </a:tc>
                <a:tc gridSpan="7">
                  <a:txBody>
                    <a:bodyPr/>
                    <a:lstStyle/>
                    <a:p>
                      <a:pPr algn="ctr"/>
                      <a:r>
                        <a:rPr lang="en-US" sz="900" dirty="0" smtClean="0"/>
                        <a:t>Applicability</a:t>
                      </a:r>
                      <a:endParaRPr lang="en-US" sz="900" b="0" dirty="0">
                        <a:solidFill>
                          <a:schemeClr val="tx1"/>
                        </a:solidFill>
                      </a:endParaRPr>
                    </a:p>
                  </a:txBody>
                  <a:tcPr anchor="ctr">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tcPr>
                </a:tc>
                <a:tc hMerge="1">
                  <a:txBody>
                    <a:bodyPr/>
                    <a:lstStyle/>
                    <a:p>
                      <a:endParaRPr lang="en-US" sz="1200" dirty="0">
                        <a:solidFill>
                          <a:schemeClr val="tx1">
                            <a:lumMod val="95000"/>
                            <a:lumOff val="5000"/>
                          </a:schemeClr>
                        </a:solidFill>
                      </a:endParaRPr>
                    </a:p>
                  </a:txBody>
                  <a:tcPr anchor="ctr"/>
                </a:tc>
                <a:tc hMerge="1">
                  <a:txBody>
                    <a:bodyPr/>
                    <a:lstStyle/>
                    <a:p>
                      <a:endParaRPr lang="en-US"/>
                    </a:p>
                  </a:txBody>
                  <a:tcPr/>
                </a:tc>
                <a:tc hMerge="1">
                  <a:txBody>
                    <a:bodyPr/>
                    <a:lstStyle/>
                    <a:p>
                      <a:endParaRPr lang="en-US" sz="1200" dirty="0">
                        <a:solidFill>
                          <a:schemeClr val="tx1">
                            <a:lumMod val="95000"/>
                            <a:lumOff val="5000"/>
                          </a:schemeClr>
                        </a:solidFill>
                      </a:endParaRPr>
                    </a:p>
                  </a:txBody>
                  <a:tcPr anchor="ctr"/>
                </a:tc>
                <a:tc hMerge="1">
                  <a:txBody>
                    <a:bodyPr/>
                    <a:lstStyle/>
                    <a:p>
                      <a:endParaRPr lang="en-US" sz="1200" dirty="0">
                        <a:solidFill>
                          <a:schemeClr val="bg1">
                            <a:lumMod val="95000"/>
                          </a:schemeClr>
                        </a:solidFill>
                      </a:endParaRPr>
                    </a:p>
                  </a:txBody>
                  <a:tcPr anchor="ctr"/>
                </a:tc>
                <a:tc hMerge="1">
                  <a:txBody>
                    <a:bodyPr/>
                    <a:lstStyle/>
                    <a:p>
                      <a:endParaRPr lang="en-US" sz="1200" dirty="0">
                        <a:solidFill>
                          <a:schemeClr val="bg1">
                            <a:lumMod val="95000"/>
                          </a:schemeClr>
                        </a:solidFill>
                      </a:endParaRPr>
                    </a:p>
                  </a:txBody>
                  <a:tcPr anchor="ctr"/>
                </a:tc>
                <a:tc hMerge="1">
                  <a:txBody>
                    <a:bodyPr/>
                    <a:lstStyle/>
                    <a:p>
                      <a:endParaRPr lang="en-US" sz="1200" dirty="0">
                        <a:solidFill>
                          <a:schemeClr val="bg1">
                            <a:lumMod val="95000"/>
                          </a:schemeClr>
                        </a:solidFill>
                      </a:endParaRPr>
                    </a:p>
                  </a:txBody>
                  <a:tcPr anchor="ctr"/>
                </a:tc>
              </a:tr>
              <a:tr h="36576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1" i="0" u="none" strike="noStrike" cap="none" normalizeH="0" baseline="0" dirty="0" smtClean="0">
                        <a:ln>
                          <a:noFill/>
                        </a:ln>
                        <a:solidFill>
                          <a:schemeClr val="tx1"/>
                        </a:solidFill>
                        <a:effectLst/>
                        <a:latin typeface="+mn-lt"/>
                        <a:cs typeface="Times New Roman" pitchFamily="18" charset="0"/>
                      </a:endParaRPr>
                    </a:p>
                  </a:txBody>
                  <a:tcPr marL="64008" marR="64008" marT="30480" marB="30480" anchor="ctr"/>
                </a:tc>
                <a:tc vMerge="1">
                  <a:txBody>
                    <a:bodyPr/>
                    <a:lstStyle/>
                    <a:p>
                      <a:endParaRPr lang="en-US" sz="600" dirty="0">
                        <a:solidFill>
                          <a:schemeClr val="tx1"/>
                        </a:solidFill>
                        <a:latin typeface="+mn-lt"/>
                      </a:endParaRPr>
                    </a:p>
                  </a:txBody>
                  <a:tcPr marL="64008" marR="64008" marT="30480" marB="30480"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chemeClr val="tx1"/>
                          </a:solidFill>
                          <a:effectLst/>
                          <a:uLnTx/>
                          <a:uFillTx/>
                          <a:latin typeface="+mn-lt"/>
                          <a:ea typeface="+mn-ea"/>
                          <a:cs typeface="+mn-cs"/>
                        </a:rPr>
                        <a:t>DASH</a:t>
                      </a:r>
                    </a:p>
                  </a:txBody>
                  <a:tcPr anchor="ctr"/>
                </a:tc>
                <a:tc hMerge="1">
                  <a:txBody>
                    <a:bodyPr/>
                    <a:lstStyle/>
                    <a:p>
                      <a:endParaRPr lang="en-US" sz="600" dirty="0">
                        <a:solidFill>
                          <a:schemeClr val="tx1"/>
                        </a:solidFill>
                        <a:latin typeface="+mn-lt"/>
                      </a:endParaRPr>
                    </a:p>
                  </a:txBody>
                  <a:tcPr marL="64008" marR="64008" marT="30480" marB="3048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u="none" dirty="0" smtClean="0">
                          <a:solidFill>
                            <a:schemeClr val="tx1"/>
                          </a:solidFill>
                        </a:rPr>
                        <a:t>STDM MGBLY</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u="none" dirty="0" err="1" smtClean="0">
                          <a:solidFill>
                            <a:schemeClr val="tx1"/>
                          </a:solidFill>
                        </a:rPr>
                        <a:t>vPro</a:t>
                      </a:r>
                      <a:r>
                        <a:rPr lang="en-US" sz="900" u="none" dirty="0" smtClean="0">
                          <a:solidFill>
                            <a:schemeClr val="tx1"/>
                          </a:solidFill>
                        </a:rPr>
                        <a:t>™</a:t>
                      </a:r>
                      <a:endParaRPr lang="en-US" sz="900" b="0" u="none" dirty="0" smtClean="0">
                        <a:solidFill>
                          <a:schemeClr val="tx1"/>
                        </a:solidFill>
                        <a:latin typeface="+mn-lt"/>
                      </a:endParaRPr>
                    </a:p>
                  </a:txBody>
                  <a:tcPr anchor="ct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smtClean="0">
                          <a:solidFill>
                            <a:schemeClr val="tx1"/>
                          </a:solidFill>
                        </a:rPr>
                        <a:t>Intel</a:t>
                      </a:r>
                      <a:r>
                        <a:rPr lang="en-US" sz="900" baseline="30000" dirty="0" smtClean="0"/>
                        <a:t>®</a:t>
                      </a:r>
                      <a:r>
                        <a:rPr lang="en-US" sz="900" dirty="0" smtClean="0"/>
                        <a:t> </a:t>
                      </a:r>
                      <a:r>
                        <a:rPr lang="en-US" sz="900" baseline="0" dirty="0" smtClean="0">
                          <a:solidFill>
                            <a:schemeClr val="tx1"/>
                          </a:solidFill>
                        </a:rPr>
                        <a:t> AMT Technology</a:t>
                      </a:r>
                      <a:endParaRPr lang="en-US" sz="900" b="0" dirty="0" smtClean="0">
                        <a:solidFill>
                          <a:schemeClr val="tx1"/>
                        </a:solidFill>
                      </a:endParaRPr>
                    </a:p>
                  </a:txBody>
                  <a:tcPr anchor="ctr"/>
                </a:tc>
                <a:tc hMerge="1">
                  <a:txBody>
                    <a:bodyPr/>
                    <a:lstStyle/>
                    <a:p>
                      <a:pPr algn="ctr"/>
                      <a:endParaRPr lang="en-US" sz="600" dirty="0">
                        <a:solidFill>
                          <a:schemeClr val="tx1"/>
                        </a:solidFill>
                        <a:latin typeface="+mn-lt"/>
                      </a:endParaRPr>
                    </a:p>
                  </a:txBody>
                  <a:tcPr marL="64008" marR="64008" marT="30480" marB="30480" anchor="ctr"/>
                </a:tc>
                <a:tc hMerge="1">
                  <a:txBody>
                    <a:bodyPr/>
                    <a:lstStyle/>
                    <a:p>
                      <a:pPr algn="ctr"/>
                      <a:endParaRPr lang="en-US" sz="600" dirty="0">
                        <a:solidFill>
                          <a:schemeClr val="tx1"/>
                        </a:solidFill>
                        <a:latin typeface="+mn-lt"/>
                      </a:endParaRPr>
                    </a:p>
                  </a:txBody>
                  <a:tcPr marL="64008" marR="64008" marT="30480" marB="30480" anchor="ctr"/>
                </a:tc>
              </a:tr>
              <a:tr h="235218">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1" i="0" u="none" strike="noStrike" cap="none" normalizeH="0" baseline="0" dirty="0" smtClean="0">
                        <a:ln>
                          <a:noFill/>
                        </a:ln>
                        <a:solidFill>
                          <a:schemeClr val="tx1"/>
                        </a:solidFill>
                        <a:effectLst/>
                        <a:latin typeface="+mn-lt"/>
                        <a:cs typeface="Times New Roman" pitchFamily="18" charset="0"/>
                      </a:endParaRPr>
                    </a:p>
                  </a:txBody>
                  <a:tcPr marL="64008" marR="64008" marT="30480" marB="30480" anchor="ctr"/>
                </a:tc>
                <a:tc vMerge="1">
                  <a:txBody>
                    <a:bodyPr/>
                    <a:lstStyle/>
                    <a:p>
                      <a:endParaRPr lang="en-US" sz="600" dirty="0">
                        <a:solidFill>
                          <a:schemeClr val="tx1"/>
                        </a:solidFill>
                        <a:latin typeface="+mn-lt"/>
                      </a:endParaRPr>
                    </a:p>
                  </a:txBody>
                  <a:tcPr marL="64008" marR="64008" marT="30480" marB="304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chemeClr val="tx1"/>
                          </a:solidFill>
                          <a:effectLst/>
                          <a:uLnTx/>
                          <a:uFillTx/>
                          <a:latin typeface="+mn-lt"/>
                          <a:ea typeface="+mn-ea"/>
                          <a:cs typeface="+mn-cs"/>
                        </a:rPr>
                        <a:t>1.0</a:t>
                      </a:r>
                    </a:p>
                  </a:txBody>
                  <a:tcPr anchor="ctr"/>
                </a:tc>
                <a:tc>
                  <a:txBody>
                    <a:bodyPr/>
                    <a:lstStyle/>
                    <a:p>
                      <a:r>
                        <a:rPr lang="en-US" sz="900" dirty="0" smtClean="0">
                          <a:solidFill>
                            <a:schemeClr val="tx1"/>
                          </a:solidFill>
                          <a:latin typeface="+mn-lt"/>
                        </a:rPr>
                        <a:t>1.1</a:t>
                      </a:r>
                      <a:endParaRPr lang="en-US" sz="900" dirty="0">
                        <a:solidFill>
                          <a:schemeClr val="tx1"/>
                        </a:solidFill>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dirty="0" smtClean="0">
                        <a:solidFill>
                          <a:schemeClr val="tx1"/>
                        </a:solidFill>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dirty="0" smtClean="0">
                        <a:solidFill>
                          <a:schemeClr val="tx1"/>
                        </a:solidFill>
                        <a:latin typeface="+mn-l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schemeClr val="tx1"/>
                          </a:solidFill>
                          <a:effectLst/>
                          <a:uLnTx/>
                          <a:uFillTx/>
                          <a:latin typeface="+mn-lt"/>
                          <a:ea typeface="+mn-ea"/>
                          <a:cs typeface="+mn-cs"/>
                        </a:rPr>
                        <a:t>6.0</a:t>
                      </a:r>
                    </a:p>
                  </a:txBody>
                  <a:tcPr anchor="ctr"/>
                </a:tc>
                <a:tc>
                  <a:txBody>
                    <a:bodyPr/>
                    <a:lstStyle/>
                    <a:p>
                      <a:pPr algn="ctr"/>
                      <a:r>
                        <a:rPr lang="en-US" sz="900" dirty="0" smtClean="0">
                          <a:solidFill>
                            <a:schemeClr val="tx1"/>
                          </a:solidFill>
                          <a:latin typeface="+mn-lt"/>
                        </a:rPr>
                        <a:t>7.0</a:t>
                      </a:r>
                      <a:endParaRPr lang="en-US" sz="900" dirty="0">
                        <a:solidFill>
                          <a:schemeClr val="tx1"/>
                        </a:solidFill>
                        <a:latin typeface="+mn-lt"/>
                      </a:endParaRPr>
                    </a:p>
                  </a:txBody>
                  <a:tcPr anchor="ctr"/>
                </a:tc>
                <a:tc>
                  <a:txBody>
                    <a:bodyPr/>
                    <a:lstStyle/>
                    <a:p>
                      <a:pPr algn="ctr"/>
                      <a:r>
                        <a:rPr lang="en-US" sz="900" dirty="0" smtClean="0">
                          <a:solidFill>
                            <a:schemeClr val="tx1"/>
                          </a:solidFill>
                          <a:latin typeface="+mn-lt"/>
                        </a:rPr>
                        <a:t>8.0</a:t>
                      </a:r>
                      <a:endParaRPr lang="en-US" sz="900" dirty="0">
                        <a:solidFill>
                          <a:schemeClr val="tx1"/>
                        </a:solidFill>
                        <a:latin typeface="+mn-lt"/>
                      </a:endParaRPr>
                    </a:p>
                  </a:txBody>
                  <a:tcPr anchor="ctr"/>
                </a:tc>
              </a:tr>
              <a:tr h="640080">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900" u="none" strike="noStrike" cap="none" normalizeH="0" baseline="0" dirty="0" smtClean="0">
                          <a:ln>
                            <a:noFill/>
                          </a:ln>
                          <a:effectLst/>
                        </a:rPr>
                        <a:t>Agent Presence</a:t>
                      </a:r>
                      <a:endParaRPr kumimoji="0" lang="en-US" sz="900" b="1" i="0" u="none" strike="noStrike" cap="none" normalizeH="0" baseline="0" dirty="0" smtClean="0">
                        <a:ln>
                          <a:noFill/>
                        </a:ln>
                        <a:solidFill>
                          <a:schemeClr val="tx1"/>
                        </a:solidFill>
                        <a:effectLst/>
                        <a:latin typeface="Arial Narrow" pitchFamily="34" charset="0"/>
                        <a:cs typeface="Times New Roman" pitchFamily="18" charset="0"/>
                      </a:endParaRPr>
                    </a:p>
                  </a:txBody>
                  <a:tcPr anchor="ctr" horzOverflow="overflow"/>
                </a:tc>
                <a:tc>
                  <a:txBody>
                    <a:bodyPr/>
                    <a:lstStyle/>
                    <a:p>
                      <a:r>
                        <a:rPr lang="en-US" sz="900" dirty="0" smtClean="0"/>
                        <a:t>A feature that continuously monitors PCs to ensure that the correct software agents are present and running.  The absence of a regular confirmation of the presence of required agents will trigger an alert to the IT console</a:t>
                      </a:r>
                      <a:endParaRPr lang="en-US" sz="900" dirty="0">
                        <a:solidFill>
                          <a:schemeClr val="tx1">
                            <a:lumMod val="95000"/>
                            <a:lumOff val="5000"/>
                          </a:schemeClr>
                        </a:solidFill>
                      </a:endParaRPr>
                    </a:p>
                  </a:txBody>
                  <a:tcPr anchor="ctr"/>
                </a:tc>
                <a:tc>
                  <a:txBody>
                    <a:bodyPr/>
                    <a:lstStyle/>
                    <a:p>
                      <a:endParaRPr lang="en-US" sz="900" dirty="0">
                        <a:solidFill>
                          <a:schemeClr val="tx1">
                            <a:lumMod val="95000"/>
                            <a:lumOff val="5000"/>
                          </a:schemeClr>
                        </a:solidFill>
                      </a:endParaRPr>
                    </a:p>
                  </a:txBody>
                  <a:tcPr anchor="ctr"/>
                </a:tc>
                <a:tc>
                  <a:txBody>
                    <a:bodyPr/>
                    <a:lstStyle/>
                    <a:p>
                      <a:endParaRPr lang="en-US" sz="900" dirty="0">
                        <a:solidFill>
                          <a:schemeClr val="tx1">
                            <a:lumMod val="95000"/>
                            <a:lumOff val="5000"/>
                          </a:schemeClr>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r>
              <a:tr h="777240">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900" u="none" strike="noStrike" cap="none" normalizeH="0" baseline="0" dirty="0" smtClean="0">
                          <a:ln>
                            <a:noFill/>
                          </a:ln>
                          <a:effectLst/>
                        </a:rPr>
                        <a:t>HW-based KVM</a:t>
                      </a:r>
                      <a:endParaRPr kumimoji="0" lang="en-US" sz="900" b="1" i="0" u="none" strike="noStrike" cap="none" normalizeH="0" baseline="0" dirty="0" smtClean="0">
                        <a:ln>
                          <a:noFill/>
                        </a:ln>
                        <a:solidFill>
                          <a:schemeClr val="tx1"/>
                        </a:solidFill>
                        <a:effectLst/>
                        <a:latin typeface="Arial Narrow" pitchFamily="34" charset="0"/>
                        <a:cs typeface="Times New Roman" pitchFamily="18" charset="0"/>
                      </a:endParaRPr>
                    </a:p>
                  </a:txBody>
                  <a:tcPr anchor="ctr" horzOverflow="overflow"/>
                </a:tc>
                <a:tc>
                  <a:txBody>
                    <a:bodyPr/>
                    <a:lstStyle/>
                    <a:p>
                      <a:r>
                        <a:rPr lang="en-US" sz="900" dirty="0" smtClean="0"/>
                        <a:t>A tool that helps IT technicians to remotely diagnose, repair and maintain a PC.  Keyboard Video Mouse (KVM) with Intel</a:t>
                      </a:r>
                      <a:r>
                        <a:rPr lang="en-US" sz="900" baseline="30000" dirty="0" smtClean="0"/>
                        <a:t>®</a:t>
                      </a:r>
                      <a:r>
                        <a:rPr lang="en-US" sz="900" dirty="0" smtClean="0"/>
                        <a:t> vPro™ technology  is hardware-based and allows IT technicians to see and control remote PCs even if the operating system is unavailable</a:t>
                      </a:r>
                      <a:endParaRPr lang="en-US" sz="900" dirty="0">
                        <a:solidFill>
                          <a:schemeClr val="tx1">
                            <a:lumMod val="95000"/>
                            <a:lumOff val="5000"/>
                          </a:schemeClr>
                        </a:solidFill>
                      </a:endParaRPr>
                    </a:p>
                  </a:txBody>
                  <a:tcPr anchor="ctr"/>
                </a:tc>
                <a:tc>
                  <a:txBody>
                    <a:bodyPr/>
                    <a:lstStyle/>
                    <a:p>
                      <a:endParaRPr lang="en-US" sz="900" dirty="0">
                        <a:solidFill>
                          <a:schemeClr val="tx1">
                            <a:lumMod val="95000"/>
                            <a:lumOff val="5000"/>
                          </a:schemeClr>
                        </a:solidFill>
                      </a:endParaRPr>
                    </a:p>
                  </a:txBody>
                  <a:tcPr anchor="ctr"/>
                </a:tc>
                <a:tc>
                  <a:txBody>
                    <a:bodyPr/>
                    <a:lstStyle/>
                    <a:p>
                      <a:endParaRPr lang="en-US" sz="900" dirty="0">
                        <a:solidFill>
                          <a:schemeClr val="tx1">
                            <a:lumMod val="95000"/>
                            <a:lumOff val="5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smtClean="0">
                        <a:ln>
                          <a:noFill/>
                        </a:ln>
                        <a:solidFill>
                          <a:schemeClr val="bg1"/>
                        </a:solidFill>
                        <a:effectLst/>
                        <a:uLnTx/>
                        <a:uFillTx/>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r>
              <a:tr h="482346">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900" u="none" strike="noStrike" cap="none" normalizeH="0" baseline="0" dirty="0" smtClean="0">
                          <a:ln>
                            <a:noFill/>
                          </a:ln>
                          <a:effectLst/>
                        </a:rPr>
                        <a:t>Remote Access over WLAN</a:t>
                      </a:r>
                      <a:endParaRPr kumimoji="0" lang="en-US" sz="900" b="1" i="0" u="none" strike="noStrike" cap="none" normalizeH="0" baseline="0" dirty="0" smtClean="0">
                        <a:ln>
                          <a:noFill/>
                        </a:ln>
                        <a:solidFill>
                          <a:schemeClr val="tx1"/>
                        </a:solidFill>
                        <a:effectLst/>
                        <a:latin typeface="Arial Narrow" pitchFamily="34" charset="0"/>
                        <a:cs typeface="Times New Roman" pitchFamily="18" charset="0"/>
                      </a:endParaRPr>
                    </a:p>
                  </a:txBody>
                  <a:tcPr anchor="ctr" horzOverflow="overflow"/>
                </a:tc>
                <a:tc>
                  <a:txBody>
                    <a:bodyPr/>
                    <a:lstStyle/>
                    <a:p>
                      <a:r>
                        <a:rPr lang="en-US" sz="900" dirty="0" smtClean="0"/>
                        <a:t>Remotely manage PCs in an enterprise wireless network</a:t>
                      </a:r>
                      <a:endParaRPr lang="en-US" sz="900" dirty="0">
                        <a:solidFill>
                          <a:schemeClr val="tx1">
                            <a:lumMod val="95000"/>
                            <a:lumOff val="5000"/>
                          </a:schemeClr>
                        </a:solidFill>
                      </a:endParaRPr>
                    </a:p>
                  </a:txBody>
                  <a:tcPr anchor="ctr"/>
                </a:tc>
                <a:tc>
                  <a:txBody>
                    <a:bodyPr/>
                    <a:lstStyle/>
                    <a:p>
                      <a:endParaRPr lang="en-US" sz="900" dirty="0">
                        <a:solidFill>
                          <a:schemeClr val="tx1">
                            <a:lumMod val="95000"/>
                            <a:lumOff val="5000"/>
                          </a:schemeClr>
                        </a:solidFill>
                      </a:endParaRPr>
                    </a:p>
                  </a:txBody>
                  <a:tcPr anchor="ctr"/>
                </a:tc>
                <a:tc>
                  <a:txBody>
                    <a:bodyPr/>
                    <a:lstStyle/>
                    <a:p>
                      <a:endParaRPr lang="en-US" sz="900" dirty="0">
                        <a:solidFill>
                          <a:schemeClr val="tx1">
                            <a:lumMod val="95000"/>
                            <a:lumOff val="5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smtClean="0">
                        <a:ln>
                          <a:noFill/>
                        </a:ln>
                        <a:solidFill>
                          <a:schemeClr val="bg1"/>
                        </a:solidFill>
                        <a:effectLst/>
                        <a:uLnTx/>
                        <a:uFillTx/>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r>
              <a:tr h="640080">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900" u="none" strike="noStrike" cap="none" normalizeH="0" baseline="0" dirty="0" smtClean="0">
                          <a:ln>
                            <a:noFill/>
                          </a:ln>
                          <a:effectLst/>
                        </a:rPr>
                        <a:t>Fast Call for Help</a:t>
                      </a:r>
                      <a:endParaRPr kumimoji="0" lang="en-US" sz="900" b="1" i="0" u="none" strike="noStrike" cap="none" normalizeH="0" baseline="0" dirty="0" smtClean="0">
                        <a:ln>
                          <a:noFill/>
                        </a:ln>
                        <a:solidFill>
                          <a:schemeClr val="tx1"/>
                        </a:solidFill>
                        <a:effectLst/>
                        <a:latin typeface="Arial Narrow" pitchFamily="34" charset="0"/>
                        <a:cs typeface="Times New Roman" pitchFamily="18" charset="0"/>
                      </a:endParaRPr>
                    </a:p>
                  </a:txBody>
                  <a:tcPr anchor="ctr" horzOverflow="overflow"/>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t>Fast Call for Help, also known as Client Initiated Remote Access (CIRA) is a feature that provides a secure VPN-like method for a PC to connect to a management console server for maintenance or repair</a:t>
                      </a:r>
                      <a:endParaRPr lang="en-US" sz="900" dirty="0">
                        <a:solidFill>
                          <a:schemeClr val="tx1">
                            <a:lumMod val="95000"/>
                            <a:lumOff val="5000"/>
                          </a:schemeClr>
                        </a:solidFill>
                      </a:endParaRPr>
                    </a:p>
                  </a:txBody>
                  <a:tcPr anchor="ctr"/>
                </a:tc>
                <a:tc>
                  <a:txBody>
                    <a:bodyPr/>
                    <a:lstStyle/>
                    <a:p>
                      <a:endParaRPr lang="en-US" sz="900" dirty="0">
                        <a:solidFill>
                          <a:schemeClr val="tx1">
                            <a:lumMod val="95000"/>
                            <a:lumOff val="5000"/>
                          </a:schemeClr>
                        </a:solidFill>
                      </a:endParaRPr>
                    </a:p>
                  </a:txBody>
                  <a:tcPr anchor="ctr"/>
                </a:tc>
                <a:tc>
                  <a:txBody>
                    <a:bodyPr/>
                    <a:lstStyle/>
                    <a:p>
                      <a:endParaRPr lang="en-US" sz="900" dirty="0">
                        <a:solidFill>
                          <a:schemeClr val="tx1">
                            <a:lumMod val="95000"/>
                            <a:lumOff val="5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smtClean="0">
                        <a:ln>
                          <a:noFill/>
                        </a:ln>
                        <a:solidFill>
                          <a:schemeClr val="bg1"/>
                        </a:solidFill>
                        <a:effectLst/>
                        <a:uLnTx/>
                        <a:uFillTx/>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r>
              <a:tr h="612648">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900" u="none" strike="noStrike" cap="none" normalizeH="0" baseline="0" dirty="0" smtClean="0">
                          <a:ln>
                            <a:noFill/>
                          </a:ln>
                          <a:effectLst/>
                        </a:rPr>
                        <a:t>Remote Scheduled Maintenance</a:t>
                      </a:r>
                      <a:endParaRPr kumimoji="0" lang="en-US" sz="900" b="1" i="0" u="none" strike="noStrike" cap="none" normalizeH="0" baseline="0" dirty="0" smtClean="0">
                        <a:ln>
                          <a:noFill/>
                        </a:ln>
                        <a:solidFill>
                          <a:schemeClr val="tx1"/>
                        </a:solidFill>
                        <a:effectLst/>
                        <a:latin typeface="Arial Narrow" pitchFamily="34" charset="0"/>
                        <a:cs typeface="Times New Roman" pitchFamily="18" charset="0"/>
                      </a:endParaRPr>
                    </a:p>
                  </a:txBody>
                  <a:tcPr anchor="ctr" horzOverflow="overflow"/>
                </a:tc>
                <a:tc>
                  <a:txBody>
                    <a:bodyPr/>
                    <a:lstStyle/>
                    <a:p>
                      <a:r>
                        <a:rPr lang="en-US" sz="900" dirty="0" smtClean="0"/>
                        <a:t>Perform maintenance tasks (such as anti-virus scans) remotely during off-hours</a:t>
                      </a:r>
                      <a:endParaRPr lang="en-US" sz="900" dirty="0">
                        <a:solidFill>
                          <a:schemeClr val="tx1">
                            <a:lumMod val="95000"/>
                            <a:lumOff val="5000"/>
                          </a:schemeClr>
                        </a:solidFill>
                      </a:endParaRPr>
                    </a:p>
                  </a:txBody>
                  <a:tcPr anchor="ctr"/>
                </a:tc>
                <a:tc>
                  <a:txBody>
                    <a:bodyPr/>
                    <a:lstStyle/>
                    <a:p>
                      <a:endParaRPr lang="en-US" sz="900" dirty="0">
                        <a:solidFill>
                          <a:schemeClr val="tx1">
                            <a:lumMod val="95000"/>
                            <a:lumOff val="5000"/>
                          </a:schemeClr>
                        </a:solidFill>
                      </a:endParaRPr>
                    </a:p>
                  </a:txBody>
                  <a:tcPr anchor="ctr"/>
                </a:tc>
                <a:tc>
                  <a:txBody>
                    <a:bodyPr/>
                    <a:lstStyle/>
                    <a:p>
                      <a:endParaRPr lang="en-US" sz="900" dirty="0">
                        <a:solidFill>
                          <a:schemeClr val="tx1">
                            <a:lumMod val="95000"/>
                            <a:lumOff val="5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smtClean="0">
                        <a:ln>
                          <a:noFill/>
                        </a:ln>
                        <a:solidFill>
                          <a:schemeClr val="bg1"/>
                        </a:solidFill>
                        <a:effectLst/>
                        <a:uLnTx/>
                        <a:uFillTx/>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r>
              <a:tr h="777240">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900" u="none" strike="noStrike" cap="none" normalizeH="0" baseline="0" dirty="0" smtClean="0">
                          <a:ln>
                            <a:noFill/>
                          </a:ln>
                          <a:effectLst/>
                        </a:rPr>
                        <a:t>Access Monitor Logs</a:t>
                      </a:r>
                      <a:endParaRPr kumimoji="0" lang="en-US" sz="900" b="1" i="0" u="none" strike="noStrike" cap="none" normalizeH="0" baseline="0" dirty="0" smtClean="0">
                        <a:ln>
                          <a:noFill/>
                        </a:ln>
                        <a:solidFill>
                          <a:schemeClr val="tx1"/>
                        </a:solidFill>
                        <a:effectLst/>
                        <a:latin typeface="Arial Narrow" pitchFamily="34" charset="0"/>
                        <a:cs typeface="Times New Roman" pitchFamily="18" charset="0"/>
                      </a:endParaRPr>
                    </a:p>
                  </a:txBody>
                  <a:tcPr anchor="ctr" horzOverflow="overflow"/>
                </a:tc>
                <a:tc>
                  <a:txBody>
                    <a:bodyPr/>
                    <a:lstStyle/>
                    <a:p>
                      <a:r>
                        <a:rPr lang="en-US" sz="900" dirty="0" smtClean="0"/>
                        <a:t>A feature that provides historical information about the PC.  Each PC can securely store a secure log of actions executed by IT personnel.  This is a power tool for IT  audit and monitor unauthorized access to PCs within a network</a:t>
                      </a:r>
                      <a:endParaRPr lang="en-US" sz="900" dirty="0">
                        <a:solidFill>
                          <a:schemeClr val="tx1">
                            <a:lumMod val="95000"/>
                            <a:lumOff val="5000"/>
                          </a:schemeClr>
                        </a:solidFill>
                      </a:endParaRPr>
                    </a:p>
                  </a:txBody>
                  <a:tcPr anchor="ctr"/>
                </a:tc>
                <a:tc>
                  <a:txBody>
                    <a:bodyPr/>
                    <a:lstStyle/>
                    <a:p>
                      <a:endParaRPr lang="en-US" sz="900" dirty="0">
                        <a:solidFill>
                          <a:schemeClr val="tx1">
                            <a:lumMod val="95000"/>
                            <a:lumOff val="5000"/>
                          </a:schemeClr>
                        </a:solidFill>
                      </a:endParaRPr>
                    </a:p>
                  </a:txBody>
                  <a:tcPr anchor="ctr"/>
                </a:tc>
                <a:tc>
                  <a:txBody>
                    <a:bodyPr/>
                    <a:lstStyle/>
                    <a:p>
                      <a:endParaRPr lang="en-US" sz="900" dirty="0">
                        <a:solidFill>
                          <a:schemeClr val="tx1">
                            <a:lumMod val="95000"/>
                            <a:lumOff val="5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smtClean="0">
                        <a:ln>
                          <a:noFill/>
                        </a:ln>
                        <a:solidFill>
                          <a:schemeClr val="bg1"/>
                        </a:solidFill>
                        <a:effectLst/>
                        <a:uLnTx/>
                        <a:uFillTx/>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r>
              <a:tr h="640080">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900" u="none" strike="noStrike" cap="none" normalizeH="0" baseline="0" dirty="0" smtClean="0">
                          <a:ln>
                            <a:noFill/>
                          </a:ln>
                          <a:effectLst/>
                        </a:rPr>
                        <a:t>Wireless Management in Sleep Mode</a:t>
                      </a:r>
                      <a:endParaRPr kumimoji="0" lang="en-US" sz="900" b="1" i="0" u="none" strike="noStrike" cap="none" normalizeH="0" baseline="0" dirty="0" smtClean="0">
                        <a:ln>
                          <a:noFill/>
                        </a:ln>
                        <a:solidFill>
                          <a:schemeClr val="tx1"/>
                        </a:solidFill>
                        <a:effectLst/>
                        <a:latin typeface="Arial Narrow" pitchFamily="34" charset="0"/>
                        <a:cs typeface="Times New Roman" pitchFamily="18" charset="0"/>
                      </a:endParaRPr>
                    </a:p>
                  </a:txBody>
                  <a:tcPr anchor="ctr" horzOverflow="overflow"/>
                </a:tc>
                <a:tc>
                  <a:txBody>
                    <a:bodyPr/>
                    <a:lstStyle/>
                    <a:p>
                      <a:r>
                        <a:rPr lang="en-US" sz="900" dirty="0" smtClean="0"/>
                        <a:t>Power up wireless notebook systems, when plugged into AC power, to collect asset inventory information, remotely diagnose and repair problems, and ensure agent presence</a:t>
                      </a:r>
                      <a:endParaRPr lang="en-US" sz="900" dirty="0" smtClean="0">
                        <a:solidFill>
                          <a:schemeClr val="tx1">
                            <a:lumMod val="95000"/>
                            <a:lumOff val="5000"/>
                          </a:schemeClr>
                        </a:solidFill>
                      </a:endParaRPr>
                    </a:p>
                  </a:txBody>
                  <a:tcPr anchor="ctr"/>
                </a:tc>
                <a:tc>
                  <a:txBody>
                    <a:bodyPr/>
                    <a:lstStyle/>
                    <a:p>
                      <a:endParaRPr lang="en-US" sz="900" dirty="0">
                        <a:solidFill>
                          <a:schemeClr val="tx1">
                            <a:lumMod val="95000"/>
                            <a:lumOff val="5000"/>
                          </a:schemeClr>
                        </a:solidFill>
                      </a:endParaRPr>
                    </a:p>
                  </a:txBody>
                  <a:tcPr anchor="ctr"/>
                </a:tc>
                <a:tc>
                  <a:txBody>
                    <a:bodyPr/>
                    <a:lstStyle/>
                    <a:p>
                      <a:endParaRPr lang="en-US" sz="900" dirty="0">
                        <a:solidFill>
                          <a:schemeClr val="tx1">
                            <a:lumMod val="95000"/>
                            <a:lumOff val="5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smtClean="0">
                        <a:ln>
                          <a:noFill/>
                        </a:ln>
                        <a:solidFill>
                          <a:schemeClr val="bg1"/>
                        </a:solidFill>
                        <a:effectLst/>
                        <a:uLnTx/>
                        <a:uFillTx/>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r>
            </a:tbl>
          </a:graphicData>
        </a:graphic>
      </p:graphicFrame>
      <p:sp>
        <p:nvSpPr>
          <p:cNvPr id="3" name="Rectangle 2"/>
          <p:cNvSpPr txBox="1">
            <a:spLocks noChangeArrowheads="1"/>
          </p:cNvSpPr>
          <p:nvPr/>
        </p:nvSpPr>
        <p:spPr>
          <a:xfrm>
            <a:off x="671286" y="342900"/>
            <a:ext cx="7819571" cy="685800"/>
          </a:xfrm>
          <a:prstGeom prst="rect">
            <a:avLst/>
          </a:prstGeom>
        </p:spPr>
        <p:txBody>
          <a:bodyPr vert="horz" wrap="square" lIns="0" tIns="0" rIns="0" bIns="0" rtlCol="0" anchor="t">
            <a:normAutofit/>
          </a:bodyPr>
          <a:lstStyle>
            <a:defPPr>
              <a:defRPr lang="en-US"/>
            </a:defPPr>
            <a:lvl1pPr algn="ctr" defTabSz="913725" fontAlgn="base">
              <a:spcBef>
                <a:spcPct val="0"/>
              </a:spcBef>
              <a:spcAft>
                <a:spcPct val="0"/>
              </a:spcAft>
              <a:defRPr sz="3200" b="1">
                <a:solidFill>
                  <a:srgbClr val="0860A8"/>
                </a:solidFill>
                <a:cs typeface="Verdana" pitchFamily="34" charset="0"/>
              </a:defRPr>
            </a:lvl1pPr>
          </a:lstStyle>
          <a:p>
            <a:pPr algn="l"/>
            <a:r>
              <a:rPr lang="en-US" sz="2900" dirty="0">
                <a:solidFill>
                  <a:schemeClr val="accent1"/>
                </a:solidFill>
                <a:latin typeface="+mj-lt"/>
              </a:rPr>
              <a:t>Intel</a:t>
            </a:r>
            <a:r>
              <a:rPr lang="en-US" sz="2900" baseline="30000" dirty="0">
                <a:solidFill>
                  <a:schemeClr val="accent1"/>
                </a:solidFill>
                <a:latin typeface="+mj-lt"/>
              </a:rPr>
              <a:t>®</a:t>
            </a:r>
            <a:r>
              <a:rPr lang="en-US" sz="2900" dirty="0">
                <a:solidFill>
                  <a:schemeClr val="accent1"/>
                </a:solidFill>
                <a:latin typeface="+mj-lt"/>
              </a:rPr>
              <a:t> vPro™ Technology Feature</a:t>
            </a:r>
          </a:p>
        </p:txBody>
      </p:sp>
      <p:sp>
        <p:nvSpPr>
          <p:cNvPr id="6" name="Slide Number Placeholder 1"/>
          <p:cNvSpPr>
            <a:spLocks noGrp="1"/>
          </p:cNvSpPr>
          <p:nvPr>
            <p:ph type="sldNum" sz="quarter" idx="4294967295"/>
          </p:nvPr>
        </p:nvSpPr>
        <p:spPr>
          <a:xfrm>
            <a:off x="-3454" y="6592384"/>
            <a:ext cx="2901776" cy="265622"/>
          </a:xfrm>
          <a:prstGeom prst="rect">
            <a:avLst/>
          </a:prstGeom>
        </p:spPr>
        <p:txBody>
          <a:bodyPr/>
          <a:lstStyle/>
          <a:p>
            <a:pPr algn="l"/>
            <a:fld id="{FD44707B-D922-47D5-BD24-D96E91B70543}" type="slidenum">
              <a:rPr lang="en-US" sz="900"/>
              <a:pPr algn="l"/>
              <a:t>46</a:t>
            </a:fld>
            <a:r>
              <a:rPr lang="en-US" sz="900" dirty="0"/>
              <a:t>	</a:t>
            </a:r>
          </a:p>
        </p:txBody>
      </p:sp>
      <p:pic>
        <p:nvPicPr>
          <p:cNvPr id="8" name="Picture 3" descr="C:\Users\ecampoy\AppData\Local\Temp\wz698e\2D_Diecon_Cubes_rgb.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50021" y="57150"/>
            <a:ext cx="508907" cy="600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607045"/>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9165683"/>
              </p:ext>
            </p:extLst>
          </p:nvPr>
        </p:nvGraphicFramePr>
        <p:xfrm>
          <a:off x="653143" y="807819"/>
          <a:ext cx="7837715" cy="5555573"/>
        </p:xfrm>
        <a:graphic>
          <a:graphicData uri="http://schemas.openxmlformats.org/drawingml/2006/table">
            <a:tbl>
              <a:tblPr firstRow="1" bandRow="1">
                <a:tableStyleId>{72833802-FEF1-4C79-8D5D-14CF1EAF98D9}</a:tableStyleId>
              </a:tblPr>
              <a:tblGrid>
                <a:gridCol w="1022676"/>
                <a:gridCol w="3372061"/>
                <a:gridCol w="451451"/>
                <a:gridCol w="552797"/>
                <a:gridCol w="497517"/>
                <a:gridCol w="608077"/>
                <a:gridCol w="469877"/>
                <a:gridCol w="452086"/>
                <a:gridCol w="411173"/>
              </a:tblGrid>
              <a:tr h="253275">
                <a:tc rowSpan="3">
                  <a:txBody>
                    <a:bodyPr/>
                    <a:lstStyle/>
                    <a:p>
                      <a:r>
                        <a:rPr lang="en-US" sz="1100" dirty="0" smtClean="0"/>
                        <a:t>Feature</a:t>
                      </a:r>
                      <a:endParaRPr lang="en-US" sz="1100" b="1" dirty="0">
                        <a:solidFill>
                          <a:schemeClr val="bg1"/>
                        </a:solidFill>
                      </a:endParaRPr>
                    </a:p>
                  </a:txBody>
                  <a:tcPr marL="39189" marR="39189" marT="41148" marB="41148" anchor="ctr">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tcPr>
                </a:tc>
                <a:tc rowSpan="3">
                  <a:txBody>
                    <a:bodyPr/>
                    <a:lstStyle/>
                    <a:p>
                      <a:pPr algn="ctr"/>
                      <a:r>
                        <a:rPr lang="en-US" sz="1100" dirty="0" smtClean="0"/>
                        <a:t>Description</a:t>
                      </a:r>
                      <a:endParaRPr lang="en-US" sz="1100" b="1" dirty="0">
                        <a:solidFill>
                          <a:schemeClr val="bg1"/>
                        </a:solidFill>
                      </a:endParaRPr>
                    </a:p>
                  </a:txBody>
                  <a:tcPr marL="39189" marR="39189" marT="41148" marB="41148" anchor="ctr">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tcPr>
                </a:tc>
                <a:tc gridSpan="7">
                  <a:txBody>
                    <a:bodyPr/>
                    <a:lstStyle/>
                    <a:p>
                      <a:pPr algn="ctr"/>
                      <a:r>
                        <a:rPr lang="en-US" sz="1100" dirty="0" smtClean="0"/>
                        <a:t>Applicability</a:t>
                      </a:r>
                      <a:endParaRPr lang="en-US" sz="1100" b="1" dirty="0">
                        <a:solidFill>
                          <a:schemeClr val="bg1"/>
                        </a:solidFill>
                      </a:endParaRPr>
                    </a:p>
                  </a:txBody>
                  <a:tcPr marL="39189" marR="39189" marT="41148" marB="41148" anchor="ctr">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tcPr>
                </a:tc>
                <a:tc hMerge="1">
                  <a:txBody>
                    <a:bodyPr/>
                    <a:lstStyle/>
                    <a:p>
                      <a:endParaRPr lang="en-US" sz="1200" dirty="0">
                        <a:solidFill>
                          <a:schemeClr val="tx1">
                            <a:lumMod val="95000"/>
                            <a:lumOff val="5000"/>
                          </a:schemeClr>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hMerge="1">
                  <a:txBody>
                    <a:bodyPr/>
                    <a:lstStyle/>
                    <a:p>
                      <a:endParaRPr lang="en-US"/>
                    </a:p>
                  </a:txBody>
                  <a:tcPr/>
                </a:tc>
                <a:tc hMerge="1">
                  <a:txBody>
                    <a:bodyPr/>
                    <a:lstStyle/>
                    <a:p>
                      <a:endParaRPr lang="en-US" sz="1200" dirty="0">
                        <a:solidFill>
                          <a:schemeClr val="tx1">
                            <a:lumMod val="95000"/>
                            <a:lumOff val="5000"/>
                          </a:schemeClr>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hMerge="1">
                  <a:txBody>
                    <a:bodyPr/>
                    <a:lstStyle/>
                    <a:p>
                      <a:endParaRPr lang="en-US" sz="1200" dirty="0">
                        <a:solidFill>
                          <a:schemeClr val="bg1">
                            <a:lumMod val="95000"/>
                          </a:schemeClr>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hMerge="1">
                  <a:txBody>
                    <a:bodyPr/>
                    <a:lstStyle/>
                    <a:p>
                      <a:endParaRPr lang="en-US" sz="1200" dirty="0">
                        <a:solidFill>
                          <a:schemeClr val="bg1">
                            <a:lumMod val="95000"/>
                          </a:schemeClr>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hMerge="1">
                  <a:txBody>
                    <a:bodyPr/>
                    <a:lstStyle/>
                    <a:p>
                      <a:endParaRPr lang="en-US" sz="1200" dirty="0">
                        <a:solidFill>
                          <a:schemeClr val="bg1">
                            <a:lumMod val="95000"/>
                          </a:schemeClr>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r>
              <a:tr h="422153">
                <a:tc vMerge="1">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endParaRPr kumimoji="0" lang="en-US" sz="700" b="1" i="0" u="none" strike="noStrike" cap="none" normalizeH="0" baseline="0" dirty="0" smtClean="0">
                        <a:ln>
                          <a:noFill/>
                        </a:ln>
                        <a:solidFill>
                          <a:schemeClr val="tx1"/>
                        </a:solidFill>
                        <a:effectLst/>
                        <a:latin typeface="Arial Narrow" pitchFamily="34" charset="0"/>
                        <a:cs typeface="Times New Roman" pitchFamily="18" charset="0"/>
                      </a:endParaRPr>
                    </a:p>
                  </a:txBody>
                  <a:tcPr marL="9144" marR="9144" marT="9144" marB="9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sz="700" dirty="0">
                        <a:solidFill>
                          <a:schemeClr val="tx1">
                            <a:lumMod val="95000"/>
                            <a:lumOff val="5000"/>
                          </a:schemeClr>
                        </a:solidFill>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100" dirty="0" smtClean="0"/>
                        <a:t>DASH</a:t>
                      </a:r>
                      <a:endParaRPr lang="en-US" sz="1100" dirty="0">
                        <a:solidFill>
                          <a:schemeClr val="tx1">
                            <a:lumMod val="95000"/>
                            <a:lumOff val="5000"/>
                          </a:schemeClr>
                        </a:solidFill>
                      </a:endParaRPr>
                    </a:p>
                  </a:txBody>
                  <a:tcPr marL="39189" marR="39189" marT="41148" marB="41148" anchor="ctr"/>
                </a:tc>
                <a:tc hMerge="1">
                  <a:txBody>
                    <a:bodyPr/>
                    <a:lstStyle/>
                    <a:p>
                      <a:endParaRPr lang="en-US" sz="700" dirty="0">
                        <a:solidFill>
                          <a:schemeClr val="tx1">
                            <a:lumMod val="95000"/>
                            <a:lumOff val="5000"/>
                          </a:schemeClr>
                        </a:solidFill>
                      </a:endParaRPr>
                    </a:p>
                  </a:txBody>
                  <a:tcPr marL="64008" marR="64008" marT="30480" marB="30480" anchor="ctr"/>
                </a:tc>
                <a:tc>
                  <a:txBody>
                    <a:bodyPr/>
                    <a:lstStyle/>
                    <a:p>
                      <a:r>
                        <a:rPr lang="en-US" sz="1100" dirty="0" smtClean="0"/>
                        <a:t>STDM</a:t>
                      </a:r>
                      <a:r>
                        <a:rPr lang="en-US" sz="1100" u="none" dirty="0" smtClean="0">
                          <a:solidFill>
                            <a:schemeClr val="tx1"/>
                          </a:solidFill>
                        </a:rPr>
                        <a:t>MGBL</a:t>
                      </a:r>
                      <a:endParaRPr lang="en-US" sz="1100" b="0" dirty="0">
                        <a:solidFill>
                          <a:schemeClr val="tx1"/>
                        </a:solidFill>
                      </a:endParaRPr>
                    </a:p>
                  </a:txBody>
                  <a:tcPr marL="39189" marR="39189" marT="41148" marB="4114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err="1" smtClean="0"/>
                        <a:t>vPro</a:t>
                      </a:r>
                      <a:r>
                        <a:rPr lang="en-US" sz="1100" kern="1200" dirty="0" smtClean="0"/>
                        <a:t>™</a:t>
                      </a:r>
                      <a:endParaRPr lang="en-US" sz="1100" b="0" dirty="0" smtClean="0">
                        <a:solidFill>
                          <a:schemeClr val="tx1"/>
                        </a:solidFill>
                      </a:endParaRPr>
                    </a:p>
                  </a:txBody>
                  <a:tcPr marL="39189" marR="39189" marT="41148" marB="41148" anchor="ct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Intel AMT Technology</a:t>
                      </a:r>
                      <a:endParaRPr lang="en-US" sz="1100" b="0" dirty="0" smtClean="0">
                        <a:solidFill>
                          <a:schemeClr val="tx1"/>
                        </a:solidFill>
                      </a:endParaRPr>
                    </a:p>
                  </a:txBody>
                  <a:tcPr marL="39189" marR="39189" marT="41148" marB="41148" anchor="ct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0" dirty="0" smtClean="0">
                        <a:solidFill>
                          <a:schemeClr val="tx1"/>
                        </a:solidFill>
                      </a:endParaRPr>
                    </a:p>
                  </a:txBody>
                  <a:tcPr marL="64008" marR="64008" marT="30480" marB="30480" anchor="ctr">
                    <a:solidFill>
                      <a:schemeClr val="bg1"/>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0" dirty="0" smtClean="0">
                        <a:solidFill>
                          <a:schemeClr val="tx1"/>
                        </a:solidFill>
                      </a:endParaRPr>
                    </a:p>
                  </a:txBody>
                  <a:tcPr marL="64008" marR="64008" marT="30480" marB="30480" anchor="ctr">
                    <a:solidFill>
                      <a:schemeClr val="bg1"/>
                    </a:solidFill>
                  </a:tcPr>
                </a:tc>
              </a:tr>
              <a:tr h="283634">
                <a:tc vMerge="1">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endParaRPr kumimoji="0" lang="en-US" sz="700" b="1" i="0" u="none" strike="noStrike" cap="none" normalizeH="0" baseline="0" dirty="0" smtClean="0">
                        <a:ln>
                          <a:noFill/>
                        </a:ln>
                        <a:solidFill>
                          <a:schemeClr val="tx1"/>
                        </a:solidFill>
                        <a:effectLst/>
                        <a:latin typeface="Arial Narrow" pitchFamily="34" charset="0"/>
                        <a:cs typeface="Times New Roman" pitchFamily="18" charset="0"/>
                      </a:endParaRPr>
                    </a:p>
                  </a:txBody>
                  <a:tcPr marL="9144" marR="9144" marT="9144" marB="9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sz="700" dirty="0">
                        <a:solidFill>
                          <a:schemeClr val="tx1">
                            <a:lumMod val="95000"/>
                            <a:lumOff val="5000"/>
                          </a:schemeClr>
                        </a:solidFill>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smtClean="0"/>
                        <a:t>1.0</a:t>
                      </a:r>
                      <a:endParaRPr lang="en-US" sz="1100" dirty="0">
                        <a:solidFill>
                          <a:schemeClr val="tx1">
                            <a:lumMod val="95000"/>
                            <a:lumOff val="5000"/>
                          </a:schemeClr>
                        </a:solidFill>
                      </a:endParaRPr>
                    </a:p>
                  </a:txBody>
                  <a:tcPr marL="39189" marR="39189" marT="41148" marB="41148" anchor="ctr"/>
                </a:tc>
                <a:tc>
                  <a:txBody>
                    <a:bodyPr/>
                    <a:lstStyle/>
                    <a:p>
                      <a:pPr algn="ctr"/>
                      <a:r>
                        <a:rPr lang="en-US" sz="1100" dirty="0" smtClean="0"/>
                        <a:t>1.1</a:t>
                      </a:r>
                      <a:endParaRPr lang="en-US" sz="1100" dirty="0">
                        <a:solidFill>
                          <a:schemeClr val="tx1">
                            <a:lumMod val="95000"/>
                            <a:lumOff val="5000"/>
                          </a:schemeClr>
                        </a:solidFill>
                      </a:endParaRPr>
                    </a:p>
                  </a:txBody>
                  <a:tcPr marL="39189" marR="39189" marT="41148" marB="41148" anchor="ctr"/>
                </a:tc>
                <a:tc>
                  <a:txBody>
                    <a:bodyPr/>
                    <a:lstStyle/>
                    <a:p>
                      <a:pPr algn="ctr"/>
                      <a:endParaRPr lang="en-US" sz="1100" b="0" dirty="0">
                        <a:solidFill>
                          <a:schemeClr val="tx1"/>
                        </a:solidFill>
                      </a:endParaRPr>
                    </a:p>
                  </a:txBody>
                  <a:tcPr marL="39189" marR="39189" marT="41148" marB="4114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b="0" dirty="0" smtClean="0">
                        <a:solidFill>
                          <a:schemeClr val="tx1"/>
                        </a:solidFill>
                      </a:endParaRPr>
                    </a:p>
                  </a:txBody>
                  <a:tcPr marL="39189" marR="39189" marT="41148" marB="4114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6.0</a:t>
                      </a:r>
                      <a:endParaRPr lang="en-US" sz="1100" b="0" dirty="0" smtClean="0">
                        <a:solidFill>
                          <a:schemeClr val="tx1"/>
                        </a:solidFill>
                      </a:endParaRPr>
                    </a:p>
                  </a:txBody>
                  <a:tcPr marL="39189" marR="39189" marT="41148" marB="4114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7.0</a:t>
                      </a:r>
                      <a:endParaRPr lang="en-US" sz="1100" b="0" dirty="0" smtClean="0">
                        <a:solidFill>
                          <a:schemeClr val="tx1"/>
                        </a:solidFill>
                      </a:endParaRPr>
                    </a:p>
                  </a:txBody>
                  <a:tcPr marL="39189" marR="39189" marT="41148" marB="4114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8.0</a:t>
                      </a:r>
                      <a:endParaRPr lang="en-US" sz="1100" b="0" dirty="0" smtClean="0">
                        <a:solidFill>
                          <a:schemeClr val="tx1"/>
                        </a:solidFill>
                      </a:endParaRPr>
                    </a:p>
                  </a:txBody>
                  <a:tcPr marL="39189" marR="39189" marT="41148" marB="41148" anchor="ctr"/>
                </a:tc>
              </a:tr>
              <a:tr h="644437">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1100" u="none" strike="noStrike" cap="none" normalizeH="0" baseline="0" dirty="0" smtClean="0">
                          <a:ln>
                            <a:noFill/>
                          </a:ln>
                          <a:effectLst/>
                        </a:rPr>
                        <a:t>Serial Over LAN </a:t>
                      </a:r>
                      <a:endParaRPr kumimoji="0" lang="en-US" sz="1100" b="1" i="0" u="none" strike="noStrike" cap="none" normalizeH="0" baseline="0" dirty="0" smtClean="0">
                        <a:ln>
                          <a:noFill/>
                        </a:ln>
                        <a:solidFill>
                          <a:schemeClr val="tx1"/>
                        </a:solidFill>
                        <a:effectLst/>
                        <a:latin typeface="Arial Narrow" pitchFamily="34" charset="0"/>
                        <a:cs typeface="Times New Roman" pitchFamily="18" charset="0"/>
                      </a:endParaRPr>
                    </a:p>
                  </a:txBody>
                  <a:tcPr marL="39189" marR="39189" marT="41148" marB="41148" anchor="ctr" horzOverflow="overflow"/>
                </a:tc>
                <a:tc>
                  <a:txBody>
                    <a:bodyPr/>
                    <a:lstStyle/>
                    <a:p>
                      <a:r>
                        <a:rPr lang="en-US" sz="1100" dirty="0" smtClean="0"/>
                        <a:t>A hardware-based solution that allows IT to remotely control text-based environments in a pre-boot OS state, even if the PC's operating system is unavailable.</a:t>
                      </a:r>
                      <a:endParaRPr lang="en-US" sz="1100" dirty="0">
                        <a:solidFill>
                          <a:schemeClr val="tx1">
                            <a:lumMod val="95000"/>
                            <a:lumOff val="5000"/>
                          </a:schemeClr>
                        </a:solidFill>
                      </a:endParaRPr>
                    </a:p>
                  </a:txBody>
                  <a:tcPr marL="39189" marR="39189" marT="41148" marB="41148" anchor="ctr"/>
                </a:tc>
                <a:tc>
                  <a:txBody>
                    <a:bodyPr/>
                    <a:lstStyle/>
                    <a:p>
                      <a:endParaRPr lang="en-US" sz="1100" dirty="0">
                        <a:solidFill>
                          <a:schemeClr val="tx1">
                            <a:lumMod val="95000"/>
                            <a:lumOff val="5000"/>
                          </a:schemeClr>
                        </a:solidFill>
                      </a:endParaRPr>
                    </a:p>
                  </a:txBody>
                  <a:tcPr marL="39189" marR="39189" marT="41148" marB="41148" anchor="ctr"/>
                </a:tc>
                <a:tc>
                  <a:txBody>
                    <a:bodyPr/>
                    <a:lstStyle/>
                    <a:p>
                      <a:endParaRPr lang="en-US" sz="1100" dirty="0">
                        <a:solidFill>
                          <a:schemeClr val="tx1">
                            <a:lumMod val="95000"/>
                            <a:lumOff val="5000"/>
                          </a:schemeClr>
                        </a:solidFill>
                      </a:endParaRPr>
                    </a:p>
                  </a:txBody>
                  <a:tcPr marL="39189" marR="39189" marT="41148" marB="41148" anchor="ctr"/>
                </a:tc>
                <a:tc>
                  <a:txBody>
                    <a:bodyPr/>
                    <a:lstStyle/>
                    <a:p>
                      <a:endParaRPr lang="en-US" sz="1100" b="1" dirty="0">
                        <a:solidFill>
                          <a:schemeClr val="bg1"/>
                        </a:solidFill>
                      </a:endParaRPr>
                    </a:p>
                  </a:txBody>
                  <a:tcPr marL="39189" marR="39189" marT="41148" marB="4114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a:t>
                      </a:r>
                      <a:endParaRPr lang="en-US" sz="1100" dirty="0" smtClean="0">
                        <a:solidFill>
                          <a:schemeClr val="bg1"/>
                        </a:solidFill>
                      </a:endParaRPr>
                    </a:p>
                  </a:txBody>
                  <a:tcPr marL="39189" marR="39189" marT="41148" marB="41148"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a:t>
                      </a:r>
                      <a:endParaRPr lang="en-US" sz="1100" dirty="0" smtClean="0">
                        <a:solidFill>
                          <a:schemeClr val="bg1"/>
                        </a:solidFill>
                      </a:endParaRPr>
                    </a:p>
                  </a:txBody>
                  <a:tcPr marL="39189" marR="39189" marT="41148" marB="41148"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a:t>
                      </a:r>
                      <a:endParaRPr lang="en-US" sz="1100" dirty="0" smtClean="0">
                        <a:solidFill>
                          <a:schemeClr val="bg1"/>
                        </a:solidFill>
                      </a:endParaRPr>
                    </a:p>
                  </a:txBody>
                  <a:tcPr marL="39189" marR="39189" marT="41148" marB="41148"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a:t>
                      </a:r>
                      <a:endParaRPr lang="en-US" sz="1100" dirty="0" smtClean="0">
                        <a:solidFill>
                          <a:schemeClr val="bg1"/>
                        </a:solidFill>
                      </a:endParaRPr>
                    </a:p>
                  </a:txBody>
                  <a:tcPr marL="39189" marR="39189" marT="41148" marB="41148" anchor="ctr">
                    <a:solidFill>
                      <a:schemeClr val="accent1"/>
                    </a:solidFill>
                  </a:tcPr>
                </a:tc>
              </a:tr>
              <a:tr h="931433">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1100" u="none" strike="noStrike" cap="none" normalizeH="0" baseline="0" dirty="0" smtClean="0">
                          <a:ln>
                            <a:noFill/>
                          </a:ln>
                          <a:effectLst/>
                        </a:rPr>
                        <a:t>Remote Boot Redirection</a:t>
                      </a:r>
                      <a:endParaRPr kumimoji="0" lang="en-US" sz="1100" b="1" i="0" u="none" strike="noStrike" cap="none" normalizeH="0" baseline="0" dirty="0" smtClean="0">
                        <a:ln>
                          <a:noFill/>
                        </a:ln>
                        <a:solidFill>
                          <a:schemeClr val="tx1"/>
                        </a:solidFill>
                        <a:effectLst/>
                        <a:latin typeface="Arial Narrow" pitchFamily="34" charset="0"/>
                        <a:cs typeface="Times New Roman" pitchFamily="18" charset="0"/>
                      </a:endParaRPr>
                    </a:p>
                  </a:txBody>
                  <a:tcPr marL="39189" marR="39189" marT="41148" marB="41148" anchor="ctr" horzOverflow="overflow"/>
                </a:tc>
                <a:tc>
                  <a:txBody>
                    <a:bodyPr/>
                    <a:lstStyle/>
                    <a:p>
                      <a:r>
                        <a:rPr lang="en-US" sz="1100" dirty="0" smtClean="0"/>
                        <a:t>Also known as Integrated Device Electronics-Redirect  (IDE-R).  A capability allowing an IT technician working with a remote PC with a failed or corrupted hard drive to boot the PC to an alternative hard drive even if the alternative drive is in another location</a:t>
                      </a:r>
                      <a:endParaRPr lang="en-US" sz="1100" dirty="0">
                        <a:solidFill>
                          <a:schemeClr val="tx1">
                            <a:lumMod val="95000"/>
                            <a:lumOff val="5000"/>
                          </a:schemeClr>
                        </a:solidFill>
                      </a:endParaRPr>
                    </a:p>
                  </a:txBody>
                  <a:tcPr marL="39189" marR="39189" marT="41148" marB="41148" anchor="ctr"/>
                </a:tc>
                <a:tc>
                  <a:txBody>
                    <a:bodyPr/>
                    <a:lstStyle/>
                    <a:p>
                      <a:endParaRPr lang="en-US" sz="1100" dirty="0">
                        <a:solidFill>
                          <a:schemeClr val="tx1">
                            <a:lumMod val="95000"/>
                            <a:lumOff val="5000"/>
                          </a:schemeClr>
                        </a:solidFill>
                      </a:endParaRPr>
                    </a:p>
                  </a:txBody>
                  <a:tcPr marL="39189" marR="39189" marT="41148" marB="41148" anchor="ctr"/>
                </a:tc>
                <a:tc>
                  <a:txBody>
                    <a:bodyPr/>
                    <a:lstStyle/>
                    <a:p>
                      <a:endParaRPr lang="en-US" sz="1100" dirty="0">
                        <a:solidFill>
                          <a:schemeClr val="tx1">
                            <a:lumMod val="95000"/>
                            <a:lumOff val="5000"/>
                          </a:schemeClr>
                        </a:solidFill>
                      </a:endParaRPr>
                    </a:p>
                  </a:txBody>
                  <a:tcPr marL="39189" marR="39189" marT="41148" marB="41148"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smtClean="0">
                        <a:ln>
                          <a:noFill/>
                        </a:ln>
                        <a:solidFill>
                          <a:schemeClr val="bg1"/>
                        </a:solidFill>
                        <a:effectLst/>
                        <a:uLnTx/>
                        <a:uFillTx/>
                        <a:latin typeface="+mn-lt"/>
                        <a:ea typeface="+mn-ea"/>
                        <a:cs typeface="+mn-cs"/>
                      </a:endParaRPr>
                    </a:p>
                  </a:txBody>
                  <a:tcPr marL="39189" marR="39189" marT="41148" marB="4114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a:t>
                      </a:r>
                      <a:endParaRPr lang="en-US" sz="1100" dirty="0" smtClean="0">
                        <a:solidFill>
                          <a:schemeClr val="bg1"/>
                        </a:solidFill>
                      </a:endParaRPr>
                    </a:p>
                  </a:txBody>
                  <a:tcPr marL="39189" marR="39189" marT="41148" marB="41148"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a:t>
                      </a:r>
                      <a:endParaRPr lang="en-US" sz="1100" dirty="0" smtClean="0">
                        <a:solidFill>
                          <a:schemeClr val="bg1"/>
                        </a:solidFill>
                      </a:endParaRPr>
                    </a:p>
                  </a:txBody>
                  <a:tcPr marL="39189" marR="39189" marT="41148" marB="41148"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a:t>
                      </a:r>
                      <a:endParaRPr lang="en-US" sz="1100" dirty="0" smtClean="0">
                        <a:solidFill>
                          <a:schemeClr val="bg1"/>
                        </a:solidFill>
                      </a:endParaRPr>
                    </a:p>
                  </a:txBody>
                  <a:tcPr marL="39189" marR="39189" marT="41148" marB="41148"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a:t>
                      </a:r>
                      <a:endParaRPr lang="en-US" sz="1100" dirty="0" smtClean="0">
                        <a:solidFill>
                          <a:schemeClr val="bg1"/>
                        </a:solidFill>
                      </a:endParaRPr>
                    </a:p>
                  </a:txBody>
                  <a:tcPr marL="39189" marR="39189" marT="41148" marB="41148" anchor="ctr">
                    <a:solidFill>
                      <a:schemeClr val="accent1"/>
                    </a:solidFill>
                  </a:tcPr>
                </a:tc>
              </a:tr>
              <a:tr h="1361927">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1100" u="none" strike="noStrike" cap="none" normalizeH="0" baseline="0" dirty="0" smtClean="0">
                          <a:ln>
                            <a:noFill/>
                          </a:ln>
                          <a:effectLst/>
                        </a:rPr>
                        <a:t>Host Based Configuration</a:t>
                      </a:r>
                      <a:endParaRPr kumimoji="0" lang="en-US" sz="1100" b="1" i="0" u="none" strike="noStrike" cap="none" normalizeH="0" baseline="0" dirty="0" smtClean="0">
                        <a:ln>
                          <a:noFill/>
                        </a:ln>
                        <a:solidFill>
                          <a:schemeClr val="tx1"/>
                        </a:solidFill>
                        <a:effectLst/>
                        <a:latin typeface="Arial Narrow" pitchFamily="34" charset="0"/>
                        <a:cs typeface="Times New Roman" pitchFamily="18" charset="0"/>
                      </a:endParaRPr>
                    </a:p>
                  </a:txBody>
                  <a:tcPr marL="39189" marR="39189" marT="41148" marB="41148" anchor="ctr" horzOverflow="overflow"/>
                </a:tc>
                <a:tc>
                  <a:txBody>
                    <a:bodyPr/>
                    <a:lstStyle/>
                    <a:p>
                      <a:r>
                        <a:rPr lang="en-US" sz="1100" kern="1200" baseline="0" dirty="0" smtClean="0"/>
                        <a:t>A new method available beginning with Intel AMT 7.0, HBC makes it much easier to remotely configure PCs to use AMT.  HBC works by letting software running locally on the Intel AMT system configure the PC. The software that does this and other needed information to configure the PC can be sent to the remote PC and run locally with a script.  (also known as Intel® SCS 7.0)</a:t>
                      </a:r>
                      <a:endParaRPr lang="en-US" sz="1100" dirty="0">
                        <a:solidFill>
                          <a:schemeClr val="tx1">
                            <a:lumMod val="95000"/>
                            <a:lumOff val="5000"/>
                          </a:schemeClr>
                        </a:solidFill>
                      </a:endParaRPr>
                    </a:p>
                  </a:txBody>
                  <a:tcPr marL="39189" marR="39189" marT="41148" marB="41148" anchor="ctr"/>
                </a:tc>
                <a:tc>
                  <a:txBody>
                    <a:bodyPr/>
                    <a:lstStyle/>
                    <a:p>
                      <a:endParaRPr lang="en-US" sz="1100" dirty="0">
                        <a:solidFill>
                          <a:schemeClr val="tx1">
                            <a:lumMod val="95000"/>
                            <a:lumOff val="5000"/>
                          </a:schemeClr>
                        </a:solidFill>
                      </a:endParaRPr>
                    </a:p>
                  </a:txBody>
                  <a:tcPr marL="39189" marR="39189" marT="41148" marB="41148" anchor="ctr"/>
                </a:tc>
                <a:tc>
                  <a:txBody>
                    <a:bodyPr/>
                    <a:lstStyle/>
                    <a:p>
                      <a:endParaRPr lang="en-US" sz="1100" dirty="0">
                        <a:solidFill>
                          <a:schemeClr val="tx1">
                            <a:lumMod val="95000"/>
                            <a:lumOff val="5000"/>
                          </a:schemeClr>
                        </a:solidFill>
                      </a:endParaRPr>
                    </a:p>
                  </a:txBody>
                  <a:tcPr marL="39189" marR="39189" marT="41148" marB="41148"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smtClean="0">
                        <a:ln>
                          <a:noFill/>
                        </a:ln>
                        <a:solidFill>
                          <a:schemeClr val="bg1"/>
                        </a:solidFill>
                        <a:effectLst/>
                        <a:uLnTx/>
                        <a:uFillTx/>
                        <a:latin typeface="+mn-lt"/>
                        <a:ea typeface="+mn-ea"/>
                        <a:cs typeface="+mn-cs"/>
                      </a:endParaRPr>
                    </a:p>
                  </a:txBody>
                  <a:tcPr marL="39189" marR="39189" marT="41148" marB="4114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a:t>
                      </a:r>
                      <a:endParaRPr lang="en-US" sz="1100" dirty="0" smtClean="0">
                        <a:solidFill>
                          <a:schemeClr val="bg1"/>
                        </a:solidFill>
                      </a:endParaRPr>
                    </a:p>
                  </a:txBody>
                  <a:tcPr marL="39189" marR="39189" marT="41148" marB="41148"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smtClean="0">
                        <a:ln>
                          <a:noFill/>
                        </a:ln>
                        <a:solidFill>
                          <a:schemeClr val="bg1"/>
                        </a:solidFill>
                        <a:effectLst/>
                        <a:uLnTx/>
                        <a:uFillTx/>
                        <a:latin typeface="+mn-lt"/>
                        <a:ea typeface="+mn-ea"/>
                        <a:cs typeface="+mn-cs"/>
                      </a:endParaRPr>
                    </a:p>
                  </a:txBody>
                  <a:tcPr marL="39189" marR="39189" marT="41148" marB="4114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smtClean="0"/>
                        <a:t>●</a:t>
                      </a:r>
                      <a:endParaRPr kumimoji="0" lang="en-US" sz="1100" b="1" i="0" u="none" strike="noStrike" kern="1200" cap="none" spc="0" normalizeH="0" baseline="0" noProof="0" dirty="0" smtClean="0">
                        <a:ln>
                          <a:noFill/>
                        </a:ln>
                        <a:solidFill>
                          <a:schemeClr val="bg1"/>
                        </a:solidFill>
                        <a:effectLst/>
                        <a:uLnTx/>
                        <a:uFillTx/>
                        <a:latin typeface="+mn-lt"/>
                        <a:ea typeface="+mn-ea"/>
                        <a:cs typeface="+mn-cs"/>
                      </a:endParaRPr>
                    </a:p>
                  </a:txBody>
                  <a:tcPr marL="39189" marR="39189" marT="41148" marB="41148"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a:t>
                      </a:r>
                      <a:endParaRPr lang="en-US" sz="1100" dirty="0" smtClean="0">
                        <a:solidFill>
                          <a:schemeClr val="bg1"/>
                        </a:solidFill>
                      </a:endParaRPr>
                    </a:p>
                  </a:txBody>
                  <a:tcPr marL="39189" marR="39189" marT="41148" marB="41148" anchor="ctr">
                    <a:solidFill>
                      <a:schemeClr val="accent1"/>
                    </a:solidFill>
                  </a:tcPr>
                </a:tc>
              </a:tr>
              <a:tr h="411607">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1100" u="none" strike="noStrike" cap="none" normalizeH="0" baseline="0" dirty="0" smtClean="0">
                          <a:ln>
                            <a:noFill/>
                          </a:ln>
                          <a:effectLst/>
                        </a:rPr>
                        <a:t>PC Alarm Clock</a:t>
                      </a:r>
                      <a:endParaRPr kumimoji="0" lang="en-US" sz="1100" b="1" i="0" u="none" strike="noStrike" cap="none" normalizeH="0" baseline="0" dirty="0" smtClean="0">
                        <a:ln>
                          <a:noFill/>
                        </a:ln>
                        <a:solidFill>
                          <a:schemeClr val="tx1"/>
                        </a:solidFill>
                        <a:effectLst/>
                        <a:latin typeface="Arial Narrow" pitchFamily="34" charset="0"/>
                        <a:cs typeface="Times New Roman" pitchFamily="18" charset="0"/>
                      </a:endParaRPr>
                    </a:p>
                  </a:txBody>
                  <a:tcPr marL="39189" marR="39189" marT="41148" marB="41148" anchor="ctr" horzOverflow="overflow"/>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Same as Remote Scheduled Maintenance</a:t>
                      </a:r>
                      <a:endParaRPr lang="en-US" sz="1100" dirty="0">
                        <a:solidFill>
                          <a:schemeClr val="tx1">
                            <a:lumMod val="95000"/>
                            <a:lumOff val="5000"/>
                          </a:schemeClr>
                        </a:solidFill>
                      </a:endParaRPr>
                    </a:p>
                  </a:txBody>
                  <a:tcPr marL="39189" marR="39189" marT="41148" marB="41148" anchor="ctr"/>
                </a:tc>
                <a:tc>
                  <a:txBody>
                    <a:bodyPr/>
                    <a:lstStyle/>
                    <a:p>
                      <a:endParaRPr lang="en-US" sz="1100" dirty="0">
                        <a:solidFill>
                          <a:schemeClr val="tx1">
                            <a:lumMod val="95000"/>
                            <a:lumOff val="5000"/>
                          </a:schemeClr>
                        </a:solidFill>
                      </a:endParaRPr>
                    </a:p>
                  </a:txBody>
                  <a:tcPr marL="39189" marR="39189" marT="41148" marB="41148" anchor="ctr"/>
                </a:tc>
                <a:tc>
                  <a:txBody>
                    <a:bodyPr/>
                    <a:lstStyle/>
                    <a:p>
                      <a:endParaRPr lang="en-US" sz="1100" dirty="0">
                        <a:solidFill>
                          <a:schemeClr val="tx1">
                            <a:lumMod val="95000"/>
                            <a:lumOff val="5000"/>
                          </a:schemeClr>
                        </a:solidFill>
                      </a:endParaRPr>
                    </a:p>
                  </a:txBody>
                  <a:tcPr marL="39189" marR="39189" marT="41148" marB="41148"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smtClean="0">
                        <a:ln>
                          <a:noFill/>
                        </a:ln>
                        <a:solidFill>
                          <a:schemeClr val="bg1"/>
                        </a:solidFill>
                        <a:effectLst/>
                        <a:uLnTx/>
                        <a:uFillTx/>
                        <a:latin typeface="+mn-lt"/>
                        <a:ea typeface="+mn-ea"/>
                        <a:cs typeface="+mn-cs"/>
                      </a:endParaRPr>
                    </a:p>
                  </a:txBody>
                  <a:tcPr marL="39189" marR="39189" marT="41148" marB="4114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a:t>
                      </a:r>
                      <a:endParaRPr lang="en-US" sz="1100" dirty="0" smtClean="0">
                        <a:solidFill>
                          <a:schemeClr val="bg1"/>
                        </a:solidFill>
                      </a:endParaRPr>
                    </a:p>
                  </a:txBody>
                  <a:tcPr marL="39189" marR="39189" marT="41148" marB="41148"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smtClean="0"/>
                        <a:t>●</a:t>
                      </a:r>
                      <a:endParaRPr lang="en-US" sz="1100" dirty="0" smtClean="0">
                        <a:solidFill>
                          <a:schemeClr val="bg1"/>
                        </a:solidFill>
                      </a:endParaRPr>
                    </a:p>
                  </a:txBody>
                  <a:tcPr marL="39189" marR="39189" marT="41148" marB="41148"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a:t>
                      </a:r>
                      <a:endParaRPr lang="en-US" sz="1100" dirty="0" smtClean="0">
                        <a:solidFill>
                          <a:schemeClr val="bg1"/>
                        </a:solidFill>
                      </a:endParaRPr>
                    </a:p>
                  </a:txBody>
                  <a:tcPr marL="39189" marR="39189" marT="41148" marB="41148"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a:t>
                      </a:r>
                      <a:endParaRPr lang="en-US" sz="1100" dirty="0" smtClean="0">
                        <a:solidFill>
                          <a:schemeClr val="bg1"/>
                        </a:solidFill>
                      </a:endParaRPr>
                    </a:p>
                  </a:txBody>
                  <a:tcPr marL="39189" marR="39189" marT="41148" marB="41148" anchor="ctr">
                    <a:solidFill>
                      <a:schemeClr val="accent1"/>
                    </a:solidFill>
                  </a:tcPr>
                </a:tc>
              </a:tr>
              <a:tr h="644437">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1100" u="none" strike="noStrike" cap="none" normalizeH="0" baseline="0" dirty="0" smtClean="0">
                          <a:ln>
                            <a:noFill/>
                          </a:ln>
                          <a:effectLst/>
                        </a:rPr>
                        <a:t>IPv6</a:t>
                      </a:r>
                      <a:endParaRPr kumimoji="0" lang="en-US" sz="1100" b="1" i="0" u="none" strike="noStrike" cap="none" normalizeH="0" baseline="0" dirty="0" smtClean="0">
                        <a:ln>
                          <a:noFill/>
                        </a:ln>
                        <a:solidFill>
                          <a:schemeClr val="tx1"/>
                        </a:solidFill>
                        <a:effectLst/>
                        <a:latin typeface="Arial Narrow" pitchFamily="34" charset="0"/>
                        <a:cs typeface="Times New Roman" pitchFamily="18" charset="0"/>
                      </a:endParaRPr>
                    </a:p>
                  </a:txBody>
                  <a:tcPr marL="39189" marR="39189" marT="41148" marB="41148" anchor="ctr" horzOverflow="overflow"/>
                </a:tc>
                <a:tc>
                  <a:txBody>
                    <a:bodyPr/>
                    <a:lstStyle/>
                    <a:p>
                      <a:r>
                        <a:rPr lang="en-US" sz="1100" dirty="0" smtClean="0"/>
                        <a:t>PC</a:t>
                      </a:r>
                      <a:r>
                        <a:rPr lang="en-US" sz="1100" baseline="0" dirty="0" smtClean="0"/>
                        <a:t> client uses manageability communication that is works with </a:t>
                      </a:r>
                      <a:r>
                        <a:rPr lang="en-US" sz="1100" dirty="0" smtClean="0"/>
                        <a:t> InterNet Protocol Version 6</a:t>
                      </a:r>
                      <a:r>
                        <a:rPr lang="en-US" sz="1100" baseline="0" dirty="0" smtClean="0"/>
                        <a:t> for increased speed and compatibility with latest network requirements</a:t>
                      </a:r>
                      <a:endParaRPr lang="en-US" sz="1100" dirty="0">
                        <a:solidFill>
                          <a:schemeClr val="tx1">
                            <a:lumMod val="95000"/>
                            <a:lumOff val="5000"/>
                          </a:schemeClr>
                        </a:solidFill>
                      </a:endParaRPr>
                    </a:p>
                  </a:txBody>
                  <a:tcPr marL="39189" marR="39189" marT="41148" marB="41148" anchor="ctr"/>
                </a:tc>
                <a:tc>
                  <a:txBody>
                    <a:bodyPr/>
                    <a:lstStyle/>
                    <a:p>
                      <a:endParaRPr lang="en-US" sz="1100" dirty="0">
                        <a:solidFill>
                          <a:schemeClr val="tx1">
                            <a:lumMod val="95000"/>
                            <a:lumOff val="5000"/>
                          </a:schemeClr>
                        </a:solidFill>
                      </a:endParaRPr>
                    </a:p>
                  </a:txBody>
                  <a:tcPr marL="39189" marR="39189" marT="41148" marB="41148" anchor="ctr"/>
                </a:tc>
                <a:tc>
                  <a:txBody>
                    <a:bodyPr/>
                    <a:lstStyle/>
                    <a:p>
                      <a:endParaRPr lang="en-US" sz="1100" dirty="0">
                        <a:solidFill>
                          <a:schemeClr val="tx1">
                            <a:lumMod val="95000"/>
                            <a:lumOff val="5000"/>
                          </a:schemeClr>
                        </a:solidFill>
                      </a:endParaRPr>
                    </a:p>
                  </a:txBody>
                  <a:tcPr marL="39189" marR="39189" marT="41148" marB="41148"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smtClean="0">
                        <a:ln>
                          <a:noFill/>
                        </a:ln>
                        <a:solidFill>
                          <a:schemeClr val="bg1"/>
                        </a:solidFill>
                        <a:effectLst/>
                        <a:uLnTx/>
                        <a:uFillTx/>
                        <a:latin typeface="+mn-lt"/>
                        <a:ea typeface="+mn-ea"/>
                        <a:cs typeface="+mn-cs"/>
                      </a:endParaRPr>
                    </a:p>
                  </a:txBody>
                  <a:tcPr marL="39189" marR="39189" marT="41148" marB="4114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a:t>
                      </a:r>
                      <a:endParaRPr lang="en-US" sz="1100" dirty="0" smtClean="0">
                        <a:solidFill>
                          <a:schemeClr val="bg1"/>
                        </a:solidFill>
                      </a:endParaRPr>
                    </a:p>
                  </a:txBody>
                  <a:tcPr marL="39189" marR="39189" marT="41148" marB="41148"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smtClean="0">
                        <a:ln>
                          <a:noFill/>
                        </a:ln>
                        <a:solidFill>
                          <a:schemeClr val="bg1"/>
                        </a:solidFill>
                        <a:effectLst/>
                        <a:uLnTx/>
                        <a:uFillTx/>
                        <a:latin typeface="+mn-lt"/>
                        <a:ea typeface="+mn-ea"/>
                        <a:cs typeface="+mn-cs"/>
                      </a:endParaRPr>
                    </a:p>
                  </a:txBody>
                  <a:tcPr marL="39189" marR="39189" marT="41148" marB="4114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a:t>
                      </a:r>
                      <a:endParaRPr lang="en-US" sz="1100" dirty="0" smtClean="0">
                        <a:solidFill>
                          <a:schemeClr val="bg1"/>
                        </a:solidFill>
                      </a:endParaRPr>
                    </a:p>
                  </a:txBody>
                  <a:tcPr marL="39189" marR="39189" marT="41148" marB="41148"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a:t>
                      </a:r>
                      <a:endParaRPr lang="en-US" sz="1100" dirty="0" smtClean="0">
                        <a:solidFill>
                          <a:schemeClr val="bg1"/>
                        </a:solidFill>
                      </a:endParaRPr>
                    </a:p>
                  </a:txBody>
                  <a:tcPr marL="39189" marR="39189" marT="41148" marB="41148" anchor="ctr">
                    <a:solidFill>
                      <a:schemeClr val="accent1"/>
                    </a:solidFill>
                  </a:tcPr>
                </a:tc>
              </a:tr>
            </a:tbl>
          </a:graphicData>
        </a:graphic>
      </p:graphicFrame>
      <p:sp>
        <p:nvSpPr>
          <p:cNvPr id="3" name="Rectangle 2"/>
          <p:cNvSpPr txBox="1">
            <a:spLocks noChangeArrowheads="1"/>
          </p:cNvSpPr>
          <p:nvPr/>
        </p:nvSpPr>
        <p:spPr>
          <a:xfrm>
            <a:off x="653143" y="335151"/>
            <a:ext cx="7837714" cy="693549"/>
          </a:xfrm>
          <a:prstGeom prst="rect">
            <a:avLst/>
          </a:prstGeom>
        </p:spPr>
        <p:txBody>
          <a:bodyPr vert="horz" lIns="0" tIns="0" rIns="0" bIns="0" rtlCol="0" anchor="t">
            <a:normAutofit/>
          </a:bodyPr>
          <a:lstStyle>
            <a:defPPr>
              <a:defRPr lang="en-US"/>
            </a:defPPr>
            <a:lvl1pPr algn="ctr" defTabSz="913725" fontAlgn="base">
              <a:spcBef>
                <a:spcPct val="0"/>
              </a:spcBef>
              <a:spcAft>
                <a:spcPct val="0"/>
              </a:spcAft>
              <a:defRPr sz="3200" b="1">
                <a:solidFill>
                  <a:srgbClr val="0860A8"/>
                </a:solidFill>
                <a:cs typeface="Verdana" pitchFamily="34" charset="0"/>
              </a:defRPr>
            </a:lvl1pPr>
          </a:lstStyle>
          <a:p>
            <a:pPr algn="l"/>
            <a:r>
              <a:rPr lang="en-US" sz="2900" dirty="0">
                <a:solidFill>
                  <a:schemeClr val="accent1"/>
                </a:solidFill>
                <a:latin typeface="+mj-lt"/>
              </a:rPr>
              <a:t>Intel</a:t>
            </a:r>
            <a:r>
              <a:rPr lang="en-US" sz="2900" baseline="30000" dirty="0">
                <a:solidFill>
                  <a:schemeClr val="accent1"/>
                </a:solidFill>
                <a:latin typeface="+mj-lt"/>
              </a:rPr>
              <a:t>®</a:t>
            </a:r>
            <a:r>
              <a:rPr lang="en-US" sz="2900" dirty="0">
                <a:solidFill>
                  <a:schemeClr val="accent1"/>
                </a:solidFill>
                <a:latin typeface="+mj-lt"/>
              </a:rPr>
              <a:t> vPro™ Technology Feature</a:t>
            </a:r>
          </a:p>
        </p:txBody>
      </p:sp>
      <p:sp>
        <p:nvSpPr>
          <p:cNvPr id="6" name="Slide Number Placeholder 1"/>
          <p:cNvSpPr>
            <a:spLocks noGrp="1"/>
          </p:cNvSpPr>
          <p:nvPr>
            <p:ph type="sldNum" sz="quarter" idx="4294967295"/>
          </p:nvPr>
        </p:nvSpPr>
        <p:spPr>
          <a:xfrm>
            <a:off x="-3454" y="6592384"/>
            <a:ext cx="2901776" cy="265622"/>
          </a:xfrm>
          <a:prstGeom prst="rect">
            <a:avLst/>
          </a:prstGeom>
        </p:spPr>
        <p:txBody>
          <a:bodyPr/>
          <a:lstStyle/>
          <a:p>
            <a:pPr algn="l"/>
            <a:fld id="{FD44707B-D922-47D5-BD24-D96E91B70543}" type="slidenum">
              <a:rPr lang="en-US" sz="900"/>
              <a:pPr algn="l"/>
              <a:t>47</a:t>
            </a:fld>
            <a:r>
              <a:rPr lang="en-US" sz="900" dirty="0"/>
              <a:t>	</a:t>
            </a:r>
          </a:p>
        </p:txBody>
      </p:sp>
      <p:pic>
        <p:nvPicPr>
          <p:cNvPr id="8" name="Picture 3" descr="C:\Users\ecampoy\AppData\Local\Temp\wz698e\2D_Diecon_Cubes_rgb.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50021" y="57150"/>
            <a:ext cx="508907" cy="600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867808"/>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4"/>
          </p:nvPr>
        </p:nvSpPr>
        <p:spPr/>
        <p:txBody>
          <a:bodyPr/>
          <a:lstStyle/>
          <a:p>
            <a:fld id="{B44C7BE5-B578-44C2-B697-AD60B2F34A37}" type="slidenum">
              <a:rPr lang="ja-JP" altLang="en-US" smtClean="0"/>
              <a:pPr/>
              <a:t>48</a:t>
            </a:fld>
            <a:endParaRPr lang="en-US" altLang="ja-JP" dirty="0"/>
          </a:p>
        </p:txBody>
      </p:sp>
      <p:sp>
        <p:nvSpPr>
          <p:cNvPr id="10" name="Title 9"/>
          <p:cNvSpPr>
            <a:spLocks noGrp="1"/>
          </p:cNvSpPr>
          <p:nvPr>
            <p:ph type="title"/>
          </p:nvPr>
        </p:nvSpPr>
        <p:spPr>
          <a:xfrm>
            <a:off x="0" y="0"/>
            <a:ext cx="4937760" cy="1618488"/>
          </a:xfrm>
        </p:spPr>
        <p:txBody>
          <a:bodyPr/>
          <a:lstStyle/>
          <a:p>
            <a:pPr marL="342900" indent="-342900"/>
            <a:r>
              <a:rPr lang="en-US" altLang="ja-JP" dirty="0" smtClean="0"/>
              <a:t> Additional Information</a:t>
            </a:r>
            <a:endParaRPr lang="en-US" altLang="ja-JP" dirty="0"/>
          </a:p>
        </p:txBody>
      </p:sp>
      <p:pic>
        <p:nvPicPr>
          <p:cNvPr id="5" name="Picture 4" descr="intel_wht_rgb_3000.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15100" y="5733002"/>
            <a:ext cx="1338300" cy="882386"/>
          </a:xfrm>
          <a:prstGeom prst="rect">
            <a:avLst/>
          </a:prstGeom>
        </p:spPr>
      </p:pic>
      <p:pic>
        <p:nvPicPr>
          <p:cNvPr id="6" name="Picture 5" descr="HP_White_RGB_150_LG.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74112" y="5707325"/>
            <a:ext cx="972048" cy="972048"/>
          </a:xfrm>
          <a:prstGeom prst="rect">
            <a:avLst/>
          </a:prstGeom>
        </p:spPr>
      </p:pic>
    </p:spTree>
    <p:extLst>
      <p:ext uri="{BB962C8B-B14F-4D97-AF65-F5344CB8AC3E}">
        <p14:creationId xmlns:p14="http://schemas.microsoft.com/office/powerpoint/2010/main" val="3281016153"/>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Important </a:t>
            </a:r>
            <a:r>
              <a:rPr lang="en-US" dirty="0" smtClean="0"/>
              <a:t>HP – Intel Documents</a:t>
            </a:r>
            <a:endParaRPr lang="en-US" dirty="0"/>
          </a:p>
        </p:txBody>
      </p:sp>
      <p:graphicFrame>
        <p:nvGraphicFramePr>
          <p:cNvPr id="12" name="Group 247"/>
          <p:cNvGraphicFramePr>
            <a:graphicFrameLocks/>
          </p:cNvGraphicFramePr>
          <p:nvPr>
            <p:extLst>
              <p:ext uri="{D42A27DB-BD31-4B8C-83A1-F6EECF244321}">
                <p14:modId xmlns:p14="http://schemas.microsoft.com/office/powerpoint/2010/main" val="1579115104"/>
              </p:ext>
            </p:extLst>
          </p:nvPr>
        </p:nvGraphicFramePr>
        <p:xfrm>
          <a:off x="160021" y="1600200"/>
          <a:ext cx="8675370" cy="2994027"/>
        </p:xfrm>
        <a:graphic>
          <a:graphicData uri="http://schemas.openxmlformats.org/drawingml/2006/table">
            <a:tbl>
              <a:tblPr>
                <a:tableStyleId>{B301B821-A1FF-4177-AEE7-76D212191A09}</a:tableStyleId>
              </a:tblPr>
              <a:tblGrid>
                <a:gridCol w="7543799"/>
                <a:gridCol w="1131571"/>
              </a:tblGrid>
              <a:tr h="676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solidFill>
                          <a:effectLst/>
                          <a:latin typeface="+mn-lt"/>
                          <a:cs typeface="Neo Sans Intel"/>
                        </a:rPr>
                        <a:t>Document Title</a:t>
                      </a:r>
                      <a:endParaRPr kumimoji="0" lang="en-US" sz="1800" b="0" i="0" u="none" strike="noStrike" cap="none" normalizeH="0" baseline="0" dirty="0" smtClean="0">
                        <a:ln>
                          <a:noFill/>
                        </a:ln>
                        <a:solidFill>
                          <a:schemeClr val="bg1"/>
                        </a:solidFill>
                        <a:effectLst/>
                        <a:latin typeface="Neo Sans Intel"/>
                        <a:cs typeface="Neo Sans Intel"/>
                      </a:endParaRPr>
                    </a:p>
                  </a:txBody>
                  <a:tcPr marL="0" marR="0" anchor="ctr" anchorCtr="1" horzOverflow="overflow">
                    <a:gradFill>
                      <a:gsLst>
                        <a:gs pos="5000">
                          <a:schemeClr val="accent2"/>
                        </a:gs>
                        <a:gs pos="95000">
                          <a:schemeClr val="accent1"/>
                        </a:gs>
                      </a:gsLst>
                      <a:lin ang="16200000" scaled="0"/>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solidFill>
                          <a:effectLst/>
                          <a:latin typeface="Neo Sans Intel"/>
                          <a:cs typeface="Neo Sans Intel"/>
                        </a:rPr>
                        <a:t>Asset</a:t>
                      </a:r>
                    </a:p>
                  </a:txBody>
                  <a:tcPr marL="0" marR="0" anchor="ctr" anchorCtr="1" horzOverflow="overflow">
                    <a:gradFill>
                      <a:gsLst>
                        <a:gs pos="5000">
                          <a:schemeClr val="accent2"/>
                        </a:gs>
                        <a:gs pos="95000">
                          <a:schemeClr val="accent1"/>
                        </a:gs>
                      </a:gsLst>
                      <a:lin ang="16200000" scaled="0"/>
                    </a:gradFill>
                  </a:tcPr>
                </a:tc>
              </a:tr>
              <a:tr h="387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effectLst/>
                          <a:latin typeface="+mn-lt"/>
                          <a:cs typeface="Neo Sans Intel"/>
                          <a:hlinkClick r:id="rId2"/>
                        </a:rPr>
                        <a:t>3rd Gen Core Intel – HP Transition </a:t>
                      </a:r>
                      <a:r>
                        <a:rPr kumimoji="0" lang="en-US" sz="1600" b="0" i="0" u="none" strike="noStrike" cap="none" normalizeH="0" baseline="0" dirty="0" err="1" smtClean="0">
                          <a:ln>
                            <a:noFill/>
                          </a:ln>
                          <a:effectLst/>
                          <a:latin typeface="+mn-lt"/>
                          <a:cs typeface="Neo Sans Intel"/>
                          <a:hlinkClick r:id="rId2"/>
                        </a:rPr>
                        <a:t>Guide_PDF</a:t>
                      </a:r>
                      <a:endParaRPr kumimoji="0" lang="en-US" sz="1600" b="0" i="0" u="none" strike="noStrike" cap="none" normalizeH="0" baseline="0" dirty="0" smtClean="0">
                        <a:ln>
                          <a:noFill/>
                        </a:ln>
                        <a:solidFill>
                          <a:schemeClr val="tx1"/>
                        </a:solidFill>
                        <a:effectLst/>
                        <a:latin typeface="+mn-lt"/>
                        <a:cs typeface="Neo Sans Intel"/>
                      </a:endParaRPr>
                    </a:p>
                  </a:txBody>
                  <a:tcPr marL="0" marR="0"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cs typeface="Neo Sans Intel"/>
                        </a:rPr>
                        <a:t>PDF</a:t>
                      </a:r>
                    </a:p>
                  </a:txBody>
                  <a:tcPr marL="0" marR="0" anchor="ctr" anchorCtr="1" horzOverflow="overflow"/>
                </a:tc>
              </a:tr>
              <a:tr h="385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effectLst/>
                          <a:latin typeface="+mn-lt"/>
                          <a:cs typeface="Neo Sans Intel"/>
                          <a:hlinkClick r:id="rId3"/>
                        </a:rPr>
                        <a:t>3rd Gen Core Intel – HP Transition </a:t>
                      </a:r>
                      <a:r>
                        <a:rPr kumimoji="0" lang="en-US" sz="1600" b="0" i="0" u="none" strike="noStrike" cap="none" normalizeH="0" baseline="0" dirty="0" err="1" smtClean="0">
                          <a:ln>
                            <a:noFill/>
                          </a:ln>
                          <a:effectLst/>
                          <a:latin typeface="+mn-lt"/>
                          <a:cs typeface="Neo Sans Intel"/>
                          <a:hlinkClick r:id="rId3"/>
                        </a:rPr>
                        <a:t>Guide_PPT</a:t>
                      </a:r>
                      <a:endParaRPr kumimoji="0" lang="en-US" sz="1600" b="0" i="0" u="none" strike="noStrike" cap="none" normalizeH="0" baseline="0" dirty="0" smtClean="0">
                        <a:ln>
                          <a:noFill/>
                        </a:ln>
                        <a:solidFill>
                          <a:schemeClr val="tx1"/>
                        </a:solidFill>
                        <a:effectLst/>
                        <a:latin typeface="+mn-lt"/>
                        <a:cs typeface="Neo Sans Intel"/>
                      </a:endParaRPr>
                    </a:p>
                  </a:txBody>
                  <a:tcPr marL="0" marR="0"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cs typeface="Neo Sans Intel"/>
                        </a:rPr>
                        <a:t>PPT</a:t>
                      </a:r>
                    </a:p>
                  </a:txBody>
                  <a:tcPr marL="0" marR="0" anchor="ctr" anchorCtr="1" horzOverflow="overflow"/>
                </a:tc>
              </a:tr>
              <a:tr h="385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effectLst/>
                          <a:latin typeface="+mn-lt"/>
                          <a:cs typeface="Neo Sans Intel"/>
                          <a:hlinkClick r:id="rId4"/>
                        </a:rPr>
                        <a:t>HP systems with Core vPro Use Case: Green Power Management</a:t>
                      </a:r>
                      <a:endParaRPr kumimoji="0" lang="en-US" sz="1600" b="0" i="0" u="none" strike="noStrike" cap="none" normalizeH="0" baseline="0" dirty="0" smtClean="0">
                        <a:ln>
                          <a:noFill/>
                        </a:ln>
                        <a:solidFill>
                          <a:schemeClr val="tx1"/>
                        </a:solidFill>
                        <a:effectLst/>
                        <a:latin typeface="+mn-lt"/>
                        <a:cs typeface="Neo Sans Intel"/>
                      </a:endParaRPr>
                    </a:p>
                  </a:txBody>
                  <a:tcPr marL="0" marR="0"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cs typeface="Neo Sans Intel"/>
                        </a:rPr>
                        <a:t>Video</a:t>
                      </a:r>
                    </a:p>
                  </a:txBody>
                  <a:tcPr marL="0" marR="0" anchor="ctr" anchorCtr="1" horzOverflow="overflow"/>
                </a:tc>
              </a:tr>
              <a:tr h="385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effectLst/>
                          <a:latin typeface="+mn-lt"/>
                          <a:cs typeface="Neo Sans Intel"/>
                          <a:hlinkClick r:id="rId4"/>
                        </a:rPr>
                        <a:t>HP Systems with Core vPro Use Case: Instant Back to Work</a:t>
                      </a:r>
                      <a:endParaRPr kumimoji="0" lang="en-US" sz="1600" b="0" i="0" u="none" strike="noStrike" cap="none" normalizeH="0" baseline="0" dirty="0" smtClean="0">
                        <a:ln>
                          <a:noFill/>
                        </a:ln>
                        <a:solidFill>
                          <a:schemeClr val="tx1"/>
                        </a:solidFill>
                        <a:effectLst/>
                        <a:latin typeface="+mn-lt"/>
                        <a:cs typeface="Neo Sans Intel"/>
                      </a:endParaRPr>
                    </a:p>
                  </a:txBody>
                  <a:tcPr marL="0" marR="0"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cs typeface="Neo Sans Intel"/>
                        </a:rPr>
                        <a:t>Video</a:t>
                      </a:r>
                    </a:p>
                  </a:txBody>
                  <a:tcPr marL="0" marR="0" anchor="ctr" anchorCtr="1" horzOverflow="overflow"/>
                </a:tc>
              </a:tr>
              <a:tr h="387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effectLst/>
                          <a:latin typeface="+mn-lt"/>
                          <a:cs typeface="Neo Sans Intel"/>
                          <a:hlinkClick r:id="rId5"/>
                        </a:rPr>
                        <a:t>HP Systems with Core vPro Usage Model animation: Easy Reimaging</a:t>
                      </a:r>
                      <a:endParaRPr kumimoji="0" lang="en-US" sz="1600" b="0" i="0" u="none" strike="noStrike" cap="none" normalizeH="0" baseline="0" dirty="0" smtClean="0">
                        <a:ln>
                          <a:noFill/>
                        </a:ln>
                        <a:solidFill>
                          <a:schemeClr val="tx1"/>
                        </a:solidFill>
                        <a:effectLst/>
                        <a:latin typeface="+mn-lt"/>
                        <a:cs typeface="Neo Sans Intel"/>
                      </a:endParaRPr>
                    </a:p>
                  </a:txBody>
                  <a:tcPr marL="0" marR="0"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cs typeface="Neo Sans Intel"/>
                        </a:rPr>
                        <a:t>Video</a:t>
                      </a:r>
                    </a:p>
                  </a:txBody>
                  <a:tcPr marL="0" marR="0" anchor="ctr" anchorCtr="1" horzOverflow="overflow"/>
                </a:tc>
              </a:tr>
              <a:tr h="385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effectLst/>
                          <a:latin typeface="+mn-lt"/>
                          <a:cs typeface="Neo Sans Intel"/>
                          <a:hlinkClick r:id="rId6"/>
                        </a:rPr>
                        <a:t>Intel® vPro™ Technology Resource Kit </a:t>
                      </a:r>
                      <a:endParaRPr kumimoji="0" lang="en-US" sz="1600" b="0" i="0" u="none" strike="noStrike" cap="none" normalizeH="0" baseline="0" dirty="0" smtClean="0">
                        <a:ln>
                          <a:noFill/>
                        </a:ln>
                        <a:solidFill>
                          <a:schemeClr val="tx1"/>
                        </a:solidFill>
                        <a:effectLst/>
                        <a:latin typeface="+mn-lt"/>
                        <a:cs typeface="Neo Sans Intel"/>
                      </a:endParaRPr>
                    </a:p>
                  </a:txBody>
                  <a:tcPr marL="0" marR="0"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cs typeface="Neo Sans Intel"/>
                        </a:rPr>
                        <a:t>Kit</a:t>
                      </a:r>
                    </a:p>
                  </a:txBody>
                  <a:tcPr marL="0" marR="0" anchor="ctr" anchorCtr="1" horzOverflow="overflow"/>
                </a:tc>
              </a:tr>
            </a:tbl>
          </a:graphicData>
        </a:graphic>
      </p:graphicFrame>
      <p:sp>
        <p:nvSpPr>
          <p:cNvPr id="5" name="Slide Number Placeholder 4"/>
          <p:cNvSpPr>
            <a:spLocks noGrp="1"/>
          </p:cNvSpPr>
          <p:nvPr>
            <p:ph type="sldNum" sz="quarter" idx="10"/>
          </p:nvPr>
        </p:nvSpPr>
        <p:spPr/>
        <p:txBody>
          <a:bodyPr/>
          <a:lstStyle/>
          <a:p>
            <a:fld id="{F10CCBB2-23CF-43DD-999B-A7E7F6652AA9}" type="slidenum">
              <a:rPr lang="en-US" smtClean="0"/>
              <a:pPr/>
              <a:t>49</a:t>
            </a:fld>
            <a:endParaRPr lang="en-US" dirty="0"/>
          </a:p>
        </p:txBody>
      </p:sp>
    </p:spTree>
    <p:extLst>
      <p:ext uri="{BB962C8B-B14F-4D97-AF65-F5344CB8AC3E}">
        <p14:creationId xmlns:p14="http://schemas.microsoft.com/office/powerpoint/2010/main" val="210747570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20"/>
          <p:cNvSpPr/>
          <p:nvPr/>
        </p:nvSpPr>
        <p:spPr>
          <a:xfrm>
            <a:off x="3053472" y="1448555"/>
            <a:ext cx="2921815" cy="2678980"/>
          </a:xfrm>
          <a:custGeom>
            <a:avLst/>
            <a:gdLst>
              <a:gd name="connsiteX0" fmla="*/ 0 w 1510828"/>
              <a:gd name="connsiteY0" fmla="*/ 755414 h 1510828"/>
              <a:gd name="connsiteX1" fmla="*/ 221256 w 1510828"/>
              <a:gd name="connsiteY1" fmla="*/ 221256 h 1510828"/>
              <a:gd name="connsiteX2" fmla="*/ 755415 w 1510828"/>
              <a:gd name="connsiteY2" fmla="*/ 1 h 1510828"/>
              <a:gd name="connsiteX3" fmla="*/ 1289573 w 1510828"/>
              <a:gd name="connsiteY3" fmla="*/ 221257 h 1510828"/>
              <a:gd name="connsiteX4" fmla="*/ 1510828 w 1510828"/>
              <a:gd name="connsiteY4" fmla="*/ 755416 h 1510828"/>
              <a:gd name="connsiteX5" fmla="*/ 1289572 w 1510828"/>
              <a:gd name="connsiteY5" fmla="*/ 1289575 h 1510828"/>
              <a:gd name="connsiteX6" fmla="*/ 755413 w 1510828"/>
              <a:gd name="connsiteY6" fmla="*/ 1510830 h 1510828"/>
              <a:gd name="connsiteX7" fmla="*/ 221255 w 1510828"/>
              <a:gd name="connsiteY7" fmla="*/ 1289574 h 1510828"/>
              <a:gd name="connsiteX8" fmla="*/ 0 w 1510828"/>
              <a:gd name="connsiteY8" fmla="*/ 755415 h 1510828"/>
              <a:gd name="connsiteX9" fmla="*/ 0 w 1510828"/>
              <a:gd name="connsiteY9" fmla="*/ 755414 h 1510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0828" h="1510828">
                <a:moveTo>
                  <a:pt x="0" y="755414"/>
                </a:moveTo>
                <a:cubicBezTo>
                  <a:pt x="0" y="555066"/>
                  <a:pt x="79589" y="362923"/>
                  <a:pt x="221256" y="221256"/>
                </a:cubicBezTo>
                <a:cubicBezTo>
                  <a:pt x="362924" y="79589"/>
                  <a:pt x="555067" y="1"/>
                  <a:pt x="755415" y="1"/>
                </a:cubicBezTo>
                <a:cubicBezTo>
                  <a:pt x="955763" y="1"/>
                  <a:pt x="1147906" y="79590"/>
                  <a:pt x="1289573" y="221257"/>
                </a:cubicBezTo>
                <a:cubicBezTo>
                  <a:pt x="1431240" y="362925"/>
                  <a:pt x="1510828" y="555068"/>
                  <a:pt x="1510828" y="755416"/>
                </a:cubicBezTo>
                <a:cubicBezTo>
                  <a:pt x="1510828" y="955764"/>
                  <a:pt x="1431240" y="1147907"/>
                  <a:pt x="1289572" y="1289575"/>
                </a:cubicBezTo>
                <a:cubicBezTo>
                  <a:pt x="1147904" y="1431243"/>
                  <a:pt x="955762" y="1510831"/>
                  <a:pt x="755413" y="1510830"/>
                </a:cubicBezTo>
                <a:cubicBezTo>
                  <a:pt x="555065" y="1510830"/>
                  <a:pt x="362922" y="1431242"/>
                  <a:pt x="221255" y="1289574"/>
                </a:cubicBezTo>
                <a:cubicBezTo>
                  <a:pt x="79587" y="1147906"/>
                  <a:pt x="0" y="955764"/>
                  <a:pt x="0" y="755415"/>
                </a:cubicBezTo>
                <a:lnTo>
                  <a:pt x="0" y="755414"/>
                </a:lnTo>
                <a:close/>
              </a:path>
            </a:pathLst>
          </a:custGeom>
          <a:blipFill>
            <a:blip r:embed="rId3" cstate="print">
              <a:extLst>
                <a:ext uri="{28A0092B-C50C-407E-A947-70E740481C1C}">
                  <a14:useLocalDpi xmlns:a14="http://schemas.microsoft.com/office/drawing/2010/main"/>
                </a:ext>
              </a:extLst>
            </a:blip>
            <a:stretch>
              <a:fillRect/>
            </a:stretch>
          </a:blipFill>
          <a:ln w="25400" cap="flat" cmpd="sng" algn="ctr">
            <a:solidFill>
              <a:srgbClr val="FFFFFF">
                <a:hueOff val="0"/>
                <a:satOff val="0"/>
                <a:lumOff val="0"/>
                <a:alphaOff val="0"/>
              </a:srgbClr>
            </a:solidFill>
            <a:prstDash val="solid"/>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lIns="236496" tIns="236495" rIns="236496" bIns="236495" spcCol="1270" anchor="ctr"/>
          <a:lstStyle/>
          <a:p>
            <a:pPr algn="ctr" defTabSz="533400">
              <a:lnSpc>
                <a:spcPct val="90000"/>
              </a:lnSpc>
              <a:spcAft>
                <a:spcPct val="35000"/>
              </a:spcAft>
              <a:defRPr/>
            </a:pPr>
            <a:endParaRPr lang="en-US" sz="1200" dirty="0">
              <a:solidFill>
                <a:srgbClr val="FFFFFF"/>
              </a:solidFill>
            </a:endParaRPr>
          </a:p>
        </p:txBody>
      </p:sp>
      <p:sp>
        <p:nvSpPr>
          <p:cNvPr id="505860" name="Rectangle 4"/>
          <p:cNvSpPr>
            <a:spLocks noGrp="1" noChangeArrowheads="1"/>
          </p:cNvSpPr>
          <p:nvPr>
            <p:ph type="title"/>
          </p:nvPr>
        </p:nvSpPr>
        <p:spPr>
          <a:xfrm>
            <a:off x="366714" y="292926"/>
            <a:ext cx="8402637" cy="784226"/>
          </a:xfrm>
        </p:spPr>
        <p:txBody>
          <a:bodyPr/>
          <a:lstStyle/>
          <a:p>
            <a:pPr algn="ctr"/>
            <a:r>
              <a:rPr lang="en-US" sz="2800" dirty="0"/>
              <a:t>Intel and HP</a:t>
            </a:r>
            <a:br>
              <a:rPr lang="en-US" sz="2800" dirty="0"/>
            </a:br>
            <a:r>
              <a:rPr lang="en-US" sz="2800" dirty="0"/>
              <a:t>Enterprise Technology Leadership</a:t>
            </a:r>
          </a:p>
        </p:txBody>
      </p:sp>
      <p:sp>
        <p:nvSpPr>
          <p:cNvPr id="505862" name="Text Box 6"/>
          <p:cNvSpPr txBox="1">
            <a:spLocks noChangeArrowheads="1"/>
          </p:cNvSpPr>
          <p:nvPr/>
        </p:nvSpPr>
        <p:spPr bwMode="auto">
          <a:xfrm>
            <a:off x="1818969" y="4437114"/>
            <a:ext cx="1234503" cy="584703"/>
          </a:xfrm>
          <a:prstGeom prst="rect">
            <a:avLst/>
          </a:prstGeom>
          <a:noFill/>
          <a:ln w="50800" algn="ctr">
            <a:noFill/>
            <a:miter lim="800000"/>
            <a:headEnd/>
            <a:tailEnd/>
          </a:ln>
          <a:effectLst/>
        </p:spPr>
        <p:txBody>
          <a:bodyPr wrap="none" lIns="91376" tIns="45684" rIns="91376" bIns="45684">
            <a:spAutoFit/>
          </a:bodyPr>
          <a:lstStyle>
            <a:defPPr>
              <a:defRPr lang="en-US"/>
            </a:defPPr>
            <a:lvl1pPr algn="ctr" eaLnBrk="0" fontAlgn="base" hangingPunct="0">
              <a:spcBef>
                <a:spcPct val="0"/>
              </a:spcBef>
              <a:spcAft>
                <a:spcPct val="0"/>
              </a:spcAft>
              <a:defRPr sz="1600"/>
            </a:lvl1pPr>
          </a:lstStyle>
          <a:p>
            <a:r>
              <a:rPr lang="en-US" dirty="0"/>
              <a:t>Industry</a:t>
            </a:r>
          </a:p>
          <a:p>
            <a:r>
              <a:rPr lang="en-US" dirty="0"/>
              <a:t>Standards</a:t>
            </a:r>
          </a:p>
        </p:txBody>
      </p:sp>
      <p:sp>
        <p:nvSpPr>
          <p:cNvPr id="505865" name="Text Box 9"/>
          <p:cNvSpPr txBox="1">
            <a:spLocks noChangeArrowheads="1"/>
          </p:cNvSpPr>
          <p:nvPr/>
        </p:nvSpPr>
        <p:spPr bwMode="auto">
          <a:xfrm>
            <a:off x="6104279" y="1700811"/>
            <a:ext cx="2249204" cy="830924"/>
          </a:xfrm>
          <a:prstGeom prst="rect">
            <a:avLst/>
          </a:prstGeom>
          <a:noFill/>
          <a:ln w="50800" algn="ctr">
            <a:noFill/>
            <a:miter lim="800000"/>
            <a:headEnd/>
            <a:tailEnd/>
          </a:ln>
          <a:effectLst/>
        </p:spPr>
        <p:txBody>
          <a:bodyPr wrap="none" lIns="91376" tIns="45684" rIns="91376" bIns="45684">
            <a:spAutoFit/>
          </a:bodyPr>
          <a:lstStyle>
            <a:defPPr>
              <a:defRPr lang="en-US"/>
            </a:defPPr>
            <a:lvl1pPr algn="ctr" eaLnBrk="0" fontAlgn="base" hangingPunct="0">
              <a:spcBef>
                <a:spcPct val="0"/>
              </a:spcBef>
              <a:spcAft>
                <a:spcPct val="0"/>
              </a:spcAft>
              <a:defRPr sz="1600"/>
            </a:lvl1pPr>
          </a:lstStyle>
          <a:p>
            <a:r>
              <a:rPr lang="en-US" dirty="0"/>
              <a:t>Enterprise Platform </a:t>
            </a:r>
            <a:endParaRPr lang="en-US" dirty="0" smtClean="0"/>
          </a:p>
          <a:p>
            <a:r>
              <a:rPr lang="en-US" dirty="0" smtClean="0"/>
              <a:t>Innovation</a:t>
            </a:r>
            <a:endParaRPr lang="en-US" dirty="0"/>
          </a:p>
          <a:p>
            <a:endParaRPr lang="en-US" dirty="0"/>
          </a:p>
        </p:txBody>
      </p:sp>
      <p:sp>
        <p:nvSpPr>
          <p:cNvPr id="505866" name="Text Box 10"/>
          <p:cNvSpPr txBox="1">
            <a:spLocks noChangeArrowheads="1"/>
          </p:cNvSpPr>
          <p:nvPr/>
        </p:nvSpPr>
        <p:spPr bwMode="auto">
          <a:xfrm>
            <a:off x="5848375" y="4005066"/>
            <a:ext cx="2822182" cy="584703"/>
          </a:xfrm>
          <a:prstGeom prst="rect">
            <a:avLst/>
          </a:prstGeom>
          <a:noFill/>
          <a:ln w="50800" algn="ctr">
            <a:noFill/>
            <a:miter lim="800000"/>
            <a:headEnd/>
            <a:tailEnd/>
          </a:ln>
          <a:effectLst/>
        </p:spPr>
        <p:txBody>
          <a:bodyPr wrap="none" lIns="91376" tIns="45684" rIns="91376" bIns="45684">
            <a:spAutoFit/>
          </a:bodyPr>
          <a:lstStyle>
            <a:defPPr>
              <a:defRPr lang="en-US"/>
            </a:defPPr>
            <a:lvl1pPr algn="ctr" eaLnBrk="0" fontAlgn="base" hangingPunct="0">
              <a:spcBef>
                <a:spcPct val="0"/>
              </a:spcBef>
              <a:spcAft>
                <a:spcPct val="0"/>
              </a:spcAft>
              <a:defRPr sz="1600"/>
            </a:lvl1pPr>
          </a:lstStyle>
          <a:p>
            <a:r>
              <a:rPr lang="en-US" dirty="0"/>
              <a:t>Innovative Solutions and </a:t>
            </a:r>
            <a:endParaRPr lang="en-US" dirty="0" smtClean="0"/>
          </a:p>
          <a:p>
            <a:r>
              <a:rPr lang="en-US" dirty="0" smtClean="0"/>
              <a:t>Software </a:t>
            </a:r>
            <a:r>
              <a:rPr lang="en-US" dirty="0"/>
              <a:t>Optimization</a:t>
            </a:r>
          </a:p>
        </p:txBody>
      </p:sp>
      <p:sp>
        <p:nvSpPr>
          <p:cNvPr id="505875" name="Text Box 19"/>
          <p:cNvSpPr txBox="1">
            <a:spLocks noChangeArrowheads="1"/>
          </p:cNvSpPr>
          <p:nvPr/>
        </p:nvSpPr>
        <p:spPr bwMode="auto">
          <a:xfrm>
            <a:off x="108275" y="2924965"/>
            <a:ext cx="2375841" cy="338482"/>
          </a:xfrm>
          <a:prstGeom prst="rect">
            <a:avLst/>
          </a:prstGeom>
          <a:noFill/>
          <a:ln w="50800" algn="ctr">
            <a:noFill/>
            <a:miter lim="800000"/>
            <a:headEnd/>
            <a:tailEnd/>
          </a:ln>
          <a:effectLst/>
        </p:spPr>
        <p:txBody>
          <a:bodyPr wrap="none" lIns="91376" tIns="45684" rIns="91376" bIns="45684">
            <a:spAutoFit/>
          </a:bodyPr>
          <a:lstStyle>
            <a:defPPr>
              <a:defRPr lang="en-US"/>
            </a:defPPr>
            <a:lvl1pPr algn="ctr" eaLnBrk="0" fontAlgn="base" hangingPunct="0">
              <a:spcBef>
                <a:spcPct val="0"/>
              </a:spcBef>
              <a:spcAft>
                <a:spcPct val="0"/>
              </a:spcAft>
              <a:defRPr sz="1600"/>
            </a:lvl1pPr>
          </a:lstStyle>
          <a:p>
            <a:r>
              <a:rPr lang="en-US" dirty="0"/>
              <a:t>Global Manufacturing</a:t>
            </a:r>
          </a:p>
        </p:txBody>
      </p:sp>
      <p:sp>
        <p:nvSpPr>
          <p:cNvPr id="505879" name="Text Box 23"/>
          <p:cNvSpPr txBox="1">
            <a:spLocks noChangeArrowheads="1"/>
          </p:cNvSpPr>
          <p:nvPr/>
        </p:nvSpPr>
        <p:spPr bwMode="auto">
          <a:xfrm>
            <a:off x="208112" y="3789052"/>
            <a:ext cx="2688043" cy="338482"/>
          </a:xfrm>
          <a:prstGeom prst="rect">
            <a:avLst/>
          </a:prstGeom>
          <a:noFill/>
          <a:ln w="50800" algn="ctr">
            <a:noFill/>
            <a:miter lim="800000"/>
            <a:headEnd/>
            <a:tailEnd/>
          </a:ln>
          <a:effectLst/>
        </p:spPr>
        <p:txBody>
          <a:bodyPr wrap="none" lIns="91376" tIns="45684" rIns="91376" bIns="45684">
            <a:spAutoFit/>
          </a:bodyPr>
          <a:lstStyle>
            <a:defPPr>
              <a:defRPr lang="en-US"/>
            </a:defPPr>
            <a:lvl1pPr algn="ctr" eaLnBrk="0" fontAlgn="base" hangingPunct="0">
              <a:spcBef>
                <a:spcPct val="0"/>
              </a:spcBef>
              <a:spcAft>
                <a:spcPct val="0"/>
              </a:spcAft>
              <a:defRPr sz="1600"/>
            </a:lvl1pPr>
          </a:lstStyle>
          <a:p>
            <a:r>
              <a:rPr lang="en-US" dirty="0"/>
              <a:t>Supply Chain Excellence</a:t>
            </a:r>
          </a:p>
        </p:txBody>
      </p:sp>
      <p:sp>
        <p:nvSpPr>
          <p:cNvPr id="505886" name="Text Box 30"/>
          <p:cNvSpPr txBox="1">
            <a:spLocks noChangeArrowheads="1"/>
          </p:cNvSpPr>
          <p:nvPr/>
        </p:nvSpPr>
        <p:spPr bwMode="auto">
          <a:xfrm>
            <a:off x="6708947" y="2924965"/>
            <a:ext cx="2150716" cy="338482"/>
          </a:xfrm>
          <a:prstGeom prst="rect">
            <a:avLst/>
          </a:prstGeom>
          <a:noFill/>
          <a:ln w="50800" algn="ctr">
            <a:noFill/>
            <a:miter lim="800000"/>
            <a:headEnd/>
            <a:tailEnd/>
          </a:ln>
          <a:effectLst/>
        </p:spPr>
        <p:txBody>
          <a:bodyPr wrap="none" lIns="91376" tIns="45684" rIns="91376" bIns="45684">
            <a:spAutoFit/>
          </a:bodyPr>
          <a:lstStyle>
            <a:defPPr>
              <a:defRPr lang="en-US"/>
            </a:defPPr>
            <a:lvl1pPr algn="ctr" eaLnBrk="0" fontAlgn="base" hangingPunct="0">
              <a:spcBef>
                <a:spcPct val="0"/>
              </a:spcBef>
              <a:spcAft>
                <a:spcPct val="0"/>
              </a:spcAft>
              <a:defRPr sz="1600"/>
            </a:lvl1pPr>
          </a:lstStyle>
          <a:p>
            <a:r>
              <a:rPr lang="en-US" dirty="0"/>
              <a:t>Innovation Centers</a:t>
            </a:r>
          </a:p>
        </p:txBody>
      </p:sp>
      <p:sp>
        <p:nvSpPr>
          <p:cNvPr id="38" name="Text Box 22"/>
          <p:cNvSpPr txBox="1">
            <a:spLocks noChangeArrowheads="1"/>
          </p:cNvSpPr>
          <p:nvPr/>
        </p:nvSpPr>
        <p:spPr bwMode="auto">
          <a:xfrm>
            <a:off x="3190980" y="4797153"/>
            <a:ext cx="2378662" cy="584703"/>
          </a:xfrm>
          <a:prstGeom prst="rect">
            <a:avLst/>
          </a:prstGeom>
          <a:noFill/>
          <a:ln w="50800" algn="ctr">
            <a:noFill/>
            <a:miter lim="800000"/>
            <a:headEnd/>
            <a:tailEnd/>
          </a:ln>
          <a:effectLst/>
        </p:spPr>
        <p:txBody>
          <a:bodyPr wrap="none" lIns="91376" tIns="45684" rIns="91376" bIns="45684">
            <a:spAutoFit/>
          </a:bodyPr>
          <a:lstStyle>
            <a:defPPr>
              <a:defRPr lang="en-US"/>
            </a:defPPr>
            <a:lvl1pPr algn="ctr" eaLnBrk="0" fontAlgn="base" hangingPunct="0">
              <a:spcBef>
                <a:spcPct val="0"/>
              </a:spcBef>
              <a:spcAft>
                <a:spcPct val="0"/>
              </a:spcAft>
              <a:defRPr sz="1600"/>
            </a:lvl1pPr>
          </a:lstStyle>
          <a:p>
            <a:r>
              <a:rPr lang="en-US" dirty="0"/>
              <a:t>Global Marketing </a:t>
            </a:r>
            <a:r>
              <a:rPr lang="en-US" dirty="0" smtClean="0"/>
              <a:t>and</a:t>
            </a:r>
          </a:p>
          <a:p>
            <a:r>
              <a:rPr lang="en-US" dirty="0" smtClean="0"/>
              <a:t> </a:t>
            </a:r>
            <a:r>
              <a:rPr lang="en-US" dirty="0"/>
              <a:t>Sales Collaboration</a:t>
            </a:r>
          </a:p>
        </p:txBody>
      </p:sp>
      <p:sp>
        <p:nvSpPr>
          <p:cNvPr id="39" name="Text Box 23"/>
          <p:cNvSpPr txBox="1">
            <a:spLocks noChangeArrowheads="1"/>
          </p:cNvSpPr>
          <p:nvPr/>
        </p:nvSpPr>
        <p:spPr bwMode="auto">
          <a:xfrm>
            <a:off x="540387" y="1700817"/>
            <a:ext cx="2227660" cy="584703"/>
          </a:xfrm>
          <a:prstGeom prst="rect">
            <a:avLst/>
          </a:prstGeom>
          <a:noFill/>
          <a:ln w="50800" algn="ctr">
            <a:noFill/>
            <a:miter lim="800000"/>
            <a:headEnd/>
            <a:tailEnd/>
          </a:ln>
          <a:effectLst/>
        </p:spPr>
        <p:txBody>
          <a:bodyPr wrap="none" lIns="91376" tIns="45684" rIns="91376" bIns="45684">
            <a:spAutoFit/>
          </a:bodyPr>
          <a:lstStyle/>
          <a:p>
            <a:pPr algn="ctr" eaLnBrk="0" fontAlgn="base" hangingPunct="0">
              <a:spcBef>
                <a:spcPct val="0"/>
              </a:spcBef>
              <a:spcAft>
                <a:spcPct val="0"/>
              </a:spcAft>
            </a:pPr>
            <a:r>
              <a:rPr lang="en-US" altLang="ja-JP" sz="1600" dirty="0"/>
              <a:t>Consumer </a:t>
            </a:r>
          </a:p>
          <a:p>
            <a:pPr algn="ctr" eaLnBrk="0" fontAlgn="base" hangingPunct="0">
              <a:spcBef>
                <a:spcPct val="0"/>
              </a:spcBef>
              <a:spcAft>
                <a:spcPct val="0"/>
              </a:spcAft>
            </a:pPr>
            <a:r>
              <a:rPr lang="en-US" altLang="ja-JP" sz="1600" dirty="0"/>
              <a:t>Platform Innovation</a:t>
            </a:r>
          </a:p>
        </p:txBody>
      </p:sp>
      <p:grpSp>
        <p:nvGrpSpPr>
          <p:cNvPr id="16" name="Group 15"/>
          <p:cNvGrpSpPr/>
          <p:nvPr/>
        </p:nvGrpSpPr>
        <p:grpSpPr>
          <a:xfrm>
            <a:off x="3" y="5572125"/>
            <a:ext cx="8956428" cy="676275"/>
            <a:chOff x="0" y="5572124"/>
            <a:chExt cx="8791956" cy="676275"/>
          </a:xfrm>
        </p:grpSpPr>
        <p:sp>
          <p:nvSpPr>
            <p:cNvPr id="17" name="Rectangle 16"/>
            <p:cNvSpPr/>
            <p:nvPr/>
          </p:nvSpPr>
          <p:spPr>
            <a:xfrm>
              <a:off x="0" y="5572124"/>
              <a:ext cx="8791956" cy="676275"/>
            </a:xfrm>
            <a:custGeom>
              <a:avLst/>
              <a:gdLst/>
              <a:ahLst/>
              <a:cxnLst/>
              <a:rect l="l" t="t" r="r" b="b"/>
              <a:pathLst>
                <a:path w="8791956" h="676275">
                  <a:moveTo>
                    <a:pt x="1" y="0"/>
                  </a:moveTo>
                  <a:lnTo>
                    <a:pt x="352425" y="0"/>
                  </a:lnTo>
                  <a:lnTo>
                    <a:pt x="742951" y="0"/>
                  </a:lnTo>
                  <a:lnTo>
                    <a:pt x="8334375" y="0"/>
                  </a:lnTo>
                  <a:lnTo>
                    <a:pt x="8334375" y="205353"/>
                  </a:lnTo>
                  <a:lnTo>
                    <a:pt x="8791956" y="205353"/>
                  </a:lnTo>
                  <a:lnTo>
                    <a:pt x="8791956" y="676275"/>
                  </a:lnTo>
                  <a:lnTo>
                    <a:pt x="0" y="676275"/>
                  </a:lnTo>
                  <a:lnTo>
                    <a:pt x="0" y="205353"/>
                  </a:lnTo>
                  <a:lnTo>
                    <a:pt x="1" y="205353"/>
                  </a:lnTo>
                  <a:close/>
                </a:path>
              </a:pathLst>
            </a:custGeom>
            <a:gradFill flip="none" rotWithShape="1">
              <a:gsLst>
                <a:gs pos="5000">
                  <a:schemeClr val="accent1"/>
                </a:gs>
                <a:gs pos="95000">
                  <a:schemeClr val="accent2"/>
                </a:gs>
              </a:gsLst>
              <a:lin ang="13500000" scaled="1"/>
              <a:tileRect/>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457200" tIns="91440" rIns="182880" bIns="91440" rtlCol="0" anchor="ctr" anchorCtr="0">
              <a:noAutofit/>
            </a:bodyPr>
            <a:lstStyle/>
            <a:p>
              <a:pPr algn="ctr" eaLnBrk="0" fontAlgn="base" hangingPunct="0">
                <a:spcBef>
                  <a:spcPct val="50000"/>
                </a:spcBef>
                <a:spcAft>
                  <a:spcPct val="0"/>
                </a:spcAft>
              </a:pPr>
              <a:r>
                <a:rPr lang="en-US" sz="1600" b="1" i="1" dirty="0">
                  <a:ea typeface="MS PGothic" pitchFamily="34" charset="-128"/>
                </a:rPr>
                <a:t>Intel and HP have one of the largest multi-faceted </a:t>
              </a:r>
              <a:r>
                <a:rPr lang="en-US" sz="1600" b="1" i="1" dirty="0" smtClean="0">
                  <a:ea typeface="MS PGothic" pitchFamily="34" charset="-128"/>
                </a:rPr>
                <a:t>relationships            </a:t>
              </a:r>
              <a:r>
                <a:rPr lang="en-US" sz="1600" b="1" i="1" dirty="0">
                  <a:ea typeface="MS PGothic" pitchFamily="34" charset="-128"/>
                </a:rPr>
                <a:t>in the technology industry.</a:t>
              </a:r>
            </a:p>
          </p:txBody>
        </p:sp>
        <p:pic>
          <p:nvPicPr>
            <p:cNvPr id="18"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733018" y="5776070"/>
              <a:ext cx="58938" cy="472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2" name="Picture 21" descr="intel_wht_rgb_3000.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99621" y="2317690"/>
            <a:ext cx="1338300" cy="882386"/>
          </a:xfrm>
          <a:prstGeom prst="rect">
            <a:avLst/>
          </a:prstGeom>
        </p:spPr>
      </p:pic>
      <p:pic>
        <p:nvPicPr>
          <p:cNvPr id="23" name="Picture 22" descr="HP_White_RGB_150_LG.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58633" y="2292013"/>
            <a:ext cx="972048" cy="972048"/>
          </a:xfrm>
          <a:prstGeom prst="rect">
            <a:avLst/>
          </a:prstGeom>
        </p:spPr>
      </p:pic>
    </p:spTree>
    <p:extLst>
      <p:ext uri="{BB962C8B-B14F-4D97-AF65-F5344CB8AC3E}">
        <p14:creationId xmlns:p14="http://schemas.microsoft.com/office/powerpoint/2010/main" val="1675976539"/>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41876" y="185736"/>
            <a:ext cx="7842469" cy="1037273"/>
          </a:xfrm>
          <a:prstGeom prst="rect">
            <a:avLst/>
          </a:prstGeom>
        </p:spPr>
        <p:txBody>
          <a:bodyPr wrap="square" lIns="0" tIns="0" rIns="0" bIns="0">
            <a:noAutofit/>
          </a:bodyPr>
          <a:lstStyle/>
          <a:p>
            <a:r>
              <a:rPr lang="en-US" sz="2900" b="1" kern="0" dirty="0">
                <a:solidFill>
                  <a:schemeClr val="accent1"/>
                </a:solidFill>
                <a:latin typeface="+mj-lt"/>
              </a:rPr>
              <a:t>Web Updates! Check out key External Intel® vPro™ Platform Web Sites</a:t>
            </a:r>
            <a:endParaRPr lang="en-US" sz="2900" b="1" dirty="0">
              <a:solidFill>
                <a:schemeClr val="accent1"/>
              </a:solidFill>
              <a:latin typeface="+mj-lt"/>
            </a:endParaRPr>
          </a:p>
        </p:txBody>
      </p:sp>
      <p:sp>
        <p:nvSpPr>
          <p:cNvPr id="14" name="Rounded Rectangle 13"/>
          <p:cNvSpPr/>
          <p:nvPr/>
        </p:nvSpPr>
        <p:spPr>
          <a:xfrm>
            <a:off x="424709" y="1422663"/>
            <a:ext cx="8502121" cy="1617717"/>
          </a:xfrm>
          <a:prstGeom prst="roundRect">
            <a:avLst>
              <a:gd name="adj" fmla="val 13721"/>
            </a:avLst>
          </a:prstGeom>
          <a:ln/>
          <a:effectLst>
            <a:outerShdw blurRad="1905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91408" tIns="91408" rIns="1920240" bIns="91408" rtlCol="0" anchor="ctr" anchorCtr="0"/>
          <a:lstStyle/>
          <a:p>
            <a:r>
              <a:rPr lang="en-US" dirty="0" smtClean="0"/>
              <a:t>Intel.com/vPro - Pre-Sales </a:t>
            </a:r>
            <a:r>
              <a:rPr lang="en-US" dirty="0"/>
              <a:t>site</a:t>
            </a:r>
          </a:p>
          <a:p>
            <a:pPr lvl="0"/>
            <a:r>
              <a:rPr lang="en-US" u="sng" dirty="0">
                <a:hlinkClick r:id="rId3"/>
              </a:rPr>
              <a:t>http://</a:t>
            </a:r>
            <a:r>
              <a:rPr lang="en-US" u="sng" dirty="0" smtClean="0">
                <a:hlinkClick r:id="rId3"/>
              </a:rPr>
              <a:t>www.intel.com/vpro</a:t>
            </a:r>
            <a:endParaRPr lang="en-US" dirty="0"/>
          </a:p>
          <a:p>
            <a:pPr lvl="0"/>
            <a:r>
              <a:rPr lang="en-US" sz="1200" b="1" dirty="0"/>
              <a:t>UPDATED </a:t>
            </a:r>
            <a:r>
              <a:rPr lang="en-US" sz="1200" dirty="0"/>
              <a:t>The Intel vPro product page is newly updated to reflect the 3</a:t>
            </a:r>
            <a:r>
              <a:rPr lang="en-US" sz="1200" baseline="30000" dirty="0"/>
              <a:t>rd</a:t>
            </a:r>
            <a:r>
              <a:rPr lang="en-US" sz="1200" dirty="0"/>
              <a:t> Generation Core™ Intel</a:t>
            </a:r>
            <a:r>
              <a:rPr lang="en-US" sz="1200" baseline="30000" dirty="0"/>
              <a:t>®</a:t>
            </a:r>
            <a:r>
              <a:rPr lang="en-US" sz="1200" dirty="0"/>
              <a:t> vPro™ Processor Family. Also, the navigation was updated to address our varied audience; you can now easily access content for the developer, sys admin, IT decision maker, and managed service provider audiences</a:t>
            </a:r>
            <a:r>
              <a:rPr lang="en-US" sz="1200" dirty="0" smtClean="0"/>
              <a:t> </a:t>
            </a:r>
            <a:endParaRPr lang="en-US" sz="1200" dirty="0"/>
          </a:p>
        </p:txBody>
      </p:sp>
      <p:pic>
        <p:nvPicPr>
          <p:cNvPr id="18" name="Picture 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32164" y="6399609"/>
            <a:ext cx="557893" cy="439341"/>
          </a:xfrm>
          <a:prstGeom prst="rect">
            <a:avLst/>
          </a:prstGeom>
        </p:spPr>
      </p:pic>
      <p:pic>
        <p:nvPicPr>
          <p:cNvPr id="19" name="Picture 1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sp>
        <p:nvSpPr>
          <p:cNvPr id="20" name="Slide Number Placeholder 1"/>
          <p:cNvSpPr>
            <a:spLocks noGrp="1"/>
          </p:cNvSpPr>
          <p:nvPr>
            <p:ph type="sldNum" sz="quarter" idx="4294967295"/>
          </p:nvPr>
        </p:nvSpPr>
        <p:spPr>
          <a:xfrm>
            <a:off x="-3454" y="6592384"/>
            <a:ext cx="2901776" cy="265622"/>
          </a:xfrm>
          <a:prstGeom prst="rect">
            <a:avLst/>
          </a:prstGeom>
        </p:spPr>
        <p:txBody>
          <a:bodyPr/>
          <a:lstStyle/>
          <a:p>
            <a:pPr algn="l"/>
            <a:fld id="{FD44707B-D922-47D5-BD24-D96E91B70543}" type="slidenum">
              <a:rPr lang="en-US" sz="900"/>
              <a:pPr algn="l"/>
              <a:t>50</a:t>
            </a:fld>
            <a:r>
              <a:rPr lang="en-US" sz="900" dirty="0"/>
              <a:t>	</a:t>
            </a:r>
          </a:p>
        </p:txBody>
      </p:sp>
      <p:pic>
        <p:nvPicPr>
          <p:cNvPr id="21" name="Picture 2" descr="C:\Users\mainscow\Desktop\HP Logos\HP_S_1C_PMS_2925.jpg"/>
          <p:cNvPicPr>
            <a:picLocks noChangeAspect="1" noChangeArrowheads="1"/>
          </p:cNvPicPr>
          <p:nvPr/>
        </p:nvPicPr>
        <p:blipFill>
          <a:blip r:embed="rId6"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pic>
        <p:nvPicPr>
          <p:cNvPr id="1026" name="Picture 2" descr="7da6248d-886f-4fa7-b078-128e66947b8b"/>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11844" y="1517473"/>
            <a:ext cx="2015344" cy="1007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ounded Rectangle 23"/>
          <p:cNvSpPr/>
          <p:nvPr/>
        </p:nvSpPr>
        <p:spPr>
          <a:xfrm>
            <a:off x="424709" y="3101340"/>
            <a:ext cx="8502121" cy="1617717"/>
          </a:xfrm>
          <a:prstGeom prst="roundRect">
            <a:avLst>
              <a:gd name="adj" fmla="val 13721"/>
            </a:avLst>
          </a:prstGeom>
          <a:ln/>
          <a:effectLst>
            <a:outerShdw blurRad="1905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91408" tIns="91408" rIns="1920240" bIns="91408" rtlCol="0" anchor="ctr" anchorCtr="0"/>
          <a:lstStyle/>
          <a:p>
            <a:r>
              <a:rPr lang="en-US" dirty="0"/>
              <a:t>Intel.com – Intel vPro </a:t>
            </a:r>
            <a:r>
              <a:rPr lang="en-US" dirty="0" smtClean="0"/>
              <a:t>Implementation -Post-Sales </a:t>
            </a:r>
            <a:r>
              <a:rPr lang="en-US" dirty="0"/>
              <a:t>Site</a:t>
            </a:r>
          </a:p>
          <a:p>
            <a:r>
              <a:rPr lang="en-US" u="sng" dirty="0">
                <a:hlinkClick r:id="rId8"/>
              </a:rPr>
              <a:t>http://intel.com/go/implementvpro</a:t>
            </a:r>
            <a:r>
              <a:rPr lang="en-US" dirty="0"/>
              <a:t> </a:t>
            </a:r>
            <a:endParaRPr lang="en-US" dirty="0" smtClean="0"/>
          </a:p>
          <a:p>
            <a:r>
              <a:rPr lang="en-US" sz="1200" b="1" dirty="0" smtClean="0"/>
              <a:t>UPDATED</a:t>
            </a:r>
            <a:r>
              <a:rPr lang="en-US" sz="1200" dirty="0" smtClean="0"/>
              <a:t> </a:t>
            </a:r>
            <a:r>
              <a:rPr lang="en-US" sz="1200" dirty="0"/>
              <a:t>This beginner’s guide to implementation was recently re-vamped to incorporate Intel</a:t>
            </a:r>
            <a:r>
              <a:rPr lang="en-US" sz="1200" baseline="30000" dirty="0"/>
              <a:t>®</a:t>
            </a:r>
            <a:r>
              <a:rPr lang="en-US" sz="1200" dirty="0"/>
              <a:t> Setup and Configuration Software (Intel</a:t>
            </a:r>
            <a:r>
              <a:rPr lang="en-US" sz="1200" baseline="30000" dirty="0"/>
              <a:t>®</a:t>
            </a:r>
            <a:r>
              <a:rPr lang="en-US" sz="1200" dirty="0"/>
              <a:t> SCS), as well as key links to other important tools, such as Use Case Reference Designs and the Intel</a:t>
            </a:r>
            <a:r>
              <a:rPr lang="en-US" sz="1200" baseline="30000" dirty="0"/>
              <a:t>®</a:t>
            </a:r>
            <a:r>
              <a:rPr lang="en-US" sz="1200" dirty="0"/>
              <a:t> vPro™ Technology Resource Kit</a:t>
            </a:r>
          </a:p>
        </p:txBody>
      </p:sp>
      <p:pic>
        <p:nvPicPr>
          <p:cNvPr id="1027" name="Picture 3" descr="b27d4ae2-3f22-49a6-b76f-85454c34b32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43180" y="3307265"/>
            <a:ext cx="1588978" cy="120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ounded Rectangle 24"/>
          <p:cNvSpPr/>
          <p:nvPr/>
        </p:nvSpPr>
        <p:spPr>
          <a:xfrm>
            <a:off x="424709" y="4793724"/>
            <a:ext cx="8502121" cy="1617717"/>
          </a:xfrm>
          <a:prstGeom prst="roundRect">
            <a:avLst>
              <a:gd name="adj" fmla="val 13721"/>
            </a:avLst>
          </a:prstGeom>
          <a:ln/>
          <a:effectLst>
            <a:outerShdw blurRad="1905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91408" tIns="91408" rIns="1920240" bIns="91408" rtlCol="0" anchor="ctr" anchorCtr="0"/>
          <a:lstStyle/>
          <a:p>
            <a:r>
              <a:rPr lang="en-US" dirty="0"/>
              <a:t>Intel.com – Intel</a:t>
            </a:r>
            <a:r>
              <a:rPr lang="en-US" baseline="30000" dirty="0"/>
              <a:t>®</a:t>
            </a:r>
            <a:r>
              <a:rPr lang="en-US" dirty="0"/>
              <a:t> Setup and Configuration Software (Intel® SCS</a:t>
            </a:r>
            <a:r>
              <a:rPr lang="en-US" dirty="0" smtClean="0"/>
              <a:t>) - Post-Sales Site </a:t>
            </a:r>
            <a:r>
              <a:rPr lang="en-US" u="sng" dirty="0">
                <a:hlinkClick r:id="rId10"/>
              </a:rPr>
              <a:t>http://</a:t>
            </a:r>
            <a:r>
              <a:rPr lang="en-US" u="sng" dirty="0" smtClean="0">
                <a:hlinkClick r:id="rId10"/>
              </a:rPr>
              <a:t>www.intel.com/go/scs</a:t>
            </a:r>
            <a:endParaRPr lang="en-US" dirty="0" smtClean="0"/>
          </a:p>
          <a:p>
            <a:r>
              <a:rPr lang="en-US" sz="1200" b="1" dirty="0"/>
              <a:t>NEW </a:t>
            </a:r>
            <a:r>
              <a:rPr lang="en-US" sz="1200" dirty="0"/>
              <a:t>This new web page allows you to download the software and deployment guide, view the training videos, and find support from one location.</a:t>
            </a:r>
          </a:p>
        </p:txBody>
      </p:sp>
      <p:pic>
        <p:nvPicPr>
          <p:cNvPr id="1028" name="Picture 4" descr="762dcba0-c742-4a54-8d1a-e799872638fa"/>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24703" y="4896594"/>
            <a:ext cx="200248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1729084"/>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41876" y="185736"/>
            <a:ext cx="7842469" cy="1037273"/>
          </a:xfrm>
          <a:prstGeom prst="rect">
            <a:avLst/>
          </a:prstGeom>
        </p:spPr>
        <p:txBody>
          <a:bodyPr wrap="square" lIns="0" tIns="0" rIns="0" bIns="0">
            <a:noAutofit/>
          </a:bodyPr>
          <a:lstStyle/>
          <a:p>
            <a:r>
              <a:rPr lang="en-US" sz="2900" b="1" kern="0" dirty="0">
                <a:solidFill>
                  <a:schemeClr val="accent1"/>
                </a:solidFill>
                <a:latin typeface="+mj-lt"/>
              </a:rPr>
              <a:t>Web Updates! Check out key External Intel® vPro™ Platform Web Sites</a:t>
            </a:r>
            <a:endParaRPr lang="en-US" sz="2900" b="1" dirty="0">
              <a:solidFill>
                <a:schemeClr val="accent1"/>
              </a:solidFill>
              <a:latin typeface="+mj-lt"/>
            </a:endParaRPr>
          </a:p>
        </p:txBody>
      </p:sp>
      <p:sp>
        <p:nvSpPr>
          <p:cNvPr id="14" name="Rounded Rectangle 13"/>
          <p:cNvSpPr/>
          <p:nvPr/>
        </p:nvSpPr>
        <p:spPr>
          <a:xfrm>
            <a:off x="424709" y="1422663"/>
            <a:ext cx="8502121" cy="1617717"/>
          </a:xfrm>
          <a:prstGeom prst="roundRect">
            <a:avLst>
              <a:gd name="adj" fmla="val 13721"/>
            </a:avLst>
          </a:prstGeom>
          <a:ln/>
          <a:effectLst>
            <a:outerShdw blurRad="1905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91408" tIns="91408" rIns="1280160" bIns="91408" rtlCol="0" anchor="ctr" anchorCtr="0"/>
          <a:lstStyle/>
          <a:p>
            <a:r>
              <a:rPr lang="en-US" dirty="0"/>
              <a:t>Intel.com – Solution Reference Designs</a:t>
            </a:r>
            <a:br>
              <a:rPr lang="en-US" dirty="0"/>
            </a:br>
            <a:r>
              <a:rPr lang="en-US" u="sng" dirty="0" smtClean="0">
                <a:hlinkClick r:id="rId3"/>
              </a:rPr>
              <a:t>http</a:t>
            </a:r>
            <a:r>
              <a:rPr lang="en-US" u="sng" dirty="0">
                <a:hlinkClick r:id="rId3"/>
              </a:rPr>
              <a:t>://</a:t>
            </a:r>
            <a:r>
              <a:rPr lang="en-US" u="sng" dirty="0" smtClean="0">
                <a:hlinkClick r:id="rId3"/>
              </a:rPr>
              <a:t>www.intel.com/content/www/us/en/remote-support/vpro-technology-solutions-reference-designs.html</a:t>
            </a:r>
            <a:endParaRPr lang="en-US" u="sng" dirty="0" smtClean="0"/>
          </a:p>
          <a:p>
            <a:pPr lvl="0"/>
            <a:r>
              <a:rPr lang="en-US" sz="1200" b="1" dirty="0" smtClean="0"/>
              <a:t>NEW </a:t>
            </a:r>
            <a:r>
              <a:rPr lang="en-US" sz="1200" dirty="0"/>
              <a:t>Intel® vPro™ technology solution </a:t>
            </a:r>
            <a:r>
              <a:rPr lang="en-US" sz="1200" dirty="0" smtClean="0"/>
              <a:t>reference designs </a:t>
            </a:r>
            <a:r>
              <a:rPr lang="en-US" sz="1200" dirty="0"/>
              <a:t>provide IT professionals detailed </a:t>
            </a:r>
            <a:r>
              <a:rPr lang="en-US" sz="1200" dirty="0" smtClean="0"/>
              <a:t>step-by-step </a:t>
            </a:r>
            <a:r>
              <a:rPr lang="en-US" sz="1200" dirty="0"/>
              <a:t>instructions for solving real problems in their environments by leveraging Intel vPro technology</a:t>
            </a:r>
          </a:p>
        </p:txBody>
      </p:sp>
      <p:pic>
        <p:nvPicPr>
          <p:cNvPr id="18" name="Picture 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32164" y="6399609"/>
            <a:ext cx="557893" cy="439341"/>
          </a:xfrm>
          <a:prstGeom prst="rect">
            <a:avLst/>
          </a:prstGeom>
        </p:spPr>
      </p:pic>
      <p:pic>
        <p:nvPicPr>
          <p:cNvPr id="19" name="Picture 1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sp>
        <p:nvSpPr>
          <p:cNvPr id="20" name="Slide Number Placeholder 1"/>
          <p:cNvSpPr>
            <a:spLocks noGrp="1"/>
          </p:cNvSpPr>
          <p:nvPr>
            <p:ph type="sldNum" sz="quarter" idx="4294967295"/>
          </p:nvPr>
        </p:nvSpPr>
        <p:spPr>
          <a:xfrm>
            <a:off x="-3454" y="6592384"/>
            <a:ext cx="2901776" cy="265622"/>
          </a:xfrm>
          <a:prstGeom prst="rect">
            <a:avLst/>
          </a:prstGeom>
        </p:spPr>
        <p:txBody>
          <a:bodyPr/>
          <a:lstStyle/>
          <a:p>
            <a:pPr algn="l"/>
            <a:fld id="{FD44707B-D922-47D5-BD24-D96E91B70543}" type="slidenum">
              <a:rPr lang="en-US" sz="900"/>
              <a:pPr algn="l"/>
              <a:t>51</a:t>
            </a:fld>
            <a:r>
              <a:rPr lang="en-US" sz="900" dirty="0"/>
              <a:t>	</a:t>
            </a:r>
          </a:p>
        </p:txBody>
      </p:sp>
      <p:pic>
        <p:nvPicPr>
          <p:cNvPr id="21" name="Picture 2" descr="C:\Users\mainscow\Desktop\HP Logos\HP_S_1C_PMS_2925.jpg"/>
          <p:cNvPicPr>
            <a:picLocks noChangeAspect="1" noChangeArrowheads="1"/>
          </p:cNvPicPr>
          <p:nvPr/>
        </p:nvPicPr>
        <p:blipFill>
          <a:blip r:embed="rId6"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sp>
        <p:nvSpPr>
          <p:cNvPr id="24" name="Rounded Rectangle 23"/>
          <p:cNvSpPr/>
          <p:nvPr/>
        </p:nvSpPr>
        <p:spPr>
          <a:xfrm>
            <a:off x="424709" y="3101340"/>
            <a:ext cx="8502121" cy="1617717"/>
          </a:xfrm>
          <a:prstGeom prst="roundRect">
            <a:avLst>
              <a:gd name="adj" fmla="val 13721"/>
            </a:avLst>
          </a:prstGeom>
          <a:ln/>
          <a:effectLst>
            <a:outerShdw blurRad="1905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91408" tIns="91408" rIns="1097280" bIns="91408" rtlCol="0" anchor="ctr" anchorCtr="0"/>
          <a:lstStyle/>
          <a:p>
            <a:r>
              <a:rPr lang="en-US" dirty="0"/>
              <a:t>Intel.com – Use Case Reference Designs</a:t>
            </a:r>
            <a:br>
              <a:rPr lang="en-US" dirty="0"/>
            </a:br>
            <a:r>
              <a:rPr lang="en-US" u="sng" dirty="0">
                <a:hlinkClick r:id="rId7"/>
              </a:rPr>
              <a:t>http://</a:t>
            </a:r>
            <a:r>
              <a:rPr lang="en-US" u="sng" dirty="0" smtClean="0">
                <a:hlinkClick r:id="rId7"/>
              </a:rPr>
              <a:t>www.intel.com/content/www/us/en/remote-support/vpro-technology-use-case-reference-designs.html</a:t>
            </a:r>
            <a:endParaRPr lang="en-US" u="sng" dirty="0" smtClean="0"/>
          </a:p>
          <a:p>
            <a:r>
              <a:rPr lang="en-US" sz="1200" b="1" dirty="0" smtClean="0"/>
              <a:t>NEW</a:t>
            </a:r>
            <a:r>
              <a:rPr lang="en-US" sz="1200" dirty="0" smtClean="0"/>
              <a:t> </a:t>
            </a:r>
            <a:r>
              <a:rPr lang="en-US" sz="1200" dirty="0"/>
              <a:t>Intel® vPro™ technology use case reference designs are step-by-step instructions developed to be fundamental building blocks that can help IT professionals implement and create their own solutions while leveraging the benefits of Intel vPro technology</a:t>
            </a:r>
          </a:p>
        </p:txBody>
      </p:sp>
      <p:sp>
        <p:nvSpPr>
          <p:cNvPr id="25" name="Rounded Rectangle 24"/>
          <p:cNvSpPr/>
          <p:nvPr/>
        </p:nvSpPr>
        <p:spPr>
          <a:xfrm>
            <a:off x="424709" y="4793724"/>
            <a:ext cx="8502121" cy="1617717"/>
          </a:xfrm>
          <a:prstGeom prst="roundRect">
            <a:avLst>
              <a:gd name="adj" fmla="val 13721"/>
            </a:avLst>
          </a:prstGeom>
          <a:ln/>
          <a:effectLst>
            <a:outerShdw blurRad="1905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91408" tIns="91408" rIns="1920240" bIns="91408" rtlCol="0" anchor="ctr" anchorCtr="0"/>
          <a:lstStyle/>
          <a:p>
            <a:r>
              <a:rPr lang="en-US" dirty="0"/>
              <a:t>Intel.com – Intel® vPro™ Technology Resource Kit</a:t>
            </a:r>
            <a:br>
              <a:rPr lang="en-US" dirty="0"/>
            </a:br>
            <a:r>
              <a:rPr lang="en-US" u="sng" dirty="0" smtClean="0">
                <a:hlinkClick r:id="rId8"/>
              </a:rPr>
              <a:t>http</a:t>
            </a:r>
            <a:r>
              <a:rPr lang="en-US" u="sng" dirty="0">
                <a:hlinkClick r:id="rId8"/>
              </a:rPr>
              <a:t>://www.intel.com/vproresourcekit</a:t>
            </a:r>
            <a:endParaRPr lang="en-US" dirty="0"/>
          </a:p>
          <a:p>
            <a:r>
              <a:rPr lang="en-US" sz="1200" b="1" dirty="0"/>
              <a:t>NEW  &amp; UPDATED </a:t>
            </a:r>
            <a:r>
              <a:rPr lang="en-US" sz="1200" dirty="0"/>
              <a:t>The Intel® vPro™ Technology Resource Kit is a downloader tool that is a compilation of tools, utilities, and supporting documentation to educate you and easily walk you through the implementation of Intel vPro technology. Using the easy-to-use downloader tool, you can choose which items to download to your computer. Simply check the items you want and the downloader will get the latest version for you from the Intel website</a:t>
            </a:r>
            <a:r>
              <a:rPr lang="en-US" sz="1200" dirty="0" smtClean="0"/>
              <a:t>.</a:t>
            </a:r>
            <a:endParaRPr lang="en-US" sz="1200" dirty="0"/>
          </a:p>
        </p:txBody>
      </p:sp>
      <p:pic>
        <p:nvPicPr>
          <p:cNvPr id="2051" name="Picture 3" descr="1b6110c3-47c9-40aa-a837-52c7d0c753eb"/>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11110" y="1554480"/>
            <a:ext cx="1288850" cy="112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a45e638a-d9d8-4ed0-b412-28c2dc9a35d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11110" y="3227494"/>
            <a:ext cx="1388785" cy="108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e3c8e254-c819-4c74-a185-8a68ae8efdb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27512" y="5105377"/>
            <a:ext cx="1841500" cy="994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1207773"/>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42766" y="368617"/>
            <a:ext cx="7842469" cy="685800"/>
          </a:xfrm>
          <a:prstGeom prst="rect">
            <a:avLst/>
          </a:prstGeom>
        </p:spPr>
        <p:txBody>
          <a:bodyPr wrap="square" lIns="0" tIns="0" rIns="0" bIns="0">
            <a:noAutofit/>
          </a:bodyPr>
          <a:lstStyle/>
          <a:p>
            <a:r>
              <a:rPr lang="en-US" sz="2900" b="1" kern="0" dirty="0" smtClean="0">
                <a:solidFill>
                  <a:schemeClr val="accent1"/>
                </a:solidFill>
                <a:latin typeface="+mj-lt"/>
              </a:rPr>
              <a:t>Additional Important Intel Websites</a:t>
            </a:r>
            <a:endParaRPr lang="en-US" sz="2900" b="1" dirty="0">
              <a:solidFill>
                <a:schemeClr val="accent1"/>
              </a:solidFill>
              <a:latin typeface="+mj-lt"/>
            </a:endParaRPr>
          </a:p>
        </p:txBody>
      </p:sp>
      <p:sp>
        <p:nvSpPr>
          <p:cNvPr id="16" name="Rounded Rectangle 15"/>
          <p:cNvSpPr/>
          <p:nvPr/>
        </p:nvSpPr>
        <p:spPr>
          <a:xfrm>
            <a:off x="539007" y="2136469"/>
            <a:ext cx="7473293" cy="696011"/>
          </a:xfrm>
          <a:prstGeom prst="roundRect">
            <a:avLst>
              <a:gd name="adj" fmla="val 13721"/>
            </a:avLst>
          </a:prstGeom>
          <a:ln/>
          <a:effectLst>
            <a:outerShdw blurRad="1905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91408" tIns="91408" rIns="91408" bIns="91408" rtlCol="0" anchor="ctr" anchorCtr="0"/>
          <a:lstStyle/>
          <a:p>
            <a:pPr lvl="0"/>
            <a:r>
              <a:rPr lang="en-US" dirty="0">
                <a:solidFill>
                  <a:schemeClr val="tx1"/>
                </a:solidFill>
              </a:rPr>
              <a:t>Intel IT Center Resources for IT</a:t>
            </a:r>
            <a:endParaRPr lang="en-US" u="sng" dirty="0">
              <a:solidFill>
                <a:schemeClr val="bg1"/>
              </a:solidFill>
            </a:endParaRPr>
          </a:p>
          <a:p>
            <a:pPr lvl="0"/>
            <a:r>
              <a:rPr lang="en-US" u="sng" dirty="0" smtClean="0">
                <a:solidFill>
                  <a:schemeClr val="accent1"/>
                </a:solidFill>
              </a:rPr>
              <a:t>ww.intel.com/</a:t>
            </a:r>
            <a:r>
              <a:rPr lang="en-US" u="sng" dirty="0" err="1" smtClean="0">
                <a:solidFill>
                  <a:schemeClr val="accent1"/>
                </a:solidFill>
              </a:rPr>
              <a:t>itcenter</a:t>
            </a:r>
            <a:endParaRPr lang="en-US" u="sng" dirty="0"/>
          </a:p>
        </p:txBody>
      </p:sp>
      <p:sp>
        <p:nvSpPr>
          <p:cNvPr id="17" name="Rounded Rectangle 16"/>
          <p:cNvSpPr/>
          <p:nvPr/>
        </p:nvSpPr>
        <p:spPr>
          <a:xfrm>
            <a:off x="539014" y="2853112"/>
            <a:ext cx="7468751" cy="826130"/>
          </a:xfrm>
          <a:prstGeom prst="roundRect">
            <a:avLst>
              <a:gd name="adj" fmla="val 13721"/>
            </a:avLst>
          </a:prstGeom>
          <a:ln/>
          <a:effectLst>
            <a:outerShdw blurRad="1905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91408" tIns="91408" rIns="91408" bIns="91408" rtlCol="0" anchor="ctr" anchorCtr="0"/>
          <a:lstStyle/>
          <a:p>
            <a:pPr lvl="0"/>
            <a:r>
              <a:rPr lang="en-US" dirty="0">
                <a:solidFill>
                  <a:schemeClr val="tx1"/>
                </a:solidFill>
              </a:rPr>
              <a:t>Processor Information and Benchmarks</a:t>
            </a:r>
          </a:p>
          <a:p>
            <a:pPr lvl="0"/>
            <a:r>
              <a:rPr lang="en-US" dirty="0">
                <a:solidFill>
                  <a:schemeClr val="accent1"/>
                </a:solidFill>
                <a:hlinkClick r:id="rId3"/>
              </a:rPr>
              <a:t>http://</a:t>
            </a:r>
            <a:r>
              <a:rPr lang="en-US" dirty="0" smtClean="0">
                <a:solidFill>
                  <a:schemeClr val="accent1"/>
                </a:solidFill>
                <a:hlinkClick r:id="rId3"/>
              </a:rPr>
              <a:t>ark.intel.com</a:t>
            </a:r>
            <a:endParaRPr lang="en-US" dirty="0">
              <a:solidFill>
                <a:schemeClr val="accent1"/>
              </a:solidFill>
            </a:endParaRPr>
          </a:p>
        </p:txBody>
      </p:sp>
      <p:pic>
        <p:nvPicPr>
          <p:cNvPr id="18" name="Picture 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2094" y="6382024"/>
            <a:ext cx="557893" cy="439341"/>
          </a:xfrm>
          <a:prstGeom prst="rect">
            <a:avLst/>
          </a:prstGeom>
        </p:spPr>
      </p:pic>
      <p:pic>
        <p:nvPicPr>
          <p:cNvPr id="19" name="Picture 1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75883" y="6383940"/>
            <a:ext cx="558437" cy="439770"/>
          </a:xfrm>
          <a:prstGeom prst="rect">
            <a:avLst/>
          </a:prstGeom>
        </p:spPr>
      </p:pic>
      <p:sp>
        <p:nvSpPr>
          <p:cNvPr id="20" name="Slide Number Placeholder 1"/>
          <p:cNvSpPr>
            <a:spLocks noGrp="1"/>
          </p:cNvSpPr>
          <p:nvPr>
            <p:ph type="sldNum" sz="quarter" idx="4294967295"/>
          </p:nvPr>
        </p:nvSpPr>
        <p:spPr>
          <a:xfrm>
            <a:off x="-106324" y="5197924"/>
            <a:ext cx="2901776" cy="265622"/>
          </a:xfrm>
          <a:prstGeom prst="rect">
            <a:avLst/>
          </a:prstGeom>
        </p:spPr>
        <p:txBody>
          <a:bodyPr/>
          <a:lstStyle/>
          <a:p>
            <a:pPr algn="l"/>
            <a:fld id="{FD44707B-D922-47D5-BD24-D96E91B70543}" type="slidenum">
              <a:rPr lang="en-US" sz="900"/>
              <a:pPr algn="l"/>
              <a:t>52</a:t>
            </a:fld>
            <a:r>
              <a:rPr lang="en-US" sz="900" dirty="0"/>
              <a:t>	</a:t>
            </a:r>
          </a:p>
        </p:txBody>
      </p:sp>
      <p:pic>
        <p:nvPicPr>
          <p:cNvPr id="21" name="Picture 2" descr="C:\Users\mainscow\Desktop\HP Logos\HP_S_1C_PMS_2925.jpg"/>
          <p:cNvPicPr>
            <a:picLocks noChangeAspect="1" noChangeArrowheads="1"/>
          </p:cNvPicPr>
          <p:nvPr/>
        </p:nvPicPr>
        <p:blipFill>
          <a:blip r:embed="rId6" cstate="email">
            <a:extLst>
              <a:ext uri="{28A0092B-C50C-407E-A947-70E740481C1C}">
                <a14:useLocalDpi xmlns:a14="http://schemas.microsoft.com/office/drawing/2010/main"/>
              </a:ext>
            </a:extLst>
          </a:blip>
          <a:srcRect l="27130" t="26920" r="27926" b="27013"/>
          <a:stretch>
            <a:fillRect/>
          </a:stretch>
        </p:blipFill>
        <p:spPr bwMode="auto">
          <a:xfrm>
            <a:off x="6151774" y="6377137"/>
            <a:ext cx="431336" cy="442119"/>
          </a:xfrm>
          <a:prstGeom prst="rect">
            <a:avLst/>
          </a:prstGeom>
          <a:noFill/>
        </p:spPr>
      </p:pic>
      <p:sp>
        <p:nvSpPr>
          <p:cNvPr id="22" name="Rounded Rectangle 21"/>
          <p:cNvSpPr/>
          <p:nvPr/>
        </p:nvSpPr>
        <p:spPr>
          <a:xfrm>
            <a:off x="542766" y="3757728"/>
            <a:ext cx="7473293" cy="1076770"/>
          </a:xfrm>
          <a:prstGeom prst="roundRect">
            <a:avLst>
              <a:gd name="adj" fmla="val 13721"/>
            </a:avLst>
          </a:prstGeom>
          <a:ln/>
          <a:effectLst>
            <a:outerShdw blurRad="1905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91408" tIns="91408" rIns="91408" bIns="91408" rtlCol="0" anchor="ctr" anchorCtr="0"/>
          <a:lstStyle/>
          <a:p>
            <a:pPr lvl="0"/>
            <a:r>
              <a:rPr lang="en-US" dirty="0" smtClean="0"/>
              <a:t>Intel</a:t>
            </a:r>
            <a:r>
              <a:rPr lang="en-US" baseline="30000" dirty="0"/>
              <a:t>®</a:t>
            </a:r>
            <a:r>
              <a:rPr lang="en-US" dirty="0"/>
              <a:t> vPro™ </a:t>
            </a:r>
            <a:r>
              <a:rPr lang="en-US" dirty="0" smtClean="0"/>
              <a:t>Technology TCO Calculator</a:t>
            </a:r>
            <a:endParaRPr lang="en-US" dirty="0"/>
          </a:p>
          <a:p>
            <a:pPr lvl="0"/>
            <a:r>
              <a:rPr lang="en-US" u="sng" dirty="0">
                <a:solidFill>
                  <a:srgbClr val="032643"/>
                </a:solidFill>
                <a:hlinkClick r:id="rId7"/>
              </a:rPr>
              <a:t>http://</a:t>
            </a:r>
            <a:r>
              <a:rPr lang="en-US" u="sng" dirty="0" smtClean="0">
                <a:solidFill>
                  <a:srgbClr val="032643"/>
                </a:solidFill>
                <a:hlinkClick r:id="rId7"/>
              </a:rPr>
              <a:t>www.intel.com/content/www/us/en/business-intelligence/pc-total-cost-of-ownership-estimator-demo.html</a:t>
            </a:r>
            <a:r>
              <a:rPr lang="en-US" u="sng" dirty="0" smtClean="0">
                <a:solidFill>
                  <a:srgbClr val="032643"/>
                </a:solidFill>
              </a:rPr>
              <a:t> </a:t>
            </a:r>
            <a:endParaRPr lang="en-US" dirty="0"/>
          </a:p>
        </p:txBody>
      </p:sp>
      <p:sp>
        <p:nvSpPr>
          <p:cNvPr id="23" name="Rounded Rectangle 22"/>
          <p:cNvSpPr/>
          <p:nvPr/>
        </p:nvSpPr>
        <p:spPr>
          <a:xfrm>
            <a:off x="542766" y="4934191"/>
            <a:ext cx="7473293" cy="1076770"/>
          </a:xfrm>
          <a:prstGeom prst="roundRect">
            <a:avLst>
              <a:gd name="adj" fmla="val 13721"/>
            </a:avLst>
          </a:prstGeom>
          <a:ln/>
          <a:effectLst>
            <a:outerShdw blurRad="1905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91408" tIns="91408" rIns="91408" bIns="91408" rtlCol="0" anchor="ctr" anchorCtr="0"/>
          <a:lstStyle/>
          <a:p>
            <a:pPr lvl="0"/>
            <a:r>
              <a:rPr lang="en-US" dirty="0" smtClean="0"/>
              <a:t>Intel</a:t>
            </a:r>
            <a:r>
              <a:rPr lang="en-US" baseline="30000" dirty="0"/>
              <a:t>®</a:t>
            </a:r>
            <a:r>
              <a:rPr lang="en-US" dirty="0"/>
              <a:t> </a:t>
            </a:r>
            <a:r>
              <a:rPr lang="en-US" dirty="0" smtClean="0"/>
              <a:t>SSD TCO Calculator</a:t>
            </a:r>
            <a:endParaRPr lang="en-US" dirty="0"/>
          </a:p>
          <a:p>
            <a:pPr lvl="0"/>
            <a:r>
              <a:rPr lang="en-US" u="sng" dirty="0">
                <a:solidFill>
                  <a:srgbClr val="032643"/>
                </a:solidFill>
                <a:hlinkClick r:id="rId8"/>
              </a:rPr>
              <a:t>http://</a:t>
            </a:r>
            <a:r>
              <a:rPr lang="en-US" u="sng" dirty="0" smtClean="0">
                <a:solidFill>
                  <a:srgbClr val="032643"/>
                </a:solidFill>
                <a:hlinkClick r:id="rId8"/>
              </a:rPr>
              <a:t>www.intel.com/content/www/us/en/solid-state-drives/solid-state-drives-320-series-tco-estimator-demo.html</a:t>
            </a:r>
            <a:r>
              <a:rPr lang="en-US" u="sng" dirty="0" smtClean="0">
                <a:solidFill>
                  <a:srgbClr val="032643"/>
                </a:solidFill>
              </a:rPr>
              <a:t> </a:t>
            </a:r>
            <a:endParaRPr lang="en-US" dirty="0"/>
          </a:p>
        </p:txBody>
      </p:sp>
      <p:sp>
        <p:nvSpPr>
          <p:cNvPr id="24" name="Rounded Rectangle 23"/>
          <p:cNvSpPr/>
          <p:nvPr/>
        </p:nvSpPr>
        <p:spPr>
          <a:xfrm>
            <a:off x="542766" y="1334056"/>
            <a:ext cx="7473293" cy="696011"/>
          </a:xfrm>
          <a:prstGeom prst="roundRect">
            <a:avLst>
              <a:gd name="adj" fmla="val 13721"/>
            </a:avLst>
          </a:prstGeom>
          <a:ln/>
          <a:effectLst>
            <a:outerShdw blurRad="1905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91408" tIns="91408" rIns="91408" bIns="91408" rtlCol="0" anchor="ctr" anchorCtr="0"/>
          <a:lstStyle/>
          <a:p>
            <a:pPr lvl="0"/>
            <a:r>
              <a:rPr lang="en-US" dirty="0"/>
              <a:t>Intel® vPro™ Expert </a:t>
            </a:r>
            <a:r>
              <a:rPr lang="en-US" dirty="0" smtClean="0"/>
              <a:t>Center (</a:t>
            </a:r>
            <a:r>
              <a:rPr lang="en-US" dirty="0"/>
              <a:t>Share BKMs with IT </a:t>
            </a:r>
            <a:r>
              <a:rPr lang="en-US" dirty="0" smtClean="0"/>
              <a:t>Community)</a:t>
            </a:r>
          </a:p>
          <a:p>
            <a:pPr lvl="0"/>
            <a:r>
              <a:rPr lang="en-US" u="sng" dirty="0">
                <a:hlinkClick r:id="rId9"/>
              </a:rPr>
              <a:t>http://www.intel.com/go/vproexpert</a:t>
            </a:r>
            <a:r>
              <a:rPr lang="en-US" dirty="0"/>
              <a:t> </a:t>
            </a:r>
            <a:endParaRPr lang="en-US" u="sng" dirty="0"/>
          </a:p>
        </p:txBody>
      </p:sp>
    </p:spTree>
    <p:extLst>
      <p:ext uri="{BB962C8B-B14F-4D97-AF65-F5344CB8AC3E}">
        <p14:creationId xmlns:p14="http://schemas.microsoft.com/office/powerpoint/2010/main" val="1756721291"/>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87485" y="358901"/>
            <a:ext cx="8229600" cy="692659"/>
          </a:xfrm>
        </p:spPr>
        <p:txBody>
          <a:bodyPr/>
          <a:lstStyle/>
          <a:p>
            <a:r>
              <a:rPr lang="en-US" dirty="0" smtClean="0"/>
              <a:t>Commercial Client Newsletter</a:t>
            </a:r>
            <a:endParaRPr lang="en-US" dirty="0"/>
          </a:p>
        </p:txBody>
      </p:sp>
      <p:sp>
        <p:nvSpPr>
          <p:cNvPr id="5" name="Slide Number Placeholder 4"/>
          <p:cNvSpPr>
            <a:spLocks noGrp="1"/>
          </p:cNvSpPr>
          <p:nvPr>
            <p:ph type="sldNum" sz="quarter" idx="10"/>
          </p:nvPr>
        </p:nvSpPr>
        <p:spPr/>
        <p:txBody>
          <a:bodyPr/>
          <a:lstStyle/>
          <a:p>
            <a:fld id="{F10CCBB2-23CF-43DD-999B-A7E7F6652AA9}" type="slidenum">
              <a:rPr lang="en-US" smtClean="0"/>
              <a:pPr/>
              <a:t>53</a:t>
            </a:fld>
            <a:endParaRPr lang="en-US" dirty="0"/>
          </a:p>
        </p:txBody>
      </p:sp>
      <p:pic>
        <p:nvPicPr>
          <p:cNvPr id="4162" name="Picture 6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65175" y="1165859"/>
            <a:ext cx="3719719" cy="489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 name="Content Placeholder 2"/>
          <p:cNvSpPr txBox="1">
            <a:spLocks/>
          </p:cNvSpPr>
          <p:nvPr/>
        </p:nvSpPr>
        <p:spPr>
          <a:xfrm>
            <a:off x="457200" y="1371600"/>
            <a:ext cx="4507975" cy="4572000"/>
          </a:xfrm>
          <a:prstGeom prst="rect">
            <a:avLst/>
          </a:prstGeom>
        </p:spPr>
        <p:txBody>
          <a:bodyPr/>
          <a:lstStyle>
            <a:lvl1pPr marL="0" indent="0" algn="l" defTabSz="914400" rtl="0" eaLnBrk="1" latinLnBrk="0" hangingPunct="1">
              <a:spcBef>
                <a:spcPts val="2200"/>
              </a:spcBef>
              <a:buFont typeface="Arial" pitchFamily="34" charset="0"/>
              <a:buNone/>
              <a:defRPr lang="en-US" altLang="ja-JP" sz="2400" b="0" i="0" kern="1200" dirty="0" smtClean="0">
                <a:solidFill>
                  <a:schemeClr val="tx1"/>
                </a:solidFill>
                <a:latin typeface="+mn-lt"/>
                <a:ea typeface="+mn-ea"/>
                <a:cs typeface="+mn-cs"/>
              </a:defRPr>
            </a:lvl1pPr>
            <a:lvl2pPr marL="228600" indent="-228600" algn="l" defTabSz="914400" rtl="0" eaLnBrk="1" latinLnBrk="0" hangingPunct="1">
              <a:spcBef>
                <a:spcPts val="900"/>
              </a:spcBef>
              <a:buFont typeface="Arial" pitchFamily="34" charset="0"/>
              <a:buChar char="•"/>
              <a:defRPr lang="en-US" altLang="ja-JP" sz="2200" b="0" i="0" kern="1200" dirty="0" smtClean="0">
                <a:solidFill>
                  <a:schemeClr val="tx1"/>
                </a:solidFill>
                <a:latin typeface="+mn-lt"/>
                <a:ea typeface="+mn-ea"/>
                <a:cs typeface="+mn-cs"/>
              </a:defRPr>
            </a:lvl2pPr>
            <a:lvl3pPr marL="457200" indent="-228600" algn="l" defTabSz="914400" rtl="0" eaLnBrk="1" latinLnBrk="0" hangingPunct="1">
              <a:spcBef>
                <a:spcPts val="600"/>
              </a:spcBef>
              <a:buClr>
                <a:schemeClr val="tx2"/>
              </a:buClr>
              <a:buFont typeface="Neo Sans Intel" pitchFamily="34" charset="0"/>
              <a:buChar char="–"/>
              <a:defRPr lang="en-US" altLang="ja-JP" sz="2000" b="0" i="0" kern="1200" dirty="0" smtClean="0">
                <a:solidFill>
                  <a:schemeClr val="tx1"/>
                </a:solidFill>
                <a:latin typeface="+mn-lt"/>
                <a:ea typeface="+mn-ea"/>
                <a:cs typeface="+mn-cs"/>
              </a:defRPr>
            </a:lvl3pPr>
            <a:lvl4pPr marL="628650" indent="-171450" algn="l" defTabSz="914400" rtl="0" eaLnBrk="1" latinLnBrk="0" hangingPunct="1">
              <a:spcBef>
                <a:spcPts val="300"/>
              </a:spcBef>
              <a:buClr>
                <a:schemeClr val="tx2"/>
              </a:buClr>
              <a:buFont typeface="Neo Sans Intel" pitchFamily="34" charset="0"/>
              <a:buChar char="–"/>
              <a:defRPr lang="en-US" altLang="ja-JP" sz="1800" b="0" i="0" kern="1200" dirty="0" smtClean="0">
                <a:solidFill>
                  <a:schemeClr val="tx1"/>
                </a:solidFill>
                <a:latin typeface="+mn-lt"/>
                <a:ea typeface="+mn-ea"/>
                <a:cs typeface="+mn-cs"/>
              </a:defRPr>
            </a:lvl4pPr>
            <a:lvl5pPr marL="800100" indent="-171450" algn="l" defTabSz="914400" rtl="0" eaLnBrk="1" latinLnBrk="0" hangingPunct="1">
              <a:spcBef>
                <a:spcPts val="100"/>
              </a:spcBef>
              <a:buClr>
                <a:schemeClr val="tx2"/>
              </a:buClr>
              <a:buFont typeface="Neo Sans Intel" pitchFamily="34" charset="0"/>
              <a:buChar char="–"/>
              <a:defRPr lang="en-US" altLang="ja-JP" sz="1800" b="0" i="0" kern="1200" dirty="0" smtClean="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Wingdings" pitchFamily="2" charset="2"/>
              <a:buChar char="ü"/>
            </a:pPr>
            <a:r>
              <a:rPr lang="en-US" dirty="0" smtClean="0"/>
              <a:t>Latest news on Commercial Client</a:t>
            </a:r>
          </a:p>
          <a:p>
            <a:pPr marL="342900" indent="-342900">
              <a:buFont typeface="Wingdings" pitchFamily="2" charset="2"/>
              <a:buChar char="ü"/>
            </a:pPr>
            <a:r>
              <a:rPr lang="en-US" dirty="0" smtClean="0"/>
              <a:t>Intel &amp; HP Product Roadmap</a:t>
            </a:r>
          </a:p>
          <a:p>
            <a:pPr marL="342900" indent="-342900">
              <a:buFont typeface="Wingdings" pitchFamily="2" charset="2"/>
              <a:buChar char="ü"/>
            </a:pPr>
            <a:r>
              <a:rPr lang="en-US" dirty="0" smtClean="0"/>
              <a:t>Latest Intel HP Tools</a:t>
            </a:r>
          </a:p>
          <a:p>
            <a:pPr marL="342900" indent="-342900">
              <a:buFont typeface="Wingdings" pitchFamily="2" charset="2"/>
              <a:buChar char="ü"/>
            </a:pPr>
            <a:r>
              <a:rPr lang="en-US" dirty="0" smtClean="0"/>
              <a:t>HP Personal Achievement</a:t>
            </a:r>
          </a:p>
          <a:p>
            <a:pPr marL="342900" indent="-342900">
              <a:buFont typeface="Wingdings" pitchFamily="2" charset="2"/>
              <a:buChar char="ü"/>
            </a:pPr>
            <a:r>
              <a:rPr lang="en-US" dirty="0" smtClean="0">
                <a:hlinkClick r:id="rId3"/>
              </a:rPr>
              <a:t>Subscribe NOW</a:t>
            </a:r>
            <a:endParaRPr lang="en-US" dirty="0"/>
          </a:p>
        </p:txBody>
      </p:sp>
      <p:pic>
        <p:nvPicPr>
          <p:cNvPr id="4164" name="Picture 68">
            <a:hlinkClick r:id="rId3"/>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486150" y="4599220"/>
            <a:ext cx="1333976" cy="6981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 y="6060122"/>
            <a:ext cx="9143999" cy="584763"/>
          </a:xfrm>
          <a:prstGeom prst="rect">
            <a:avLst/>
          </a:prstGeom>
          <a:solidFill>
            <a:srgbClr val="EF41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26" tIns="45714" rIns="91426" bIns="45714" rtlCol="0" anchor="t" anchorCtr="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smtClean="0"/>
              <a:t>INTEL HP/Intel </a:t>
            </a:r>
            <a:r>
              <a:rPr lang="en-US" sz="1600" b="1" dirty="0"/>
              <a:t>INTERNAL USE ONLY – Remove Before Presenting </a:t>
            </a:r>
            <a:r>
              <a:rPr lang="en-US" sz="1600" b="1" dirty="0" smtClean="0"/>
              <a:t>End </a:t>
            </a:r>
            <a:r>
              <a:rPr lang="en-US" sz="1600" b="1" dirty="0" smtClean="0"/>
              <a:t>Customer</a:t>
            </a:r>
            <a:endParaRPr lang="en-US" sz="1600" b="1" dirty="0"/>
          </a:p>
        </p:txBody>
      </p:sp>
    </p:spTree>
    <p:extLst>
      <p:ext uri="{BB962C8B-B14F-4D97-AF65-F5344CB8AC3E}">
        <p14:creationId xmlns:p14="http://schemas.microsoft.com/office/powerpoint/2010/main" val="2179420861"/>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AutoShape 2"/>
          <p:cNvSpPr>
            <a:spLocks noChangeArrowheads="1"/>
          </p:cNvSpPr>
          <p:nvPr/>
        </p:nvSpPr>
        <p:spPr bwMode="gray">
          <a:xfrm>
            <a:off x="193661" y="998220"/>
            <a:ext cx="8799125" cy="891540"/>
          </a:xfrm>
          <a:prstGeom prst="roundRect">
            <a:avLst>
              <a:gd name="adj" fmla="val 10509"/>
            </a:avLst>
          </a:prstGeom>
          <a:solidFill>
            <a:schemeClr val="tx2">
              <a:lumMod val="75000"/>
            </a:schemeClr>
          </a:solidFill>
          <a:ln w="19050">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nchor="ctr">
            <a:noAutofit/>
          </a:bodyPr>
          <a:lstStyle/>
          <a:p>
            <a:pPr algn="ctr" eaLnBrk="0" fontAlgn="base" hangingPunct="0">
              <a:lnSpc>
                <a:spcPct val="80000"/>
              </a:lnSpc>
              <a:spcBef>
                <a:spcPct val="50000"/>
              </a:spcBef>
              <a:spcAft>
                <a:spcPct val="0"/>
              </a:spcAft>
              <a:defRPr/>
            </a:pPr>
            <a:endParaRPr lang="en-US" sz="2000" dirty="0">
              <a:solidFill>
                <a:srgbClr val="111111"/>
              </a:solidFill>
              <a:cs typeface="Verdana" pitchFamily="34" charset="0"/>
            </a:endParaRPr>
          </a:p>
        </p:txBody>
      </p:sp>
      <p:sp>
        <p:nvSpPr>
          <p:cNvPr id="686084" name="AutoShape 4"/>
          <p:cNvSpPr>
            <a:spLocks noChangeArrowheads="1"/>
          </p:cNvSpPr>
          <p:nvPr/>
        </p:nvSpPr>
        <p:spPr bwMode="gray">
          <a:xfrm>
            <a:off x="193661" y="1905000"/>
            <a:ext cx="8799125" cy="1693928"/>
          </a:xfrm>
          <a:prstGeom prst="roundRect">
            <a:avLst>
              <a:gd name="adj" fmla="val 13390"/>
            </a:avLst>
          </a:prstGeom>
          <a:solidFill>
            <a:schemeClr val="tx2"/>
          </a:solidFill>
          <a:ln w="19050">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nchor="ctr">
            <a:noAutofit/>
          </a:bodyPr>
          <a:lstStyle/>
          <a:p>
            <a:pPr algn="ctr" eaLnBrk="0" fontAlgn="base" hangingPunct="0">
              <a:lnSpc>
                <a:spcPct val="80000"/>
              </a:lnSpc>
              <a:spcBef>
                <a:spcPct val="50000"/>
              </a:spcBef>
              <a:spcAft>
                <a:spcPct val="0"/>
              </a:spcAft>
              <a:defRPr/>
            </a:pPr>
            <a:endParaRPr lang="en-US" sz="2000" dirty="0">
              <a:solidFill>
                <a:srgbClr val="111111"/>
              </a:solidFill>
              <a:cs typeface="Verdana" pitchFamily="34" charset="0"/>
            </a:endParaRPr>
          </a:p>
        </p:txBody>
      </p:sp>
      <p:sp>
        <p:nvSpPr>
          <p:cNvPr id="181" name="AutoShape 3"/>
          <p:cNvSpPr>
            <a:spLocks noChangeArrowheads="1"/>
          </p:cNvSpPr>
          <p:nvPr/>
        </p:nvSpPr>
        <p:spPr bwMode="gray">
          <a:xfrm>
            <a:off x="202246" y="3614285"/>
            <a:ext cx="8799125" cy="957714"/>
          </a:xfrm>
          <a:prstGeom prst="roundRect">
            <a:avLst>
              <a:gd name="adj" fmla="val 10509"/>
            </a:avLst>
          </a:prstGeom>
          <a:solidFill>
            <a:srgbClr val="2DA8F3"/>
          </a:solidFill>
          <a:ln w="19050">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gn="ctr" eaLnBrk="0" fontAlgn="base" hangingPunct="0">
              <a:spcBef>
                <a:spcPct val="0"/>
              </a:spcBef>
              <a:spcAft>
                <a:spcPct val="0"/>
              </a:spcAft>
            </a:pPr>
            <a:endParaRPr lang="en-US" sz="800" dirty="0">
              <a:solidFill>
                <a:srgbClr val="000000"/>
              </a:solidFill>
              <a:cs typeface="Verdana" pitchFamily="34" charset="0"/>
            </a:endParaRPr>
          </a:p>
        </p:txBody>
      </p:sp>
      <p:sp>
        <p:nvSpPr>
          <p:cNvPr id="180" name="AutoShape 2"/>
          <p:cNvSpPr>
            <a:spLocks noChangeArrowheads="1"/>
          </p:cNvSpPr>
          <p:nvPr/>
        </p:nvSpPr>
        <p:spPr bwMode="gray">
          <a:xfrm>
            <a:off x="214934" y="4603898"/>
            <a:ext cx="8786437" cy="1694037"/>
          </a:xfrm>
          <a:prstGeom prst="roundRect">
            <a:avLst>
              <a:gd name="adj" fmla="val 5389"/>
            </a:avLst>
          </a:prstGeom>
          <a:solidFill>
            <a:srgbClr val="7FC2F9"/>
          </a:solidFill>
          <a:ln w="19050">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gn="ctr" eaLnBrk="0" fontAlgn="base" hangingPunct="0">
              <a:spcBef>
                <a:spcPct val="0"/>
              </a:spcBef>
              <a:spcAft>
                <a:spcPct val="0"/>
              </a:spcAft>
            </a:pPr>
            <a:endParaRPr lang="en-US" dirty="0">
              <a:solidFill>
                <a:srgbClr val="000000"/>
              </a:solidFill>
              <a:cs typeface="Verdana" pitchFamily="34" charset="0"/>
            </a:endParaRPr>
          </a:p>
        </p:txBody>
      </p:sp>
      <p:sp>
        <p:nvSpPr>
          <p:cNvPr id="686086" name="Rectangle 6"/>
          <p:cNvSpPr>
            <a:spLocks noGrp="1" noChangeArrowheads="1"/>
          </p:cNvSpPr>
          <p:nvPr>
            <p:ph type="title"/>
          </p:nvPr>
        </p:nvSpPr>
        <p:spPr>
          <a:xfrm>
            <a:off x="214934" y="196249"/>
            <a:ext cx="8909768" cy="685800"/>
          </a:xfrm>
        </p:spPr>
        <p:txBody>
          <a:bodyPr/>
          <a:lstStyle/>
          <a:p>
            <a:r>
              <a:rPr lang="en-US" sz="2800" dirty="0" smtClean="0"/>
              <a:t>2012 - 2</a:t>
            </a:r>
            <a:r>
              <a:rPr lang="en-US" sz="2800" baseline="30000" dirty="0" smtClean="0"/>
              <a:t>nd</a:t>
            </a:r>
            <a:r>
              <a:rPr lang="en-US" sz="2800" dirty="0" smtClean="0"/>
              <a:t> Gen Core to 3</a:t>
            </a:r>
            <a:r>
              <a:rPr lang="en-US" sz="2800" baseline="30000" dirty="0" smtClean="0"/>
              <a:t>rd</a:t>
            </a:r>
            <a:r>
              <a:rPr lang="en-US" sz="2800" dirty="0" smtClean="0"/>
              <a:t> Gen Core Transition Guide - Desktop</a:t>
            </a:r>
            <a:endParaRPr lang="en-US" sz="2000" b="0" dirty="0"/>
          </a:p>
        </p:txBody>
      </p:sp>
      <p:sp>
        <p:nvSpPr>
          <p:cNvPr id="121" name="Text Box 54"/>
          <p:cNvSpPr txBox="1">
            <a:spLocks noChangeArrowheads="1"/>
          </p:cNvSpPr>
          <p:nvPr/>
        </p:nvSpPr>
        <p:spPr bwMode="auto">
          <a:xfrm>
            <a:off x="3418662" y="6501862"/>
            <a:ext cx="1038981" cy="205909"/>
          </a:xfrm>
          <a:prstGeom prst="rect">
            <a:avLst/>
          </a:prstGeom>
          <a:noFill/>
          <a:ln w="28575">
            <a:noFill/>
            <a:miter lim="800000"/>
            <a:headEnd/>
            <a:tailEnd/>
          </a:ln>
        </p:spPr>
        <p:txBody>
          <a:bodyPr wrap="square" lIns="80495" tIns="40237" rIns="80495" bIns="40237">
            <a:spAutoFit/>
          </a:bodyPr>
          <a:lstStyle/>
          <a:p>
            <a:pPr defTabSz="820738" eaLnBrk="0" fontAlgn="base" hangingPunct="0">
              <a:lnSpc>
                <a:spcPct val="90000"/>
              </a:lnSpc>
              <a:spcBef>
                <a:spcPct val="0"/>
              </a:spcBef>
              <a:spcAft>
                <a:spcPct val="0"/>
              </a:spcAft>
            </a:pPr>
            <a:r>
              <a:rPr lang="en-US" sz="900" dirty="0" smtClean="0">
                <a:solidFill>
                  <a:srgbClr val="111111"/>
                </a:solidFill>
                <a:cs typeface="Verdana" pitchFamily="34" charset="0"/>
              </a:rPr>
              <a:t>2</a:t>
            </a:r>
            <a:r>
              <a:rPr lang="en-US" sz="900" baseline="30000" dirty="0" smtClean="0">
                <a:solidFill>
                  <a:srgbClr val="111111"/>
                </a:solidFill>
                <a:cs typeface="Verdana" pitchFamily="34" charset="0"/>
              </a:rPr>
              <a:t>nd</a:t>
            </a:r>
            <a:r>
              <a:rPr lang="en-US" sz="900" dirty="0" smtClean="0">
                <a:solidFill>
                  <a:srgbClr val="111111"/>
                </a:solidFill>
                <a:cs typeface="Verdana" pitchFamily="34" charset="0"/>
              </a:rPr>
              <a:t> Gen Core</a:t>
            </a:r>
            <a:endParaRPr lang="en-US" sz="900" dirty="0">
              <a:solidFill>
                <a:srgbClr val="111111"/>
              </a:solidFill>
              <a:cs typeface="Verdana" pitchFamily="34" charset="0"/>
            </a:endParaRPr>
          </a:p>
        </p:txBody>
      </p:sp>
      <p:sp>
        <p:nvSpPr>
          <p:cNvPr id="122" name="TextBox 146"/>
          <p:cNvSpPr>
            <a:spLocks noChangeArrowheads="1"/>
          </p:cNvSpPr>
          <p:nvPr/>
        </p:nvSpPr>
        <p:spPr bwMode="invGray">
          <a:xfrm>
            <a:off x="3062880" y="6497864"/>
            <a:ext cx="337097" cy="212278"/>
          </a:xfrm>
          <a:prstGeom prst="roundRect">
            <a:avLst>
              <a:gd name="adj" fmla="val 16667"/>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127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endParaRPr lang="en-US" sz="900" dirty="0">
              <a:solidFill>
                <a:srgbClr val="FFFFFF"/>
              </a:solidFill>
              <a:cs typeface="Verdana" pitchFamily="34" charset="0"/>
            </a:endParaRPr>
          </a:p>
        </p:txBody>
      </p:sp>
      <p:sp>
        <p:nvSpPr>
          <p:cNvPr id="220167" name="Text Box 12"/>
          <p:cNvSpPr txBox="1">
            <a:spLocks noChangeArrowheads="1"/>
          </p:cNvSpPr>
          <p:nvPr/>
        </p:nvSpPr>
        <p:spPr bwMode="white">
          <a:xfrm>
            <a:off x="219856" y="1966571"/>
            <a:ext cx="1265237" cy="369332"/>
          </a:xfrm>
          <a:prstGeom prst="rect">
            <a:avLst/>
          </a:prstGeom>
          <a:noFill/>
          <a:ln w="50800" algn="ctr">
            <a:noFill/>
            <a:miter lim="800000"/>
            <a:headEnd/>
            <a:tailEnd/>
          </a:ln>
        </p:spPr>
        <p:txBody>
          <a:bodyPr wrap="square" lIns="0" tIns="0" rIns="0" bIns="0">
            <a:spAutoFit/>
          </a:bodyPr>
          <a:lstStyle/>
          <a:p>
            <a:pPr algn="ctr" eaLnBrk="0" fontAlgn="base" hangingPunct="0">
              <a:spcBef>
                <a:spcPct val="0"/>
              </a:spcBef>
              <a:spcAft>
                <a:spcPct val="0"/>
              </a:spcAft>
            </a:pPr>
            <a:r>
              <a:rPr lang="en-US" sz="1200" b="1" dirty="0" smtClean="0">
                <a:solidFill>
                  <a:srgbClr val="FFFFFF"/>
                </a:solidFill>
                <a:cs typeface="Verdana" pitchFamily="34" charset="0"/>
              </a:rPr>
              <a:t>Mainstream</a:t>
            </a:r>
          </a:p>
          <a:p>
            <a:pPr algn="ctr" eaLnBrk="0" fontAlgn="base" hangingPunct="0">
              <a:spcBef>
                <a:spcPct val="0"/>
              </a:spcBef>
              <a:spcAft>
                <a:spcPct val="0"/>
              </a:spcAft>
            </a:pPr>
            <a:r>
              <a:rPr lang="en-US" sz="1200" b="1" dirty="0" smtClean="0">
                <a:solidFill>
                  <a:srgbClr val="FFFFFF"/>
                </a:solidFill>
                <a:cs typeface="Verdana" pitchFamily="34" charset="0"/>
              </a:rPr>
              <a:t>Performance</a:t>
            </a:r>
            <a:endParaRPr lang="en-US" sz="1200" b="1" dirty="0">
              <a:solidFill>
                <a:srgbClr val="FFFFFF"/>
              </a:solidFill>
              <a:cs typeface="Verdana" pitchFamily="34" charset="0"/>
            </a:endParaRPr>
          </a:p>
        </p:txBody>
      </p:sp>
      <p:sp>
        <p:nvSpPr>
          <p:cNvPr id="220168" name="Text Box 12"/>
          <p:cNvSpPr txBox="1">
            <a:spLocks noChangeArrowheads="1"/>
          </p:cNvSpPr>
          <p:nvPr/>
        </p:nvSpPr>
        <p:spPr bwMode="white">
          <a:xfrm>
            <a:off x="214934" y="993270"/>
            <a:ext cx="1320800" cy="369332"/>
          </a:xfrm>
          <a:prstGeom prst="rect">
            <a:avLst/>
          </a:prstGeom>
          <a:noFill/>
          <a:ln w="50800" algn="ctr">
            <a:noFill/>
            <a:miter lim="800000"/>
            <a:headEnd/>
            <a:tailEnd/>
          </a:ln>
        </p:spPr>
        <p:txBody>
          <a:bodyPr lIns="0" tIns="0" rIns="0" bIns="0">
            <a:spAutoFit/>
          </a:bodyPr>
          <a:lstStyle/>
          <a:p>
            <a:pPr algn="ctr" eaLnBrk="0" fontAlgn="base" hangingPunct="0">
              <a:spcBef>
                <a:spcPct val="0"/>
              </a:spcBef>
              <a:spcAft>
                <a:spcPct val="0"/>
              </a:spcAft>
            </a:pPr>
            <a:r>
              <a:rPr lang="en-US" sz="1200" b="1" dirty="0" smtClean="0">
                <a:solidFill>
                  <a:srgbClr val="FFFFFF"/>
                </a:solidFill>
                <a:cs typeface="Verdana" pitchFamily="34" charset="0"/>
              </a:rPr>
              <a:t>Premium</a:t>
            </a:r>
          </a:p>
          <a:p>
            <a:pPr algn="ctr" eaLnBrk="0" fontAlgn="base" hangingPunct="0">
              <a:spcBef>
                <a:spcPct val="0"/>
              </a:spcBef>
              <a:spcAft>
                <a:spcPct val="0"/>
              </a:spcAft>
            </a:pPr>
            <a:r>
              <a:rPr lang="en-US" sz="1200" b="1" dirty="0" smtClean="0">
                <a:solidFill>
                  <a:srgbClr val="FFFFFF"/>
                </a:solidFill>
                <a:cs typeface="Verdana" pitchFamily="34" charset="0"/>
              </a:rPr>
              <a:t>Performance</a:t>
            </a:r>
            <a:endParaRPr lang="en-US" sz="1200" b="1" dirty="0">
              <a:solidFill>
                <a:srgbClr val="FFFFFF"/>
              </a:solidFill>
              <a:cs typeface="Verdana" pitchFamily="34" charset="0"/>
            </a:endParaRPr>
          </a:p>
        </p:txBody>
      </p:sp>
      <p:sp>
        <p:nvSpPr>
          <p:cNvPr id="182" name="Text Box 12"/>
          <p:cNvSpPr txBox="1">
            <a:spLocks noChangeArrowheads="1"/>
          </p:cNvSpPr>
          <p:nvPr/>
        </p:nvSpPr>
        <p:spPr bwMode="white">
          <a:xfrm>
            <a:off x="290024" y="3683992"/>
            <a:ext cx="1182687" cy="184666"/>
          </a:xfrm>
          <a:prstGeom prst="rect">
            <a:avLst/>
          </a:prstGeom>
          <a:noFill/>
          <a:ln w="50800" algn="ctr">
            <a:noFill/>
            <a:miter lim="800000"/>
            <a:headEnd/>
            <a:tailEnd/>
          </a:ln>
        </p:spPr>
        <p:txBody>
          <a:bodyPr lIns="0" tIns="0" rIns="0" bIns="0">
            <a:spAutoFit/>
          </a:bodyPr>
          <a:lstStyle/>
          <a:p>
            <a:pPr algn="ctr" eaLnBrk="0" fontAlgn="base" hangingPunct="0">
              <a:spcBef>
                <a:spcPct val="0"/>
              </a:spcBef>
              <a:spcAft>
                <a:spcPct val="0"/>
              </a:spcAft>
            </a:pPr>
            <a:r>
              <a:rPr lang="en-US" sz="1200" b="1" dirty="0" smtClean="0">
                <a:solidFill>
                  <a:srgbClr val="FFFFFF"/>
                </a:solidFill>
                <a:cs typeface="Verdana" pitchFamily="34" charset="0"/>
              </a:rPr>
              <a:t>Transactional</a:t>
            </a:r>
            <a:endParaRPr lang="en-US" sz="1200" b="1" dirty="0">
              <a:solidFill>
                <a:srgbClr val="FFFFFF"/>
              </a:solidFill>
              <a:cs typeface="Verdana" pitchFamily="34" charset="0"/>
            </a:endParaRPr>
          </a:p>
        </p:txBody>
      </p:sp>
      <p:sp>
        <p:nvSpPr>
          <p:cNvPr id="187" name="Text Box 12"/>
          <p:cNvSpPr txBox="1">
            <a:spLocks noChangeArrowheads="1"/>
          </p:cNvSpPr>
          <p:nvPr/>
        </p:nvSpPr>
        <p:spPr bwMode="white">
          <a:xfrm>
            <a:off x="220967" y="4647471"/>
            <a:ext cx="1320800" cy="190836"/>
          </a:xfrm>
          <a:prstGeom prst="rect">
            <a:avLst/>
          </a:prstGeom>
          <a:noFill/>
          <a:ln w="50800" algn="ctr">
            <a:noFill/>
            <a:miter lim="800000"/>
            <a:headEnd/>
            <a:tailEnd/>
          </a:ln>
        </p:spPr>
        <p:txBody>
          <a:bodyPr lIns="0" tIns="0" rIns="0" bIns="0">
            <a:spAutoFit/>
          </a:bodyPr>
          <a:lstStyle/>
          <a:p>
            <a:pPr algn="ctr" eaLnBrk="0" fontAlgn="base" hangingPunct="0">
              <a:spcBef>
                <a:spcPct val="0"/>
              </a:spcBef>
              <a:spcAft>
                <a:spcPct val="0"/>
              </a:spcAft>
            </a:pPr>
            <a:r>
              <a:rPr lang="en-US" sz="1200" b="1" dirty="0" smtClean="0">
                <a:solidFill>
                  <a:srgbClr val="FFFFFF"/>
                </a:solidFill>
                <a:cs typeface="Verdana" pitchFamily="34" charset="0"/>
              </a:rPr>
              <a:t>Legacy</a:t>
            </a:r>
            <a:endParaRPr lang="en-US" sz="1200" b="1" dirty="0">
              <a:solidFill>
                <a:srgbClr val="FFFFFF"/>
              </a:solidFill>
              <a:cs typeface="Verdana" pitchFamily="34" charset="0"/>
            </a:endParaRPr>
          </a:p>
        </p:txBody>
      </p:sp>
      <p:pic>
        <p:nvPicPr>
          <p:cNvPr id="192" name="Picture 40" descr="pp_a_rgb_300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6801" y="4904639"/>
            <a:ext cx="651436" cy="469859"/>
          </a:xfrm>
          <a:prstGeom prst="rect">
            <a:avLst/>
          </a:prstGeom>
          <a:noFill/>
          <a:ln w="9525">
            <a:noFill/>
            <a:miter lim="800000"/>
            <a:headEnd/>
            <a:tailEnd/>
          </a:ln>
        </p:spPr>
      </p:pic>
      <p:sp>
        <p:nvSpPr>
          <p:cNvPr id="220186" name="Rectangle 91"/>
          <p:cNvSpPr>
            <a:spLocks noChangeArrowheads="1"/>
          </p:cNvSpPr>
          <p:nvPr/>
        </p:nvSpPr>
        <p:spPr bwMode="auto">
          <a:xfrm>
            <a:off x="7765625" y="749705"/>
            <a:ext cx="840295" cy="264688"/>
          </a:xfrm>
          <a:prstGeom prst="rect">
            <a:avLst/>
          </a:prstGeom>
          <a:noFill/>
          <a:ln w="19050">
            <a:noFill/>
            <a:miter lim="800000"/>
            <a:headEnd/>
            <a:tailEnd/>
          </a:ln>
        </p:spPr>
        <p:txBody>
          <a:bodyPr wrap="none">
            <a:spAutoFit/>
          </a:bodyPr>
          <a:lstStyle/>
          <a:p>
            <a:pPr algn="ctr" eaLnBrk="0" fontAlgn="base" hangingPunct="0">
              <a:lnSpc>
                <a:spcPct val="80000"/>
              </a:lnSpc>
              <a:spcBef>
                <a:spcPct val="50000"/>
              </a:spcBef>
              <a:spcAft>
                <a:spcPct val="0"/>
              </a:spcAft>
            </a:pPr>
            <a:r>
              <a:rPr lang="en-US" sz="1400" b="1" dirty="0" smtClean="0">
                <a:solidFill>
                  <a:srgbClr val="FFFFFF"/>
                </a:solidFill>
                <a:cs typeface="Verdana" pitchFamily="34" charset="0"/>
              </a:rPr>
              <a:t>1H ’13</a:t>
            </a:r>
            <a:endParaRPr lang="en-US" sz="1400" b="1" dirty="0">
              <a:solidFill>
                <a:srgbClr val="FFFFFF"/>
              </a:solidFill>
              <a:cs typeface="Verdana" pitchFamily="34" charset="0"/>
            </a:endParaRPr>
          </a:p>
        </p:txBody>
      </p:sp>
      <p:sp>
        <p:nvSpPr>
          <p:cNvPr id="220188" name="Rectangle 99"/>
          <p:cNvSpPr>
            <a:spLocks noChangeArrowheads="1"/>
          </p:cNvSpPr>
          <p:nvPr/>
        </p:nvSpPr>
        <p:spPr bwMode="auto">
          <a:xfrm>
            <a:off x="3310299" y="721897"/>
            <a:ext cx="841897" cy="264688"/>
          </a:xfrm>
          <a:prstGeom prst="rect">
            <a:avLst/>
          </a:prstGeom>
          <a:noFill/>
          <a:ln w="19050">
            <a:noFill/>
            <a:miter lim="800000"/>
            <a:headEnd/>
            <a:tailEnd/>
          </a:ln>
        </p:spPr>
        <p:txBody>
          <a:bodyPr wrap="none">
            <a:spAutoFit/>
          </a:bodyPr>
          <a:lstStyle/>
          <a:p>
            <a:pPr algn="ctr" eaLnBrk="0" fontAlgn="base" hangingPunct="0">
              <a:lnSpc>
                <a:spcPct val="80000"/>
              </a:lnSpc>
              <a:spcBef>
                <a:spcPct val="50000"/>
              </a:spcBef>
              <a:spcAft>
                <a:spcPct val="0"/>
              </a:spcAft>
            </a:pPr>
            <a:r>
              <a:rPr lang="en-US" sz="1400" b="1" dirty="0" smtClean="0">
                <a:solidFill>
                  <a:srgbClr val="FFFFFF"/>
                </a:solidFill>
                <a:cs typeface="Verdana" pitchFamily="34" charset="0"/>
              </a:rPr>
              <a:t>Q2 ’12</a:t>
            </a:r>
            <a:endParaRPr lang="en-US" sz="1400" b="1" dirty="0">
              <a:solidFill>
                <a:srgbClr val="FFFFFF"/>
              </a:solidFill>
              <a:cs typeface="Verdana" pitchFamily="34" charset="0"/>
            </a:endParaRPr>
          </a:p>
        </p:txBody>
      </p:sp>
      <p:sp>
        <p:nvSpPr>
          <p:cNvPr id="220189" name="Rectangle 99"/>
          <p:cNvSpPr>
            <a:spLocks noChangeArrowheads="1"/>
          </p:cNvSpPr>
          <p:nvPr/>
        </p:nvSpPr>
        <p:spPr bwMode="auto">
          <a:xfrm>
            <a:off x="4788262" y="718844"/>
            <a:ext cx="841897" cy="264688"/>
          </a:xfrm>
          <a:prstGeom prst="rect">
            <a:avLst/>
          </a:prstGeom>
          <a:noFill/>
          <a:ln w="19050">
            <a:noFill/>
            <a:miter lim="800000"/>
            <a:headEnd/>
            <a:tailEnd/>
          </a:ln>
        </p:spPr>
        <p:txBody>
          <a:bodyPr wrap="none">
            <a:spAutoFit/>
          </a:bodyPr>
          <a:lstStyle/>
          <a:p>
            <a:pPr algn="ctr" eaLnBrk="0" fontAlgn="base" hangingPunct="0">
              <a:lnSpc>
                <a:spcPct val="80000"/>
              </a:lnSpc>
              <a:spcBef>
                <a:spcPct val="50000"/>
              </a:spcBef>
              <a:spcAft>
                <a:spcPct val="0"/>
              </a:spcAft>
            </a:pPr>
            <a:r>
              <a:rPr lang="en-US" sz="1400" b="1" dirty="0" smtClean="0">
                <a:solidFill>
                  <a:srgbClr val="FFFFFF"/>
                </a:solidFill>
                <a:cs typeface="Verdana" pitchFamily="34" charset="0"/>
              </a:rPr>
              <a:t>Q3 ’12</a:t>
            </a:r>
            <a:endParaRPr lang="en-US" sz="1400" b="1" dirty="0">
              <a:solidFill>
                <a:srgbClr val="FFFFFF"/>
              </a:solidFill>
              <a:cs typeface="Verdana" pitchFamily="34" charset="0"/>
            </a:endParaRPr>
          </a:p>
        </p:txBody>
      </p:sp>
      <p:pic>
        <p:nvPicPr>
          <p:cNvPr id="153" name="Picture 3" descr="C:\Users\rwillard\Desktop\New folder\ci7vPro_d_rgb_3000.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1646" y="1363980"/>
            <a:ext cx="664214" cy="498162"/>
          </a:xfrm>
          <a:prstGeom prst="rect">
            <a:avLst/>
          </a:prstGeom>
          <a:noFill/>
        </p:spPr>
      </p:pic>
      <p:pic>
        <p:nvPicPr>
          <p:cNvPr id="154" name="Picture 4" descr="C:\Users\rwillard\Desktop\New folder\ci5vPro_d_rgb_3000.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2679" y="2442013"/>
            <a:ext cx="666162" cy="499622"/>
          </a:xfrm>
          <a:prstGeom prst="rect">
            <a:avLst/>
          </a:prstGeom>
          <a:noFill/>
        </p:spPr>
      </p:pic>
      <p:pic>
        <p:nvPicPr>
          <p:cNvPr id="155" name="Picture 3" descr="C:\Users\rwillard\Desktop\New folder\ci3_d_rgb_3000.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1680" y="3930233"/>
            <a:ext cx="741678" cy="556260"/>
          </a:xfrm>
          <a:prstGeom prst="rect">
            <a:avLst/>
          </a:prstGeom>
          <a:noFill/>
        </p:spPr>
      </p:pic>
      <p:sp>
        <p:nvSpPr>
          <p:cNvPr id="127" name="Text Box 13"/>
          <p:cNvSpPr txBox="1">
            <a:spLocks noChangeArrowheads="1"/>
          </p:cNvSpPr>
          <p:nvPr/>
        </p:nvSpPr>
        <p:spPr bwMode="auto">
          <a:xfrm>
            <a:off x="4808148" y="6507789"/>
            <a:ext cx="1013996" cy="205909"/>
          </a:xfrm>
          <a:prstGeom prst="rect">
            <a:avLst/>
          </a:prstGeom>
          <a:noFill/>
          <a:ln w="28575">
            <a:noFill/>
            <a:miter lim="800000"/>
            <a:headEnd/>
            <a:tailEnd/>
          </a:ln>
        </p:spPr>
        <p:txBody>
          <a:bodyPr wrap="square" lIns="80495" tIns="40237" rIns="80495" bIns="40237">
            <a:spAutoFit/>
          </a:bodyPr>
          <a:lstStyle/>
          <a:p>
            <a:pPr defTabSz="820738" eaLnBrk="0" fontAlgn="base" hangingPunct="0">
              <a:lnSpc>
                <a:spcPct val="90000"/>
              </a:lnSpc>
              <a:spcBef>
                <a:spcPct val="0"/>
              </a:spcBef>
              <a:spcAft>
                <a:spcPct val="0"/>
              </a:spcAft>
            </a:pPr>
            <a:r>
              <a:rPr lang="en-US" sz="900" dirty="0" smtClean="0">
                <a:solidFill>
                  <a:srgbClr val="000000"/>
                </a:solidFill>
                <a:cs typeface="Verdana" pitchFamily="34" charset="0"/>
              </a:rPr>
              <a:t>3</a:t>
            </a:r>
            <a:r>
              <a:rPr lang="en-US" sz="900" baseline="30000" dirty="0" smtClean="0">
                <a:solidFill>
                  <a:srgbClr val="000000"/>
                </a:solidFill>
                <a:cs typeface="Verdana" pitchFamily="34" charset="0"/>
              </a:rPr>
              <a:t>rd</a:t>
            </a:r>
            <a:r>
              <a:rPr lang="en-US" sz="900" dirty="0" smtClean="0">
                <a:solidFill>
                  <a:srgbClr val="000000"/>
                </a:solidFill>
                <a:cs typeface="Verdana" pitchFamily="34" charset="0"/>
              </a:rPr>
              <a:t> Gen Core</a:t>
            </a:r>
            <a:endParaRPr lang="en-US" sz="900" dirty="0">
              <a:solidFill>
                <a:srgbClr val="000000"/>
              </a:solidFill>
              <a:cs typeface="Verdana" pitchFamily="34" charset="0"/>
            </a:endParaRPr>
          </a:p>
        </p:txBody>
      </p:sp>
      <p:sp>
        <p:nvSpPr>
          <p:cNvPr id="129" name="TextBox 146"/>
          <p:cNvSpPr>
            <a:spLocks noChangeArrowheads="1"/>
          </p:cNvSpPr>
          <p:nvPr/>
        </p:nvSpPr>
        <p:spPr bwMode="gray">
          <a:xfrm>
            <a:off x="4457643" y="6475972"/>
            <a:ext cx="337098" cy="229089"/>
          </a:xfrm>
          <a:prstGeom prst="roundRect">
            <a:avLst>
              <a:gd name="adj" fmla="val 16667"/>
            </a:avLst>
          </a:prstGeom>
          <a:solidFill>
            <a:schemeClr val="accent3">
              <a:lumMod val="75000"/>
            </a:schemeClr>
          </a:solidFill>
          <a:ln w="12700">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defRPr/>
            </a:pPr>
            <a:endParaRPr lang="en-US" sz="900" dirty="0">
              <a:solidFill>
                <a:srgbClr val="000000"/>
              </a:solidFill>
              <a:cs typeface="Verdana" pitchFamily="34" charset="0"/>
            </a:endParaRPr>
          </a:p>
        </p:txBody>
      </p:sp>
      <p:sp>
        <p:nvSpPr>
          <p:cNvPr id="94" name="TextBox 146"/>
          <p:cNvSpPr>
            <a:spLocks noChangeArrowheads="1"/>
          </p:cNvSpPr>
          <p:nvPr/>
        </p:nvSpPr>
        <p:spPr bwMode="invGray">
          <a:xfrm>
            <a:off x="3323922" y="1057812"/>
            <a:ext cx="1124887" cy="300682"/>
          </a:xfrm>
          <a:prstGeom prst="roundRect">
            <a:avLst>
              <a:gd name="adj" fmla="val 16667"/>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381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r>
              <a:rPr lang="en-US" sz="1100" b="1" dirty="0">
                <a:cs typeface="Verdana" pitchFamily="34" charset="0"/>
              </a:rPr>
              <a:t>i7-2600</a:t>
            </a:r>
          </a:p>
        </p:txBody>
      </p:sp>
      <p:sp>
        <p:nvSpPr>
          <p:cNvPr id="90" name="TextBox 146"/>
          <p:cNvSpPr>
            <a:spLocks noChangeArrowheads="1"/>
          </p:cNvSpPr>
          <p:nvPr/>
        </p:nvSpPr>
        <p:spPr bwMode="invGray">
          <a:xfrm>
            <a:off x="6420864" y="1057812"/>
            <a:ext cx="1130301" cy="321733"/>
          </a:xfrm>
          <a:prstGeom prst="roundRect">
            <a:avLst>
              <a:gd name="adj" fmla="val 16667"/>
            </a:avLst>
          </a:prstGeom>
          <a:solidFill>
            <a:schemeClr val="accent3">
              <a:lumMod val="75000"/>
            </a:schemeClr>
          </a:solidFill>
          <a:ln w="381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r>
              <a:rPr lang="en-US" sz="1200" b="1" dirty="0">
                <a:solidFill>
                  <a:srgbClr val="FFFFFF"/>
                </a:solidFill>
                <a:cs typeface="Verdana" pitchFamily="34" charset="0"/>
              </a:rPr>
              <a:t>i7-3770</a:t>
            </a:r>
          </a:p>
        </p:txBody>
      </p:sp>
      <p:sp>
        <p:nvSpPr>
          <p:cNvPr id="117" name="TextBox 146"/>
          <p:cNvSpPr>
            <a:spLocks noChangeArrowheads="1"/>
          </p:cNvSpPr>
          <p:nvPr/>
        </p:nvSpPr>
        <p:spPr bwMode="invGray">
          <a:xfrm>
            <a:off x="3327460" y="1454771"/>
            <a:ext cx="1124887" cy="300682"/>
          </a:xfrm>
          <a:prstGeom prst="roundRect">
            <a:avLst>
              <a:gd name="adj" fmla="val 16667"/>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381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r>
              <a:rPr lang="en-US" sz="1100" b="1" dirty="0" smtClean="0">
                <a:cs typeface="Verdana" pitchFamily="34" charset="0"/>
              </a:rPr>
              <a:t>i7-2600S</a:t>
            </a:r>
            <a:endParaRPr lang="en-US" sz="1100" b="1" dirty="0">
              <a:cs typeface="Verdana" pitchFamily="34" charset="0"/>
            </a:endParaRPr>
          </a:p>
        </p:txBody>
      </p:sp>
      <p:sp>
        <p:nvSpPr>
          <p:cNvPr id="130" name="TextBox 146"/>
          <p:cNvSpPr>
            <a:spLocks noChangeArrowheads="1"/>
          </p:cNvSpPr>
          <p:nvPr/>
        </p:nvSpPr>
        <p:spPr bwMode="invGray">
          <a:xfrm>
            <a:off x="6424402" y="1454771"/>
            <a:ext cx="1130301" cy="321733"/>
          </a:xfrm>
          <a:prstGeom prst="roundRect">
            <a:avLst>
              <a:gd name="adj" fmla="val 16667"/>
            </a:avLst>
          </a:prstGeom>
          <a:solidFill>
            <a:schemeClr val="accent3">
              <a:lumMod val="75000"/>
            </a:schemeClr>
          </a:solidFill>
          <a:ln w="381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r>
              <a:rPr lang="en-US" sz="1200" b="1" dirty="0" smtClean="0">
                <a:solidFill>
                  <a:srgbClr val="FFFFFF"/>
                </a:solidFill>
                <a:cs typeface="Verdana" pitchFamily="34" charset="0"/>
              </a:rPr>
              <a:t>i7-3770S</a:t>
            </a:r>
            <a:endParaRPr lang="en-US" sz="1200" b="1" dirty="0">
              <a:solidFill>
                <a:srgbClr val="FFFFFF"/>
              </a:solidFill>
              <a:cs typeface="Verdana" pitchFamily="34" charset="0"/>
            </a:endParaRPr>
          </a:p>
        </p:txBody>
      </p:sp>
      <p:sp>
        <p:nvSpPr>
          <p:cNvPr id="133" name="TextBox 146"/>
          <p:cNvSpPr>
            <a:spLocks noChangeArrowheads="1"/>
          </p:cNvSpPr>
          <p:nvPr/>
        </p:nvSpPr>
        <p:spPr bwMode="invGray">
          <a:xfrm>
            <a:off x="3316827" y="1975788"/>
            <a:ext cx="1124887" cy="300682"/>
          </a:xfrm>
          <a:prstGeom prst="roundRect">
            <a:avLst>
              <a:gd name="adj" fmla="val 16667"/>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381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r>
              <a:rPr lang="en-US" sz="1100" b="1" dirty="0" smtClean="0">
                <a:cs typeface="Verdana" pitchFamily="34" charset="0"/>
              </a:rPr>
              <a:t>i5-2500</a:t>
            </a:r>
            <a:endParaRPr lang="en-US" sz="1100" b="1" dirty="0">
              <a:cs typeface="Verdana" pitchFamily="34" charset="0"/>
            </a:endParaRPr>
          </a:p>
        </p:txBody>
      </p:sp>
      <p:sp>
        <p:nvSpPr>
          <p:cNvPr id="134" name="TextBox 146"/>
          <p:cNvSpPr>
            <a:spLocks noChangeArrowheads="1"/>
          </p:cNvSpPr>
          <p:nvPr/>
        </p:nvSpPr>
        <p:spPr bwMode="invGray">
          <a:xfrm>
            <a:off x="6413769" y="1975788"/>
            <a:ext cx="1130301" cy="321733"/>
          </a:xfrm>
          <a:prstGeom prst="roundRect">
            <a:avLst>
              <a:gd name="adj" fmla="val 16667"/>
            </a:avLst>
          </a:prstGeom>
          <a:solidFill>
            <a:schemeClr val="accent3">
              <a:lumMod val="75000"/>
            </a:schemeClr>
          </a:solidFill>
          <a:ln w="381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r>
              <a:rPr lang="en-US" sz="1200" b="1" dirty="0" smtClean="0">
                <a:solidFill>
                  <a:srgbClr val="FFFFFF"/>
                </a:solidFill>
                <a:cs typeface="Verdana" pitchFamily="34" charset="0"/>
              </a:rPr>
              <a:t>i5-3570</a:t>
            </a:r>
            <a:endParaRPr lang="en-US" sz="1200" b="1" dirty="0">
              <a:solidFill>
                <a:srgbClr val="FFFFFF"/>
              </a:solidFill>
              <a:cs typeface="Verdana" pitchFamily="34" charset="0"/>
            </a:endParaRPr>
          </a:p>
        </p:txBody>
      </p:sp>
      <p:sp>
        <p:nvSpPr>
          <p:cNvPr id="142" name="TextBox 146"/>
          <p:cNvSpPr>
            <a:spLocks noChangeArrowheads="1"/>
          </p:cNvSpPr>
          <p:nvPr/>
        </p:nvSpPr>
        <p:spPr bwMode="invGray">
          <a:xfrm>
            <a:off x="3320365" y="2277050"/>
            <a:ext cx="1124887" cy="300682"/>
          </a:xfrm>
          <a:prstGeom prst="roundRect">
            <a:avLst>
              <a:gd name="adj" fmla="val 16667"/>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381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r>
              <a:rPr lang="en-US" sz="1100" b="1" dirty="0" smtClean="0">
                <a:cs typeface="Verdana" pitchFamily="34" charset="0"/>
              </a:rPr>
              <a:t>i5-2500S</a:t>
            </a:r>
            <a:endParaRPr lang="en-US" sz="1100" b="1" dirty="0">
              <a:cs typeface="Verdana" pitchFamily="34" charset="0"/>
            </a:endParaRPr>
          </a:p>
        </p:txBody>
      </p:sp>
      <p:sp>
        <p:nvSpPr>
          <p:cNvPr id="145" name="TextBox 146"/>
          <p:cNvSpPr>
            <a:spLocks noChangeArrowheads="1"/>
          </p:cNvSpPr>
          <p:nvPr/>
        </p:nvSpPr>
        <p:spPr bwMode="invGray">
          <a:xfrm>
            <a:off x="6417307" y="2277050"/>
            <a:ext cx="1130301" cy="321733"/>
          </a:xfrm>
          <a:prstGeom prst="roundRect">
            <a:avLst>
              <a:gd name="adj" fmla="val 16667"/>
            </a:avLst>
          </a:prstGeom>
          <a:solidFill>
            <a:schemeClr val="accent3">
              <a:lumMod val="75000"/>
            </a:schemeClr>
          </a:solidFill>
          <a:ln w="381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r>
              <a:rPr lang="en-US" sz="1200" b="1" dirty="0" smtClean="0">
                <a:solidFill>
                  <a:srgbClr val="FFFFFF"/>
                </a:solidFill>
                <a:cs typeface="Verdana" pitchFamily="34" charset="0"/>
              </a:rPr>
              <a:t>i5-3570S</a:t>
            </a:r>
            <a:endParaRPr lang="en-US" sz="1200" b="1" dirty="0">
              <a:solidFill>
                <a:srgbClr val="FFFFFF"/>
              </a:solidFill>
              <a:cs typeface="Verdana" pitchFamily="34" charset="0"/>
            </a:endParaRPr>
          </a:p>
        </p:txBody>
      </p:sp>
      <p:sp>
        <p:nvSpPr>
          <p:cNvPr id="151" name="TextBox 146"/>
          <p:cNvSpPr>
            <a:spLocks noChangeArrowheads="1"/>
          </p:cNvSpPr>
          <p:nvPr/>
        </p:nvSpPr>
        <p:spPr bwMode="invGray">
          <a:xfrm>
            <a:off x="3324737" y="2599669"/>
            <a:ext cx="1124887" cy="300682"/>
          </a:xfrm>
          <a:prstGeom prst="roundRect">
            <a:avLst>
              <a:gd name="adj" fmla="val 16667"/>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381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r>
              <a:rPr lang="en-US" sz="1100" b="1" dirty="0" smtClean="0">
                <a:cs typeface="Verdana" pitchFamily="34" charset="0"/>
              </a:rPr>
              <a:t>i5-2400</a:t>
            </a:r>
            <a:endParaRPr lang="en-US" sz="1100" b="1" dirty="0">
              <a:cs typeface="Verdana" pitchFamily="34" charset="0"/>
            </a:endParaRPr>
          </a:p>
        </p:txBody>
      </p:sp>
      <p:sp>
        <p:nvSpPr>
          <p:cNvPr id="156" name="TextBox 146"/>
          <p:cNvSpPr>
            <a:spLocks noChangeArrowheads="1"/>
          </p:cNvSpPr>
          <p:nvPr/>
        </p:nvSpPr>
        <p:spPr bwMode="invGray">
          <a:xfrm>
            <a:off x="6421679" y="2599669"/>
            <a:ext cx="1130301" cy="321733"/>
          </a:xfrm>
          <a:prstGeom prst="roundRect">
            <a:avLst>
              <a:gd name="adj" fmla="val 16667"/>
            </a:avLst>
          </a:prstGeom>
          <a:solidFill>
            <a:schemeClr val="accent3">
              <a:lumMod val="75000"/>
            </a:schemeClr>
          </a:solidFill>
          <a:ln w="381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r>
              <a:rPr lang="en-US" sz="1200" b="1" dirty="0" smtClean="0">
                <a:solidFill>
                  <a:srgbClr val="FFFFFF"/>
                </a:solidFill>
                <a:cs typeface="Verdana" pitchFamily="34" charset="0"/>
              </a:rPr>
              <a:t>i5-3470</a:t>
            </a:r>
            <a:endParaRPr lang="en-US" sz="1200" b="1" dirty="0">
              <a:solidFill>
                <a:srgbClr val="FFFFFF"/>
              </a:solidFill>
              <a:cs typeface="Verdana" pitchFamily="34" charset="0"/>
            </a:endParaRPr>
          </a:p>
        </p:txBody>
      </p:sp>
      <p:sp>
        <p:nvSpPr>
          <p:cNvPr id="161" name="TextBox 146"/>
          <p:cNvSpPr>
            <a:spLocks noChangeArrowheads="1"/>
          </p:cNvSpPr>
          <p:nvPr/>
        </p:nvSpPr>
        <p:spPr bwMode="invGray">
          <a:xfrm>
            <a:off x="3328275" y="2932830"/>
            <a:ext cx="1124887" cy="655250"/>
          </a:xfrm>
          <a:prstGeom prst="roundRect">
            <a:avLst>
              <a:gd name="adj" fmla="val 16667"/>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381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r>
              <a:rPr lang="en-US" sz="1100" b="1" dirty="0" smtClean="0">
                <a:cs typeface="Verdana" pitchFamily="34" charset="0"/>
              </a:rPr>
              <a:t>i5-2400S</a:t>
            </a:r>
            <a:endParaRPr lang="en-US" sz="1100" b="1" dirty="0">
              <a:cs typeface="Verdana" pitchFamily="34" charset="0"/>
            </a:endParaRPr>
          </a:p>
        </p:txBody>
      </p:sp>
      <p:sp>
        <p:nvSpPr>
          <p:cNvPr id="163" name="TextBox 146"/>
          <p:cNvSpPr>
            <a:spLocks noChangeArrowheads="1"/>
          </p:cNvSpPr>
          <p:nvPr/>
        </p:nvSpPr>
        <p:spPr bwMode="invGray">
          <a:xfrm>
            <a:off x="6425217" y="2932830"/>
            <a:ext cx="1130301" cy="321733"/>
          </a:xfrm>
          <a:prstGeom prst="roundRect">
            <a:avLst>
              <a:gd name="adj" fmla="val 16667"/>
            </a:avLst>
          </a:prstGeom>
          <a:solidFill>
            <a:schemeClr val="accent3">
              <a:lumMod val="75000"/>
            </a:schemeClr>
          </a:solidFill>
          <a:ln w="381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r>
              <a:rPr lang="en-US" sz="1200" b="1" dirty="0" smtClean="0">
                <a:solidFill>
                  <a:srgbClr val="FFFFFF"/>
                </a:solidFill>
                <a:cs typeface="Verdana" pitchFamily="34" charset="0"/>
              </a:rPr>
              <a:t>i5-3475S</a:t>
            </a:r>
            <a:endParaRPr lang="en-US" sz="1200" b="1" dirty="0">
              <a:solidFill>
                <a:srgbClr val="FFFFFF"/>
              </a:solidFill>
              <a:cs typeface="Verdana" pitchFamily="34" charset="0"/>
            </a:endParaRPr>
          </a:p>
        </p:txBody>
      </p:sp>
      <p:sp>
        <p:nvSpPr>
          <p:cNvPr id="166" name="TextBox 146"/>
          <p:cNvSpPr>
            <a:spLocks noChangeArrowheads="1"/>
          </p:cNvSpPr>
          <p:nvPr/>
        </p:nvSpPr>
        <p:spPr bwMode="invGray">
          <a:xfrm>
            <a:off x="6425217" y="3266347"/>
            <a:ext cx="1130301" cy="321733"/>
          </a:xfrm>
          <a:prstGeom prst="roundRect">
            <a:avLst>
              <a:gd name="adj" fmla="val 16667"/>
            </a:avLst>
          </a:prstGeom>
          <a:solidFill>
            <a:schemeClr val="accent3">
              <a:lumMod val="75000"/>
            </a:schemeClr>
          </a:solidFill>
          <a:ln w="381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r>
              <a:rPr lang="en-US" sz="1200" b="1" dirty="0" smtClean="0">
                <a:solidFill>
                  <a:srgbClr val="FFFFFF"/>
                </a:solidFill>
                <a:cs typeface="Verdana" pitchFamily="34" charset="0"/>
              </a:rPr>
              <a:t>i5-3470S</a:t>
            </a:r>
            <a:endParaRPr lang="en-US" sz="1200" b="1" dirty="0">
              <a:solidFill>
                <a:srgbClr val="FFFFFF"/>
              </a:solidFill>
              <a:cs typeface="Verdana" pitchFamily="34" charset="0"/>
            </a:endParaRPr>
          </a:p>
        </p:txBody>
      </p:sp>
      <p:cxnSp>
        <p:nvCxnSpPr>
          <p:cNvPr id="6" name="Straight Arrow Connector 5"/>
          <p:cNvCxnSpPr/>
          <p:nvPr/>
        </p:nvCxnSpPr>
        <p:spPr>
          <a:xfrm flipV="1">
            <a:off x="-1137684" y="3254563"/>
            <a:ext cx="10633" cy="1178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7" name="TextBox 146"/>
          <p:cNvSpPr>
            <a:spLocks noChangeArrowheads="1"/>
          </p:cNvSpPr>
          <p:nvPr/>
        </p:nvSpPr>
        <p:spPr bwMode="invGray">
          <a:xfrm>
            <a:off x="3324737" y="3822098"/>
            <a:ext cx="1124887" cy="300682"/>
          </a:xfrm>
          <a:prstGeom prst="roundRect">
            <a:avLst>
              <a:gd name="adj" fmla="val 16667"/>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381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r>
              <a:rPr lang="en-US" sz="1100" b="1" dirty="0" smtClean="0">
                <a:cs typeface="Verdana" pitchFamily="34" charset="0"/>
              </a:rPr>
              <a:t>i3-2130</a:t>
            </a:r>
            <a:endParaRPr lang="en-US" sz="1100" b="1" dirty="0">
              <a:cs typeface="Verdana" pitchFamily="34" charset="0"/>
            </a:endParaRPr>
          </a:p>
        </p:txBody>
      </p:sp>
      <p:sp>
        <p:nvSpPr>
          <p:cNvPr id="169" name="TextBox 146"/>
          <p:cNvSpPr>
            <a:spLocks noChangeArrowheads="1"/>
          </p:cNvSpPr>
          <p:nvPr/>
        </p:nvSpPr>
        <p:spPr bwMode="invGray">
          <a:xfrm>
            <a:off x="6421679" y="3822098"/>
            <a:ext cx="1130301" cy="321733"/>
          </a:xfrm>
          <a:prstGeom prst="roundRect">
            <a:avLst>
              <a:gd name="adj" fmla="val 16667"/>
            </a:avLst>
          </a:prstGeom>
          <a:solidFill>
            <a:schemeClr val="accent3">
              <a:lumMod val="75000"/>
            </a:schemeClr>
          </a:solidFill>
          <a:ln w="381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r>
              <a:rPr lang="en-US" sz="1200" b="1" dirty="0" smtClean="0">
                <a:solidFill>
                  <a:srgbClr val="FFFFFF"/>
                </a:solidFill>
                <a:cs typeface="Verdana" pitchFamily="34" charset="0"/>
              </a:rPr>
              <a:t>i3-3240</a:t>
            </a:r>
            <a:endParaRPr lang="en-US" sz="1200" b="1" dirty="0">
              <a:solidFill>
                <a:srgbClr val="FFFFFF"/>
              </a:solidFill>
              <a:cs typeface="Verdana" pitchFamily="34" charset="0"/>
            </a:endParaRPr>
          </a:p>
        </p:txBody>
      </p:sp>
      <p:sp>
        <p:nvSpPr>
          <p:cNvPr id="170" name="TextBox 146"/>
          <p:cNvSpPr>
            <a:spLocks noChangeArrowheads="1"/>
          </p:cNvSpPr>
          <p:nvPr/>
        </p:nvSpPr>
        <p:spPr bwMode="invGray">
          <a:xfrm>
            <a:off x="3328275" y="4187158"/>
            <a:ext cx="1124887" cy="300682"/>
          </a:xfrm>
          <a:prstGeom prst="roundRect">
            <a:avLst>
              <a:gd name="adj" fmla="val 16667"/>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381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r>
              <a:rPr lang="en-US" sz="1100" b="1" dirty="0" smtClean="0">
                <a:cs typeface="Verdana" pitchFamily="34" charset="0"/>
              </a:rPr>
              <a:t>i3-2120</a:t>
            </a:r>
            <a:endParaRPr lang="en-US" sz="1100" b="1" dirty="0">
              <a:cs typeface="Verdana" pitchFamily="34" charset="0"/>
            </a:endParaRPr>
          </a:p>
        </p:txBody>
      </p:sp>
      <p:sp>
        <p:nvSpPr>
          <p:cNvPr id="173" name="TextBox 146"/>
          <p:cNvSpPr>
            <a:spLocks noChangeArrowheads="1"/>
          </p:cNvSpPr>
          <p:nvPr/>
        </p:nvSpPr>
        <p:spPr bwMode="invGray">
          <a:xfrm>
            <a:off x="6425217" y="4187158"/>
            <a:ext cx="1130301" cy="321733"/>
          </a:xfrm>
          <a:prstGeom prst="roundRect">
            <a:avLst>
              <a:gd name="adj" fmla="val 16667"/>
            </a:avLst>
          </a:prstGeom>
          <a:solidFill>
            <a:schemeClr val="accent3">
              <a:lumMod val="75000"/>
            </a:schemeClr>
          </a:solidFill>
          <a:ln w="381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r>
              <a:rPr lang="en-US" sz="1200" b="1" dirty="0" smtClean="0">
                <a:solidFill>
                  <a:srgbClr val="FFFFFF"/>
                </a:solidFill>
                <a:cs typeface="Verdana" pitchFamily="34" charset="0"/>
              </a:rPr>
              <a:t>i5-3220</a:t>
            </a:r>
            <a:endParaRPr lang="en-US" sz="1200" b="1" dirty="0">
              <a:solidFill>
                <a:srgbClr val="FFFFFF"/>
              </a:solidFill>
              <a:cs typeface="Verdana" pitchFamily="34" charset="0"/>
            </a:endParaRPr>
          </a:p>
        </p:txBody>
      </p:sp>
      <p:sp>
        <p:nvSpPr>
          <p:cNvPr id="174" name="TextBox 146"/>
          <p:cNvSpPr>
            <a:spLocks noChangeArrowheads="1"/>
          </p:cNvSpPr>
          <p:nvPr/>
        </p:nvSpPr>
        <p:spPr bwMode="invGray">
          <a:xfrm>
            <a:off x="3320365" y="4677441"/>
            <a:ext cx="1124887" cy="300682"/>
          </a:xfrm>
          <a:prstGeom prst="roundRect">
            <a:avLst>
              <a:gd name="adj" fmla="val 16667"/>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381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r>
              <a:rPr lang="en-US" sz="1100" b="1" dirty="0" smtClean="0">
                <a:cs typeface="Verdana" pitchFamily="34" charset="0"/>
              </a:rPr>
              <a:t>G870</a:t>
            </a:r>
            <a:endParaRPr lang="en-US" sz="1100" b="1" dirty="0">
              <a:cs typeface="Verdana" pitchFamily="34" charset="0"/>
            </a:endParaRPr>
          </a:p>
        </p:txBody>
      </p:sp>
      <p:sp>
        <p:nvSpPr>
          <p:cNvPr id="176" name="TextBox 146"/>
          <p:cNvSpPr>
            <a:spLocks noChangeArrowheads="1"/>
          </p:cNvSpPr>
          <p:nvPr/>
        </p:nvSpPr>
        <p:spPr bwMode="invGray">
          <a:xfrm>
            <a:off x="3323903" y="4978703"/>
            <a:ext cx="1124887" cy="300682"/>
          </a:xfrm>
          <a:prstGeom prst="roundRect">
            <a:avLst>
              <a:gd name="adj" fmla="val 16667"/>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381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r>
              <a:rPr lang="en-US" sz="1100" b="1" dirty="0" smtClean="0">
                <a:cs typeface="Verdana" pitchFamily="34" charset="0"/>
              </a:rPr>
              <a:t>G860</a:t>
            </a:r>
            <a:endParaRPr lang="en-US" sz="1100" b="1" dirty="0">
              <a:cs typeface="Verdana" pitchFamily="34" charset="0"/>
            </a:endParaRPr>
          </a:p>
        </p:txBody>
      </p:sp>
      <p:sp>
        <p:nvSpPr>
          <p:cNvPr id="178" name="TextBox 146"/>
          <p:cNvSpPr>
            <a:spLocks noChangeArrowheads="1"/>
          </p:cNvSpPr>
          <p:nvPr/>
        </p:nvSpPr>
        <p:spPr bwMode="invGray">
          <a:xfrm>
            <a:off x="3328275" y="5301322"/>
            <a:ext cx="1124887" cy="300682"/>
          </a:xfrm>
          <a:prstGeom prst="roundRect">
            <a:avLst>
              <a:gd name="adj" fmla="val 16667"/>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381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r>
              <a:rPr lang="en-US" sz="1100" b="1" dirty="0" smtClean="0">
                <a:cs typeface="Verdana" pitchFamily="34" charset="0"/>
              </a:rPr>
              <a:t>G640</a:t>
            </a:r>
            <a:endParaRPr lang="en-US" sz="1100" b="1" dirty="0">
              <a:cs typeface="Verdana" pitchFamily="34" charset="0"/>
            </a:endParaRPr>
          </a:p>
        </p:txBody>
      </p:sp>
      <p:sp>
        <p:nvSpPr>
          <p:cNvPr id="185" name="TextBox 146"/>
          <p:cNvSpPr>
            <a:spLocks noChangeArrowheads="1"/>
          </p:cNvSpPr>
          <p:nvPr/>
        </p:nvSpPr>
        <p:spPr bwMode="invGray">
          <a:xfrm>
            <a:off x="3331813" y="5634483"/>
            <a:ext cx="1124887" cy="300682"/>
          </a:xfrm>
          <a:prstGeom prst="roundRect">
            <a:avLst>
              <a:gd name="adj" fmla="val 16667"/>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381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r>
              <a:rPr lang="en-US" sz="1100" b="1" dirty="0" smtClean="0">
                <a:cs typeface="Verdana" pitchFamily="34" charset="0"/>
              </a:rPr>
              <a:t>G550</a:t>
            </a:r>
            <a:endParaRPr lang="en-US" sz="1100" b="1" dirty="0">
              <a:cs typeface="Verdana" pitchFamily="34" charset="0"/>
            </a:endParaRPr>
          </a:p>
        </p:txBody>
      </p:sp>
      <p:sp>
        <p:nvSpPr>
          <p:cNvPr id="189" name="TextBox 146"/>
          <p:cNvSpPr>
            <a:spLocks noChangeArrowheads="1"/>
          </p:cNvSpPr>
          <p:nvPr/>
        </p:nvSpPr>
        <p:spPr bwMode="invGray">
          <a:xfrm>
            <a:off x="3331813" y="5968000"/>
            <a:ext cx="1124887" cy="300682"/>
          </a:xfrm>
          <a:prstGeom prst="roundRect">
            <a:avLst>
              <a:gd name="adj" fmla="val 16667"/>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381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r>
              <a:rPr lang="en-US" sz="1100" b="1" dirty="0" smtClean="0">
                <a:cs typeface="Verdana" pitchFamily="34" charset="0"/>
              </a:rPr>
              <a:t>G540</a:t>
            </a:r>
            <a:endParaRPr lang="en-US" sz="1100" b="1" dirty="0">
              <a:cs typeface="Verdana" pitchFamily="34" charset="0"/>
            </a:endParaRPr>
          </a:p>
        </p:txBody>
      </p:sp>
      <p:cxnSp>
        <p:nvCxnSpPr>
          <p:cNvPr id="8" name="Straight Connector 7"/>
          <p:cNvCxnSpPr/>
          <p:nvPr/>
        </p:nvCxnSpPr>
        <p:spPr>
          <a:xfrm>
            <a:off x="546801" y="5602004"/>
            <a:ext cx="8246325" cy="0"/>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3" name="TextBox 146"/>
          <p:cNvSpPr>
            <a:spLocks noChangeArrowheads="1"/>
          </p:cNvSpPr>
          <p:nvPr/>
        </p:nvSpPr>
        <p:spPr bwMode="invGray">
          <a:xfrm>
            <a:off x="6407735" y="4679500"/>
            <a:ext cx="1124887" cy="300682"/>
          </a:xfrm>
          <a:prstGeom prst="roundRect">
            <a:avLst>
              <a:gd name="adj" fmla="val 16667"/>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381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r>
              <a:rPr lang="en-US" sz="1100" b="1" dirty="0" smtClean="0">
                <a:cs typeface="Verdana" pitchFamily="34" charset="0"/>
              </a:rPr>
              <a:t>G870</a:t>
            </a:r>
            <a:endParaRPr lang="en-US" sz="1100" b="1" dirty="0">
              <a:cs typeface="Verdana" pitchFamily="34" charset="0"/>
            </a:endParaRPr>
          </a:p>
        </p:txBody>
      </p:sp>
      <p:sp>
        <p:nvSpPr>
          <p:cNvPr id="194" name="TextBox 146"/>
          <p:cNvSpPr>
            <a:spLocks noChangeArrowheads="1"/>
          </p:cNvSpPr>
          <p:nvPr/>
        </p:nvSpPr>
        <p:spPr bwMode="invGray">
          <a:xfrm>
            <a:off x="6411273" y="4980762"/>
            <a:ext cx="1124887" cy="300682"/>
          </a:xfrm>
          <a:prstGeom prst="roundRect">
            <a:avLst>
              <a:gd name="adj" fmla="val 16667"/>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381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r>
              <a:rPr lang="en-US" sz="1100" b="1" dirty="0" smtClean="0">
                <a:cs typeface="Verdana" pitchFamily="34" charset="0"/>
              </a:rPr>
              <a:t>G860</a:t>
            </a:r>
            <a:endParaRPr lang="en-US" sz="1100" b="1" dirty="0">
              <a:cs typeface="Verdana" pitchFamily="34" charset="0"/>
            </a:endParaRPr>
          </a:p>
        </p:txBody>
      </p:sp>
      <p:sp>
        <p:nvSpPr>
          <p:cNvPr id="195" name="TextBox 146"/>
          <p:cNvSpPr>
            <a:spLocks noChangeArrowheads="1"/>
          </p:cNvSpPr>
          <p:nvPr/>
        </p:nvSpPr>
        <p:spPr bwMode="invGray">
          <a:xfrm>
            <a:off x="6415645" y="5303381"/>
            <a:ext cx="1124887" cy="300682"/>
          </a:xfrm>
          <a:prstGeom prst="roundRect">
            <a:avLst>
              <a:gd name="adj" fmla="val 16667"/>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381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r>
              <a:rPr lang="en-US" sz="1100" b="1" dirty="0" smtClean="0">
                <a:cs typeface="Verdana" pitchFamily="34" charset="0"/>
              </a:rPr>
              <a:t>G640</a:t>
            </a:r>
            <a:endParaRPr lang="en-US" sz="1100" b="1" dirty="0">
              <a:cs typeface="Verdana" pitchFamily="34" charset="0"/>
            </a:endParaRPr>
          </a:p>
        </p:txBody>
      </p:sp>
      <p:sp>
        <p:nvSpPr>
          <p:cNvPr id="196" name="TextBox 146"/>
          <p:cNvSpPr>
            <a:spLocks noChangeArrowheads="1"/>
          </p:cNvSpPr>
          <p:nvPr/>
        </p:nvSpPr>
        <p:spPr bwMode="invGray">
          <a:xfrm>
            <a:off x="6419183" y="5636542"/>
            <a:ext cx="1124887" cy="300682"/>
          </a:xfrm>
          <a:prstGeom prst="roundRect">
            <a:avLst>
              <a:gd name="adj" fmla="val 16667"/>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381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r>
              <a:rPr lang="en-US" sz="1100" b="1" dirty="0" smtClean="0">
                <a:cs typeface="Verdana" pitchFamily="34" charset="0"/>
              </a:rPr>
              <a:t>G550</a:t>
            </a:r>
            <a:endParaRPr lang="en-US" sz="1100" b="1" dirty="0">
              <a:cs typeface="Verdana" pitchFamily="34" charset="0"/>
            </a:endParaRPr>
          </a:p>
        </p:txBody>
      </p:sp>
      <p:sp>
        <p:nvSpPr>
          <p:cNvPr id="197" name="TextBox 146"/>
          <p:cNvSpPr>
            <a:spLocks noChangeArrowheads="1"/>
          </p:cNvSpPr>
          <p:nvPr/>
        </p:nvSpPr>
        <p:spPr bwMode="invGray">
          <a:xfrm>
            <a:off x="6419183" y="5970059"/>
            <a:ext cx="1124887" cy="300682"/>
          </a:xfrm>
          <a:prstGeom prst="roundRect">
            <a:avLst>
              <a:gd name="adj" fmla="val 16667"/>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381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r>
              <a:rPr lang="en-US" sz="1100" b="1" dirty="0" smtClean="0">
                <a:cs typeface="Verdana" pitchFamily="34" charset="0"/>
              </a:rPr>
              <a:t>G540</a:t>
            </a:r>
            <a:endParaRPr lang="en-US" sz="1100" b="1" dirty="0">
              <a:cs typeface="Verdana" pitchFamily="34" charset="0"/>
            </a:endParaRPr>
          </a:p>
        </p:txBody>
      </p:sp>
      <p:cxnSp>
        <p:nvCxnSpPr>
          <p:cNvPr id="11" name="Straight Arrow Connector 10"/>
          <p:cNvCxnSpPr>
            <a:stCxn id="94" idx="3"/>
            <a:endCxn id="90" idx="1"/>
          </p:cNvCxnSpPr>
          <p:nvPr/>
        </p:nvCxnSpPr>
        <p:spPr>
          <a:xfrm>
            <a:off x="4448809" y="1208153"/>
            <a:ext cx="1972055" cy="10526"/>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8" name="Straight Arrow Connector 197"/>
          <p:cNvCxnSpPr/>
          <p:nvPr/>
        </p:nvCxnSpPr>
        <p:spPr>
          <a:xfrm>
            <a:off x="4456700" y="1594586"/>
            <a:ext cx="1972055" cy="10526"/>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9" name="Straight Arrow Connector 198"/>
          <p:cNvCxnSpPr/>
          <p:nvPr/>
        </p:nvCxnSpPr>
        <p:spPr>
          <a:xfrm>
            <a:off x="4455720" y="2113694"/>
            <a:ext cx="1972055" cy="10526"/>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0" name="Straight Arrow Connector 199"/>
          <p:cNvCxnSpPr/>
          <p:nvPr/>
        </p:nvCxnSpPr>
        <p:spPr>
          <a:xfrm>
            <a:off x="4454740" y="2448573"/>
            <a:ext cx="1972055" cy="10526"/>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1" name="Straight Arrow Connector 200"/>
          <p:cNvCxnSpPr/>
          <p:nvPr/>
        </p:nvCxnSpPr>
        <p:spPr>
          <a:xfrm>
            <a:off x="4453760" y="2751964"/>
            <a:ext cx="1972055" cy="10526"/>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2" name="Straight Arrow Connector 201"/>
          <p:cNvCxnSpPr/>
          <p:nvPr/>
        </p:nvCxnSpPr>
        <p:spPr>
          <a:xfrm flipV="1">
            <a:off x="4454740" y="3104222"/>
            <a:ext cx="1970095" cy="150341"/>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3" name="Straight Arrow Connector 202"/>
          <p:cNvCxnSpPr>
            <a:stCxn id="161" idx="3"/>
          </p:cNvCxnSpPr>
          <p:nvPr/>
        </p:nvCxnSpPr>
        <p:spPr>
          <a:xfrm>
            <a:off x="4453162" y="3260455"/>
            <a:ext cx="1954573" cy="161496"/>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4" name="Straight Arrow Connector 203"/>
          <p:cNvCxnSpPr/>
          <p:nvPr/>
        </p:nvCxnSpPr>
        <p:spPr>
          <a:xfrm>
            <a:off x="4464543" y="3967176"/>
            <a:ext cx="1972055" cy="10526"/>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p:nvPr/>
        </p:nvCxnSpPr>
        <p:spPr>
          <a:xfrm>
            <a:off x="4435680" y="4332236"/>
            <a:ext cx="1972055" cy="10526"/>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6" name="Text Box 12"/>
          <p:cNvSpPr txBox="1">
            <a:spLocks noChangeArrowheads="1"/>
          </p:cNvSpPr>
          <p:nvPr/>
        </p:nvSpPr>
        <p:spPr bwMode="white">
          <a:xfrm>
            <a:off x="4808148" y="4885824"/>
            <a:ext cx="1265237" cy="415498"/>
          </a:xfrm>
          <a:prstGeom prst="rect">
            <a:avLst/>
          </a:prstGeom>
          <a:noFill/>
          <a:ln w="50800" algn="ctr">
            <a:noFill/>
            <a:miter lim="800000"/>
            <a:headEnd/>
            <a:tailEnd/>
          </a:ln>
        </p:spPr>
        <p:txBody>
          <a:bodyPr wrap="square" lIns="0" tIns="0" rIns="0" bIns="0">
            <a:spAutoFit/>
          </a:bodyPr>
          <a:lstStyle/>
          <a:p>
            <a:pPr algn="ctr" eaLnBrk="0" fontAlgn="base" hangingPunct="0">
              <a:spcBef>
                <a:spcPct val="0"/>
              </a:spcBef>
              <a:spcAft>
                <a:spcPct val="0"/>
              </a:spcAft>
            </a:pPr>
            <a:r>
              <a:rPr lang="en-US" sz="900" b="1" dirty="0">
                <a:solidFill>
                  <a:srgbClr val="FF0000"/>
                </a:solidFill>
                <a:cs typeface="Verdana" pitchFamily="34" charset="0"/>
              </a:rPr>
              <a:t>N/A, </a:t>
            </a:r>
            <a:endParaRPr lang="en-US" sz="900" b="1" dirty="0" smtClean="0">
              <a:solidFill>
                <a:srgbClr val="FF0000"/>
              </a:solidFill>
              <a:cs typeface="Verdana" pitchFamily="34" charset="0"/>
            </a:endParaRPr>
          </a:p>
          <a:p>
            <a:pPr algn="ctr" eaLnBrk="0" fontAlgn="base" hangingPunct="0">
              <a:spcBef>
                <a:spcPct val="0"/>
              </a:spcBef>
              <a:spcAft>
                <a:spcPct val="0"/>
              </a:spcAft>
            </a:pPr>
            <a:r>
              <a:rPr lang="en-US" sz="900" b="1" dirty="0" smtClean="0">
                <a:solidFill>
                  <a:srgbClr val="FF0000"/>
                </a:solidFill>
                <a:cs typeface="Verdana" pitchFamily="34" charset="0"/>
              </a:rPr>
              <a:t>2nd </a:t>
            </a:r>
            <a:r>
              <a:rPr lang="en-US" sz="900" b="1" dirty="0">
                <a:solidFill>
                  <a:srgbClr val="FF0000"/>
                </a:solidFill>
                <a:cs typeface="Verdana" pitchFamily="34" charset="0"/>
              </a:rPr>
              <a:t>Gen still available</a:t>
            </a:r>
          </a:p>
        </p:txBody>
      </p:sp>
      <p:sp>
        <p:nvSpPr>
          <p:cNvPr id="207" name="Text Box 12"/>
          <p:cNvSpPr txBox="1">
            <a:spLocks noChangeArrowheads="1"/>
          </p:cNvSpPr>
          <p:nvPr/>
        </p:nvSpPr>
        <p:spPr bwMode="white">
          <a:xfrm>
            <a:off x="4896748" y="5735344"/>
            <a:ext cx="1265237" cy="415498"/>
          </a:xfrm>
          <a:prstGeom prst="rect">
            <a:avLst/>
          </a:prstGeom>
          <a:noFill/>
          <a:ln w="50800" algn="ctr">
            <a:noFill/>
            <a:miter lim="800000"/>
            <a:headEnd/>
            <a:tailEnd/>
          </a:ln>
        </p:spPr>
        <p:txBody>
          <a:bodyPr wrap="square" lIns="0" tIns="0" rIns="0" bIns="0">
            <a:spAutoFit/>
          </a:bodyPr>
          <a:lstStyle/>
          <a:p>
            <a:pPr algn="ctr" eaLnBrk="0" fontAlgn="base" hangingPunct="0">
              <a:spcBef>
                <a:spcPct val="0"/>
              </a:spcBef>
              <a:spcAft>
                <a:spcPct val="0"/>
              </a:spcAft>
            </a:pPr>
            <a:r>
              <a:rPr lang="en-US" sz="900" b="1" dirty="0">
                <a:solidFill>
                  <a:srgbClr val="FF0000"/>
                </a:solidFill>
                <a:cs typeface="Verdana" pitchFamily="34" charset="0"/>
              </a:rPr>
              <a:t>N/A, </a:t>
            </a:r>
            <a:endParaRPr lang="en-US" sz="900" b="1" dirty="0" smtClean="0">
              <a:solidFill>
                <a:srgbClr val="FF0000"/>
              </a:solidFill>
              <a:cs typeface="Verdana" pitchFamily="34" charset="0"/>
            </a:endParaRPr>
          </a:p>
          <a:p>
            <a:pPr algn="ctr" eaLnBrk="0" fontAlgn="base" hangingPunct="0">
              <a:spcBef>
                <a:spcPct val="0"/>
              </a:spcBef>
              <a:spcAft>
                <a:spcPct val="0"/>
              </a:spcAft>
            </a:pPr>
            <a:r>
              <a:rPr lang="en-US" sz="900" b="1" dirty="0" smtClean="0">
                <a:solidFill>
                  <a:srgbClr val="FF0000"/>
                </a:solidFill>
                <a:cs typeface="Verdana" pitchFamily="34" charset="0"/>
              </a:rPr>
              <a:t>2nd </a:t>
            </a:r>
            <a:r>
              <a:rPr lang="en-US" sz="900" b="1" dirty="0">
                <a:solidFill>
                  <a:srgbClr val="FF0000"/>
                </a:solidFill>
                <a:cs typeface="Verdana" pitchFamily="34" charset="0"/>
              </a:rPr>
              <a:t>Gen still available</a:t>
            </a:r>
          </a:p>
        </p:txBody>
      </p:sp>
      <p:pic>
        <p:nvPicPr>
          <p:cNvPr id="208" name="Picture 43" descr="cp_a_rgb_3000"/>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58661" y="5735344"/>
            <a:ext cx="627716" cy="423191"/>
          </a:xfrm>
          <a:prstGeom prst="rect">
            <a:avLst/>
          </a:prstGeom>
          <a:noFill/>
          <a:ln w="9525">
            <a:noFill/>
            <a:miter lim="800000"/>
            <a:headEnd/>
            <a:tailEnd/>
          </a:ln>
        </p:spPr>
      </p:pic>
      <p:pic>
        <p:nvPicPr>
          <p:cNvPr id="64" name="Picture 2" descr="C:\Users\mainscow\Desktop\HP Logos\HP_S_1C_PMS_2925.jpg"/>
          <p:cNvPicPr>
            <a:picLocks noChangeAspect="1" noChangeArrowheads="1"/>
          </p:cNvPicPr>
          <p:nvPr/>
        </p:nvPicPr>
        <p:blipFill>
          <a:blip r:embed="rId8" cstate="email">
            <a:extLst>
              <a:ext uri="{28A0092B-C50C-407E-A947-70E740481C1C}">
                <a14:useLocalDpi xmlns:a14="http://schemas.microsoft.com/office/drawing/2010/main"/>
              </a:ext>
            </a:extLst>
          </a:blip>
          <a:srcRect l="27130" t="26920" r="27926" b="27013"/>
          <a:stretch>
            <a:fillRect/>
          </a:stretch>
        </p:blipFill>
        <p:spPr bwMode="auto">
          <a:xfrm>
            <a:off x="8359005" y="106325"/>
            <a:ext cx="615478" cy="630865"/>
          </a:xfrm>
          <a:prstGeom prst="rect">
            <a:avLst/>
          </a:prstGeom>
          <a:noFill/>
        </p:spPr>
      </p:pic>
    </p:spTree>
    <p:extLst>
      <p:ext uri="{BB962C8B-B14F-4D97-AF65-F5344CB8AC3E}">
        <p14:creationId xmlns:p14="http://schemas.microsoft.com/office/powerpoint/2010/main" val="3763752580"/>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AutoShape 2"/>
          <p:cNvSpPr>
            <a:spLocks noChangeArrowheads="1"/>
          </p:cNvSpPr>
          <p:nvPr/>
        </p:nvSpPr>
        <p:spPr bwMode="gray">
          <a:xfrm>
            <a:off x="193661" y="998220"/>
            <a:ext cx="8799125" cy="1472472"/>
          </a:xfrm>
          <a:prstGeom prst="roundRect">
            <a:avLst>
              <a:gd name="adj" fmla="val 10509"/>
            </a:avLst>
          </a:prstGeom>
          <a:solidFill>
            <a:schemeClr val="tx2">
              <a:lumMod val="75000"/>
            </a:schemeClr>
          </a:solidFill>
          <a:ln w="19050">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nchor="ctr">
            <a:noAutofit/>
          </a:bodyPr>
          <a:lstStyle/>
          <a:p>
            <a:pPr algn="ctr" eaLnBrk="0" fontAlgn="base" hangingPunct="0">
              <a:lnSpc>
                <a:spcPct val="80000"/>
              </a:lnSpc>
              <a:spcBef>
                <a:spcPct val="50000"/>
              </a:spcBef>
              <a:spcAft>
                <a:spcPct val="0"/>
              </a:spcAft>
              <a:defRPr/>
            </a:pPr>
            <a:endParaRPr lang="en-US" sz="2000" dirty="0">
              <a:solidFill>
                <a:srgbClr val="111111"/>
              </a:solidFill>
              <a:cs typeface="Verdana" pitchFamily="34" charset="0"/>
            </a:endParaRPr>
          </a:p>
        </p:txBody>
      </p:sp>
      <p:sp>
        <p:nvSpPr>
          <p:cNvPr id="686084" name="AutoShape 4"/>
          <p:cNvSpPr>
            <a:spLocks noChangeArrowheads="1"/>
          </p:cNvSpPr>
          <p:nvPr/>
        </p:nvSpPr>
        <p:spPr bwMode="gray">
          <a:xfrm>
            <a:off x="160466" y="2589258"/>
            <a:ext cx="8799125" cy="1229438"/>
          </a:xfrm>
          <a:prstGeom prst="roundRect">
            <a:avLst>
              <a:gd name="adj" fmla="val 13390"/>
            </a:avLst>
          </a:prstGeom>
          <a:solidFill>
            <a:schemeClr val="tx2"/>
          </a:solidFill>
          <a:ln w="19050">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nchor="ctr">
            <a:noAutofit/>
          </a:bodyPr>
          <a:lstStyle/>
          <a:p>
            <a:pPr algn="ctr" eaLnBrk="0" fontAlgn="base" hangingPunct="0">
              <a:lnSpc>
                <a:spcPct val="80000"/>
              </a:lnSpc>
              <a:spcBef>
                <a:spcPct val="50000"/>
              </a:spcBef>
              <a:spcAft>
                <a:spcPct val="0"/>
              </a:spcAft>
              <a:defRPr/>
            </a:pPr>
            <a:endParaRPr lang="en-US" sz="2000" dirty="0">
              <a:solidFill>
                <a:srgbClr val="111111"/>
              </a:solidFill>
              <a:cs typeface="Verdana" pitchFamily="34" charset="0"/>
            </a:endParaRPr>
          </a:p>
        </p:txBody>
      </p:sp>
      <p:sp>
        <p:nvSpPr>
          <p:cNvPr id="180" name="AutoShape 2"/>
          <p:cNvSpPr>
            <a:spLocks noChangeArrowheads="1"/>
          </p:cNvSpPr>
          <p:nvPr/>
        </p:nvSpPr>
        <p:spPr bwMode="gray">
          <a:xfrm>
            <a:off x="193661" y="3980763"/>
            <a:ext cx="8786437" cy="1694037"/>
          </a:xfrm>
          <a:prstGeom prst="roundRect">
            <a:avLst>
              <a:gd name="adj" fmla="val 5389"/>
            </a:avLst>
          </a:prstGeom>
          <a:solidFill>
            <a:srgbClr val="7FC2F9"/>
          </a:solidFill>
          <a:ln w="19050">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gn="ctr" eaLnBrk="0" fontAlgn="base" hangingPunct="0">
              <a:spcBef>
                <a:spcPct val="0"/>
              </a:spcBef>
              <a:spcAft>
                <a:spcPct val="0"/>
              </a:spcAft>
            </a:pPr>
            <a:endParaRPr lang="en-US" dirty="0">
              <a:solidFill>
                <a:srgbClr val="000000"/>
              </a:solidFill>
              <a:cs typeface="Verdana" pitchFamily="34" charset="0"/>
            </a:endParaRPr>
          </a:p>
        </p:txBody>
      </p:sp>
      <p:sp>
        <p:nvSpPr>
          <p:cNvPr id="686086" name="Rectangle 6"/>
          <p:cNvSpPr>
            <a:spLocks noGrp="1" noChangeArrowheads="1"/>
          </p:cNvSpPr>
          <p:nvPr>
            <p:ph type="title"/>
          </p:nvPr>
        </p:nvSpPr>
        <p:spPr>
          <a:xfrm>
            <a:off x="214934" y="196249"/>
            <a:ext cx="8909768" cy="685800"/>
          </a:xfrm>
        </p:spPr>
        <p:txBody>
          <a:bodyPr/>
          <a:lstStyle/>
          <a:p>
            <a:r>
              <a:rPr lang="en-US" sz="2800" dirty="0" smtClean="0"/>
              <a:t>2012 - 2</a:t>
            </a:r>
            <a:r>
              <a:rPr lang="en-US" sz="2800" baseline="30000" dirty="0" smtClean="0"/>
              <a:t>nd</a:t>
            </a:r>
            <a:r>
              <a:rPr lang="en-US" sz="2800" dirty="0" smtClean="0"/>
              <a:t> Gen Core to 3</a:t>
            </a:r>
            <a:r>
              <a:rPr lang="en-US" sz="2800" baseline="30000" dirty="0" smtClean="0"/>
              <a:t>rd</a:t>
            </a:r>
            <a:r>
              <a:rPr lang="en-US" sz="2800" dirty="0" smtClean="0"/>
              <a:t> Gen Core Transition Guide - Mobile</a:t>
            </a:r>
            <a:endParaRPr lang="en-US" sz="2000" b="0" dirty="0"/>
          </a:p>
        </p:txBody>
      </p:sp>
      <p:sp>
        <p:nvSpPr>
          <p:cNvPr id="121" name="Text Box 54"/>
          <p:cNvSpPr txBox="1">
            <a:spLocks noChangeArrowheads="1"/>
          </p:cNvSpPr>
          <p:nvPr/>
        </p:nvSpPr>
        <p:spPr bwMode="auto">
          <a:xfrm>
            <a:off x="3598707" y="6462322"/>
            <a:ext cx="1038981" cy="205909"/>
          </a:xfrm>
          <a:prstGeom prst="rect">
            <a:avLst/>
          </a:prstGeom>
          <a:noFill/>
          <a:ln w="28575">
            <a:noFill/>
            <a:miter lim="800000"/>
            <a:headEnd/>
            <a:tailEnd/>
          </a:ln>
        </p:spPr>
        <p:txBody>
          <a:bodyPr wrap="square" lIns="80495" tIns="40237" rIns="80495" bIns="40237">
            <a:spAutoFit/>
          </a:bodyPr>
          <a:lstStyle/>
          <a:p>
            <a:pPr defTabSz="820738" eaLnBrk="0" fontAlgn="base" hangingPunct="0">
              <a:lnSpc>
                <a:spcPct val="90000"/>
              </a:lnSpc>
              <a:spcBef>
                <a:spcPct val="0"/>
              </a:spcBef>
              <a:spcAft>
                <a:spcPct val="0"/>
              </a:spcAft>
            </a:pPr>
            <a:r>
              <a:rPr lang="en-US" sz="900" b="1" dirty="0" smtClean="0">
                <a:solidFill>
                  <a:srgbClr val="111111"/>
                </a:solidFill>
                <a:cs typeface="Verdana" pitchFamily="34" charset="0"/>
              </a:rPr>
              <a:t>2</a:t>
            </a:r>
            <a:r>
              <a:rPr lang="en-US" sz="900" b="1" baseline="30000" dirty="0" smtClean="0">
                <a:solidFill>
                  <a:srgbClr val="111111"/>
                </a:solidFill>
                <a:cs typeface="Verdana" pitchFamily="34" charset="0"/>
              </a:rPr>
              <a:t>nd</a:t>
            </a:r>
            <a:r>
              <a:rPr lang="en-US" sz="900" b="1" dirty="0" smtClean="0">
                <a:solidFill>
                  <a:srgbClr val="111111"/>
                </a:solidFill>
                <a:cs typeface="Verdana" pitchFamily="34" charset="0"/>
              </a:rPr>
              <a:t> Gen Core</a:t>
            </a:r>
            <a:endParaRPr lang="en-US" sz="900" b="1" dirty="0">
              <a:solidFill>
                <a:srgbClr val="111111"/>
              </a:solidFill>
              <a:cs typeface="Verdana" pitchFamily="34" charset="0"/>
            </a:endParaRPr>
          </a:p>
        </p:txBody>
      </p:sp>
      <p:sp>
        <p:nvSpPr>
          <p:cNvPr id="122" name="TextBox 146"/>
          <p:cNvSpPr>
            <a:spLocks noChangeArrowheads="1"/>
          </p:cNvSpPr>
          <p:nvPr/>
        </p:nvSpPr>
        <p:spPr bwMode="invGray">
          <a:xfrm>
            <a:off x="3242925" y="6458324"/>
            <a:ext cx="337097" cy="212278"/>
          </a:xfrm>
          <a:prstGeom prst="roundRect">
            <a:avLst>
              <a:gd name="adj" fmla="val 16667"/>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127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endParaRPr lang="en-US" sz="900" b="1" dirty="0">
              <a:solidFill>
                <a:srgbClr val="FFFFFF"/>
              </a:solidFill>
              <a:cs typeface="Verdana" pitchFamily="34" charset="0"/>
            </a:endParaRPr>
          </a:p>
        </p:txBody>
      </p:sp>
      <p:sp>
        <p:nvSpPr>
          <p:cNvPr id="220167" name="Text Box 12"/>
          <p:cNvSpPr txBox="1">
            <a:spLocks noChangeArrowheads="1"/>
          </p:cNvSpPr>
          <p:nvPr/>
        </p:nvSpPr>
        <p:spPr bwMode="white">
          <a:xfrm>
            <a:off x="205362" y="2589258"/>
            <a:ext cx="1265237" cy="369332"/>
          </a:xfrm>
          <a:prstGeom prst="rect">
            <a:avLst/>
          </a:prstGeom>
          <a:noFill/>
          <a:ln w="50800" algn="ctr">
            <a:noFill/>
            <a:miter lim="800000"/>
            <a:headEnd/>
            <a:tailEnd/>
          </a:ln>
        </p:spPr>
        <p:txBody>
          <a:bodyPr wrap="square" lIns="0" tIns="0" rIns="0" bIns="0">
            <a:spAutoFit/>
          </a:bodyPr>
          <a:lstStyle/>
          <a:p>
            <a:pPr algn="ctr" eaLnBrk="0" fontAlgn="base" hangingPunct="0">
              <a:spcBef>
                <a:spcPct val="0"/>
              </a:spcBef>
              <a:spcAft>
                <a:spcPct val="0"/>
              </a:spcAft>
            </a:pPr>
            <a:r>
              <a:rPr lang="en-US" sz="1200" b="1" dirty="0" smtClean="0">
                <a:solidFill>
                  <a:srgbClr val="FFFFFF"/>
                </a:solidFill>
                <a:cs typeface="Verdana" pitchFamily="34" charset="0"/>
              </a:rPr>
              <a:t>Mainstream</a:t>
            </a:r>
          </a:p>
          <a:p>
            <a:pPr algn="ctr" eaLnBrk="0" fontAlgn="base" hangingPunct="0">
              <a:spcBef>
                <a:spcPct val="0"/>
              </a:spcBef>
              <a:spcAft>
                <a:spcPct val="0"/>
              </a:spcAft>
            </a:pPr>
            <a:r>
              <a:rPr lang="en-US" sz="1200" b="1" dirty="0" smtClean="0">
                <a:solidFill>
                  <a:srgbClr val="FFFFFF"/>
                </a:solidFill>
                <a:cs typeface="Verdana" pitchFamily="34" charset="0"/>
              </a:rPr>
              <a:t>Performance</a:t>
            </a:r>
            <a:endParaRPr lang="en-US" sz="1200" b="1" dirty="0">
              <a:solidFill>
                <a:srgbClr val="FFFFFF"/>
              </a:solidFill>
              <a:cs typeface="Verdana" pitchFamily="34" charset="0"/>
            </a:endParaRPr>
          </a:p>
        </p:txBody>
      </p:sp>
      <p:sp>
        <p:nvSpPr>
          <p:cNvPr id="220168" name="Text Box 12"/>
          <p:cNvSpPr txBox="1">
            <a:spLocks noChangeArrowheads="1"/>
          </p:cNvSpPr>
          <p:nvPr/>
        </p:nvSpPr>
        <p:spPr bwMode="white">
          <a:xfrm>
            <a:off x="214934" y="993270"/>
            <a:ext cx="1320800" cy="369332"/>
          </a:xfrm>
          <a:prstGeom prst="rect">
            <a:avLst/>
          </a:prstGeom>
          <a:noFill/>
          <a:ln w="50800" algn="ctr">
            <a:noFill/>
            <a:miter lim="800000"/>
            <a:headEnd/>
            <a:tailEnd/>
          </a:ln>
        </p:spPr>
        <p:txBody>
          <a:bodyPr lIns="0" tIns="0" rIns="0" bIns="0">
            <a:spAutoFit/>
          </a:bodyPr>
          <a:lstStyle/>
          <a:p>
            <a:pPr algn="ctr" eaLnBrk="0" fontAlgn="base" hangingPunct="0">
              <a:spcBef>
                <a:spcPct val="0"/>
              </a:spcBef>
              <a:spcAft>
                <a:spcPct val="0"/>
              </a:spcAft>
            </a:pPr>
            <a:r>
              <a:rPr lang="en-US" sz="1200" b="1" dirty="0" smtClean="0">
                <a:solidFill>
                  <a:srgbClr val="FFFFFF"/>
                </a:solidFill>
                <a:cs typeface="Verdana" pitchFamily="34" charset="0"/>
              </a:rPr>
              <a:t>Premium</a:t>
            </a:r>
          </a:p>
          <a:p>
            <a:pPr algn="ctr" eaLnBrk="0" fontAlgn="base" hangingPunct="0">
              <a:spcBef>
                <a:spcPct val="0"/>
              </a:spcBef>
              <a:spcAft>
                <a:spcPct val="0"/>
              </a:spcAft>
            </a:pPr>
            <a:r>
              <a:rPr lang="en-US" sz="1200" b="1" dirty="0" smtClean="0">
                <a:solidFill>
                  <a:srgbClr val="FFFFFF"/>
                </a:solidFill>
                <a:cs typeface="Verdana" pitchFamily="34" charset="0"/>
              </a:rPr>
              <a:t>Performance</a:t>
            </a:r>
            <a:endParaRPr lang="en-US" sz="1200" b="1" dirty="0">
              <a:solidFill>
                <a:srgbClr val="FFFFFF"/>
              </a:solidFill>
              <a:cs typeface="Verdana" pitchFamily="34" charset="0"/>
            </a:endParaRPr>
          </a:p>
        </p:txBody>
      </p:sp>
      <p:sp>
        <p:nvSpPr>
          <p:cNvPr id="187" name="Text Box 12"/>
          <p:cNvSpPr txBox="1">
            <a:spLocks noChangeArrowheads="1"/>
          </p:cNvSpPr>
          <p:nvPr/>
        </p:nvSpPr>
        <p:spPr bwMode="white">
          <a:xfrm>
            <a:off x="199694" y="4024336"/>
            <a:ext cx="1320800" cy="190836"/>
          </a:xfrm>
          <a:prstGeom prst="rect">
            <a:avLst/>
          </a:prstGeom>
          <a:noFill/>
          <a:ln w="50800" algn="ctr">
            <a:noFill/>
            <a:miter lim="800000"/>
            <a:headEnd/>
            <a:tailEnd/>
          </a:ln>
        </p:spPr>
        <p:txBody>
          <a:bodyPr lIns="0" tIns="0" rIns="0" bIns="0">
            <a:spAutoFit/>
          </a:bodyPr>
          <a:lstStyle/>
          <a:p>
            <a:pPr algn="ctr" eaLnBrk="0" fontAlgn="base" hangingPunct="0">
              <a:spcBef>
                <a:spcPct val="0"/>
              </a:spcBef>
              <a:spcAft>
                <a:spcPct val="0"/>
              </a:spcAft>
            </a:pPr>
            <a:r>
              <a:rPr lang="en-US" sz="1200" b="1" dirty="0" smtClean="0">
                <a:solidFill>
                  <a:srgbClr val="FFFFFF"/>
                </a:solidFill>
                <a:cs typeface="Verdana" pitchFamily="34" charset="0"/>
              </a:rPr>
              <a:t>Legacy</a:t>
            </a:r>
            <a:endParaRPr lang="en-US" sz="1200" b="1" dirty="0">
              <a:solidFill>
                <a:srgbClr val="FFFFFF"/>
              </a:solidFill>
              <a:cs typeface="Verdana" pitchFamily="34" charset="0"/>
            </a:endParaRPr>
          </a:p>
        </p:txBody>
      </p:sp>
      <p:sp>
        <p:nvSpPr>
          <p:cNvPr id="220186" name="Rectangle 91"/>
          <p:cNvSpPr>
            <a:spLocks noChangeArrowheads="1"/>
          </p:cNvSpPr>
          <p:nvPr/>
        </p:nvSpPr>
        <p:spPr bwMode="auto">
          <a:xfrm>
            <a:off x="7765625" y="749705"/>
            <a:ext cx="840295" cy="264688"/>
          </a:xfrm>
          <a:prstGeom prst="rect">
            <a:avLst/>
          </a:prstGeom>
          <a:noFill/>
          <a:ln w="19050">
            <a:noFill/>
            <a:miter lim="800000"/>
            <a:headEnd/>
            <a:tailEnd/>
          </a:ln>
        </p:spPr>
        <p:txBody>
          <a:bodyPr wrap="none">
            <a:spAutoFit/>
          </a:bodyPr>
          <a:lstStyle/>
          <a:p>
            <a:pPr algn="ctr" eaLnBrk="0" fontAlgn="base" hangingPunct="0">
              <a:lnSpc>
                <a:spcPct val="80000"/>
              </a:lnSpc>
              <a:spcBef>
                <a:spcPct val="50000"/>
              </a:spcBef>
              <a:spcAft>
                <a:spcPct val="0"/>
              </a:spcAft>
            </a:pPr>
            <a:r>
              <a:rPr lang="en-US" sz="1400" b="1" dirty="0" smtClean="0">
                <a:solidFill>
                  <a:srgbClr val="FFFFFF"/>
                </a:solidFill>
                <a:cs typeface="Verdana" pitchFamily="34" charset="0"/>
              </a:rPr>
              <a:t>1H ’13</a:t>
            </a:r>
            <a:endParaRPr lang="en-US" sz="1400" b="1" dirty="0">
              <a:solidFill>
                <a:srgbClr val="FFFFFF"/>
              </a:solidFill>
              <a:cs typeface="Verdana" pitchFamily="34" charset="0"/>
            </a:endParaRPr>
          </a:p>
        </p:txBody>
      </p:sp>
      <p:sp>
        <p:nvSpPr>
          <p:cNvPr id="220188" name="Rectangle 99"/>
          <p:cNvSpPr>
            <a:spLocks noChangeArrowheads="1"/>
          </p:cNvSpPr>
          <p:nvPr/>
        </p:nvSpPr>
        <p:spPr bwMode="auto">
          <a:xfrm>
            <a:off x="3310299" y="721897"/>
            <a:ext cx="841897" cy="264688"/>
          </a:xfrm>
          <a:prstGeom prst="rect">
            <a:avLst/>
          </a:prstGeom>
          <a:noFill/>
          <a:ln w="19050">
            <a:noFill/>
            <a:miter lim="800000"/>
            <a:headEnd/>
            <a:tailEnd/>
          </a:ln>
        </p:spPr>
        <p:txBody>
          <a:bodyPr wrap="none">
            <a:spAutoFit/>
          </a:bodyPr>
          <a:lstStyle/>
          <a:p>
            <a:pPr algn="ctr" eaLnBrk="0" fontAlgn="base" hangingPunct="0">
              <a:lnSpc>
                <a:spcPct val="80000"/>
              </a:lnSpc>
              <a:spcBef>
                <a:spcPct val="50000"/>
              </a:spcBef>
              <a:spcAft>
                <a:spcPct val="0"/>
              </a:spcAft>
            </a:pPr>
            <a:r>
              <a:rPr lang="en-US" sz="1400" b="1" dirty="0" smtClean="0">
                <a:solidFill>
                  <a:srgbClr val="FFFFFF"/>
                </a:solidFill>
                <a:cs typeface="Verdana" pitchFamily="34" charset="0"/>
              </a:rPr>
              <a:t>Q2 ’12</a:t>
            </a:r>
            <a:endParaRPr lang="en-US" sz="1400" b="1" dirty="0">
              <a:solidFill>
                <a:srgbClr val="FFFFFF"/>
              </a:solidFill>
              <a:cs typeface="Verdana" pitchFamily="34" charset="0"/>
            </a:endParaRPr>
          </a:p>
        </p:txBody>
      </p:sp>
      <p:sp>
        <p:nvSpPr>
          <p:cNvPr id="220189" name="Rectangle 99"/>
          <p:cNvSpPr>
            <a:spLocks noChangeArrowheads="1"/>
          </p:cNvSpPr>
          <p:nvPr/>
        </p:nvSpPr>
        <p:spPr bwMode="auto">
          <a:xfrm>
            <a:off x="4788262" y="718844"/>
            <a:ext cx="841897" cy="264688"/>
          </a:xfrm>
          <a:prstGeom prst="rect">
            <a:avLst/>
          </a:prstGeom>
          <a:noFill/>
          <a:ln w="19050">
            <a:noFill/>
            <a:miter lim="800000"/>
            <a:headEnd/>
            <a:tailEnd/>
          </a:ln>
        </p:spPr>
        <p:txBody>
          <a:bodyPr wrap="none">
            <a:spAutoFit/>
          </a:bodyPr>
          <a:lstStyle/>
          <a:p>
            <a:pPr algn="ctr" eaLnBrk="0" fontAlgn="base" hangingPunct="0">
              <a:lnSpc>
                <a:spcPct val="80000"/>
              </a:lnSpc>
              <a:spcBef>
                <a:spcPct val="50000"/>
              </a:spcBef>
              <a:spcAft>
                <a:spcPct val="0"/>
              </a:spcAft>
            </a:pPr>
            <a:r>
              <a:rPr lang="en-US" sz="1400" b="1" dirty="0" smtClean="0">
                <a:solidFill>
                  <a:srgbClr val="FFFFFF"/>
                </a:solidFill>
                <a:cs typeface="Verdana" pitchFamily="34" charset="0"/>
              </a:rPr>
              <a:t>Q3 ’12</a:t>
            </a:r>
            <a:endParaRPr lang="en-US" sz="1400" b="1" dirty="0">
              <a:solidFill>
                <a:srgbClr val="FFFFFF"/>
              </a:solidFill>
              <a:cs typeface="Verdana" pitchFamily="34" charset="0"/>
            </a:endParaRPr>
          </a:p>
        </p:txBody>
      </p:sp>
      <p:pic>
        <p:nvPicPr>
          <p:cNvPr id="153" name="Picture 3" descr="C:\Users\rwillard\Desktop\New folder\ci7vPro_d_rgb_3000.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1646" y="1363980"/>
            <a:ext cx="664214" cy="498162"/>
          </a:xfrm>
          <a:prstGeom prst="rect">
            <a:avLst/>
          </a:prstGeom>
          <a:noFill/>
        </p:spPr>
      </p:pic>
      <p:pic>
        <p:nvPicPr>
          <p:cNvPr id="154" name="Picture 4" descr="C:\Users\rwillard\Desktop\New folder\ci5vPro_d_rgb_3000.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8185" y="3064700"/>
            <a:ext cx="666162" cy="499622"/>
          </a:xfrm>
          <a:prstGeom prst="rect">
            <a:avLst/>
          </a:prstGeom>
          <a:noFill/>
        </p:spPr>
      </p:pic>
      <p:sp>
        <p:nvSpPr>
          <p:cNvPr id="127" name="Text Box 13"/>
          <p:cNvSpPr txBox="1">
            <a:spLocks noChangeArrowheads="1"/>
          </p:cNvSpPr>
          <p:nvPr/>
        </p:nvSpPr>
        <p:spPr bwMode="auto">
          <a:xfrm>
            <a:off x="4988193" y="6468249"/>
            <a:ext cx="1013996" cy="205909"/>
          </a:xfrm>
          <a:prstGeom prst="rect">
            <a:avLst/>
          </a:prstGeom>
          <a:noFill/>
          <a:ln w="28575">
            <a:noFill/>
            <a:miter lim="800000"/>
            <a:headEnd/>
            <a:tailEnd/>
          </a:ln>
        </p:spPr>
        <p:txBody>
          <a:bodyPr wrap="square" lIns="80495" tIns="40237" rIns="80495" bIns="40237">
            <a:spAutoFit/>
          </a:bodyPr>
          <a:lstStyle/>
          <a:p>
            <a:pPr defTabSz="820738" eaLnBrk="0" fontAlgn="base" hangingPunct="0">
              <a:lnSpc>
                <a:spcPct val="90000"/>
              </a:lnSpc>
              <a:spcBef>
                <a:spcPct val="0"/>
              </a:spcBef>
              <a:spcAft>
                <a:spcPct val="0"/>
              </a:spcAft>
            </a:pPr>
            <a:r>
              <a:rPr lang="en-US" sz="900" b="1" dirty="0" smtClean="0">
                <a:solidFill>
                  <a:srgbClr val="000000"/>
                </a:solidFill>
                <a:cs typeface="Verdana" pitchFamily="34" charset="0"/>
              </a:rPr>
              <a:t>3</a:t>
            </a:r>
            <a:r>
              <a:rPr lang="en-US" sz="900" b="1" baseline="30000" dirty="0" smtClean="0">
                <a:solidFill>
                  <a:srgbClr val="000000"/>
                </a:solidFill>
                <a:cs typeface="Verdana" pitchFamily="34" charset="0"/>
              </a:rPr>
              <a:t>rd</a:t>
            </a:r>
            <a:r>
              <a:rPr lang="en-US" sz="900" b="1" dirty="0" smtClean="0">
                <a:solidFill>
                  <a:srgbClr val="000000"/>
                </a:solidFill>
                <a:cs typeface="Verdana" pitchFamily="34" charset="0"/>
              </a:rPr>
              <a:t> Gen Core</a:t>
            </a:r>
            <a:endParaRPr lang="en-US" sz="900" b="1" dirty="0">
              <a:solidFill>
                <a:srgbClr val="000000"/>
              </a:solidFill>
              <a:cs typeface="Verdana" pitchFamily="34" charset="0"/>
            </a:endParaRPr>
          </a:p>
        </p:txBody>
      </p:sp>
      <p:sp>
        <p:nvSpPr>
          <p:cNvPr id="129" name="TextBox 146"/>
          <p:cNvSpPr>
            <a:spLocks noChangeArrowheads="1"/>
          </p:cNvSpPr>
          <p:nvPr/>
        </p:nvSpPr>
        <p:spPr bwMode="gray">
          <a:xfrm>
            <a:off x="4637688" y="6436432"/>
            <a:ext cx="337098" cy="229089"/>
          </a:xfrm>
          <a:prstGeom prst="roundRect">
            <a:avLst>
              <a:gd name="adj" fmla="val 16667"/>
            </a:avLst>
          </a:prstGeom>
          <a:solidFill>
            <a:schemeClr val="accent3">
              <a:lumMod val="75000"/>
            </a:schemeClr>
          </a:solidFill>
          <a:ln w="12700">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defRPr/>
            </a:pPr>
            <a:endParaRPr lang="en-US" sz="900" b="1" dirty="0">
              <a:solidFill>
                <a:srgbClr val="000000"/>
              </a:solidFill>
              <a:cs typeface="Verdana" pitchFamily="34" charset="0"/>
            </a:endParaRPr>
          </a:p>
        </p:txBody>
      </p:sp>
      <p:sp>
        <p:nvSpPr>
          <p:cNvPr id="94" name="TextBox 146"/>
          <p:cNvSpPr>
            <a:spLocks noChangeArrowheads="1"/>
          </p:cNvSpPr>
          <p:nvPr/>
        </p:nvSpPr>
        <p:spPr bwMode="invGray">
          <a:xfrm>
            <a:off x="3323922" y="1057812"/>
            <a:ext cx="1124887" cy="300682"/>
          </a:xfrm>
          <a:prstGeom prst="roundRect">
            <a:avLst>
              <a:gd name="adj" fmla="val 16667"/>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381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r>
              <a:rPr lang="en-US" sz="1100" b="1" dirty="0">
                <a:cs typeface="Verdana" pitchFamily="34" charset="0"/>
              </a:rPr>
              <a:t>i</a:t>
            </a:r>
            <a:r>
              <a:rPr lang="en-US" sz="1100" b="1" dirty="0" smtClean="0">
                <a:cs typeface="Verdana" pitchFamily="34" charset="0"/>
              </a:rPr>
              <a:t>7-2860QM</a:t>
            </a:r>
            <a:endParaRPr lang="en-US" sz="1100" b="1" dirty="0">
              <a:cs typeface="Verdana" pitchFamily="34" charset="0"/>
            </a:endParaRPr>
          </a:p>
        </p:txBody>
      </p:sp>
      <p:sp>
        <p:nvSpPr>
          <p:cNvPr id="90" name="TextBox 146"/>
          <p:cNvSpPr>
            <a:spLocks noChangeArrowheads="1"/>
          </p:cNvSpPr>
          <p:nvPr/>
        </p:nvSpPr>
        <p:spPr bwMode="invGray">
          <a:xfrm>
            <a:off x="6420864" y="1057812"/>
            <a:ext cx="1130301" cy="321733"/>
          </a:xfrm>
          <a:prstGeom prst="roundRect">
            <a:avLst>
              <a:gd name="adj" fmla="val 16667"/>
            </a:avLst>
          </a:prstGeom>
          <a:solidFill>
            <a:schemeClr val="accent3">
              <a:lumMod val="75000"/>
            </a:schemeClr>
          </a:solidFill>
          <a:ln w="381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r>
              <a:rPr lang="en-US" sz="1200" b="1" dirty="0">
                <a:solidFill>
                  <a:srgbClr val="FFFFFF"/>
                </a:solidFill>
                <a:cs typeface="Verdana" pitchFamily="34" charset="0"/>
              </a:rPr>
              <a:t>i7-3820QM</a:t>
            </a:r>
          </a:p>
        </p:txBody>
      </p:sp>
      <p:sp>
        <p:nvSpPr>
          <p:cNvPr id="117" name="TextBox 146"/>
          <p:cNvSpPr>
            <a:spLocks noChangeArrowheads="1"/>
          </p:cNvSpPr>
          <p:nvPr/>
        </p:nvSpPr>
        <p:spPr bwMode="invGray">
          <a:xfrm>
            <a:off x="3327460" y="1401606"/>
            <a:ext cx="1124887" cy="300682"/>
          </a:xfrm>
          <a:prstGeom prst="roundRect">
            <a:avLst>
              <a:gd name="adj" fmla="val 16667"/>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381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r>
              <a:rPr lang="en-US" sz="1100" b="1" dirty="0">
                <a:cs typeface="Verdana" pitchFamily="34" charset="0"/>
              </a:rPr>
              <a:t>i7-2760QM</a:t>
            </a:r>
          </a:p>
        </p:txBody>
      </p:sp>
      <p:sp>
        <p:nvSpPr>
          <p:cNvPr id="130" name="TextBox 146"/>
          <p:cNvSpPr>
            <a:spLocks noChangeArrowheads="1"/>
          </p:cNvSpPr>
          <p:nvPr/>
        </p:nvSpPr>
        <p:spPr bwMode="invGray">
          <a:xfrm>
            <a:off x="6424402" y="1401606"/>
            <a:ext cx="1130301" cy="321733"/>
          </a:xfrm>
          <a:prstGeom prst="roundRect">
            <a:avLst>
              <a:gd name="adj" fmla="val 16667"/>
            </a:avLst>
          </a:prstGeom>
          <a:solidFill>
            <a:schemeClr val="accent3">
              <a:lumMod val="75000"/>
            </a:schemeClr>
          </a:solidFill>
          <a:ln w="381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r>
              <a:rPr lang="en-US" sz="1200" b="1" dirty="0">
                <a:solidFill>
                  <a:srgbClr val="FFFFFF"/>
                </a:solidFill>
                <a:cs typeface="Verdana" pitchFamily="34" charset="0"/>
              </a:rPr>
              <a:t>i7-3720QM</a:t>
            </a:r>
          </a:p>
        </p:txBody>
      </p:sp>
      <p:sp>
        <p:nvSpPr>
          <p:cNvPr id="133" name="TextBox 146"/>
          <p:cNvSpPr>
            <a:spLocks noChangeArrowheads="1"/>
          </p:cNvSpPr>
          <p:nvPr/>
        </p:nvSpPr>
        <p:spPr bwMode="invGray">
          <a:xfrm>
            <a:off x="3283632" y="2742967"/>
            <a:ext cx="1124887" cy="300682"/>
          </a:xfrm>
          <a:prstGeom prst="roundRect">
            <a:avLst>
              <a:gd name="adj" fmla="val 16667"/>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381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r>
              <a:rPr lang="en-US" sz="1100" b="1" dirty="0">
                <a:cs typeface="Verdana" pitchFamily="34" charset="0"/>
              </a:rPr>
              <a:t>i5-2540M</a:t>
            </a:r>
          </a:p>
        </p:txBody>
      </p:sp>
      <p:sp>
        <p:nvSpPr>
          <p:cNvPr id="134" name="TextBox 146"/>
          <p:cNvSpPr>
            <a:spLocks noChangeArrowheads="1"/>
          </p:cNvSpPr>
          <p:nvPr/>
        </p:nvSpPr>
        <p:spPr bwMode="invGray">
          <a:xfrm>
            <a:off x="6380574" y="2742967"/>
            <a:ext cx="1130301" cy="321733"/>
          </a:xfrm>
          <a:prstGeom prst="roundRect">
            <a:avLst>
              <a:gd name="adj" fmla="val 16667"/>
            </a:avLst>
          </a:prstGeom>
          <a:solidFill>
            <a:schemeClr val="accent3">
              <a:lumMod val="75000"/>
            </a:schemeClr>
          </a:solidFill>
          <a:ln w="381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r>
              <a:rPr lang="en-US" sz="1200" b="1" dirty="0">
                <a:solidFill>
                  <a:srgbClr val="FFFFFF"/>
                </a:solidFill>
                <a:cs typeface="Verdana" pitchFamily="34" charset="0"/>
              </a:rPr>
              <a:t>i5-3360M</a:t>
            </a:r>
          </a:p>
        </p:txBody>
      </p:sp>
      <p:sp>
        <p:nvSpPr>
          <p:cNvPr id="142" name="TextBox 146"/>
          <p:cNvSpPr>
            <a:spLocks noChangeArrowheads="1"/>
          </p:cNvSpPr>
          <p:nvPr/>
        </p:nvSpPr>
        <p:spPr bwMode="invGray">
          <a:xfrm>
            <a:off x="3287170" y="3044229"/>
            <a:ext cx="1124887" cy="300682"/>
          </a:xfrm>
          <a:prstGeom prst="roundRect">
            <a:avLst>
              <a:gd name="adj" fmla="val 16667"/>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381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r>
              <a:rPr lang="en-US" sz="1100" b="1" dirty="0">
                <a:cs typeface="Verdana" pitchFamily="34" charset="0"/>
              </a:rPr>
              <a:t>i5-2520M</a:t>
            </a:r>
          </a:p>
        </p:txBody>
      </p:sp>
      <p:sp>
        <p:nvSpPr>
          <p:cNvPr id="145" name="TextBox 146"/>
          <p:cNvSpPr>
            <a:spLocks noChangeArrowheads="1"/>
          </p:cNvSpPr>
          <p:nvPr/>
        </p:nvSpPr>
        <p:spPr bwMode="invGray">
          <a:xfrm>
            <a:off x="6384112" y="3044229"/>
            <a:ext cx="1130301" cy="321733"/>
          </a:xfrm>
          <a:prstGeom prst="roundRect">
            <a:avLst>
              <a:gd name="adj" fmla="val 16667"/>
            </a:avLst>
          </a:prstGeom>
          <a:solidFill>
            <a:schemeClr val="accent3">
              <a:lumMod val="75000"/>
            </a:schemeClr>
          </a:solidFill>
          <a:ln w="381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r>
              <a:rPr lang="en-US" sz="1200" b="1" dirty="0">
                <a:solidFill>
                  <a:srgbClr val="FFFFFF"/>
                </a:solidFill>
                <a:cs typeface="Verdana" pitchFamily="34" charset="0"/>
              </a:rPr>
              <a:t>i5-3320M</a:t>
            </a:r>
          </a:p>
        </p:txBody>
      </p:sp>
      <p:sp>
        <p:nvSpPr>
          <p:cNvPr id="151" name="TextBox 146"/>
          <p:cNvSpPr>
            <a:spLocks noChangeArrowheads="1"/>
          </p:cNvSpPr>
          <p:nvPr/>
        </p:nvSpPr>
        <p:spPr bwMode="invGray">
          <a:xfrm>
            <a:off x="3291542" y="3366848"/>
            <a:ext cx="1124887" cy="300682"/>
          </a:xfrm>
          <a:prstGeom prst="roundRect">
            <a:avLst>
              <a:gd name="adj" fmla="val 16667"/>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381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r>
              <a:rPr lang="en-US" sz="1100" b="1" dirty="0">
                <a:cs typeface="Verdana" pitchFamily="34" charset="0"/>
              </a:rPr>
              <a:t>i5-2557M</a:t>
            </a:r>
          </a:p>
        </p:txBody>
      </p:sp>
      <p:sp>
        <p:nvSpPr>
          <p:cNvPr id="156" name="TextBox 146"/>
          <p:cNvSpPr>
            <a:spLocks noChangeArrowheads="1"/>
          </p:cNvSpPr>
          <p:nvPr/>
        </p:nvSpPr>
        <p:spPr bwMode="invGray">
          <a:xfrm>
            <a:off x="6388484" y="3366848"/>
            <a:ext cx="1130301" cy="321733"/>
          </a:xfrm>
          <a:prstGeom prst="roundRect">
            <a:avLst>
              <a:gd name="adj" fmla="val 16667"/>
            </a:avLst>
          </a:prstGeom>
          <a:solidFill>
            <a:schemeClr val="accent3">
              <a:lumMod val="75000"/>
            </a:schemeClr>
          </a:solidFill>
          <a:ln w="381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r>
              <a:rPr lang="en-US" sz="1200" b="1" dirty="0">
                <a:solidFill>
                  <a:srgbClr val="FFFFFF"/>
                </a:solidFill>
                <a:cs typeface="Verdana" pitchFamily="34" charset="0"/>
              </a:rPr>
              <a:t>i5-3427U</a:t>
            </a:r>
          </a:p>
        </p:txBody>
      </p:sp>
      <p:cxnSp>
        <p:nvCxnSpPr>
          <p:cNvPr id="6" name="Straight Arrow Connector 5"/>
          <p:cNvCxnSpPr/>
          <p:nvPr/>
        </p:nvCxnSpPr>
        <p:spPr>
          <a:xfrm flipV="1">
            <a:off x="-1137684" y="3254563"/>
            <a:ext cx="10633" cy="1178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5" name="TextBox 146"/>
          <p:cNvSpPr>
            <a:spLocks noChangeArrowheads="1"/>
          </p:cNvSpPr>
          <p:nvPr/>
        </p:nvSpPr>
        <p:spPr bwMode="invGray">
          <a:xfrm>
            <a:off x="3297638" y="4230703"/>
            <a:ext cx="1124887" cy="300682"/>
          </a:xfrm>
          <a:prstGeom prst="roundRect">
            <a:avLst>
              <a:gd name="adj" fmla="val 16667"/>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381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r>
              <a:rPr lang="en-US" sz="1100" b="1" dirty="0" smtClean="0">
                <a:cs typeface="Verdana" pitchFamily="34" charset="0"/>
              </a:rPr>
              <a:t>B840</a:t>
            </a:r>
            <a:endParaRPr lang="en-US" sz="1100" b="1" dirty="0">
              <a:cs typeface="Verdana" pitchFamily="34" charset="0"/>
            </a:endParaRPr>
          </a:p>
        </p:txBody>
      </p:sp>
      <p:sp>
        <p:nvSpPr>
          <p:cNvPr id="189" name="TextBox 146"/>
          <p:cNvSpPr>
            <a:spLocks noChangeArrowheads="1"/>
          </p:cNvSpPr>
          <p:nvPr/>
        </p:nvSpPr>
        <p:spPr bwMode="invGray">
          <a:xfrm>
            <a:off x="3297638" y="4564220"/>
            <a:ext cx="1124887" cy="300682"/>
          </a:xfrm>
          <a:prstGeom prst="roundRect">
            <a:avLst>
              <a:gd name="adj" fmla="val 16667"/>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381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r>
              <a:rPr lang="en-US" sz="1100" b="1" dirty="0" smtClean="0">
                <a:cs typeface="Verdana" pitchFamily="34" charset="0"/>
              </a:rPr>
              <a:t>B820</a:t>
            </a:r>
            <a:endParaRPr lang="en-US" sz="1100" b="1" dirty="0">
              <a:cs typeface="Verdana" pitchFamily="34" charset="0"/>
            </a:endParaRPr>
          </a:p>
        </p:txBody>
      </p:sp>
      <p:sp>
        <p:nvSpPr>
          <p:cNvPr id="196" name="TextBox 146"/>
          <p:cNvSpPr>
            <a:spLocks noChangeArrowheads="1"/>
          </p:cNvSpPr>
          <p:nvPr/>
        </p:nvSpPr>
        <p:spPr bwMode="invGray">
          <a:xfrm>
            <a:off x="6385008" y="4232762"/>
            <a:ext cx="1124887" cy="300682"/>
          </a:xfrm>
          <a:prstGeom prst="roundRect">
            <a:avLst>
              <a:gd name="adj" fmla="val 16667"/>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381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r>
              <a:rPr lang="en-US" sz="1100" b="1" dirty="0" smtClean="0">
                <a:cs typeface="Verdana" pitchFamily="34" charset="0"/>
              </a:rPr>
              <a:t>B840</a:t>
            </a:r>
            <a:endParaRPr lang="en-US" sz="1100" b="1" dirty="0">
              <a:cs typeface="Verdana" pitchFamily="34" charset="0"/>
            </a:endParaRPr>
          </a:p>
        </p:txBody>
      </p:sp>
      <p:sp>
        <p:nvSpPr>
          <p:cNvPr id="197" name="TextBox 146"/>
          <p:cNvSpPr>
            <a:spLocks noChangeArrowheads="1"/>
          </p:cNvSpPr>
          <p:nvPr/>
        </p:nvSpPr>
        <p:spPr bwMode="invGray">
          <a:xfrm>
            <a:off x="6385008" y="4566279"/>
            <a:ext cx="1124887" cy="300682"/>
          </a:xfrm>
          <a:prstGeom prst="roundRect">
            <a:avLst>
              <a:gd name="adj" fmla="val 16667"/>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381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r>
              <a:rPr lang="en-US" sz="1100" b="1" dirty="0" smtClean="0">
                <a:cs typeface="Verdana" pitchFamily="34" charset="0"/>
              </a:rPr>
              <a:t>B820</a:t>
            </a:r>
            <a:endParaRPr lang="en-US" sz="1100" b="1" dirty="0">
              <a:cs typeface="Verdana" pitchFamily="34" charset="0"/>
            </a:endParaRPr>
          </a:p>
        </p:txBody>
      </p:sp>
      <p:cxnSp>
        <p:nvCxnSpPr>
          <p:cNvPr id="11" name="Straight Arrow Connector 10"/>
          <p:cNvCxnSpPr>
            <a:stCxn id="94" idx="3"/>
            <a:endCxn id="90" idx="1"/>
          </p:cNvCxnSpPr>
          <p:nvPr/>
        </p:nvCxnSpPr>
        <p:spPr>
          <a:xfrm>
            <a:off x="4448809" y="1208153"/>
            <a:ext cx="1972055" cy="10526"/>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8" name="Straight Arrow Connector 197"/>
          <p:cNvCxnSpPr/>
          <p:nvPr/>
        </p:nvCxnSpPr>
        <p:spPr>
          <a:xfrm>
            <a:off x="4456700" y="1541421"/>
            <a:ext cx="1972055" cy="10526"/>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9" name="Straight Arrow Connector 198"/>
          <p:cNvCxnSpPr/>
          <p:nvPr/>
        </p:nvCxnSpPr>
        <p:spPr>
          <a:xfrm>
            <a:off x="4422525" y="2880873"/>
            <a:ext cx="1972055" cy="10526"/>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0" name="Straight Arrow Connector 199"/>
          <p:cNvCxnSpPr/>
          <p:nvPr/>
        </p:nvCxnSpPr>
        <p:spPr>
          <a:xfrm>
            <a:off x="4421545" y="3215752"/>
            <a:ext cx="1972055" cy="10526"/>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7" name="Text Box 12"/>
          <p:cNvSpPr txBox="1">
            <a:spLocks noChangeArrowheads="1"/>
          </p:cNvSpPr>
          <p:nvPr/>
        </p:nvSpPr>
        <p:spPr bwMode="white">
          <a:xfrm>
            <a:off x="4862573" y="4331564"/>
            <a:ext cx="1265237" cy="415498"/>
          </a:xfrm>
          <a:prstGeom prst="rect">
            <a:avLst/>
          </a:prstGeom>
          <a:noFill/>
          <a:ln w="50800" algn="ctr">
            <a:noFill/>
            <a:miter lim="800000"/>
            <a:headEnd/>
            <a:tailEnd/>
          </a:ln>
        </p:spPr>
        <p:txBody>
          <a:bodyPr wrap="square" lIns="0" tIns="0" rIns="0" bIns="0">
            <a:spAutoFit/>
          </a:bodyPr>
          <a:lstStyle/>
          <a:p>
            <a:pPr algn="ctr" eaLnBrk="0" fontAlgn="base" hangingPunct="0">
              <a:spcBef>
                <a:spcPct val="0"/>
              </a:spcBef>
              <a:spcAft>
                <a:spcPct val="0"/>
              </a:spcAft>
            </a:pPr>
            <a:r>
              <a:rPr lang="en-US" sz="900" b="1" dirty="0">
                <a:solidFill>
                  <a:srgbClr val="FF0000"/>
                </a:solidFill>
                <a:cs typeface="Verdana" pitchFamily="34" charset="0"/>
              </a:rPr>
              <a:t>N/A, </a:t>
            </a:r>
            <a:endParaRPr lang="en-US" sz="900" b="1" dirty="0" smtClean="0">
              <a:solidFill>
                <a:srgbClr val="FF0000"/>
              </a:solidFill>
              <a:cs typeface="Verdana" pitchFamily="34" charset="0"/>
            </a:endParaRPr>
          </a:p>
          <a:p>
            <a:pPr algn="ctr" eaLnBrk="0" fontAlgn="base" hangingPunct="0">
              <a:spcBef>
                <a:spcPct val="0"/>
              </a:spcBef>
              <a:spcAft>
                <a:spcPct val="0"/>
              </a:spcAft>
            </a:pPr>
            <a:r>
              <a:rPr lang="en-US" sz="900" b="1" dirty="0" smtClean="0">
                <a:solidFill>
                  <a:srgbClr val="FF0000"/>
                </a:solidFill>
                <a:cs typeface="Verdana" pitchFamily="34" charset="0"/>
              </a:rPr>
              <a:t>2nd </a:t>
            </a:r>
            <a:r>
              <a:rPr lang="en-US" sz="900" b="1" dirty="0">
                <a:solidFill>
                  <a:srgbClr val="FF0000"/>
                </a:solidFill>
                <a:cs typeface="Verdana" pitchFamily="34" charset="0"/>
              </a:rPr>
              <a:t>Gen still available</a:t>
            </a:r>
          </a:p>
        </p:txBody>
      </p:sp>
      <p:pic>
        <p:nvPicPr>
          <p:cNvPr id="208" name="Picture 43" descr="cp_a_rgb_300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2744" y="4377248"/>
            <a:ext cx="722018" cy="486767"/>
          </a:xfrm>
          <a:prstGeom prst="rect">
            <a:avLst/>
          </a:prstGeom>
          <a:noFill/>
          <a:ln w="9525">
            <a:noFill/>
            <a:miter lim="800000"/>
            <a:headEnd/>
            <a:tailEnd/>
          </a:ln>
        </p:spPr>
      </p:pic>
      <p:sp>
        <p:nvSpPr>
          <p:cNvPr id="63" name="TextBox 146"/>
          <p:cNvSpPr>
            <a:spLocks noChangeArrowheads="1"/>
          </p:cNvSpPr>
          <p:nvPr/>
        </p:nvSpPr>
        <p:spPr bwMode="invGray">
          <a:xfrm>
            <a:off x="3320365" y="1734767"/>
            <a:ext cx="1124887" cy="300682"/>
          </a:xfrm>
          <a:prstGeom prst="roundRect">
            <a:avLst>
              <a:gd name="adj" fmla="val 16667"/>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381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r>
              <a:rPr lang="en-US" sz="1100" b="1" dirty="0">
                <a:cs typeface="Verdana" pitchFamily="34" charset="0"/>
              </a:rPr>
              <a:t>i7-2640M</a:t>
            </a:r>
          </a:p>
        </p:txBody>
      </p:sp>
      <p:sp>
        <p:nvSpPr>
          <p:cNvPr id="64" name="TextBox 146"/>
          <p:cNvSpPr>
            <a:spLocks noChangeArrowheads="1"/>
          </p:cNvSpPr>
          <p:nvPr/>
        </p:nvSpPr>
        <p:spPr bwMode="invGray">
          <a:xfrm>
            <a:off x="6417307" y="1734767"/>
            <a:ext cx="1130301" cy="321733"/>
          </a:xfrm>
          <a:prstGeom prst="roundRect">
            <a:avLst>
              <a:gd name="adj" fmla="val 16667"/>
            </a:avLst>
          </a:prstGeom>
          <a:solidFill>
            <a:schemeClr val="accent3">
              <a:lumMod val="75000"/>
            </a:schemeClr>
          </a:solidFill>
          <a:ln w="381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r>
              <a:rPr lang="en-US" sz="1200" b="1" dirty="0">
                <a:solidFill>
                  <a:srgbClr val="FFFFFF"/>
                </a:solidFill>
                <a:cs typeface="Verdana" pitchFamily="34" charset="0"/>
              </a:rPr>
              <a:t>i7-3520M</a:t>
            </a:r>
          </a:p>
        </p:txBody>
      </p:sp>
      <p:cxnSp>
        <p:nvCxnSpPr>
          <p:cNvPr id="65" name="Straight Arrow Connector 64"/>
          <p:cNvCxnSpPr/>
          <p:nvPr/>
        </p:nvCxnSpPr>
        <p:spPr>
          <a:xfrm>
            <a:off x="4449605" y="1874582"/>
            <a:ext cx="1972055" cy="10526"/>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6" name="TextBox 146"/>
          <p:cNvSpPr>
            <a:spLocks noChangeArrowheads="1"/>
          </p:cNvSpPr>
          <p:nvPr/>
        </p:nvSpPr>
        <p:spPr bwMode="invGray">
          <a:xfrm>
            <a:off x="3313270" y="2067928"/>
            <a:ext cx="1124887" cy="300682"/>
          </a:xfrm>
          <a:prstGeom prst="roundRect">
            <a:avLst>
              <a:gd name="adj" fmla="val 16667"/>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381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r>
              <a:rPr lang="en-US" sz="1100" b="1" dirty="0">
                <a:cs typeface="Verdana" pitchFamily="34" charset="0"/>
              </a:rPr>
              <a:t>i7-2677M</a:t>
            </a:r>
          </a:p>
        </p:txBody>
      </p:sp>
      <p:sp>
        <p:nvSpPr>
          <p:cNvPr id="67" name="TextBox 146"/>
          <p:cNvSpPr>
            <a:spLocks noChangeArrowheads="1"/>
          </p:cNvSpPr>
          <p:nvPr/>
        </p:nvSpPr>
        <p:spPr bwMode="invGray">
          <a:xfrm>
            <a:off x="6410212" y="2067928"/>
            <a:ext cx="1130301" cy="321733"/>
          </a:xfrm>
          <a:prstGeom prst="roundRect">
            <a:avLst>
              <a:gd name="adj" fmla="val 16667"/>
            </a:avLst>
          </a:prstGeom>
          <a:solidFill>
            <a:schemeClr val="accent3">
              <a:lumMod val="75000"/>
            </a:schemeClr>
          </a:solidFill>
          <a:ln w="381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r>
              <a:rPr lang="en-US" sz="1200" b="1" dirty="0">
                <a:solidFill>
                  <a:srgbClr val="FFFFFF"/>
                </a:solidFill>
                <a:cs typeface="Verdana" pitchFamily="34" charset="0"/>
              </a:rPr>
              <a:t>i7-3667U</a:t>
            </a:r>
          </a:p>
        </p:txBody>
      </p:sp>
      <p:cxnSp>
        <p:nvCxnSpPr>
          <p:cNvPr id="68" name="Straight Arrow Connector 67"/>
          <p:cNvCxnSpPr/>
          <p:nvPr/>
        </p:nvCxnSpPr>
        <p:spPr>
          <a:xfrm>
            <a:off x="4409315" y="2205415"/>
            <a:ext cx="1972055" cy="10526"/>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9" name="TextBox 146"/>
          <p:cNvSpPr>
            <a:spLocks noChangeArrowheads="1"/>
          </p:cNvSpPr>
          <p:nvPr/>
        </p:nvSpPr>
        <p:spPr bwMode="invGray">
          <a:xfrm>
            <a:off x="3301114" y="4898860"/>
            <a:ext cx="1124887" cy="300682"/>
          </a:xfrm>
          <a:prstGeom prst="roundRect">
            <a:avLst>
              <a:gd name="adj" fmla="val 16667"/>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381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r>
              <a:rPr lang="en-US" sz="1100" b="1" dirty="0" smtClean="0">
                <a:cs typeface="Verdana" pitchFamily="34" charset="0"/>
              </a:rPr>
              <a:t>B730</a:t>
            </a:r>
            <a:endParaRPr lang="en-US" sz="1100" b="1" dirty="0">
              <a:cs typeface="Verdana" pitchFamily="34" charset="0"/>
            </a:endParaRPr>
          </a:p>
        </p:txBody>
      </p:sp>
      <p:sp>
        <p:nvSpPr>
          <p:cNvPr id="70" name="TextBox 146"/>
          <p:cNvSpPr>
            <a:spLocks noChangeArrowheads="1"/>
          </p:cNvSpPr>
          <p:nvPr/>
        </p:nvSpPr>
        <p:spPr bwMode="invGray">
          <a:xfrm>
            <a:off x="6388484" y="4900919"/>
            <a:ext cx="1124887" cy="300682"/>
          </a:xfrm>
          <a:prstGeom prst="roundRect">
            <a:avLst>
              <a:gd name="adj" fmla="val 16667"/>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w="38100" algn="ctr">
            <a:noFill/>
            <a:round/>
            <a:headEnd/>
            <a:tailEnd/>
          </a:ln>
          <a:scene3d>
            <a:camera prst="orthographicFront"/>
            <a:lightRig rig="threePt" dir="t"/>
          </a:scene3d>
          <a:sp3d>
            <a:bevelT/>
          </a:sp3d>
        </p:spPr>
        <p:txBody>
          <a:bodyPr wrap="none" lIns="0" tIns="0" rIns="0" bIns="0" anchor="ctr"/>
          <a:lstStyle/>
          <a:p>
            <a:pPr algn="ctr" fontAlgn="base">
              <a:spcBef>
                <a:spcPct val="20000"/>
              </a:spcBef>
              <a:spcAft>
                <a:spcPct val="0"/>
              </a:spcAft>
            </a:pPr>
            <a:r>
              <a:rPr lang="en-US" sz="1100" b="1" dirty="0" smtClean="0">
                <a:cs typeface="Verdana" pitchFamily="34" charset="0"/>
              </a:rPr>
              <a:t>B730</a:t>
            </a:r>
            <a:endParaRPr lang="en-US" sz="1100" b="1" dirty="0">
              <a:cs typeface="Verdana" pitchFamily="34" charset="0"/>
            </a:endParaRPr>
          </a:p>
        </p:txBody>
      </p:sp>
      <p:pic>
        <p:nvPicPr>
          <p:cNvPr id="47" name="Picture 2" descr="C:\Users\mainscow\Desktop\HP Logos\HP_S_1C_PMS_2925.jpg"/>
          <p:cNvPicPr>
            <a:picLocks noChangeAspect="1" noChangeArrowheads="1"/>
          </p:cNvPicPr>
          <p:nvPr/>
        </p:nvPicPr>
        <p:blipFill>
          <a:blip r:embed="rId6" cstate="email">
            <a:extLst>
              <a:ext uri="{28A0092B-C50C-407E-A947-70E740481C1C}">
                <a14:useLocalDpi xmlns:a14="http://schemas.microsoft.com/office/drawing/2010/main"/>
              </a:ext>
            </a:extLst>
          </a:blip>
          <a:srcRect l="27130" t="26920" r="27926" b="27013"/>
          <a:stretch>
            <a:fillRect/>
          </a:stretch>
        </p:blipFill>
        <p:spPr bwMode="auto">
          <a:xfrm>
            <a:off x="8359005" y="106325"/>
            <a:ext cx="615478" cy="630865"/>
          </a:xfrm>
          <a:prstGeom prst="rect">
            <a:avLst/>
          </a:prstGeom>
          <a:noFill/>
        </p:spPr>
      </p:pic>
    </p:spTree>
    <p:extLst>
      <p:ext uri="{BB962C8B-B14F-4D97-AF65-F5344CB8AC3E}">
        <p14:creationId xmlns:p14="http://schemas.microsoft.com/office/powerpoint/2010/main" val="2864386428"/>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5" name="Slide Number Placeholder 4"/>
          <p:cNvSpPr>
            <a:spLocks noGrp="1"/>
          </p:cNvSpPr>
          <p:nvPr>
            <p:ph type="sldNum" sz="quarter" idx="10"/>
          </p:nvPr>
        </p:nvSpPr>
        <p:spPr/>
        <p:txBody>
          <a:bodyPr/>
          <a:lstStyle/>
          <a:p>
            <a:fld id="{F10CCBB2-23CF-43DD-999B-A7E7F6652AA9}" type="slidenum">
              <a:rPr lang="en-US" smtClean="0"/>
              <a:pPr/>
              <a:t>56</a:t>
            </a:fld>
            <a:endParaRPr lang="en-US" dirty="0"/>
          </a:p>
        </p:txBody>
      </p:sp>
    </p:spTree>
    <p:extLst>
      <p:ext uri="{BB962C8B-B14F-4D97-AF65-F5344CB8AC3E}">
        <p14:creationId xmlns:p14="http://schemas.microsoft.com/office/powerpoint/2010/main" val="1942804040"/>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P_White_RGB_150_L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94560" y="2377323"/>
            <a:ext cx="2099590" cy="2099590"/>
          </a:xfrm>
          <a:prstGeom prst="rect">
            <a:avLst/>
          </a:prstGeom>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514601"/>
            <a:ext cx="8002505" cy="1362075"/>
          </a:xfrm>
        </p:spPr>
        <p:txBody>
          <a:bodyPr/>
          <a:lstStyle/>
          <a:p>
            <a:r>
              <a:rPr lang="en-US" dirty="0" smtClean="0"/>
              <a:t>Backup</a:t>
            </a:r>
            <a:endParaRPr lang="en-US" dirty="0"/>
          </a:p>
        </p:txBody>
      </p:sp>
      <p:sp>
        <p:nvSpPr>
          <p:cNvPr id="6" name="Slide Number Placeholder 5"/>
          <p:cNvSpPr>
            <a:spLocks noGrp="1"/>
          </p:cNvSpPr>
          <p:nvPr>
            <p:ph type="sldNum" sz="quarter" idx="10"/>
          </p:nvPr>
        </p:nvSpPr>
        <p:spPr/>
        <p:txBody>
          <a:bodyPr/>
          <a:lstStyle/>
          <a:p>
            <a:fld id="{F10CCBB2-23CF-43DD-999B-A7E7F6652AA9}" type="slidenum">
              <a:rPr lang="en-US" smtClean="0"/>
              <a:pPr/>
              <a:t>58</a:t>
            </a:fld>
            <a:endParaRPr lang="en-US" dirty="0"/>
          </a:p>
        </p:txBody>
      </p:sp>
    </p:spTree>
    <p:extLst>
      <p:ext uri="{BB962C8B-B14F-4D97-AF65-F5344CB8AC3E}">
        <p14:creationId xmlns:p14="http://schemas.microsoft.com/office/powerpoint/2010/main" val="1162257468"/>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1692" y="-321463"/>
            <a:ext cx="6090849" cy="265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 name="Rectangle 4"/>
          <p:cNvSpPr>
            <a:spLocks/>
          </p:cNvSpPr>
          <p:nvPr/>
        </p:nvSpPr>
        <p:spPr bwMode="auto">
          <a:xfrm>
            <a:off x="321473" y="763068"/>
            <a:ext cx="3303986" cy="366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3900" dirty="0">
                <a:solidFill>
                  <a:srgbClr val="FFFFFF"/>
                </a:solidFill>
                <a:latin typeface="+mj-lt"/>
                <a:ea typeface="ＭＳ Ｐゴシック" charset="0"/>
                <a:cs typeface="Neo Sans Intel Light"/>
                <a:sym typeface="Neo Sans Intel Medium" charset="0"/>
              </a:rPr>
              <a:t>What’s Inside</a:t>
            </a:r>
          </a:p>
        </p:txBody>
      </p:sp>
      <p:graphicFrame>
        <p:nvGraphicFramePr>
          <p:cNvPr id="25" name="Diagram 24"/>
          <p:cNvGraphicFramePr/>
          <p:nvPr>
            <p:extLst>
              <p:ext uri="{D42A27DB-BD31-4B8C-83A1-F6EECF244321}">
                <p14:modId xmlns:p14="http://schemas.microsoft.com/office/powerpoint/2010/main" val="3656327579"/>
              </p:ext>
            </p:extLst>
          </p:nvPr>
        </p:nvGraphicFramePr>
        <p:xfrm>
          <a:off x="515391" y="1842861"/>
          <a:ext cx="8038409" cy="35846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Picture 2" descr="C:\Users\ecampoy\AppData\Local\Temp\wz5227\2D_Diecon_Brain_rgb.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368805" y="183028"/>
            <a:ext cx="1502064" cy="1646313"/>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1"/>
          <p:cNvSpPr>
            <a:spLocks noGrp="1"/>
          </p:cNvSpPr>
          <p:nvPr>
            <p:ph type="sldNum" sz="quarter" idx="4294967295"/>
          </p:nvPr>
        </p:nvSpPr>
        <p:spPr>
          <a:xfrm>
            <a:off x="-3454" y="6592399"/>
            <a:ext cx="2901776" cy="265622"/>
          </a:xfrm>
          <a:prstGeom prst="rect">
            <a:avLst/>
          </a:prstGeom>
        </p:spPr>
        <p:txBody>
          <a:bodyPr/>
          <a:lstStyle/>
          <a:p>
            <a:pPr algn="l"/>
            <a:fld id="{FD44707B-D922-47D5-BD24-D96E91B70543}" type="slidenum">
              <a:rPr lang="en-US" sz="900">
                <a:solidFill>
                  <a:prstClr val="white"/>
                </a:solidFill>
              </a:rPr>
              <a:pPr algn="l"/>
              <a:t>59</a:t>
            </a:fld>
            <a:r>
              <a:rPr lang="en-US" sz="900" dirty="0"/>
              <a:t>	</a:t>
            </a:r>
          </a:p>
        </p:txBody>
      </p:sp>
      <p:pic>
        <p:nvPicPr>
          <p:cNvPr id="17" name="Picture 1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232178" y="6399609"/>
            <a:ext cx="557893" cy="439341"/>
          </a:xfrm>
          <a:prstGeom prst="rect">
            <a:avLst/>
          </a:prstGeom>
        </p:spPr>
      </p:pic>
      <p:pic>
        <p:nvPicPr>
          <p:cNvPr id="18" name="Picture 1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19" name="Picture 2" descr="C:\Users\mainscow\Desktop\HP Logos\HP_S_1C_PMS_2925.jpg"/>
          <p:cNvPicPr>
            <a:picLocks noChangeAspect="1" noChangeArrowheads="1"/>
          </p:cNvPicPr>
          <p:nvPr/>
        </p:nvPicPr>
        <p:blipFill>
          <a:blip r:embed="rId12"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spTree>
    <p:extLst>
      <p:ext uri="{BB962C8B-B14F-4D97-AF65-F5344CB8AC3E}">
        <p14:creationId xmlns:p14="http://schemas.microsoft.com/office/powerpoint/2010/main" val="203110106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483" y="252248"/>
            <a:ext cx="8702565" cy="681813"/>
          </a:xfrm>
        </p:spPr>
        <p:txBody>
          <a:bodyPr/>
          <a:lstStyle/>
          <a:p>
            <a:r>
              <a:rPr lang="en-US" dirty="0" smtClean="0"/>
              <a:t>Intel’s </a:t>
            </a:r>
            <a:r>
              <a:rPr lang="en-US" dirty="0"/>
              <a:t>Integrated Device Manufacturer  </a:t>
            </a:r>
            <a:r>
              <a:rPr lang="en-US" dirty="0" smtClean="0"/>
              <a:t>Advantage</a:t>
            </a:r>
            <a:endParaRPr lang="en-US" dirty="0"/>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5425" y="911015"/>
            <a:ext cx="8693150" cy="543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512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bwMode="auto">
          <a:xfrm>
            <a:off x="0" y="1066800"/>
            <a:ext cx="9144000" cy="4572000"/>
          </a:xfrm>
          <a:prstGeom prst="roundRect">
            <a:avLst/>
          </a:prstGeom>
          <a:gradFill>
            <a:gsLst>
              <a:gs pos="0">
                <a:srgbClr val="004280">
                  <a:lumMod val="75000"/>
                </a:srgbClr>
              </a:gs>
              <a:gs pos="100000">
                <a:srgbClr val="004280">
                  <a:lumMod val="60000"/>
                  <a:lumOff val="40000"/>
                  <a:alpha val="64000"/>
                </a:srgbClr>
              </a:gs>
            </a:gsLst>
            <a:lin ang="0" scaled="0"/>
          </a:gra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63919" tIns="31962" rIns="63919" bIns="31962" numCol="1" rtlCol="0" anchor="t" anchorCtr="1" compatLnSpc="1">
            <a:prstTxWarp prst="textNoShape">
              <a:avLst/>
            </a:prstTxWarp>
            <a:noAutofit/>
          </a:bodyPr>
          <a:lstStyle/>
          <a:p>
            <a:pPr algn="ctr" defTabSz="639692" eaLnBrk="0" fontAlgn="base" hangingPunct="0">
              <a:lnSpc>
                <a:spcPct val="95000"/>
              </a:lnSpc>
              <a:spcBef>
                <a:spcPct val="30000"/>
              </a:spcBef>
              <a:spcAft>
                <a:spcPct val="0"/>
              </a:spcAft>
              <a:buClr>
                <a:prstClr val="white"/>
              </a:buClr>
            </a:pPr>
            <a:endParaRPr lang="en-US" sz="1500" kern="0" dirty="0">
              <a:solidFill>
                <a:srgbClr val="FFFFFF"/>
              </a:solidFill>
              <a:effectLst>
                <a:outerShdw blurRad="38100" dist="38100" dir="2700000" algn="tl">
                  <a:srgbClr val="000000">
                    <a:alpha val="43137"/>
                  </a:srgbClr>
                </a:outerShdw>
              </a:effectLst>
              <a:latin typeface="Arial Narrow" pitchFamily="34" charset="0"/>
            </a:endParaRPr>
          </a:p>
        </p:txBody>
      </p:sp>
      <p:sp>
        <p:nvSpPr>
          <p:cNvPr id="61" name="Title 1"/>
          <p:cNvSpPr>
            <a:spLocks noGrp="1"/>
          </p:cNvSpPr>
          <p:nvPr>
            <p:ph type="title"/>
          </p:nvPr>
        </p:nvSpPr>
        <p:spPr>
          <a:xfrm>
            <a:off x="457200" y="311731"/>
            <a:ext cx="8229600" cy="885827"/>
          </a:xfrm>
        </p:spPr>
        <p:txBody>
          <a:bodyPr/>
          <a:lstStyle/>
          <a:p>
            <a:pPr algn="ctr">
              <a:lnSpc>
                <a:spcPct val="100000"/>
              </a:lnSpc>
            </a:pPr>
            <a:r>
              <a:rPr lang="en-US" altLang="ja-JP" sz="2800" dirty="0">
                <a:sym typeface="Neo Sans Intel Medium" charset="0"/>
              </a:rPr>
              <a:t>2012 Business Client Platforms </a:t>
            </a:r>
            <a:r>
              <a:rPr lang="en-US" sz="2800" dirty="0"/>
              <a:t/>
            </a:r>
            <a:br>
              <a:rPr lang="en-US" sz="2800" dirty="0"/>
            </a:br>
            <a:r>
              <a:rPr lang="en-US" sz="2000" i="1" dirty="0"/>
              <a:t>Overview for Business</a:t>
            </a:r>
            <a:r>
              <a:rPr lang="en-US" sz="2800" dirty="0">
                <a:solidFill>
                  <a:schemeClr val="bg1"/>
                </a:solidFill>
              </a:rPr>
              <a:t/>
            </a:r>
            <a:br>
              <a:rPr lang="en-US" sz="2800" dirty="0">
                <a:solidFill>
                  <a:schemeClr val="bg1"/>
                </a:solidFill>
              </a:rPr>
            </a:br>
            <a:r>
              <a:rPr lang="en-US" sz="2000" i="1" dirty="0">
                <a:solidFill>
                  <a:schemeClr val="bg1"/>
                </a:solidFill>
                <a:latin typeface="Neo Sans Intel" pitchFamily="34" charset="0"/>
              </a:rPr>
              <a:t>Built in Graphics - Industry Leadership on 22nm </a:t>
            </a:r>
            <a:endParaRPr lang="en-GB" sz="2800" i="1" dirty="0">
              <a:solidFill>
                <a:schemeClr val="bg1"/>
              </a:solidFill>
              <a:latin typeface="Neo Sans Intel" pitchFamily="34" charset="0"/>
            </a:endParaRPr>
          </a:p>
        </p:txBody>
      </p:sp>
      <p:sp>
        <p:nvSpPr>
          <p:cNvPr id="20" name="Slide Number Placeholder 1"/>
          <p:cNvSpPr>
            <a:spLocks noGrp="1"/>
          </p:cNvSpPr>
          <p:nvPr>
            <p:ph type="sldNum" sz="quarter" idx="4294967295"/>
          </p:nvPr>
        </p:nvSpPr>
        <p:spPr>
          <a:xfrm>
            <a:off x="-3454" y="6592399"/>
            <a:ext cx="2901776" cy="265622"/>
          </a:xfrm>
          <a:prstGeom prst="rect">
            <a:avLst/>
          </a:prstGeom>
        </p:spPr>
        <p:txBody>
          <a:bodyPr/>
          <a:lstStyle/>
          <a:p>
            <a:pPr algn="l"/>
            <a:fld id="{FD44707B-D922-47D5-BD24-D96E91B70543}" type="slidenum">
              <a:rPr lang="en-US" sz="900">
                <a:solidFill>
                  <a:prstClr val="white"/>
                </a:solidFill>
              </a:rPr>
              <a:pPr algn="l"/>
              <a:t>60</a:t>
            </a:fld>
            <a:r>
              <a:rPr lang="en-US" sz="900" dirty="0"/>
              <a:t>	</a:t>
            </a:r>
          </a:p>
        </p:txBody>
      </p:sp>
      <p:pic>
        <p:nvPicPr>
          <p:cNvPr id="21" name="Picture 2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2178" y="6399609"/>
            <a:ext cx="557893" cy="439341"/>
          </a:xfrm>
          <a:prstGeom prst="rect">
            <a:avLst/>
          </a:prstGeom>
        </p:spPr>
      </p:pic>
      <p:pic>
        <p:nvPicPr>
          <p:cNvPr id="22" name="Picture 2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30" name="Picture 29" descr="sandybridge.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949683" y="931367"/>
            <a:ext cx="2492036" cy="3912931"/>
          </a:xfrm>
          <a:prstGeom prst="rect">
            <a:avLst/>
          </a:prstGeom>
          <a:effectLst>
            <a:reflection blurRad="6350" stA="52000" endA="300" endPos="35000" dir="5400000" sy="-100000" algn="bl" rotWithShape="0"/>
          </a:effectLst>
        </p:spPr>
      </p:pic>
      <p:sp>
        <p:nvSpPr>
          <p:cNvPr id="32" name="Content Placeholder 2"/>
          <p:cNvSpPr txBox="1">
            <a:spLocks/>
          </p:cNvSpPr>
          <p:nvPr/>
        </p:nvSpPr>
        <p:spPr bwMode="auto">
          <a:xfrm>
            <a:off x="3955313" y="1600200"/>
            <a:ext cx="5209953" cy="4419600"/>
          </a:xfrm>
          <a:prstGeom prst="rect">
            <a:avLst/>
          </a:prstGeom>
          <a:noFill/>
          <a:ln w="9525">
            <a:noFill/>
            <a:miter lim="800000"/>
            <a:headEnd/>
            <a:tailEnd/>
          </a:ln>
          <a:effectLst/>
        </p:spPr>
        <p:txBody>
          <a:bodyPr vert="horz" wrap="square" lIns="91858" tIns="45928" rIns="91858" bIns="45928" numCol="1" anchor="t" anchorCtr="0" compatLnSpc="1">
            <a:prstTxWarp prst="textNoShape">
              <a:avLst/>
            </a:prstTxWarp>
          </a:bodyPr>
          <a:lstStyle>
            <a:lvl1pPr marL="305924" indent="-305924" algn="l" defTabSz="914891" rtl="0" eaLnBrk="0" fontAlgn="base" hangingPunct="0">
              <a:spcBef>
                <a:spcPct val="20000"/>
              </a:spcBef>
              <a:spcAft>
                <a:spcPct val="0"/>
              </a:spcAft>
              <a:buFont typeface="Wingdings" pitchFamily="2" charset="2"/>
              <a:buChar char=""/>
              <a:defRPr sz="2500">
                <a:solidFill>
                  <a:schemeClr val="tx1"/>
                </a:solidFill>
                <a:effectLst>
                  <a:outerShdw blurRad="38100" dist="38100" dir="2700000" algn="tl">
                    <a:srgbClr val="000000">
                      <a:alpha val="43137"/>
                    </a:srgbClr>
                  </a:outerShdw>
                </a:effectLst>
                <a:latin typeface="+mn-lt"/>
                <a:ea typeface="+mn-ea"/>
                <a:cs typeface="+mn-cs"/>
              </a:defRPr>
            </a:lvl1pPr>
            <a:lvl2pPr marL="571627" indent="-228361" algn="l" defTabSz="914891" rtl="0" eaLnBrk="0" fontAlgn="base" hangingPunct="0">
              <a:spcBef>
                <a:spcPct val="20000"/>
              </a:spcBef>
              <a:spcAft>
                <a:spcPct val="0"/>
              </a:spcAft>
              <a:buFont typeface="Neo Sans Intel" pitchFamily="34" charset="0"/>
              <a:buChar char="−"/>
              <a:defRPr sz="2200">
                <a:solidFill>
                  <a:schemeClr val="tx1"/>
                </a:solidFill>
                <a:effectLst>
                  <a:outerShdw blurRad="38100" dist="38100" dir="2700000" algn="tl">
                    <a:srgbClr val="000000">
                      <a:alpha val="43137"/>
                    </a:srgbClr>
                  </a:outerShdw>
                </a:effectLst>
                <a:latin typeface="+mn-lt"/>
                <a:cs typeface="+mn-cs"/>
              </a:defRPr>
            </a:lvl2pPr>
            <a:lvl3pPr marL="914891" indent="-168041" algn="l" defTabSz="914891" rtl="0" eaLnBrk="0" fontAlgn="base" hangingPunct="0">
              <a:spcBef>
                <a:spcPct val="20000"/>
              </a:spcBef>
              <a:spcAft>
                <a:spcPct val="0"/>
              </a:spcAft>
              <a:buFont typeface="Neo Sans Intel" pitchFamily="34" charset="0"/>
              <a:buChar char="−"/>
              <a:defRPr sz="1700">
                <a:solidFill>
                  <a:schemeClr val="tx1"/>
                </a:solidFill>
                <a:effectLst>
                  <a:outerShdw blurRad="38100" dist="38100" dir="2700000" algn="tl">
                    <a:srgbClr val="000000">
                      <a:alpha val="43137"/>
                    </a:srgbClr>
                  </a:outerShdw>
                </a:effectLst>
                <a:latin typeface="+mn-lt"/>
                <a:cs typeface="+mn-cs"/>
              </a:defRPr>
            </a:lvl3pPr>
            <a:lvl4pPr marL="1604290" indent="-225494" algn="l" defTabSz="914891" rtl="0" eaLnBrk="0" fontAlgn="base" hangingPunct="0">
              <a:spcBef>
                <a:spcPct val="20000"/>
              </a:spcBef>
              <a:spcAft>
                <a:spcPct val="0"/>
              </a:spcAft>
              <a:buChar char="–"/>
              <a:defRPr sz="2000">
                <a:solidFill>
                  <a:schemeClr val="tx1"/>
                </a:solidFill>
                <a:latin typeface="+mn-lt"/>
                <a:cs typeface="+mn-cs"/>
              </a:defRPr>
            </a:lvl4pPr>
            <a:lvl5pPr marL="2063887" indent="-225494" algn="l" defTabSz="914891" rtl="0" eaLnBrk="0" fontAlgn="base" hangingPunct="0">
              <a:spcBef>
                <a:spcPct val="20000"/>
              </a:spcBef>
              <a:spcAft>
                <a:spcPct val="0"/>
              </a:spcAft>
              <a:buChar char="»"/>
              <a:defRPr sz="2000">
                <a:solidFill>
                  <a:schemeClr val="tx1"/>
                </a:solidFill>
                <a:latin typeface="+mn-lt"/>
                <a:cs typeface="+mn-cs"/>
              </a:defRPr>
            </a:lvl5pPr>
            <a:lvl6pPr marL="2481312" indent="-229751" algn="l" defTabSz="919003" rtl="0" fontAlgn="base">
              <a:spcBef>
                <a:spcPct val="20000"/>
              </a:spcBef>
              <a:spcAft>
                <a:spcPct val="0"/>
              </a:spcAft>
              <a:buChar char="»"/>
              <a:defRPr sz="2000">
                <a:solidFill>
                  <a:schemeClr val="tx1"/>
                </a:solidFill>
                <a:latin typeface="+mn-lt"/>
                <a:cs typeface="+mn-cs"/>
              </a:defRPr>
            </a:lvl6pPr>
            <a:lvl7pPr marL="2894861" indent="-229751" algn="l" defTabSz="919003" rtl="0" fontAlgn="base">
              <a:spcBef>
                <a:spcPct val="20000"/>
              </a:spcBef>
              <a:spcAft>
                <a:spcPct val="0"/>
              </a:spcAft>
              <a:buChar char="»"/>
              <a:defRPr sz="2000">
                <a:solidFill>
                  <a:schemeClr val="tx1"/>
                </a:solidFill>
                <a:latin typeface="+mn-lt"/>
                <a:cs typeface="+mn-cs"/>
              </a:defRPr>
            </a:lvl7pPr>
            <a:lvl8pPr marL="3308418" indent="-229751" algn="l" defTabSz="919003" rtl="0" fontAlgn="base">
              <a:spcBef>
                <a:spcPct val="20000"/>
              </a:spcBef>
              <a:spcAft>
                <a:spcPct val="0"/>
              </a:spcAft>
              <a:buChar char="»"/>
              <a:defRPr sz="2000">
                <a:solidFill>
                  <a:schemeClr val="tx1"/>
                </a:solidFill>
                <a:latin typeface="+mn-lt"/>
                <a:cs typeface="+mn-cs"/>
              </a:defRPr>
            </a:lvl8pPr>
            <a:lvl9pPr marL="3721971" indent="-229751" algn="l" defTabSz="919003" rtl="0" fontAlgn="base">
              <a:spcBef>
                <a:spcPct val="20000"/>
              </a:spcBef>
              <a:spcAft>
                <a:spcPct val="0"/>
              </a:spcAft>
              <a:buChar char="»"/>
              <a:defRPr sz="2000">
                <a:solidFill>
                  <a:schemeClr val="tx1"/>
                </a:solidFill>
                <a:latin typeface="+mn-lt"/>
                <a:cs typeface="+mn-cs"/>
              </a:defRPr>
            </a:lvl9pPr>
          </a:lstStyle>
          <a:p>
            <a:pPr marL="805960" indent="-342692" defTabSz="888461">
              <a:lnSpc>
                <a:spcPct val="90000"/>
              </a:lnSpc>
              <a:spcBef>
                <a:spcPct val="50000"/>
              </a:spcBef>
              <a:spcAft>
                <a:spcPts val="599"/>
              </a:spcAft>
              <a:buFont typeface="Wingdings" pitchFamily="2" charset="2"/>
              <a:buChar char="ü"/>
            </a:pPr>
            <a:r>
              <a:rPr lang="en-US" altLang="zh-CN" sz="2000" kern="0">
                <a:solidFill>
                  <a:sysClr val="window" lastClr="FFFFFF"/>
                </a:solidFill>
                <a:latin typeface="Neo Sans Intel"/>
                <a:cs typeface="Arial"/>
              </a:rPr>
              <a:t>Superior Performance</a:t>
            </a:r>
          </a:p>
          <a:p>
            <a:pPr marL="805960" indent="-342692" defTabSz="888461">
              <a:lnSpc>
                <a:spcPct val="90000"/>
              </a:lnSpc>
              <a:spcBef>
                <a:spcPct val="50000"/>
              </a:spcBef>
              <a:spcAft>
                <a:spcPts val="599"/>
              </a:spcAft>
              <a:buFont typeface="Wingdings" pitchFamily="2" charset="2"/>
              <a:buChar char="ü"/>
            </a:pPr>
            <a:r>
              <a:rPr lang="en-US" altLang="zh-CN" sz="2000" kern="0">
                <a:solidFill>
                  <a:sysClr val="window" lastClr="FFFFFF"/>
                </a:solidFill>
                <a:latin typeface="Neo Sans Intel"/>
                <a:cs typeface="Arial"/>
              </a:rPr>
              <a:t>Increased Responsiveness</a:t>
            </a:r>
          </a:p>
          <a:p>
            <a:pPr marL="805960" indent="-342692" defTabSz="888461">
              <a:lnSpc>
                <a:spcPct val="90000"/>
              </a:lnSpc>
              <a:spcBef>
                <a:spcPct val="50000"/>
              </a:spcBef>
              <a:spcAft>
                <a:spcPts val="599"/>
              </a:spcAft>
              <a:buFont typeface="Wingdings" pitchFamily="2" charset="2"/>
              <a:buChar char="ü"/>
            </a:pPr>
            <a:r>
              <a:rPr lang="en-US" altLang="zh-CN" sz="2000" kern="0">
                <a:solidFill>
                  <a:sysClr val="window" lastClr="FFFFFF"/>
                </a:solidFill>
                <a:latin typeface="Neo Sans Intel"/>
                <a:cs typeface="Arial"/>
              </a:rPr>
              <a:t>Enhanced Security</a:t>
            </a:r>
          </a:p>
          <a:p>
            <a:pPr marL="805960" indent="-342692" defTabSz="888461">
              <a:lnSpc>
                <a:spcPct val="90000"/>
              </a:lnSpc>
              <a:spcBef>
                <a:spcPct val="50000"/>
              </a:spcBef>
              <a:spcAft>
                <a:spcPts val="599"/>
              </a:spcAft>
              <a:buFont typeface="Wingdings" pitchFamily="2" charset="2"/>
              <a:buChar char="ü"/>
            </a:pPr>
            <a:r>
              <a:rPr lang="en-US" sz="2000" kern="0">
                <a:solidFill>
                  <a:sysClr val="window" lastClr="FFFFFF"/>
                </a:solidFill>
                <a:latin typeface="Neo Sans Intel"/>
                <a:cs typeface="Arial"/>
              </a:rPr>
              <a:t>Intel® vPro™ Technology updated for 2012</a:t>
            </a:r>
          </a:p>
          <a:p>
            <a:pPr marL="805960" indent="-342692" defTabSz="888461">
              <a:lnSpc>
                <a:spcPct val="90000"/>
              </a:lnSpc>
              <a:spcBef>
                <a:spcPct val="50000"/>
              </a:spcBef>
              <a:spcAft>
                <a:spcPts val="599"/>
              </a:spcAft>
              <a:buFont typeface="Wingdings" pitchFamily="2" charset="2"/>
              <a:buChar char="ü"/>
            </a:pPr>
            <a:r>
              <a:rPr lang="en-US" altLang="zh-CN" sz="2000" kern="0">
                <a:solidFill>
                  <a:sysClr val="window" lastClr="FFFFFF"/>
                </a:solidFill>
                <a:latin typeface="Neo Sans Intel"/>
                <a:cs typeface="Arial"/>
              </a:rPr>
              <a:t>Introducing </a:t>
            </a:r>
            <a:r>
              <a:rPr lang="en-US" altLang="ja-JP" sz="2000" kern="0">
                <a:solidFill>
                  <a:sysClr val="window" lastClr="FFFFFF"/>
                </a:solidFill>
                <a:latin typeface="Neo Sans Intel"/>
                <a:cs typeface="Arial"/>
              </a:rPr>
              <a:t>Intel® Small Business Advantage</a:t>
            </a:r>
          </a:p>
          <a:p>
            <a:pPr marL="805960" indent="-342692" defTabSz="888461">
              <a:lnSpc>
                <a:spcPct val="90000"/>
              </a:lnSpc>
              <a:spcBef>
                <a:spcPct val="50000"/>
              </a:spcBef>
              <a:spcAft>
                <a:spcPts val="599"/>
              </a:spcAft>
              <a:buFont typeface="Wingdings" pitchFamily="2" charset="2"/>
              <a:buChar char="ü"/>
            </a:pPr>
            <a:r>
              <a:rPr lang="en-US" altLang="zh-CN" sz="2000" kern="0">
                <a:solidFill>
                  <a:sysClr val="window" lastClr="FFFFFF"/>
                </a:solidFill>
                <a:latin typeface="Neo Sans Intel"/>
                <a:cs typeface="Arial"/>
              </a:rPr>
              <a:t>Exciting form factors – All-in-One, Ultrabook™</a:t>
            </a:r>
          </a:p>
          <a:p>
            <a:pPr marL="305871" indent="-305871" defTabSz="914730">
              <a:buNone/>
            </a:pPr>
            <a:endParaRPr lang="en-US" sz="1700" kern="0" dirty="0">
              <a:solidFill>
                <a:sysClr val="window" lastClr="FFFFFF"/>
              </a:solidFill>
              <a:latin typeface="Neo Sans Intel"/>
              <a:cs typeface="Arial"/>
            </a:endParaRPr>
          </a:p>
        </p:txBody>
      </p:sp>
      <p:sp>
        <p:nvSpPr>
          <p:cNvPr id="33" name="TextBox 32"/>
          <p:cNvSpPr txBox="1"/>
          <p:nvPr/>
        </p:nvSpPr>
        <p:spPr>
          <a:xfrm>
            <a:off x="2518727" y="5643882"/>
            <a:ext cx="3552460" cy="199988"/>
          </a:xfrm>
          <a:prstGeom prst="rect">
            <a:avLst/>
          </a:prstGeom>
          <a:noFill/>
        </p:spPr>
        <p:txBody>
          <a:bodyPr wrap="none" lIns="91383" tIns="45687" rIns="91383" bIns="45687" rtlCol="0">
            <a:spAutoFit/>
          </a:bodyPr>
          <a:lstStyle/>
          <a:p>
            <a:pPr eaLnBrk="0" fontAlgn="base" hangingPunct="0">
              <a:spcBef>
                <a:spcPct val="0"/>
              </a:spcBef>
              <a:spcAft>
                <a:spcPct val="0"/>
              </a:spcAft>
            </a:pPr>
            <a:r>
              <a:rPr lang="en-US" sz="700" dirty="0">
                <a:solidFill>
                  <a:prstClr val="white">
                    <a:lumMod val="65000"/>
                  </a:prstClr>
                </a:solidFill>
                <a:latin typeface="Arial" pitchFamily="34" charset="0"/>
              </a:rPr>
              <a:t>* Intel® Core™ i5 or i7 processor must be paired with Q67 or QM67 or QS67 chipset</a:t>
            </a:r>
          </a:p>
        </p:txBody>
      </p:sp>
      <p:pic>
        <p:nvPicPr>
          <p:cNvPr id="34" name="Picture 17" descr="intelchip-generic"/>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38200" y="3124200"/>
            <a:ext cx="2133600" cy="2133600"/>
          </a:xfrm>
          <a:prstGeom prst="rect">
            <a:avLst/>
          </a:prstGeom>
          <a:noFill/>
          <a:ln w="9525">
            <a:noFill/>
            <a:miter lim="800000"/>
            <a:headEnd/>
            <a:tailEnd/>
          </a:ln>
        </p:spPr>
      </p:pic>
      <p:sp>
        <p:nvSpPr>
          <p:cNvPr id="36" name="TextBox 35"/>
          <p:cNvSpPr txBox="1"/>
          <p:nvPr/>
        </p:nvSpPr>
        <p:spPr>
          <a:xfrm>
            <a:off x="424409" y="4936048"/>
            <a:ext cx="3542584" cy="707819"/>
          </a:xfrm>
          <a:prstGeom prst="rect">
            <a:avLst/>
          </a:prstGeom>
          <a:noFill/>
        </p:spPr>
        <p:txBody>
          <a:bodyPr wrap="square" lIns="91383" tIns="45687" rIns="91383" bIns="45687" rtlCol="0">
            <a:spAutoFit/>
          </a:bodyPr>
          <a:lstStyle/>
          <a:p>
            <a:pPr algn="ctr" eaLnBrk="0" fontAlgn="base" hangingPunct="0">
              <a:spcBef>
                <a:spcPct val="0"/>
              </a:spcBef>
              <a:spcAft>
                <a:spcPct val="0"/>
              </a:spcAft>
            </a:pPr>
            <a:r>
              <a:rPr lang="en-US" sz="2000" dirty="0">
                <a:solidFill>
                  <a:schemeClr val="bg1"/>
                </a:solidFill>
              </a:rPr>
              <a:t>3rd Generation Intel</a:t>
            </a:r>
            <a:r>
              <a:rPr lang="en-US" sz="2000" baseline="30000" dirty="0">
                <a:solidFill>
                  <a:schemeClr val="bg1"/>
                </a:solidFill>
              </a:rPr>
              <a:t>®</a:t>
            </a:r>
            <a:r>
              <a:rPr lang="en-US" sz="2000" dirty="0">
                <a:solidFill>
                  <a:schemeClr val="bg1"/>
                </a:solidFill>
              </a:rPr>
              <a:t> Core™ Processor</a:t>
            </a:r>
            <a:endParaRPr lang="en-US" sz="2000" dirty="0">
              <a:solidFill>
                <a:schemeClr val="bg1"/>
              </a:solidFill>
              <a:latin typeface="Arial" pitchFamily="34" charset="0"/>
            </a:endParaRPr>
          </a:p>
        </p:txBody>
      </p:sp>
      <p:pic>
        <p:nvPicPr>
          <p:cNvPr id="37"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394396" y="158755"/>
            <a:ext cx="612719" cy="612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2" descr="C:\Users\mainscow\Desktop\HP Logos\HP_S_1C_PMS_2925.jpg"/>
          <p:cNvPicPr>
            <a:picLocks noChangeAspect="1" noChangeArrowheads="1"/>
          </p:cNvPicPr>
          <p:nvPr/>
        </p:nvPicPr>
        <p:blipFill>
          <a:blip r:embed="rId8"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spTree>
    <p:extLst>
      <p:ext uri="{BB962C8B-B14F-4D97-AF65-F5344CB8AC3E}">
        <p14:creationId xmlns:p14="http://schemas.microsoft.com/office/powerpoint/2010/main" val="192720244"/>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bwMode="auto">
          <a:xfrm>
            <a:off x="5" y="5063396"/>
            <a:ext cx="9144001" cy="766571"/>
          </a:xfrm>
          <a:prstGeom prst="rect">
            <a:avLst/>
          </a:prstGeom>
          <a:gradFill flip="none" rotWithShape="1">
            <a:gsLst>
              <a:gs pos="0">
                <a:srgbClr val="00B0F0">
                  <a:alpha val="0"/>
                </a:srgbClr>
              </a:gs>
              <a:gs pos="50000">
                <a:srgbClr val="0071C5">
                  <a:alpha val="37000"/>
                </a:srgbClr>
              </a:gs>
              <a:gs pos="100000">
                <a:schemeClr val="accent1">
                  <a:lumMod val="40000"/>
                  <a:lumOff val="60000"/>
                  <a:alpha val="6000"/>
                </a:schemeClr>
              </a:gs>
            </a:gsLst>
            <a:lin ang="0" scaled="1"/>
            <a:tileRect/>
          </a:gradFill>
          <a:ln w="25400" cap="flat" cmpd="sng" algn="ctr">
            <a:noFill/>
            <a:prstDash val="solid"/>
            <a:round/>
            <a:headEnd type="none" w="med" len="med"/>
            <a:tailEnd type="none" w="med" len="med"/>
          </a:ln>
          <a:effectLst/>
          <a:extLst/>
        </p:spPr>
        <p:txBody>
          <a:bodyPr vert="horz" wrap="square" lIns="79957" tIns="39979" rIns="79957" bIns="39979" numCol="1" rtlCol="0" anchor="t" anchorCtr="0" compatLnSpc="1">
            <a:prstTxWarp prst="textNoShape">
              <a:avLst/>
            </a:prstTxWarp>
          </a:bodyPr>
          <a:lstStyle/>
          <a:p>
            <a:pPr algn="ctr" defTabSz="799560"/>
            <a:endParaRPr lang="en-US" sz="3400" dirty="0">
              <a:solidFill>
                <a:srgbClr val="000000"/>
              </a:solidFill>
              <a:latin typeface="Gill Sans" charset="0"/>
              <a:ea typeface="ヒラギノ角ゴ ProN W3" charset="0"/>
              <a:cs typeface="ヒラギノ角ゴ ProN W3" charset="0"/>
              <a:sym typeface="Gill Sans" charset="0"/>
            </a:endParaRPr>
          </a:p>
        </p:txBody>
      </p:sp>
      <p:sp>
        <p:nvSpPr>
          <p:cNvPr id="2050" name="Title 1"/>
          <p:cNvSpPr>
            <a:spLocks noGrp="1"/>
          </p:cNvSpPr>
          <p:nvPr>
            <p:ph type="title"/>
          </p:nvPr>
        </p:nvSpPr>
        <p:spPr>
          <a:xfrm>
            <a:off x="50387" y="234268"/>
            <a:ext cx="8991600" cy="762000"/>
          </a:xfrm>
        </p:spPr>
        <p:txBody>
          <a:bodyPr/>
          <a:lstStyle/>
          <a:p>
            <a:pPr algn="ctr">
              <a:lnSpc>
                <a:spcPct val="100000"/>
              </a:lnSpc>
              <a:tabLst>
                <a:tab pos="8283716" algn="l"/>
              </a:tabLst>
            </a:pPr>
            <a:r>
              <a:rPr lang="en-US" sz="2800" dirty="0"/>
              <a:t>3rd Generation Intel</a:t>
            </a:r>
            <a:r>
              <a:rPr lang="en-US" sz="2800" baseline="30000" dirty="0"/>
              <a:t>®</a:t>
            </a:r>
            <a:r>
              <a:rPr lang="en-US" sz="2800" dirty="0"/>
              <a:t> Core™ </a:t>
            </a:r>
            <a:r>
              <a:rPr lang="en-US" sz="2800" dirty="0" smtClean="0"/>
              <a:t>Processor </a:t>
            </a:r>
            <a:r>
              <a:rPr lang="en-US" sz="2800" dirty="0"/>
              <a:t/>
            </a:r>
            <a:br>
              <a:rPr lang="en-US" sz="2800" dirty="0"/>
            </a:br>
            <a:r>
              <a:rPr lang="en-US" sz="2800" dirty="0"/>
              <a:t>22nm Process</a:t>
            </a:r>
            <a:endParaRPr lang="en-US" sz="2300" i="1" dirty="0">
              <a:latin typeface="+mn-lt"/>
            </a:endParaRPr>
          </a:p>
        </p:txBody>
      </p:sp>
      <p:sp>
        <p:nvSpPr>
          <p:cNvPr id="31" name="Rectangle 30"/>
          <p:cNvSpPr/>
          <p:nvPr/>
        </p:nvSpPr>
        <p:spPr>
          <a:xfrm>
            <a:off x="897179" y="5935681"/>
            <a:ext cx="7677081" cy="461666"/>
          </a:xfrm>
          <a:prstGeom prst="rect">
            <a:avLst/>
          </a:prstGeom>
        </p:spPr>
        <p:txBody>
          <a:bodyPr wrap="square" lIns="91422" tIns="45710" rIns="91422" bIns="45710">
            <a:spAutoFit/>
          </a:bodyPr>
          <a:lstStyle/>
          <a:p>
            <a:pPr algn="ctr"/>
            <a:r>
              <a:rPr lang="en-US" sz="1200" u="sng" dirty="0">
                <a:solidFill>
                  <a:srgbClr val="061922"/>
                </a:solidFill>
              </a:rPr>
              <a:t>Quad Core </a:t>
            </a:r>
            <a:r>
              <a:rPr lang="en-US" sz="1200" dirty="0">
                <a:solidFill>
                  <a:srgbClr val="061922"/>
                </a:solidFill>
              </a:rPr>
              <a:t>die with Intel</a:t>
            </a:r>
            <a:r>
              <a:rPr lang="en-US" sz="1200" baseline="30000" dirty="0">
                <a:solidFill>
                  <a:srgbClr val="061922"/>
                </a:solidFill>
              </a:rPr>
              <a:t>®</a:t>
            </a:r>
            <a:r>
              <a:rPr lang="en-US" sz="1200" dirty="0">
                <a:solidFill>
                  <a:srgbClr val="061922"/>
                </a:solidFill>
              </a:rPr>
              <a:t> HD Graphics 4000 shown above</a:t>
            </a:r>
          </a:p>
          <a:p>
            <a:pPr algn="ctr"/>
            <a:r>
              <a:rPr lang="en-US" sz="1200" dirty="0">
                <a:solidFill>
                  <a:srgbClr val="061922"/>
                </a:solidFill>
              </a:rPr>
              <a:t>Transistor count: 1.4 Billion</a:t>
            </a:r>
            <a:endParaRPr lang="en-US" sz="1200" baseline="30000" dirty="0">
              <a:solidFill>
                <a:srgbClr val="061922"/>
              </a:solidFill>
            </a:endParaRPr>
          </a:p>
        </p:txBody>
      </p:sp>
      <p:sp>
        <p:nvSpPr>
          <p:cNvPr id="43009" name="Rectangle 1"/>
          <p:cNvSpPr>
            <a:spLocks noChangeArrowheads="1"/>
          </p:cNvSpPr>
          <p:nvPr/>
        </p:nvSpPr>
        <p:spPr bwMode="auto">
          <a:xfrm>
            <a:off x="2261111" y="6496180"/>
            <a:ext cx="4271709" cy="246201"/>
          </a:xfrm>
          <a:prstGeom prst="rect">
            <a:avLst/>
          </a:prstGeom>
          <a:noFill/>
          <a:ln w="9525">
            <a:noFill/>
            <a:miter lim="800000"/>
            <a:headEnd/>
            <a:tailEnd/>
          </a:ln>
          <a:effectLst/>
        </p:spPr>
        <p:txBody>
          <a:bodyPr vert="horz" wrap="square" lIns="91422" tIns="45710" rIns="91422" bIns="45710" numCol="1" anchor="ctr" anchorCtr="0" compatLnSpc="1">
            <a:prstTxWarp prst="textNoShape">
              <a:avLst/>
            </a:prstTxWarp>
            <a:spAutoFit/>
          </a:bodyPr>
          <a:lstStyle/>
          <a:p>
            <a:r>
              <a:rPr lang="en-US" sz="1000" dirty="0">
                <a:solidFill>
                  <a:schemeClr val="bg1"/>
                </a:solidFill>
                <a:latin typeface="Trebuchet MS" pitchFamily="34" charset="0"/>
                <a:ea typeface="Calibri" pitchFamily="34" charset="0"/>
                <a:cs typeface="Times New Roman" pitchFamily="18" charset="0"/>
              </a:rPr>
              <a:t>** Cache is shared across all 4 cores and processor graphics </a:t>
            </a:r>
            <a:endParaRPr lang="en-US" sz="2000" dirty="0">
              <a:solidFill>
                <a:schemeClr val="bg1"/>
              </a:solidFill>
              <a:latin typeface="Arial" pitchFamily="34" charset="0"/>
            </a:endParaRPr>
          </a:p>
        </p:txBody>
      </p:sp>
      <p:sp>
        <p:nvSpPr>
          <p:cNvPr id="22" name="Rounded Rectangle 21"/>
          <p:cNvSpPr/>
          <p:nvPr/>
        </p:nvSpPr>
        <p:spPr bwMode="auto">
          <a:xfrm>
            <a:off x="838" y="4945076"/>
            <a:ext cx="9113849" cy="914400"/>
          </a:xfrm>
          <a:prstGeom prst="roundRect">
            <a:avLst/>
          </a:prstGeom>
          <a:noFill/>
          <a:ln w="12700" cap="flat" cmpd="sng" algn="ctr">
            <a:noFill/>
            <a:prstDash val="solid"/>
            <a:headEnd type="none" w="med" len="med"/>
            <a:tailEnd type="none" w="med" len="med"/>
          </a:ln>
          <a:effectLst>
            <a:outerShdw blurRad="40000" dist="23000" dir="5400000" rotWithShape="0">
              <a:srgbClr val="000000">
                <a:alpha val="35000"/>
              </a:srgbClr>
            </a:outerShdw>
          </a:effectLst>
        </p:spPr>
        <p:txBody>
          <a:bodyPr vert="horz" wrap="square" lIns="91422" tIns="45710" rIns="91422" bIns="45710" numCol="1" rtlCol="0" anchor="ctr" anchorCtr="0" compatLnSpc="1">
            <a:prstTxWarp prst="textNoShape">
              <a:avLst/>
            </a:prstTxWarp>
          </a:bodyPr>
          <a:lstStyle/>
          <a:p>
            <a:pPr algn="ctr">
              <a:defRPr/>
            </a:pPr>
            <a:r>
              <a:rPr lang="en-GB" sz="2000" kern="0" dirty="0">
                <a:solidFill>
                  <a:srgbClr val="061922"/>
                </a:solidFill>
                <a:latin typeface="Neo Sans Intel Medium" pitchFamily="34" charset="0"/>
                <a:cs typeface="Arial"/>
              </a:rPr>
              <a:t>New architecture with shared cache delivering more performance and improved energy efficiency</a:t>
            </a:r>
          </a:p>
        </p:txBody>
      </p:sp>
      <p:grpSp>
        <p:nvGrpSpPr>
          <p:cNvPr id="2" name="Group 1"/>
          <p:cNvGrpSpPr/>
          <p:nvPr/>
        </p:nvGrpSpPr>
        <p:grpSpPr>
          <a:xfrm>
            <a:off x="840" y="1135077"/>
            <a:ext cx="9130460" cy="3740829"/>
            <a:chOff x="8782666" y="3169659"/>
            <a:chExt cx="9130460" cy="3740829"/>
          </a:xfrm>
        </p:grpSpPr>
        <p:pic>
          <p:nvPicPr>
            <p:cNvPr id="30" name="Picture 29"/>
            <p:cNvPicPr>
              <a:picLocks noChangeAspect="1"/>
            </p:cNvPicPr>
            <p:nvPr/>
          </p:nvPicPr>
          <p:blipFill rotWithShape="1">
            <a:blip r:embed="rId3" cstate="email">
              <a:extLst>
                <a:ext uri="{28A0092B-C50C-407E-A947-70E740481C1C}">
                  <a14:useLocalDpi xmlns:a14="http://schemas.microsoft.com/office/drawing/2010/main"/>
                </a:ext>
              </a:extLst>
            </a:blip>
            <a:srcRect l="3880" t="2963" r="3087" b="1666"/>
            <a:stretch/>
          </p:blipFill>
          <p:spPr>
            <a:xfrm rot="5400000">
              <a:off x="11477481" y="474844"/>
              <a:ext cx="3740829" cy="9130460"/>
            </a:xfrm>
            <a:prstGeom prst="rect">
              <a:avLst/>
            </a:prstGeom>
          </p:spPr>
        </p:pic>
        <p:sp>
          <p:nvSpPr>
            <p:cNvPr id="34" name="TextBox 33"/>
            <p:cNvSpPr txBox="1"/>
            <p:nvPr/>
          </p:nvSpPr>
          <p:spPr bwMode="auto">
            <a:xfrm>
              <a:off x="12573000" y="6476999"/>
              <a:ext cx="3959942" cy="433489"/>
            </a:xfrm>
            <a:prstGeom prst="rect">
              <a:avLst/>
            </a:prstGeom>
            <a:gradFill flip="none" rotWithShape="1">
              <a:gsLst>
                <a:gs pos="49000">
                  <a:srgbClr val="002060"/>
                </a:gs>
                <a:gs pos="100000">
                  <a:srgbClr val="FFFFFF">
                    <a:lumMod val="95000"/>
                    <a:alpha val="21000"/>
                  </a:srgbClr>
                </a:gs>
              </a:gsLst>
              <a:path path="rect">
                <a:fillToRect l="50000" t="50000" r="50000" b="50000"/>
              </a:path>
              <a:tileRect/>
            </a:gradFill>
          </p:spPr>
          <p:txBody>
            <a:bodyPr lIns="45720" rIns="45720" anchor="ctr"/>
            <a:lstStyle/>
            <a:p>
              <a:pPr algn="ctr">
                <a:defRPr/>
              </a:pPr>
              <a:r>
                <a:rPr lang="en-US" sz="1600" kern="0" dirty="0">
                  <a:solidFill>
                    <a:srgbClr val="FFFFFF"/>
                  </a:solidFill>
                  <a:latin typeface="Neo Sans Intel Medium"/>
                </a:rPr>
                <a:t>Memory Controller I/O</a:t>
              </a:r>
            </a:p>
          </p:txBody>
        </p:sp>
        <p:sp>
          <p:nvSpPr>
            <p:cNvPr id="42" name="TextBox 41"/>
            <p:cNvSpPr txBox="1"/>
            <p:nvPr/>
          </p:nvSpPr>
          <p:spPr bwMode="auto">
            <a:xfrm>
              <a:off x="16789400" y="3200400"/>
              <a:ext cx="990600" cy="2590800"/>
            </a:xfrm>
            <a:prstGeom prst="rect">
              <a:avLst/>
            </a:prstGeom>
            <a:gradFill flip="none" rotWithShape="1">
              <a:gsLst>
                <a:gs pos="78000">
                  <a:srgbClr val="002060"/>
                </a:gs>
                <a:gs pos="95000">
                  <a:srgbClr val="FFFFFF">
                    <a:lumMod val="95000"/>
                    <a:alpha val="21000"/>
                  </a:srgbClr>
                </a:gs>
              </a:gsLst>
              <a:path path="rect">
                <a:fillToRect l="50000" t="50000" r="50000" b="50000"/>
              </a:path>
              <a:tileRect/>
            </a:gradFill>
          </p:spPr>
          <p:txBody>
            <a:bodyPr vert="horz" lIns="18288" rIns="18288" anchor="ctr" anchorCtr="0"/>
            <a:lstStyle/>
            <a:p>
              <a:pPr algn="ctr">
                <a:defRPr/>
              </a:pPr>
              <a:r>
                <a:rPr lang="en-US" sz="1600" kern="0" dirty="0">
                  <a:solidFill>
                    <a:srgbClr val="FFFFFF"/>
                  </a:solidFill>
                  <a:latin typeface="Neo Sans Intel Medium"/>
                </a:rPr>
                <a:t>System Agent &amp; Memory Controller</a:t>
              </a:r>
            </a:p>
            <a:p>
              <a:pPr algn="ctr">
                <a:defRPr/>
              </a:pPr>
              <a:r>
                <a:rPr lang="en-US" sz="1200" i="1" kern="0" dirty="0">
                  <a:solidFill>
                    <a:srgbClr val="FFFFFF"/>
                  </a:solidFill>
                  <a:latin typeface="Neo Sans Intel Medium"/>
                </a:rPr>
                <a:t/>
              </a:r>
              <a:br>
                <a:rPr lang="en-US" sz="1200" i="1" kern="0" dirty="0">
                  <a:solidFill>
                    <a:srgbClr val="FFFFFF"/>
                  </a:solidFill>
                  <a:latin typeface="Neo Sans Intel Medium"/>
                </a:rPr>
              </a:br>
              <a:r>
                <a:rPr lang="en-US" sz="1200" i="1" kern="0" dirty="0">
                  <a:solidFill>
                    <a:srgbClr val="FFFFFF"/>
                  </a:solidFill>
                  <a:latin typeface="Neo Sans Intel Medium"/>
                </a:rPr>
                <a:t>including </a:t>
              </a:r>
              <a:r>
                <a:rPr lang="en-US" sz="1200" kern="0" dirty="0">
                  <a:solidFill>
                    <a:srgbClr val="FFFFFF"/>
                  </a:solidFill>
                  <a:latin typeface="Neo Sans Intel Medium"/>
                </a:rPr>
                <a:t>DMI, Display and Misc. I/O</a:t>
              </a:r>
            </a:p>
          </p:txBody>
        </p:sp>
        <p:sp>
          <p:nvSpPr>
            <p:cNvPr id="43" name="Rectangle 7"/>
            <p:cNvSpPr>
              <a:spLocks noChangeArrowheads="1"/>
            </p:cNvSpPr>
            <p:nvPr/>
          </p:nvSpPr>
          <p:spPr bwMode="auto">
            <a:xfrm>
              <a:off x="11811000" y="3176278"/>
              <a:ext cx="1282700" cy="2157722"/>
            </a:xfrm>
            <a:prstGeom prst="rect">
              <a:avLst/>
            </a:prstGeom>
            <a:noFill/>
            <a:ln w="38100" algn="ctr">
              <a:solidFill>
                <a:srgbClr val="002060"/>
              </a:solidFill>
              <a:round/>
              <a:headEnd/>
              <a:tailEnd/>
            </a:ln>
            <a:effectLst>
              <a:outerShdw blurRad="50800" dist="38100" dir="2700000" algn="tl" rotWithShape="0">
                <a:prstClr val="black">
                  <a:alpha val="40000"/>
                </a:prstClr>
              </a:outerShdw>
            </a:effectLst>
          </p:spPr>
          <p:txBody>
            <a:bodyPr/>
            <a:lstStyle/>
            <a:p>
              <a:pPr>
                <a:defRPr/>
              </a:pPr>
              <a:endParaRPr lang="en-US" kern="0" smtClean="0">
                <a:solidFill>
                  <a:sysClr val="windowText" lastClr="000000"/>
                </a:solidFill>
                <a:latin typeface="Arial" pitchFamily="34" charset="0"/>
              </a:endParaRPr>
            </a:p>
          </p:txBody>
        </p:sp>
        <p:sp>
          <p:nvSpPr>
            <p:cNvPr id="44" name="Rectangle 7"/>
            <p:cNvSpPr>
              <a:spLocks noChangeArrowheads="1"/>
            </p:cNvSpPr>
            <p:nvPr/>
          </p:nvSpPr>
          <p:spPr bwMode="auto">
            <a:xfrm>
              <a:off x="13093700" y="3176278"/>
              <a:ext cx="1231900" cy="2157722"/>
            </a:xfrm>
            <a:prstGeom prst="rect">
              <a:avLst/>
            </a:prstGeom>
            <a:noFill/>
            <a:ln w="38100" algn="ctr">
              <a:solidFill>
                <a:srgbClr val="002060"/>
              </a:solidFill>
              <a:round/>
              <a:headEnd/>
              <a:tailEnd/>
            </a:ln>
            <a:effectLst>
              <a:outerShdw blurRad="50800" dist="38100" dir="2700000" algn="tl" rotWithShape="0">
                <a:prstClr val="black">
                  <a:alpha val="40000"/>
                </a:prstClr>
              </a:outerShdw>
            </a:effectLst>
          </p:spPr>
          <p:txBody>
            <a:bodyPr/>
            <a:lstStyle/>
            <a:p>
              <a:pPr>
                <a:defRPr/>
              </a:pPr>
              <a:endParaRPr lang="en-US" kern="0" smtClean="0">
                <a:solidFill>
                  <a:sysClr val="windowText" lastClr="000000"/>
                </a:solidFill>
                <a:latin typeface="Arial" pitchFamily="34" charset="0"/>
              </a:endParaRPr>
            </a:p>
          </p:txBody>
        </p:sp>
        <p:sp>
          <p:nvSpPr>
            <p:cNvPr id="45" name="Rectangle 7"/>
            <p:cNvSpPr>
              <a:spLocks noChangeArrowheads="1"/>
            </p:cNvSpPr>
            <p:nvPr/>
          </p:nvSpPr>
          <p:spPr bwMode="auto">
            <a:xfrm>
              <a:off x="14325600" y="3176278"/>
              <a:ext cx="1231900" cy="2157722"/>
            </a:xfrm>
            <a:prstGeom prst="rect">
              <a:avLst/>
            </a:prstGeom>
            <a:noFill/>
            <a:ln w="38100" algn="ctr">
              <a:solidFill>
                <a:srgbClr val="002060"/>
              </a:solidFill>
              <a:round/>
              <a:headEnd/>
              <a:tailEnd/>
            </a:ln>
            <a:effectLst>
              <a:outerShdw blurRad="50800" dist="38100" dir="2700000" algn="tl" rotWithShape="0">
                <a:prstClr val="black">
                  <a:alpha val="40000"/>
                </a:prstClr>
              </a:outerShdw>
            </a:effectLst>
          </p:spPr>
          <p:txBody>
            <a:bodyPr/>
            <a:lstStyle/>
            <a:p>
              <a:pPr>
                <a:defRPr/>
              </a:pPr>
              <a:endParaRPr lang="en-US" kern="0" smtClean="0">
                <a:solidFill>
                  <a:sysClr val="windowText" lastClr="000000"/>
                </a:solidFill>
                <a:latin typeface="Arial" pitchFamily="34" charset="0"/>
              </a:endParaRPr>
            </a:p>
          </p:txBody>
        </p:sp>
        <p:sp>
          <p:nvSpPr>
            <p:cNvPr id="49" name="Rectangle 7"/>
            <p:cNvSpPr>
              <a:spLocks noChangeArrowheads="1"/>
            </p:cNvSpPr>
            <p:nvPr/>
          </p:nvSpPr>
          <p:spPr bwMode="auto">
            <a:xfrm>
              <a:off x="15557500" y="3176278"/>
              <a:ext cx="1231900" cy="2157722"/>
            </a:xfrm>
            <a:prstGeom prst="rect">
              <a:avLst/>
            </a:prstGeom>
            <a:noFill/>
            <a:ln w="38100" algn="ctr">
              <a:solidFill>
                <a:srgbClr val="002060"/>
              </a:solidFill>
              <a:round/>
              <a:headEnd/>
              <a:tailEnd/>
            </a:ln>
            <a:effectLst>
              <a:outerShdw blurRad="50800" dist="38100" dir="2700000" algn="tl" rotWithShape="0">
                <a:prstClr val="black">
                  <a:alpha val="40000"/>
                </a:prstClr>
              </a:outerShdw>
            </a:effectLst>
          </p:spPr>
          <p:txBody>
            <a:bodyPr/>
            <a:lstStyle/>
            <a:p>
              <a:pPr>
                <a:defRPr/>
              </a:pPr>
              <a:endParaRPr lang="en-US" kern="0" smtClean="0">
                <a:solidFill>
                  <a:sysClr val="windowText" lastClr="000000"/>
                </a:solidFill>
                <a:latin typeface="Arial" pitchFamily="34" charset="0"/>
              </a:endParaRPr>
            </a:p>
          </p:txBody>
        </p:sp>
        <p:sp>
          <p:nvSpPr>
            <p:cNvPr id="50" name="Rectangle 7"/>
            <p:cNvSpPr>
              <a:spLocks noChangeArrowheads="1"/>
            </p:cNvSpPr>
            <p:nvPr/>
          </p:nvSpPr>
          <p:spPr bwMode="auto">
            <a:xfrm>
              <a:off x="8886087" y="3175003"/>
              <a:ext cx="2924913" cy="3301995"/>
            </a:xfrm>
            <a:prstGeom prst="rect">
              <a:avLst/>
            </a:prstGeom>
            <a:noFill/>
            <a:ln w="38100" algn="ctr">
              <a:solidFill>
                <a:srgbClr val="002060"/>
              </a:solidFill>
              <a:round/>
              <a:headEnd/>
              <a:tailEnd/>
            </a:ln>
            <a:effectLst>
              <a:outerShdw blurRad="50800" dist="38100" dir="2700000" algn="tl" rotWithShape="0">
                <a:prstClr val="black">
                  <a:alpha val="40000"/>
                </a:prstClr>
              </a:outerShdw>
            </a:effectLst>
          </p:spPr>
          <p:txBody>
            <a:bodyPr/>
            <a:lstStyle/>
            <a:p>
              <a:pPr>
                <a:defRPr/>
              </a:pPr>
              <a:endParaRPr lang="en-US" kern="0" smtClean="0">
                <a:solidFill>
                  <a:sysClr val="windowText" lastClr="000000"/>
                </a:solidFill>
                <a:latin typeface="Arial" pitchFamily="34" charset="0"/>
              </a:endParaRPr>
            </a:p>
          </p:txBody>
        </p:sp>
        <p:sp>
          <p:nvSpPr>
            <p:cNvPr id="51" name="Rectangle 7"/>
            <p:cNvSpPr>
              <a:spLocks noChangeArrowheads="1"/>
            </p:cNvSpPr>
            <p:nvPr/>
          </p:nvSpPr>
          <p:spPr bwMode="auto">
            <a:xfrm rot="5400000">
              <a:off x="13728698" y="3416303"/>
              <a:ext cx="1143001" cy="4978400"/>
            </a:xfrm>
            <a:prstGeom prst="rect">
              <a:avLst/>
            </a:prstGeom>
            <a:noFill/>
            <a:ln w="38100" algn="ctr">
              <a:solidFill>
                <a:srgbClr val="002060"/>
              </a:solidFill>
              <a:round/>
              <a:headEnd/>
              <a:tailEnd/>
            </a:ln>
            <a:effectLst>
              <a:outerShdw blurRad="50800" dist="38100" dir="2700000" algn="tl" rotWithShape="0">
                <a:prstClr val="black">
                  <a:alpha val="40000"/>
                </a:prstClr>
              </a:outerShdw>
            </a:effectLst>
          </p:spPr>
          <p:txBody>
            <a:bodyPr/>
            <a:lstStyle/>
            <a:p>
              <a:pPr>
                <a:defRPr/>
              </a:pPr>
              <a:endParaRPr lang="en-US" kern="0" smtClean="0">
                <a:solidFill>
                  <a:sysClr val="windowText" lastClr="000000"/>
                </a:solidFill>
                <a:latin typeface="Arial" pitchFamily="34" charset="0"/>
              </a:endParaRPr>
            </a:p>
          </p:txBody>
        </p:sp>
        <p:sp>
          <p:nvSpPr>
            <p:cNvPr id="52" name="Rectangle 7"/>
            <p:cNvSpPr>
              <a:spLocks noChangeArrowheads="1"/>
            </p:cNvSpPr>
            <p:nvPr/>
          </p:nvSpPr>
          <p:spPr bwMode="auto">
            <a:xfrm>
              <a:off x="16789399" y="3175004"/>
              <a:ext cx="990601" cy="3301996"/>
            </a:xfrm>
            <a:prstGeom prst="rect">
              <a:avLst/>
            </a:prstGeom>
            <a:noFill/>
            <a:ln w="38100" algn="ctr">
              <a:solidFill>
                <a:srgbClr val="002060"/>
              </a:solidFill>
              <a:round/>
              <a:headEnd/>
              <a:tailEnd/>
            </a:ln>
            <a:effectLst>
              <a:outerShdw blurRad="50800" dist="38100" dir="2700000" algn="tl" rotWithShape="0">
                <a:prstClr val="black">
                  <a:alpha val="40000"/>
                </a:prstClr>
              </a:outerShdw>
            </a:effectLst>
          </p:spPr>
          <p:txBody>
            <a:bodyPr/>
            <a:lstStyle/>
            <a:p>
              <a:pPr>
                <a:defRPr/>
              </a:pPr>
              <a:endParaRPr lang="en-US" kern="0" smtClean="0">
                <a:solidFill>
                  <a:sysClr val="windowText" lastClr="000000"/>
                </a:solidFill>
                <a:latin typeface="Arial" pitchFamily="34" charset="0"/>
              </a:endParaRPr>
            </a:p>
          </p:txBody>
        </p:sp>
        <p:sp>
          <p:nvSpPr>
            <p:cNvPr id="48" name="TextBox 47"/>
            <p:cNvSpPr txBox="1"/>
            <p:nvPr/>
          </p:nvSpPr>
          <p:spPr bwMode="auto">
            <a:xfrm>
              <a:off x="15642591" y="3810000"/>
              <a:ext cx="1061718" cy="414319"/>
            </a:xfrm>
            <a:prstGeom prst="rect">
              <a:avLst/>
            </a:prstGeom>
            <a:gradFill flip="none" rotWithShape="1">
              <a:gsLst>
                <a:gs pos="69000">
                  <a:srgbClr val="002060"/>
                </a:gs>
                <a:gs pos="95000">
                  <a:srgbClr val="FFFFFF">
                    <a:lumMod val="95000"/>
                    <a:alpha val="21000"/>
                  </a:srgbClr>
                </a:gs>
              </a:gsLst>
              <a:path path="rect">
                <a:fillToRect l="50000" t="50000" r="50000" b="50000"/>
              </a:path>
              <a:tileRect/>
            </a:gradFill>
          </p:spPr>
          <p:txBody>
            <a:bodyPr lIns="45720" rIns="45720" anchor="ctr"/>
            <a:lstStyle/>
            <a:p>
              <a:pPr algn="ctr">
                <a:defRPr/>
              </a:pPr>
              <a:r>
                <a:rPr lang="en-US" sz="2000" kern="0" dirty="0">
                  <a:solidFill>
                    <a:srgbClr val="FFFFFF"/>
                  </a:solidFill>
                  <a:latin typeface="Neo Sans Intel Medium"/>
                </a:rPr>
                <a:t>Core</a:t>
              </a:r>
            </a:p>
          </p:txBody>
        </p:sp>
        <p:sp>
          <p:nvSpPr>
            <p:cNvPr id="53" name="TextBox 52"/>
            <p:cNvSpPr txBox="1"/>
            <p:nvPr/>
          </p:nvSpPr>
          <p:spPr bwMode="auto">
            <a:xfrm>
              <a:off x="14410691" y="3810000"/>
              <a:ext cx="1061718" cy="414319"/>
            </a:xfrm>
            <a:prstGeom prst="rect">
              <a:avLst/>
            </a:prstGeom>
            <a:gradFill flip="none" rotWithShape="1">
              <a:gsLst>
                <a:gs pos="69000">
                  <a:srgbClr val="002060"/>
                </a:gs>
                <a:gs pos="95000">
                  <a:srgbClr val="FFFFFF">
                    <a:lumMod val="95000"/>
                    <a:alpha val="21000"/>
                  </a:srgbClr>
                </a:gs>
              </a:gsLst>
              <a:path path="rect">
                <a:fillToRect l="50000" t="50000" r="50000" b="50000"/>
              </a:path>
              <a:tileRect/>
            </a:gradFill>
          </p:spPr>
          <p:txBody>
            <a:bodyPr lIns="45720" rIns="45720" anchor="ctr"/>
            <a:lstStyle/>
            <a:p>
              <a:pPr algn="ctr">
                <a:defRPr/>
              </a:pPr>
              <a:r>
                <a:rPr lang="en-US" sz="2000" kern="0" dirty="0">
                  <a:solidFill>
                    <a:srgbClr val="FFFFFF"/>
                  </a:solidFill>
                  <a:latin typeface="Neo Sans Intel Medium"/>
                </a:rPr>
                <a:t>Core</a:t>
              </a:r>
            </a:p>
          </p:txBody>
        </p:sp>
        <p:sp>
          <p:nvSpPr>
            <p:cNvPr id="54" name="TextBox 53"/>
            <p:cNvSpPr txBox="1"/>
            <p:nvPr/>
          </p:nvSpPr>
          <p:spPr bwMode="auto">
            <a:xfrm>
              <a:off x="13178791" y="3806945"/>
              <a:ext cx="1061718" cy="414319"/>
            </a:xfrm>
            <a:prstGeom prst="rect">
              <a:avLst/>
            </a:prstGeom>
            <a:gradFill flip="none" rotWithShape="1">
              <a:gsLst>
                <a:gs pos="69000">
                  <a:srgbClr val="002060"/>
                </a:gs>
                <a:gs pos="95000">
                  <a:srgbClr val="FFFFFF">
                    <a:lumMod val="95000"/>
                    <a:alpha val="21000"/>
                  </a:srgbClr>
                </a:gs>
              </a:gsLst>
              <a:path path="rect">
                <a:fillToRect l="50000" t="50000" r="50000" b="50000"/>
              </a:path>
              <a:tileRect/>
            </a:gradFill>
          </p:spPr>
          <p:txBody>
            <a:bodyPr lIns="45720" rIns="45720" anchor="ctr"/>
            <a:lstStyle/>
            <a:p>
              <a:pPr algn="ctr">
                <a:defRPr/>
              </a:pPr>
              <a:r>
                <a:rPr lang="en-US" sz="2000" kern="0" dirty="0">
                  <a:solidFill>
                    <a:srgbClr val="FFFFFF"/>
                  </a:solidFill>
                  <a:latin typeface="Neo Sans Intel Medium"/>
                </a:rPr>
                <a:t>Core</a:t>
              </a:r>
            </a:p>
          </p:txBody>
        </p:sp>
        <p:sp>
          <p:nvSpPr>
            <p:cNvPr id="55" name="TextBox 54"/>
            <p:cNvSpPr txBox="1"/>
            <p:nvPr/>
          </p:nvSpPr>
          <p:spPr bwMode="auto">
            <a:xfrm>
              <a:off x="11921491" y="3806944"/>
              <a:ext cx="1061718" cy="414319"/>
            </a:xfrm>
            <a:prstGeom prst="rect">
              <a:avLst/>
            </a:prstGeom>
            <a:gradFill flip="none" rotWithShape="1">
              <a:gsLst>
                <a:gs pos="69000">
                  <a:srgbClr val="002060"/>
                </a:gs>
                <a:gs pos="95000">
                  <a:srgbClr val="FFFFFF">
                    <a:lumMod val="95000"/>
                    <a:alpha val="21000"/>
                  </a:srgbClr>
                </a:gs>
              </a:gsLst>
              <a:path path="rect">
                <a:fillToRect l="50000" t="50000" r="50000" b="50000"/>
              </a:path>
              <a:tileRect/>
            </a:gradFill>
          </p:spPr>
          <p:txBody>
            <a:bodyPr lIns="45720" rIns="45720" anchor="ctr"/>
            <a:lstStyle/>
            <a:p>
              <a:pPr algn="ctr">
                <a:defRPr/>
              </a:pPr>
              <a:r>
                <a:rPr lang="en-US" sz="2000" kern="0" dirty="0">
                  <a:solidFill>
                    <a:srgbClr val="FFFFFF"/>
                  </a:solidFill>
                  <a:latin typeface="Neo Sans Intel Medium"/>
                </a:rPr>
                <a:t>Core</a:t>
              </a:r>
            </a:p>
          </p:txBody>
        </p:sp>
        <p:sp>
          <p:nvSpPr>
            <p:cNvPr id="56" name="TextBox 55"/>
            <p:cNvSpPr txBox="1"/>
            <p:nvPr/>
          </p:nvSpPr>
          <p:spPr bwMode="auto">
            <a:xfrm>
              <a:off x="12829320" y="5688199"/>
              <a:ext cx="3162742" cy="434608"/>
            </a:xfrm>
            <a:prstGeom prst="rect">
              <a:avLst/>
            </a:prstGeom>
            <a:gradFill flip="none" rotWithShape="1">
              <a:gsLst>
                <a:gs pos="50000">
                  <a:srgbClr val="002060"/>
                </a:gs>
                <a:gs pos="95000">
                  <a:srgbClr val="FFFFFF">
                    <a:lumMod val="95000"/>
                    <a:alpha val="21000"/>
                  </a:srgbClr>
                </a:gs>
              </a:gsLst>
              <a:path path="rect">
                <a:fillToRect l="50000" t="50000" r="50000" b="50000"/>
              </a:path>
              <a:tileRect/>
            </a:gradFill>
          </p:spPr>
          <p:txBody>
            <a:bodyPr lIns="45720" rIns="45720" anchor="ctr"/>
            <a:lstStyle/>
            <a:p>
              <a:pPr algn="ctr">
                <a:defRPr/>
              </a:pPr>
              <a:r>
                <a:rPr lang="en-US" sz="2000" kern="0" dirty="0">
                  <a:solidFill>
                    <a:srgbClr val="FFFFFF"/>
                  </a:solidFill>
                  <a:latin typeface="Neo Sans Intel Medium"/>
                </a:rPr>
                <a:t>Shared L3 Cache**</a:t>
              </a:r>
            </a:p>
          </p:txBody>
        </p:sp>
        <p:sp>
          <p:nvSpPr>
            <p:cNvPr id="46" name="TextBox 45"/>
            <p:cNvSpPr txBox="1"/>
            <p:nvPr/>
          </p:nvSpPr>
          <p:spPr bwMode="auto">
            <a:xfrm>
              <a:off x="9448800" y="4331691"/>
              <a:ext cx="1612159" cy="849909"/>
            </a:xfrm>
            <a:prstGeom prst="rect">
              <a:avLst/>
            </a:prstGeom>
            <a:gradFill flip="none" rotWithShape="1">
              <a:gsLst>
                <a:gs pos="69000">
                  <a:srgbClr val="002060"/>
                </a:gs>
                <a:gs pos="95000">
                  <a:srgbClr val="FFFFFF">
                    <a:lumMod val="95000"/>
                    <a:alpha val="21000"/>
                  </a:srgbClr>
                </a:gs>
              </a:gsLst>
              <a:path path="rect">
                <a:fillToRect l="50000" t="50000" r="50000" b="50000"/>
              </a:path>
              <a:tileRect/>
            </a:gradFill>
          </p:spPr>
          <p:txBody>
            <a:bodyPr lIns="45720" rIns="45720" anchor="ctr"/>
            <a:lstStyle/>
            <a:p>
              <a:pPr algn="ctr">
                <a:defRPr/>
              </a:pPr>
              <a:r>
                <a:rPr lang="en-US" sz="2000" kern="0" dirty="0">
                  <a:solidFill>
                    <a:srgbClr val="FFFFFF"/>
                  </a:solidFill>
                  <a:latin typeface="Neo Sans Intel Medium"/>
                </a:rPr>
                <a:t>Processor Graphics</a:t>
              </a:r>
            </a:p>
          </p:txBody>
        </p:sp>
        <p:sp>
          <p:nvSpPr>
            <p:cNvPr id="57" name="Rectangle 7"/>
            <p:cNvSpPr>
              <a:spLocks noChangeArrowheads="1"/>
            </p:cNvSpPr>
            <p:nvPr/>
          </p:nvSpPr>
          <p:spPr bwMode="auto">
            <a:xfrm rot="5400000">
              <a:off x="14845452" y="4204545"/>
              <a:ext cx="408093" cy="4953001"/>
            </a:xfrm>
            <a:prstGeom prst="rect">
              <a:avLst/>
            </a:prstGeom>
            <a:noFill/>
            <a:ln w="38100" algn="ctr">
              <a:solidFill>
                <a:srgbClr val="002060"/>
              </a:solidFill>
              <a:round/>
              <a:headEnd/>
              <a:tailEnd/>
            </a:ln>
            <a:effectLst>
              <a:outerShdw blurRad="50800" dist="38100" dir="2700000" algn="tl" rotWithShape="0">
                <a:prstClr val="black">
                  <a:alpha val="40000"/>
                </a:prstClr>
              </a:outerShdw>
            </a:effectLst>
          </p:spPr>
          <p:txBody>
            <a:bodyPr/>
            <a:lstStyle/>
            <a:p>
              <a:pPr>
                <a:defRPr/>
              </a:pPr>
              <a:endParaRPr lang="en-US" kern="0" smtClean="0">
                <a:solidFill>
                  <a:sysClr val="windowText" lastClr="000000"/>
                </a:solidFill>
                <a:latin typeface="Arial" pitchFamily="34" charset="0"/>
              </a:endParaRPr>
            </a:p>
          </p:txBody>
        </p:sp>
      </p:grpSp>
      <p:sp>
        <p:nvSpPr>
          <p:cNvPr id="27" name="Slide Number Placeholder 1"/>
          <p:cNvSpPr>
            <a:spLocks noGrp="1"/>
          </p:cNvSpPr>
          <p:nvPr>
            <p:ph type="sldNum" sz="quarter" idx="4294967295"/>
          </p:nvPr>
        </p:nvSpPr>
        <p:spPr>
          <a:xfrm>
            <a:off x="-3454" y="6592399"/>
            <a:ext cx="2901776" cy="265622"/>
          </a:xfrm>
          <a:prstGeom prst="rect">
            <a:avLst/>
          </a:prstGeom>
        </p:spPr>
        <p:txBody>
          <a:bodyPr lIns="91422" tIns="45710" rIns="91422" bIns="45710"/>
          <a:lstStyle/>
          <a:p>
            <a:pPr algn="l"/>
            <a:fld id="{FD44707B-D922-47D5-BD24-D96E91B70543}" type="slidenum">
              <a:rPr lang="en-US" sz="900">
                <a:solidFill>
                  <a:prstClr val="white"/>
                </a:solidFill>
              </a:rPr>
              <a:pPr algn="l"/>
              <a:t>61</a:t>
            </a:fld>
            <a:r>
              <a:rPr lang="en-US" sz="900" dirty="0"/>
              <a:t>	</a:t>
            </a:r>
          </a:p>
        </p:txBody>
      </p:sp>
      <p:pic>
        <p:nvPicPr>
          <p:cNvPr id="28" name="Picture 2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32178" y="6399609"/>
            <a:ext cx="557893" cy="439341"/>
          </a:xfrm>
          <a:prstGeom prst="rect">
            <a:avLst/>
          </a:prstGeom>
        </p:spPr>
      </p:pic>
      <p:pic>
        <p:nvPicPr>
          <p:cNvPr id="29" name="Picture 2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33"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570894" y="21540"/>
            <a:ext cx="537483" cy="564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2" descr="C:\Users\mainscow\Desktop\HP Logos\HP_S_1C_PMS_2925.jpg"/>
          <p:cNvPicPr>
            <a:picLocks noChangeAspect="1" noChangeArrowheads="1"/>
          </p:cNvPicPr>
          <p:nvPr/>
        </p:nvPicPr>
        <p:blipFill>
          <a:blip r:embed="rId7"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spTree>
    <p:extLst>
      <p:ext uri="{BB962C8B-B14F-4D97-AF65-F5344CB8AC3E}">
        <p14:creationId xmlns:p14="http://schemas.microsoft.com/office/powerpoint/2010/main" val="138634785"/>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Isosceles Triangle 34"/>
          <p:cNvSpPr/>
          <p:nvPr/>
        </p:nvSpPr>
        <p:spPr bwMode="auto">
          <a:xfrm>
            <a:off x="-1371600" y="4267200"/>
            <a:ext cx="11658600" cy="1371600"/>
          </a:xfrm>
          <a:prstGeom prst="triangle">
            <a:avLst/>
          </a:prstGeom>
          <a:gradFill flip="none" rotWithShape="1">
            <a:gsLst>
              <a:gs pos="0">
                <a:schemeClr val="bg2">
                  <a:lumMod val="40000"/>
                  <a:lumOff val="60000"/>
                </a:schemeClr>
              </a:gs>
              <a:gs pos="50000">
                <a:schemeClr val="bg2">
                  <a:lumMod val="20000"/>
                  <a:lumOff val="80000"/>
                  <a:alpha val="43000"/>
                </a:schemeClr>
              </a:gs>
            </a:gsLst>
            <a:lin ang="16200000" scaled="1"/>
            <a:tileRect/>
          </a:gradFill>
          <a:ln w="12700">
            <a:noFill/>
            <a:headEnd type="none" w="med" len="med"/>
            <a:tailEnd type="none" w="med" len="med"/>
          </a:ln>
          <a:effectLst>
            <a:outerShdw blurRad="40000" dist="23000" dir="5400000" rotWithShape="0">
              <a:srgbClr val="000000">
                <a:alpha val="35000"/>
              </a:srgbClr>
            </a:outerShdw>
            <a:softEdge rad="317500"/>
          </a:effectLst>
        </p:spPr>
        <p:style>
          <a:lnRef idx="1">
            <a:schemeClr val="accent1"/>
          </a:lnRef>
          <a:fillRef idx="1001">
            <a:schemeClr val="dk2"/>
          </a:fillRef>
          <a:effectRef idx="2">
            <a:schemeClr val="accent1"/>
          </a:effectRef>
          <a:fontRef idx="minor">
            <a:schemeClr val="lt1"/>
          </a:fontRef>
        </p:style>
        <p:txBody>
          <a:bodyPr vert="horz" wrap="square" lIns="91422" tIns="45710" rIns="91422" bIns="45710" numCol="1" rtlCol="0" anchor="ctr" anchorCtr="0" compatLnSpc="1">
            <a:prstTxWarp prst="textNoShape">
              <a:avLst/>
            </a:prstTxWarp>
          </a:bodyPr>
          <a:lstStyle/>
          <a:p>
            <a:pPr algn="ctr"/>
            <a:endParaRPr lang="en-GB" smtClean="0">
              <a:solidFill>
                <a:srgbClr val="FFFFFF"/>
              </a:solidFill>
              <a:latin typeface="Neo Sans Intel Medium" pitchFamily="34" charset="0"/>
            </a:endParaRPr>
          </a:p>
        </p:txBody>
      </p:sp>
      <p:sp>
        <p:nvSpPr>
          <p:cNvPr id="61" name="Title 1"/>
          <p:cNvSpPr>
            <a:spLocks noGrp="1"/>
          </p:cNvSpPr>
          <p:nvPr>
            <p:ph type="title"/>
          </p:nvPr>
        </p:nvSpPr>
        <p:spPr>
          <a:xfrm>
            <a:off x="457200" y="228600"/>
            <a:ext cx="8229600" cy="885827"/>
          </a:xfrm>
        </p:spPr>
        <p:txBody>
          <a:bodyPr/>
          <a:lstStyle/>
          <a:p>
            <a:pPr algn="ctr">
              <a:lnSpc>
                <a:spcPct val="100000"/>
              </a:lnSpc>
            </a:pPr>
            <a:r>
              <a:rPr lang="en-US" sz="2800" dirty="0"/>
              <a:t>3rd Generation Intel</a:t>
            </a:r>
            <a:r>
              <a:rPr lang="en-US" sz="2800" baseline="30000" dirty="0"/>
              <a:t>®</a:t>
            </a:r>
            <a:r>
              <a:rPr lang="en-US" sz="2800" dirty="0"/>
              <a:t> Core™ Processor Graphics</a:t>
            </a:r>
            <a:br>
              <a:rPr lang="en-US" sz="2800" dirty="0"/>
            </a:br>
            <a:r>
              <a:rPr lang="en-US" sz="2000" i="1" dirty="0">
                <a:latin typeface="Neo Sans Intel" pitchFamily="34" charset="0"/>
              </a:rPr>
              <a:t>Built in Graphics - Industry Leadership on 22nm </a:t>
            </a:r>
            <a:endParaRPr lang="en-GB" sz="2800" i="1" dirty="0">
              <a:latin typeface="Neo Sans Intel" pitchFamily="34" charset="0"/>
            </a:endParaRPr>
          </a:p>
        </p:txBody>
      </p:sp>
      <p:sp>
        <p:nvSpPr>
          <p:cNvPr id="63" name="Rounded Rectangle 62"/>
          <p:cNvSpPr/>
          <p:nvPr/>
        </p:nvSpPr>
        <p:spPr bwMode="auto">
          <a:xfrm>
            <a:off x="155417" y="2181981"/>
            <a:ext cx="2133600" cy="533400"/>
          </a:xfrm>
          <a:prstGeom prst="roundRect">
            <a:avLst/>
          </a:prstGeom>
          <a:solidFill>
            <a:schemeClr val="accent3"/>
          </a:solidFill>
          <a:ln w="12700">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1001">
            <a:schemeClr val="lt2"/>
          </a:fillRef>
          <a:effectRef idx="2">
            <a:schemeClr val="accent1"/>
          </a:effectRef>
          <a:fontRef idx="minor">
            <a:schemeClr val="lt1"/>
          </a:fontRef>
        </p:style>
        <p:txBody>
          <a:bodyPr vert="horz" wrap="square" lIns="91422" tIns="45710" rIns="91422" bIns="45710" numCol="1" rtlCol="0" anchor="ctr" anchorCtr="0" compatLnSpc="1">
            <a:prstTxWarp prst="textNoShape">
              <a:avLst/>
            </a:prstTxWarp>
          </a:bodyPr>
          <a:lstStyle/>
          <a:p>
            <a:pPr algn="ctr"/>
            <a:r>
              <a:rPr lang="en-US" sz="1500" dirty="0">
                <a:solidFill>
                  <a:srgbClr val="FFFFFF"/>
                </a:solidFill>
                <a:latin typeface="Neo Sans Intel Medium" pitchFamily="34" charset="0"/>
              </a:rPr>
              <a:t>Higher Performance 3D Graphics</a:t>
            </a:r>
            <a:endParaRPr lang="en-GB" sz="1500" dirty="0">
              <a:solidFill>
                <a:srgbClr val="FFFFFF"/>
              </a:solidFill>
              <a:latin typeface="Neo Sans Intel Medium" pitchFamily="34" charset="0"/>
            </a:endParaRPr>
          </a:p>
        </p:txBody>
      </p:sp>
      <p:sp>
        <p:nvSpPr>
          <p:cNvPr id="64" name="Rounded Rectangle 63"/>
          <p:cNvSpPr/>
          <p:nvPr/>
        </p:nvSpPr>
        <p:spPr bwMode="auto">
          <a:xfrm>
            <a:off x="228600" y="4534993"/>
            <a:ext cx="2819400" cy="646613"/>
          </a:xfrm>
          <a:prstGeom prst="roundRect">
            <a:avLst/>
          </a:prstGeom>
          <a:gradFill flip="none" rotWithShape="1">
            <a:gsLst>
              <a:gs pos="0">
                <a:srgbClr val="0860A8">
                  <a:shade val="30000"/>
                  <a:satMod val="115000"/>
                </a:srgbClr>
              </a:gs>
              <a:gs pos="50000">
                <a:srgbClr val="0860A8">
                  <a:shade val="67500"/>
                  <a:satMod val="115000"/>
                </a:srgbClr>
              </a:gs>
              <a:gs pos="100000">
                <a:srgbClr val="0860A8">
                  <a:shade val="100000"/>
                  <a:satMod val="115000"/>
                </a:srgbClr>
              </a:gs>
            </a:gsLst>
            <a:lin ang="16200000" scaled="1"/>
            <a:tileRect/>
          </a:gradFill>
          <a:ln w="12700" cap="flat" cmpd="sng" algn="ctr">
            <a:noFill/>
            <a:prstDash val="solid"/>
            <a:headEnd type="none" w="med" len="med"/>
            <a:tailEnd type="none" w="med" len="me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vert="horz" wrap="square" lIns="91422" tIns="45710" rIns="91422" bIns="45710" numCol="1" rtlCol="0" anchor="ctr" anchorCtr="0" compatLnSpc="1">
            <a:prstTxWarp prst="textNoShape">
              <a:avLst/>
            </a:prstTxWarp>
          </a:bodyPr>
          <a:lstStyle/>
          <a:p>
            <a:pPr algn="ctr">
              <a:defRPr/>
            </a:pPr>
            <a:r>
              <a:rPr lang="en-US" kern="0" dirty="0" smtClean="0">
                <a:solidFill>
                  <a:srgbClr val="FFFFFF"/>
                </a:solidFill>
                <a:latin typeface="Neo Sans Intel Medium" pitchFamily="34" charset="0"/>
                <a:cs typeface="Arial"/>
              </a:rPr>
              <a:t>Lower power consumption</a:t>
            </a:r>
            <a:endParaRPr lang="en-GB" sz="1600" kern="0" dirty="0">
              <a:solidFill>
                <a:srgbClr val="FFFFFF"/>
              </a:solidFill>
              <a:latin typeface="Neo Sans Intel Medium" pitchFamily="34" charset="0"/>
              <a:cs typeface="Arial"/>
            </a:endParaRPr>
          </a:p>
        </p:txBody>
      </p:sp>
      <p:sp>
        <p:nvSpPr>
          <p:cNvPr id="66" name="Rounded Rectangle 65"/>
          <p:cNvSpPr/>
          <p:nvPr/>
        </p:nvSpPr>
        <p:spPr bwMode="auto">
          <a:xfrm>
            <a:off x="3124200" y="4534993"/>
            <a:ext cx="2895600" cy="646613"/>
          </a:xfrm>
          <a:prstGeom prst="roundRect">
            <a:avLst/>
          </a:prstGeom>
          <a:gradFill flip="none" rotWithShape="1">
            <a:gsLst>
              <a:gs pos="0">
                <a:srgbClr val="0860A8">
                  <a:shade val="30000"/>
                  <a:satMod val="115000"/>
                </a:srgbClr>
              </a:gs>
              <a:gs pos="50000">
                <a:srgbClr val="0860A8">
                  <a:shade val="67500"/>
                  <a:satMod val="115000"/>
                </a:srgbClr>
              </a:gs>
              <a:gs pos="100000">
                <a:srgbClr val="0860A8">
                  <a:shade val="100000"/>
                  <a:satMod val="115000"/>
                </a:srgbClr>
              </a:gs>
            </a:gsLst>
            <a:lin ang="16200000" scaled="1"/>
            <a:tileRect/>
          </a:gradFill>
          <a:ln w="12700" cap="flat" cmpd="sng" algn="ctr">
            <a:noFill/>
            <a:prstDash val="solid"/>
            <a:headEnd type="none" w="med" len="med"/>
            <a:tailEnd type="none" w="med" len="me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vert="horz" wrap="square" lIns="91422" tIns="45710" rIns="91422" bIns="45710" numCol="1" rtlCol="0" anchor="ctr" anchorCtr="0" compatLnSpc="1">
            <a:prstTxWarp prst="textNoShape">
              <a:avLst/>
            </a:prstTxWarp>
          </a:bodyPr>
          <a:lstStyle/>
          <a:p>
            <a:pPr algn="ctr">
              <a:defRPr/>
            </a:pPr>
            <a:r>
              <a:rPr lang="en-US" kern="0" dirty="0" smtClean="0">
                <a:solidFill>
                  <a:srgbClr val="FFFFFF"/>
                </a:solidFill>
                <a:latin typeface="Neo Sans Intel Medium" pitchFamily="34" charset="0"/>
                <a:cs typeface="Arial"/>
              </a:rPr>
              <a:t>Visual Experience</a:t>
            </a:r>
            <a:endParaRPr lang="en-GB" kern="0" dirty="0" smtClean="0">
              <a:solidFill>
                <a:srgbClr val="FFFFFF"/>
              </a:solidFill>
              <a:latin typeface="Neo Sans Intel Medium" pitchFamily="34" charset="0"/>
              <a:cs typeface="Arial"/>
            </a:endParaRPr>
          </a:p>
        </p:txBody>
      </p:sp>
      <p:sp>
        <p:nvSpPr>
          <p:cNvPr id="67" name="Rounded Rectangle 66"/>
          <p:cNvSpPr/>
          <p:nvPr/>
        </p:nvSpPr>
        <p:spPr bwMode="auto">
          <a:xfrm>
            <a:off x="6096000" y="4534993"/>
            <a:ext cx="2819400" cy="646613"/>
          </a:xfrm>
          <a:prstGeom prst="roundRect">
            <a:avLst/>
          </a:prstGeom>
          <a:gradFill flip="none" rotWithShape="1">
            <a:gsLst>
              <a:gs pos="0">
                <a:srgbClr val="0860A8">
                  <a:shade val="30000"/>
                  <a:satMod val="115000"/>
                </a:srgbClr>
              </a:gs>
              <a:gs pos="50000">
                <a:srgbClr val="0860A8">
                  <a:shade val="67500"/>
                  <a:satMod val="115000"/>
                </a:srgbClr>
              </a:gs>
              <a:gs pos="100000">
                <a:srgbClr val="0860A8">
                  <a:shade val="100000"/>
                  <a:satMod val="115000"/>
                </a:srgbClr>
              </a:gs>
            </a:gsLst>
            <a:lin ang="16200000" scaled="1"/>
            <a:tileRect/>
          </a:gradFill>
          <a:ln w="12700" cap="flat" cmpd="sng" algn="ctr">
            <a:noFill/>
            <a:prstDash val="solid"/>
            <a:headEnd type="none" w="med" len="med"/>
            <a:tailEnd type="none" w="med" len="me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vert="horz" wrap="square" lIns="91422" tIns="45710" rIns="91422" bIns="45710" numCol="1" rtlCol="0" anchor="ctr" anchorCtr="0" compatLnSpc="1">
            <a:prstTxWarp prst="textNoShape">
              <a:avLst/>
            </a:prstTxWarp>
          </a:bodyPr>
          <a:lstStyle/>
          <a:p>
            <a:pPr algn="ctr">
              <a:defRPr/>
            </a:pPr>
            <a:r>
              <a:rPr lang="en-US" kern="0" dirty="0" smtClean="0">
                <a:solidFill>
                  <a:srgbClr val="FFFFFF"/>
                </a:solidFill>
                <a:latin typeface="Neo Sans Intel Medium" pitchFamily="34" charset="0"/>
                <a:cs typeface="Arial"/>
              </a:rPr>
              <a:t>Thinner form factors</a:t>
            </a:r>
            <a:endParaRPr lang="en-GB" kern="0" dirty="0" smtClean="0">
              <a:solidFill>
                <a:srgbClr val="FFFFFF"/>
              </a:solidFill>
              <a:latin typeface="Neo Sans Intel Medium" pitchFamily="34" charset="0"/>
              <a:cs typeface="Arial"/>
            </a:endParaRPr>
          </a:p>
        </p:txBody>
      </p:sp>
      <p:sp>
        <p:nvSpPr>
          <p:cNvPr id="68" name="Rounded Rectangle 67"/>
          <p:cNvSpPr/>
          <p:nvPr/>
        </p:nvSpPr>
        <p:spPr bwMode="auto">
          <a:xfrm>
            <a:off x="5486400" y="4419600"/>
            <a:ext cx="609600" cy="228600"/>
          </a:xfrm>
          <a:prstGeom prst="roundRect">
            <a:avLst/>
          </a:prstGeom>
          <a:gradFill rotWithShape="1">
            <a:gsLst>
              <a:gs pos="0">
                <a:srgbClr val="FF5C00">
                  <a:shade val="51000"/>
                  <a:satMod val="130000"/>
                </a:srgbClr>
              </a:gs>
              <a:gs pos="80000">
                <a:srgbClr val="FF5C00">
                  <a:shade val="93000"/>
                  <a:satMod val="130000"/>
                </a:srgbClr>
              </a:gs>
              <a:gs pos="100000">
                <a:srgbClr val="FF5C00">
                  <a:shade val="94000"/>
                  <a:satMod val="135000"/>
                </a:srgbClr>
              </a:gs>
            </a:gsLst>
            <a:lin ang="16200000" scaled="0"/>
          </a:gradFill>
          <a:ln w="9525" cap="flat" cmpd="sng" algn="ctr">
            <a:noFill/>
            <a:prstDash val="solid"/>
            <a:headEnd type="none" w="med" len="med"/>
            <a:tailEnd type="none" w="med" len="med"/>
          </a:ln>
          <a:effectLst>
            <a:outerShdw blurRad="225425" dist="50800" dir="5220000" algn="ctr">
              <a:srgbClr val="000000">
                <a:alpha val="33000"/>
              </a:srgbClr>
            </a:outerShdw>
            <a:reflection blurRad="6350" stA="50000" endA="300" endPos="550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vert="horz" wrap="none" lIns="91422" tIns="45710" rIns="91422" bIns="45710" numCol="1" rtlCol="0" anchor="ctr" anchorCtr="0" compatLnSpc="1">
            <a:prstTxWarp prst="textNoShape">
              <a:avLst/>
            </a:prstTxWarp>
          </a:bodyPr>
          <a:lstStyle/>
          <a:p>
            <a:pPr algn="ctr">
              <a:defRPr/>
            </a:pPr>
            <a:r>
              <a:rPr lang="en-US" sz="1500" kern="0" dirty="0">
                <a:solidFill>
                  <a:srgbClr val="FFFFFF"/>
                </a:solidFill>
                <a:latin typeface="Neo Sans Intel Medium" pitchFamily="34" charset="0"/>
                <a:cs typeface="Arial"/>
              </a:rPr>
              <a:t>Richer</a:t>
            </a:r>
            <a:endParaRPr lang="en-GB" sz="1500" kern="0" dirty="0">
              <a:solidFill>
                <a:srgbClr val="FFFFFF"/>
              </a:solidFill>
              <a:latin typeface="Neo Sans Intel Medium" pitchFamily="34" charset="0"/>
              <a:cs typeface="Arial"/>
            </a:endParaRPr>
          </a:p>
        </p:txBody>
      </p:sp>
      <p:sp>
        <p:nvSpPr>
          <p:cNvPr id="69" name="Rounded Rectangle 68"/>
          <p:cNvSpPr/>
          <p:nvPr/>
        </p:nvSpPr>
        <p:spPr bwMode="auto">
          <a:xfrm>
            <a:off x="2514600" y="4419600"/>
            <a:ext cx="609600" cy="228600"/>
          </a:xfrm>
          <a:prstGeom prst="roundRect">
            <a:avLst/>
          </a:prstGeom>
          <a:gradFill rotWithShape="1">
            <a:gsLst>
              <a:gs pos="0">
                <a:srgbClr val="FF5C00">
                  <a:shade val="51000"/>
                  <a:satMod val="130000"/>
                </a:srgbClr>
              </a:gs>
              <a:gs pos="80000">
                <a:srgbClr val="FF5C00">
                  <a:shade val="93000"/>
                  <a:satMod val="130000"/>
                </a:srgbClr>
              </a:gs>
              <a:gs pos="100000">
                <a:srgbClr val="FF5C00">
                  <a:shade val="94000"/>
                  <a:satMod val="135000"/>
                </a:srgbClr>
              </a:gs>
            </a:gsLst>
            <a:lin ang="16200000" scaled="0"/>
          </a:gradFill>
          <a:ln w="9525" cap="flat" cmpd="sng" algn="ctr">
            <a:noFill/>
            <a:prstDash val="solid"/>
            <a:headEnd type="none" w="med" len="med"/>
            <a:tailEnd type="none" w="med" len="med"/>
          </a:ln>
          <a:effectLst>
            <a:outerShdw blurRad="225425" dist="50800" dir="5220000" algn="ctr">
              <a:srgbClr val="000000">
                <a:alpha val="33000"/>
              </a:srgbClr>
            </a:outerShdw>
            <a:reflection blurRad="6350" stA="50000" endA="300" endPos="550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vert="horz" wrap="none" lIns="91422" tIns="45710" rIns="91422" bIns="45710" numCol="1" rtlCol="0" anchor="ctr" anchorCtr="0" compatLnSpc="1">
            <a:prstTxWarp prst="textNoShape">
              <a:avLst/>
            </a:prstTxWarp>
          </a:bodyPr>
          <a:lstStyle/>
          <a:p>
            <a:pPr algn="ctr">
              <a:defRPr/>
            </a:pPr>
            <a:r>
              <a:rPr lang="en-US" sz="1500" kern="0" dirty="0">
                <a:solidFill>
                  <a:srgbClr val="FFFFFF"/>
                </a:solidFill>
                <a:latin typeface="Neo Sans Intel Medium" pitchFamily="34" charset="0"/>
                <a:cs typeface="Arial"/>
              </a:rPr>
              <a:t>Cooler</a:t>
            </a:r>
            <a:endParaRPr lang="en-GB" sz="1500" kern="0" dirty="0">
              <a:solidFill>
                <a:srgbClr val="FFFFFF"/>
              </a:solidFill>
              <a:latin typeface="Neo Sans Intel Medium" pitchFamily="34" charset="0"/>
              <a:cs typeface="Arial"/>
            </a:endParaRPr>
          </a:p>
        </p:txBody>
      </p:sp>
      <p:sp>
        <p:nvSpPr>
          <p:cNvPr id="70" name="Rounded Rectangle 69"/>
          <p:cNvSpPr/>
          <p:nvPr/>
        </p:nvSpPr>
        <p:spPr bwMode="auto">
          <a:xfrm>
            <a:off x="8382000" y="4419600"/>
            <a:ext cx="609600" cy="228600"/>
          </a:xfrm>
          <a:prstGeom prst="roundRect">
            <a:avLst/>
          </a:prstGeom>
          <a:gradFill rotWithShape="1">
            <a:gsLst>
              <a:gs pos="0">
                <a:srgbClr val="FF5C00">
                  <a:shade val="51000"/>
                  <a:satMod val="130000"/>
                </a:srgbClr>
              </a:gs>
              <a:gs pos="80000">
                <a:srgbClr val="FF5C00">
                  <a:shade val="93000"/>
                  <a:satMod val="130000"/>
                </a:srgbClr>
              </a:gs>
              <a:gs pos="100000">
                <a:srgbClr val="FF5C00">
                  <a:shade val="94000"/>
                  <a:satMod val="135000"/>
                </a:srgbClr>
              </a:gs>
            </a:gsLst>
            <a:lin ang="16200000" scaled="0"/>
          </a:gradFill>
          <a:ln w="9525" cap="flat" cmpd="sng" algn="ctr">
            <a:noFill/>
            <a:prstDash val="solid"/>
            <a:headEnd type="none" w="med" len="med"/>
            <a:tailEnd type="none" w="med" len="med"/>
          </a:ln>
          <a:effectLst>
            <a:outerShdw blurRad="225425" dist="50800" dir="5220000" algn="ctr">
              <a:srgbClr val="000000">
                <a:alpha val="33000"/>
              </a:srgbClr>
            </a:outerShdw>
            <a:reflection blurRad="6350" stA="50000" endA="300" endPos="550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vert="horz" wrap="none" lIns="91422" tIns="45710" rIns="91422" bIns="45710" numCol="1" rtlCol="0" anchor="ctr" anchorCtr="0" compatLnSpc="1">
            <a:prstTxWarp prst="textNoShape">
              <a:avLst/>
            </a:prstTxWarp>
          </a:bodyPr>
          <a:lstStyle/>
          <a:p>
            <a:pPr algn="ctr">
              <a:defRPr/>
            </a:pPr>
            <a:r>
              <a:rPr lang="en-US" sz="1200" kern="0" dirty="0">
                <a:solidFill>
                  <a:srgbClr val="FFFFFF"/>
                </a:solidFill>
                <a:latin typeface="Neo Sans Intel Medium" pitchFamily="34" charset="0"/>
                <a:cs typeface="Arial"/>
              </a:rPr>
              <a:t>Lighter!</a:t>
            </a:r>
            <a:endParaRPr lang="en-GB" sz="1200" kern="0" dirty="0">
              <a:solidFill>
                <a:srgbClr val="FFFFFF"/>
              </a:solidFill>
              <a:latin typeface="Neo Sans Intel Medium" pitchFamily="34" charset="0"/>
              <a:cs typeface="Arial"/>
            </a:endParaRPr>
          </a:p>
        </p:txBody>
      </p:sp>
      <p:sp>
        <p:nvSpPr>
          <p:cNvPr id="72" name="Rounded Rectangle 71"/>
          <p:cNvSpPr/>
          <p:nvPr/>
        </p:nvSpPr>
        <p:spPr bwMode="auto">
          <a:xfrm>
            <a:off x="155417" y="1496181"/>
            <a:ext cx="2133600" cy="533400"/>
          </a:xfrm>
          <a:prstGeom prst="roundRect">
            <a:avLst/>
          </a:prstGeom>
          <a:solidFill>
            <a:schemeClr val="accent3"/>
          </a:solidFill>
          <a:ln w="12700">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1001">
            <a:schemeClr val="lt2"/>
          </a:fillRef>
          <a:effectRef idx="2">
            <a:schemeClr val="accent1"/>
          </a:effectRef>
          <a:fontRef idx="minor">
            <a:schemeClr val="lt1"/>
          </a:fontRef>
        </p:style>
        <p:txBody>
          <a:bodyPr vert="horz" wrap="square" lIns="91422" tIns="45710" rIns="91422" bIns="45710" numCol="1" rtlCol="0" anchor="ctr" anchorCtr="0" compatLnSpc="1">
            <a:prstTxWarp prst="textNoShape">
              <a:avLst/>
            </a:prstTxWarp>
          </a:bodyPr>
          <a:lstStyle/>
          <a:p>
            <a:pPr algn="ctr"/>
            <a:r>
              <a:rPr lang="en-GB" sz="1500" dirty="0">
                <a:solidFill>
                  <a:srgbClr val="FFFFFF"/>
                </a:solidFill>
                <a:latin typeface="Neo Sans Intel Medium" pitchFamily="34" charset="0"/>
              </a:rPr>
              <a:t>Faster Media Processing</a:t>
            </a:r>
          </a:p>
        </p:txBody>
      </p:sp>
      <p:sp>
        <p:nvSpPr>
          <p:cNvPr id="73" name="Rounded Rectangle 72"/>
          <p:cNvSpPr/>
          <p:nvPr/>
        </p:nvSpPr>
        <p:spPr bwMode="auto">
          <a:xfrm>
            <a:off x="155417" y="2867781"/>
            <a:ext cx="2133600" cy="533400"/>
          </a:xfrm>
          <a:prstGeom prst="roundRect">
            <a:avLst/>
          </a:prstGeom>
          <a:solidFill>
            <a:schemeClr val="accent3"/>
          </a:solidFill>
          <a:ln w="12700">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1001">
            <a:schemeClr val="lt2"/>
          </a:fillRef>
          <a:effectRef idx="2">
            <a:schemeClr val="accent1"/>
          </a:effectRef>
          <a:fontRef idx="minor">
            <a:schemeClr val="lt1"/>
          </a:fontRef>
        </p:style>
        <p:txBody>
          <a:bodyPr vert="horz" wrap="square" lIns="91422" tIns="45710" rIns="91422" bIns="45710" numCol="1" rtlCol="0" anchor="ctr" anchorCtr="0" compatLnSpc="1">
            <a:prstTxWarp prst="textNoShape">
              <a:avLst/>
            </a:prstTxWarp>
          </a:bodyPr>
          <a:lstStyle/>
          <a:p>
            <a:pPr algn="ctr"/>
            <a:r>
              <a:rPr lang="en-US" sz="1500" dirty="0">
                <a:solidFill>
                  <a:srgbClr val="FFFFFF"/>
                </a:solidFill>
                <a:latin typeface="Neo Sans Intel Medium" pitchFamily="34" charset="0"/>
              </a:rPr>
              <a:t>DX11 Support</a:t>
            </a:r>
            <a:endParaRPr lang="en-GB" sz="1500" dirty="0">
              <a:solidFill>
                <a:srgbClr val="FFFFFF"/>
              </a:solidFill>
              <a:latin typeface="Neo Sans Intel Medium" pitchFamily="34" charset="0"/>
            </a:endParaRPr>
          </a:p>
        </p:txBody>
      </p:sp>
      <p:sp>
        <p:nvSpPr>
          <p:cNvPr id="74" name="Rounded Rectangle 73"/>
          <p:cNvSpPr/>
          <p:nvPr/>
        </p:nvSpPr>
        <p:spPr bwMode="auto">
          <a:xfrm>
            <a:off x="155417" y="3553581"/>
            <a:ext cx="2133600" cy="533400"/>
          </a:xfrm>
          <a:prstGeom prst="roundRect">
            <a:avLst/>
          </a:prstGeom>
          <a:solidFill>
            <a:schemeClr val="accent3"/>
          </a:solidFill>
          <a:ln w="12700">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1001">
            <a:schemeClr val="lt2"/>
          </a:fillRef>
          <a:effectRef idx="2">
            <a:schemeClr val="accent1"/>
          </a:effectRef>
          <a:fontRef idx="minor">
            <a:schemeClr val="lt1"/>
          </a:fontRef>
        </p:style>
        <p:txBody>
          <a:bodyPr vert="horz" wrap="square" lIns="91422" tIns="45710" rIns="91422" bIns="45710" numCol="1" rtlCol="0" anchor="ctr" anchorCtr="0" compatLnSpc="1">
            <a:prstTxWarp prst="textNoShape">
              <a:avLst/>
            </a:prstTxWarp>
          </a:bodyPr>
          <a:lstStyle/>
          <a:p>
            <a:pPr algn="ctr"/>
            <a:r>
              <a:rPr lang="en-US" sz="1500" dirty="0">
                <a:solidFill>
                  <a:srgbClr val="FFFFFF"/>
                </a:solidFill>
                <a:latin typeface="Neo Sans Intel Medium" pitchFamily="34" charset="0"/>
              </a:rPr>
              <a:t>Enhanced Quality &amp; Display Capabilities</a:t>
            </a:r>
            <a:endParaRPr lang="en-GB" sz="1500" dirty="0">
              <a:solidFill>
                <a:srgbClr val="FFFFFF"/>
              </a:solidFill>
              <a:latin typeface="Neo Sans Intel Medium" pitchFamily="34" charset="0"/>
            </a:endParaRP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4605" y="1501781"/>
            <a:ext cx="6374581" cy="2689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ectangle 30"/>
          <p:cNvSpPr/>
          <p:nvPr/>
        </p:nvSpPr>
        <p:spPr bwMode="auto">
          <a:xfrm>
            <a:off x="0" y="5492164"/>
            <a:ext cx="9144000" cy="609599"/>
          </a:xfrm>
          <a:prstGeom prst="rect">
            <a:avLst/>
          </a:prstGeom>
          <a:gradFill flip="none" rotWithShape="1">
            <a:gsLst>
              <a:gs pos="0">
                <a:srgbClr val="00B0F0">
                  <a:alpha val="0"/>
                </a:srgbClr>
              </a:gs>
              <a:gs pos="50000">
                <a:srgbClr val="0071C5">
                  <a:alpha val="37000"/>
                </a:srgbClr>
              </a:gs>
              <a:gs pos="100000">
                <a:schemeClr val="accent1">
                  <a:lumMod val="40000"/>
                  <a:lumOff val="60000"/>
                  <a:alpha val="6000"/>
                </a:schemeClr>
              </a:gs>
            </a:gsLst>
            <a:lin ang="0" scaled="1"/>
            <a:tileRect/>
          </a:gradFill>
          <a:ln w="25400" cap="flat" cmpd="sng" algn="ctr">
            <a:noFill/>
            <a:prstDash val="solid"/>
            <a:round/>
            <a:headEnd type="none" w="med" len="med"/>
            <a:tailEnd type="none" w="med" len="med"/>
          </a:ln>
          <a:effectLst/>
          <a:extLst/>
        </p:spPr>
        <p:txBody>
          <a:bodyPr vert="horz" wrap="square" lIns="79957" tIns="39979" rIns="79957" bIns="39979" numCol="1" rtlCol="0" anchor="ctr" anchorCtr="0" compatLnSpc="1">
            <a:prstTxWarp prst="textNoShape">
              <a:avLst/>
            </a:prstTxWarp>
          </a:bodyPr>
          <a:lstStyle/>
          <a:p>
            <a:pPr algn="ctr" defTabSz="799560"/>
            <a:r>
              <a:rPr lang="en-GB" sz="2000" kern="0" dirty="0">
                <a:solidFill>
                  <a:srgbClr val="061922"/>
                </a:solidFill>
                <a:latin typeface="Neo Sans Intel Medium" pitchFamily="34" charset="0"/>
                <a:cs typeface="Arial"/>
              </a:rPr>
              <a:t>Up to 2X performance improvement on media applications and 3D graphics</a:t>
            </a:r>
            <a:r>
              <a:rPr lang="en-GB" sz="2000" kern="0" baseline="30000" dirty="0">
                <a:solidFill>
                  <a:srgbClr val="061922"/>
                </a:solidFill>
                <a:latin typeface="Neo Sans Intel Medium" pitchFamily="34" charset="0"/>
                <a:cs typeface="Arial"/>
              </a:rPr>
              <a:t>‡</a:t>
            </a:r>
            <a:endParaRPr lang="en-US" sz="2000" baseline="30000" dirty="0">
              <a:solidFill>
                <a:srgbClr val="000000"/>
              </a:solidFill>
              <a:latin typeface="Gill Sans" charset="0"/>
              <a:ea typeface="ヒラギノ角ゴ ProN W3" charset="0"/>
              <a:cs typeface="ヒラギノ角ゴ ProN W3" charset="0"/>
              <a:sym typeface="Gill Sans" charset="0"/>
            </a:endParaRPr>
          </a:p>
        </p:txBody>
      </p:sp>
      <p:sp>
        <p:nvSpPr>
          <p:cNvPr id="20" name="Slide Number Placeholder 1"/>
          <p:cNvSpPr>
            <a:spLocks noGrp="1"/>
          </p:cNvSpPr>
          <p:nvPr>
            <p:ph type="sldNum" sz="quarter" idx="4294967295"/>
          </p:nvPr>
        </p:nvSpPr>
        <p:spPr>
          <a:xfrm>
            <a:off x="-3454" y="6592399"/>
            <a:ext cx="2901776" cy="265622"/>
          </a:xfrm>
          <a:prstGeom prst="rect">
            <a:avLst/>
          </a:prstGeom>
        </p:spPr>
        <p:txBody>
          <a:bodyPr/>
          <a:lstStyle/>
          <a:p>
            <a:pPr algn="l"/>
            <a:fld id="{FD44707B-D922-47D5-BD24-D96E91B70543}" type="slidenum">
              <a:rPr lang="en-US" sz="900">
                <a:solidFill>
                  <a:prstClr val="white"/>
                </a:solidFill>
              </a:rPr>
              <a:pPr algn="l"/>
              <a:t>62</a:t>
            </a:fld>
            <a:r>
              <a:rPr lang="en-US" sz="900" dirty="0"/>
              <a:t>	</a:t>
            </a:r>
          </a:p>
        </p:txBody>
      </p:sp>
      <p:pic>
        <p:nvPicPr>
          <p:cNvPr id="21" name="Picture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32178" y="6399609"/>
            <a:ext cx="557893" cy="439341"/>
          </a:xfrm>
          <a:prstGeom prst="rect">
            <a:avLst/>
          </a:prstGeom>
        </p:spPr>
      </p:pic>
      <p:pic>
        <p:nvPicPr>
          <p:cNvPr id="22" name="Picture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19"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570894" y="21540"/>
            <a:ext cx="537483" cy="564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descr="C:\Users\mainscow\Desktop\HP Logos\HP_S_1C_PMS_2925.jpg"/>
          <p:cNvPicPr>
            <a:picLocks noChangeAspect="1" noChangeArrowheads="1"/>
          </p:cNvPicPr>
          <p:nvPr/>
        </p:nvPicPr>
        <p:blipFill>
          <a:blip r:embed="rId7"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spTree>
    <p:extLst>
      <p:ext uri="{BB962C8B-B14F-4D97-AF65-F5344CB8AC3E}">
        <p14:creationId xmlns:p14="http://schemas.microsoft.com/office/powerpoint/2010/main" val="706005676"/>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54346" y="323429"/>
            <a:ext cx="7982856" cy="677072"/>
          </a:xfrm>
        </p:spPr>
        <p:txBody>
          <a:bodyPr/>
          <a:lstStyle/>
          <a:p>
            <a:r>
              <a:rPr lang="en-US" sz="2900" dirty="0"/>
              <a:t>3</a:t>
            </a:r>
            <a:r>
              <a:rPr lang="en-US" sz="2900" baseline="30000" dirty="0"/>
              <a:t>rd</a:t>
            </a:r>
            <a:r>
              <a:rPr lang="en-US" sz="2900" dirty="0"/>
              <a:t> Gen Intel</a:t>
            </a:r>
            <a:r>
              <a:rPr lang="en-US" sz="2900" baseline="30000" dirty="0"/>
              <a:t>®</a:t>
            </a:r>
            <a:r>
              <a:rPr lang="en-US" sz="2900" dirty="0"/>
              <a:t> Core™ vPro™ </a:t>
            </a:r>
            <a:br>
              <a:rPr lang="en-US" sz="2900" dirty="0"/>
            </a:br>
            <a:r>
              <a:rPr lang="en-US" sz="2900" dirty="0"/>
              <a:t>Processors</a:t>
            </a:r>
            <a:endParaRPr lang="en-US" altLang="zh-CN" sz="2900" dirty="0"/>
          </a:p>
        </p:txBody>
      </p:sp>
      <p:pic>
        <p:nvPicPr>
          <p:cNvPr id="41" name="Picture 3" descr="D:\Documents\MIM\20100901\png_samples_00012.png"/>
          <p:cNvPicPr>
            <a:picLocks noChangeAspect="1" noChangeArrowheads="1"/>
          </p:cNvPicPr>
          <p:nvPr/>
        </p:nvPicPr>
        <p:blipFill>
          <a:blip r:embed="rId3" cstate="email">
            <a:extLst>
              <a:ext uri="{BEBA8EAE-BF5A-486C-A8C5-ECC9F3942E4B}">
                <a14:imgProps xmlns:a14="http://schemas.microsoft.com/office/drawing/2010/main">
                  <a14:imgLayer r:embed="rId4">
                    <a14:imgEffect>
                      <a14:saturation sat="0"/>
                    </a14:imgEffect>
                    <a14:imgEffect>
                      <a14:brightnessContrast bright="10000" contrast="40000"/>
                    </a14:imgEffect>
                  </a14:imgLayer>
                </a14:imgProps>
              </a:ext>
              <a:ext uri="{28A0092B-C50C-407E-A947-70E740481C1C}">
                <a14:useLocalDpi xmlns:a14="http://schemas.microsoft.com/office/drawing/2010/main"/>
              </a:ext>
            </a:extLst>
          </a:blip>
          <a:stretch>
            <a:fillRect/>
          </a:stretch>
        </p:blipFill>
        <p:spPr bwMode="auto">
          <a:xfrm>
            <a:off x="658451" y="1913442"/>
            <a:ext cx="2996401" cy="2473292"/>
          </a:xfrm>
          <a:prstGeom prst="rect">
            <a:avLst/>
          </a:prstGeom>
          <a:noFill/>
        </p:spPr>
      </p:pic>
      <p:sp>
        <p:nvSpPr>
          <p:cNvPr id="43" name="Rectangle 19"/>
          <p:cNvSpPr/>
          <p:nvPr/>
        </p:nvSpPr>
        <p:spPr>
          <a:xfrm>
            <a:off x="1765339" y="2562186"/>
            <a:ext cx="146684" cy="654261"/>
          </a:xfrm>
          <a:custGeom>
            <a:avLst/>
            <a:gdLst>
              <a:gd name="connsiteX0" fmla="*/ 0 w 146684"/>
              <a:gd name="connsiteY0" fmla="*/ 0 h 645706"/>
              <a:gd name="connsiteX1" fmla="*/ 146684 w 146684"/>
              <a:gd name="connsiteY1" fmla="*/ 0 h 645706"/>
              <a:gd name="connsiteX2" fmla="*/ 146684 w 146684"/>
              <a:gd name="connsiteY2" fmla="*/ 645706 h 645706"/>
              <a:gd name="connsiteX3" fmla="*/ 0 w 146684"/>
              <a:gd name="connsiteY3" fmla="*/ 645706 h 645706"/>
              <a:gd name="connsiteX4" fmla="*/ 0 w 146684"/>
              <a:gd name="connsiteY4" fmla="*/ 0 h 645706"/>
              <a:gd name="connsiteX0" fmla="*/ 0 w 146684"/>
              <a:gd name="connsiteY0" fmla="*/ 645706 h 737146"/>
              <a:gd name="connsiteX1" fmla="*/ 0 w 146684"/>
              <a:gd name="connsiteY1" fmla="*/ 0 h 737146"/>
              <a:gd name="connsiteX2" fmla="*/ 146684 w 146684"/>
              <a:gd name="connsiteY2" fmla="*/ 0 h 737146"/>
              <a:gd name="connsiteX3" fmla="*/ 146684 w 146684"/>
              <a:gd name="connsiteY3" fmla="*/ 645706 h 737146"/>
              <a:gd name="connsiteX4" fmla="*/ 91440 w 146684"/>
              <a:gd name="connsiteY4" fmla="*/ 737146 h 737146"/>
              <a:gd name="connsiteX0" fmla="*/ 0 w 146684"/>
              <a:gd name="connsiteY0" fmla="*/ 0 h 737146"/>
              <a:gd name="connsiteX1" fmla="*/ 146684 w 146684"/>
              <a:gd name="connsiteY1" fmla="*/ 0 h 737146"/>
              <a:gd name="connsiteX2" fmla="*/ 146684 w 146684"/>
              <a:gd name="connsiteY2" fmla="*/ 645706 h 737146"/>
              <a:gd name="connsiteX3" fmla="*/ 91440 w 146684"/>
              <a:gd name="connsiteY3" fmla="*/ 737146 h 737146"/>
              <a:gd name="connsiteX0" fmla="*/ 0 w 146684"/>
              <a:gd name="connsiteY0" fmla="*/ 0 h 645706"/>
              <a:gd name="connsiteX1" fmla="*/ 146684 w 146684"/>
              <a:gd name="connsiteY1" fmla="*/ 0 h 645706"/>
              <a:gd name="connsiteX2" fmla="*/ 146684 w 146684"/>
              <a:gd name="connsiteY2" fmla="*/ 645706 h 645706"/>
            </a:gdLst>
            <a:ahLst/>
            <a:cxnLst>
              <a:cxn ang="0">
                <a:pos x="connsiteX0" y="connsiteY0"/>
              </a:cxn>
              <a:cxn ang="0">
                <a:pos x="connsiteX1" y="connsiteY1"/>
              </a:cxn>
              <a:cxn ang="0">
                <a:pos x="connsiteX2" y="connsiteY2"/>
              </a:cxn>
            </a:cxnLst>
            <a:rect l="l" t="t" r="r" b="b"/>
            <a:pathLst>
              <a:path w="146684" h="645706">
                <a:moveTo>
                  <a:pt x="0" y="0"/>
                </a:moveTo>
                <a:lnTo>
                  <a:pt x="146684" y="0"/>
                </a:lnTo>
                <a:lnTo>
                  <a:pt x="146684" y="645706"/>
                </a:ln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368" tIns="45683" rIns="91368" bIns="45683" rtlCol="0" anchor="ctr"/>
          <a:lstStyle/>
          <a:p>
            <a:pPr algn="ctr" fontAlgn="base">
              <a:spcBef>
                <a:spcPct val="0"/>
              </a:spcBef>
              <a:spcAft>
                <a:spcPct val="0"/>
              </a:spcAft>
            </a:pPr>
            <a:endParaRPr lang="en-US" dirty="0">
              <a:solidFill>
                <a:srgbClr val="FFFFFF"/>
              </a:solidFill>
            </a:endParaRPr>
          </a:p>
        </p:txBody>
      </p:sp>
      <p:cxnSp>
        <p:nvCxnSpPr>
          <p:cNvPr id="44" name="Straight Connector 43"/>
          <p:cNvCxnSpPr/>
          <p:nvPr/>
        </p:nvCxnSpPr>
        <p:spPr>
          <a:xfrm>
            <a:off x="1889160" y="3711743"/>
            <a:ext cx="0" cy="152400"/>
          </a:xfrm>
          <a:prstGeom prst="lin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cxnSp>
      <p:sp>
        <p:nvSpPr>
          <p:cNvPr id="45" name="Rounded Rectangle 44">
            <a:hlinkHover r:id="" action="ppaction://noaction" highlightClick="1"/>
          </p:cNvPr>
          <p:cNvSpPr/>
          <p:nvPr/>
        </p:nvSpPr>
        <p:spPr bwMode="auto">
          <a:xfrm>
            <a:off x="1043340" y="2469683"/>
            <a:ext cx="716280" cy="510540"/>
          </a:xfrm>
          <a:prstGeom prst="roundRect">
            <a:avLst>
              <a:gd name="adj" fmla="val 4492"/>
            </a:avLst>
          </a:prstGeom>
          <a:solidFill>
            <a:schemeClr val="accent2">
              <a:lumMod val="40000"/>
              <a:lumOff val="60000"/>
              <a:alpha val="50000"/>
            </a:schemeClr>
          </a:solidFill>
          <a:ln w="9525" cap="flat" cmpd="sng" algn="ctr">
            <a:solidFill>
              <a:schemeClr val="accent1"/>
            </a:solidFill>
            <a:prstDash val="solid"/>
          </a:ln>
          <a:effectLst/>
        </p:spPr>
        <p:txBody>
          <a:bodyPr wrap="none" lIns="0" tIns="45683" rIns="0" bIns="45683"/>
          <a:lstStyle/>
          <a:p>
            <a:pPr algn="ctr" fontAlgn="base">
              <a:lnSpc>
                <a:spcPct val="80000"/>
              </a:lnSpc>
              <a:spcBef>
                <a:spcPct val="0"/>
              </a:spcBef>
              <a:spcAft>
                <a:spcPct val="0"/>
              </a:spcAft>
              <a:defRPr/>
            </a:pPr>
            <a:endParaRPr lang="en-US" sz="1300" kern="0" dirty="0">
              <a:solidFill>
                <a:srgbClr val="FDB605"/>
              </a:solidFill>
              <a:cs typeface="Arial" charset="0"/>
            </a:endParaRPr>
          </a:p>
        </p:txBody>
      </p:sp>
      <p:sp>
        <p:nvSpPr>
          <p:cNvPr id="46" name="Rectangle 45"/>
          <p:cNvSpPr/>
          <p:nvPr/>
        </p:nvSpPr>
        <p:spPr bwMode="auto">
          <a:xfrm>
            <a:off x="1043340" y="2470781"/>
            <a:ext cx="716280" cy="509465"/>
          </a:xfrm>
          <a:prstGeom prst="rect">
            <a:avLst/>
          </a:prstGeom>
          <a:noFill/>
          <a:ln w="25400" cap="flat" cmpd="sng" algn="ctr">
            <a:noFill/>
            <a:prstDash val="solid"/>
          </a:ln>
          <a:effectLst>
            <a:outerShdw blurRad="254000" sx="104000" sy="104000" algn="ctr" rotWithShape="0">
              <a:srgbClr val="2EA5D5">
                <a:alpha val="40000"/>
              </a:srgbClr>
            </a:outerShdw>
          </a:effectLst>
          <a:scene3d>
            <a:camera prst="orthographicFront">
              <a:rot lat="0" lon="0" rev="0"/>
            </a:camera>
            <a:lightRig rig="contrasting" dir="t"/>
          </a:scene3d>
          <a:sp3d prstMaterial="powder"/>
        </p:spPr>
        <p:txBody>
          <a:bodyPr wrap="none" lIns="0" tIns="45683" rIns="0" bIns="45683" anchor="ctr"/>
          <a:lstStyle/>
          <a:p>
            <a:pPr algn="ctr" fontAlgn="base">
              <a:lnSpc>
                <a:spcPct val="80000"/>
              </a:lnSpc>
              <a:spcBef>
                <a:spcPct val="50000"/>
              </a:spcBef>
              <a:spcAft>
                <a:spcPct val="0"/>
              </a:spcAft>
              <a:defRPr/>
            </a:pPr>
            <a:r>
              <a:rPr lang="en-US" sz="1000" kern="0" dirty="0">
                <a:solidFill>
                  <a:srgbClr val="484A4C"/>
                </a:solidFill>
                <a:cs typeface="Arial" charset="0"/>
              </a:rPr>
              <a:t>Intel</a:t>
            </a:r>
            <a:r>
              <a:rPr lang="en-US" sz="1000" kern="0" baseline="30000" dirty="0">
                <a:solidFill>
                  <a:srgbClr val="484A4C"/>
                </a:solidFill>
                <a:cs typeface="Arial" charset="0"/>
              </a:rPr>
              <a:t>®</a:t>
            </a:r>
            <a:r>
              <a:rPr lang="en-US" sz="1000" kern="0" dirty="0">
                <a:solidFill>
                  <a:srgbClr val="484A4C"/>
                </a:solidFill>
                <a:cs typeface="Arial" charset="0"/>
              </a:rPr>
              <a:t/>
            </a:r>
            <a:br>
              <a:rPr lang="en-US" sz="1000" kern="0" dirty="0">
                <a:solidFill>
                  <a:srgbClr val="484A4C"/>
                </a:solidFill>
                <a:cs typeface="Arial" charset="0"/>
              </a:rPr>
            </a:br>
            <a:r>
              <a:rPr lang="en-US" sz="1000" kern="0" dirty="0" err="1">
                <a:solidFill>
                  <a:srgbClr val="484A4C"/>
                </a:solidFill>
                <a:cs typeface="Arial" charset="0"/>
              </a:rPr>
              <a:t>Core</a:t>
            </a:r>
            <a:r>
              <a:rPr lang="en-US" sz="1000" kern="0" baseline="30000" dirty="0" err="1">
                <a:solidFill>
                  <a:srgbClr val="484A4C"/>
                </a:solidFill>
                <a:cs typeface="Arial" charset="0"/>
              </a:rPr>
              <a:t>TM</a:t>
            </a:r>
            <a:r>
              <a:rPr lang="en-US" sz="1000" kern="0" baseline="30000" dirty="0">
                <a:solidFill>
                  <a:srgbClr val="484A4C"/>
                </a:solidFill>
                <a:cs typeface="Arial" charset="0"/>
              </a:rPr>
              <a:t/>
            </a:r>
            <a:br>
              <a:rPr lang="en-US" sz="1000" kern="0" baseline="30000" dirty="0">
                <a:solidFill>
                  <a:srgbClr val="484A4C"/>
                </a:solidFill>
                <a:cs typeface="Arial" charset="0"/>
              </a:rPr>
            </a:br>
            <a:r>
              <a:rPr lang="en-US" sz="1000" kern="0" dirty="0">
                <a:solidFill>
                  <a:srgbClr val="484A4C"/>
                </a:solidFill>
                <a:cs typeface="Arial" charset="0"/>
              </a:rPr>
              <a:t>i5 </a:t>
            </a:r>
            <a:r>
              <a:rPr lang="en-US" sz="1000" kern="0" dirty="0" err="1">
                <a:solidFill>
                  <a:srgbClr val="484A4C"/>
                </a:solidFill>
                <a:cs typeface="Arial" charset="0"/>
              </a:rPr>
              <a:t>vPro</a:t>
            </a:r>
            <a:r>
              <a:rPr lang="en-US" sz="1000" kern="0" baseline="30000" dirty="0" err="1">
                <a:solidFill>
                  <a:srgbClr val="484A4C"/>
                </a:solidFill>
                <a:cs typeface="Arial" charset="0"/>
              </a:rPr>
              <a:t>TM</a:t>
            </a:r>
            <a:r>
              <a:rPr lang="en-US" sz="1000" kern="0" dirty="0">
                <a:solidFill>
                  <a:srgbClr val="484A4C"/>
                </a:solidFill>
                <a:cs typeface="Arial" charset="0"/>
              </a:rPr>
              <a:t> </a:t>
            </a:r>
            <a:br>
              <a:rPr lang="en-US" sz="1000" kern="0" dirty="0">
                <a:solidFill>
                  <a:srgbClr val="484A4C"/>
                </a:solidFill>
                <a:cs typeface="Arial" charset="0"/>
              </a:rPr>
            </a:br>
            <a:r>
              <a:rPr lang="en-US" sz="1000" kern="0" dirty="0">
                <a:solidFill>
                  <a:srgbClr val="484A4C"/>
                </a:solidFill>
                <a:cs typeface="Arial" charset="0"/>
              </a:rPr>
              <a:t>Processor</a:t>
            </a:r>
          </a:p>
        </p:txBody>
      </p:sp>
      <p:sp>
        <p:nvSpPr>
          <p:cNvPr id="47" name="Rounded Rectangle 46">
            <a:hlinkHover r:id="" action="ppaction://noaction" highlightClick="1"/>
          </p:cNvPr>
          <p:cNvSpPr/>
          <p:nvPr/>
        </p:nvSpPr>
        <p:spPr bwMode="auto">
          <a:xfrm>
            <a:off x="1645320" y="3216443"/>
            <a:ext cx="716280" cy="495300"/>
          </a:xfrm>
          <a:prstGeom prst="roundRect">
            <a:avLst>
              <a:gd name="adj" fmla="val 5502"/>
            </a:avLst>
          </a:prstGeom>
          <a:solidFill>
            <a:schemeClr val="accent2">
              <a:lumMod val="40000"/>
              <a:lumOff val="60000"/>
              <a:alpha val="50000"/>
            </a:schemeClr>
          </a:solidFill>
          <a:ln w="9525" cap="flat" cmpd="sng" algn="ctr">
            <a:solidFill>
              <a:schemeClr val="accent1"/>
            </a:solidFill>
            <a:prstDash val="solid"/>
          </a:ln>
          <a:effectLst/>
        </p:spPr>
        <p:txBody>
          <a:bodyPr lIns="0" tIns="45683" rIns="0" bIns="45683"/>
          <a:lstStyle/>
          <a:p>
            <a:pPr algn="ctr" fontAlgn="base">
              <a:spcBef>
                <a:spcPct val="0"/>
              </a:spcBef>
              <a:spcAft>
                <a:spcPct val="0"/>
              </a:spcAft>
              <a:defRPr/>
            </a:pPr>
            <a:endParaRPr lang="en-US" sz="1500" kern="0" dirty="0">
              <a:solidFill>
                <a:srgbClr val="FDB605"/>
              </a:solidFill>
              <a:cs typeface="Arial" charset="0"/>
            </a:endParaRPr>
          </a:p>
        </p:txBody>
      </p:sp>
      <p:sp>
        <p:nvSpPr>
          <p:cNvPr id="48" name="Rectangle 47"/>
          <p:cNvSpPr/>
          <p:nvPr/>
        </p:nvSpPr>
        <p:spPr bwMode="auto">
          <a:xfrm>
            <a:off x="1645346" y="3277726"/>
            <a:ext cx="705893" cy="372785"/>
          </a:xfrm>
          <a:prstGeom prst="rect">
            <a:avLst/>
          </a:prstGeom>
          <a:noFill/>
          <a:ln w="25400" cap="flat" cmpd="sng" algn="ctr">
            <a:noFill/>
            <a:prstDash val="solid"/>
          </a:ln>
          <a:effectLst>
            <a:outerShdw blurRad="254000" sx="104000" sy="104000" algn="ctr" rotWithShape="0">
              <a:srgbClr val="2EA5D5">
                <a:alpha val="40000"/>
              </a:srgbClr>
            </a:outerShdw>
          </a:effectLst>
          <a:scene3d>
            <a:camera prst="orthographicFront">
              <a:rot lat="0" lon="0" rev="0"/>
            </a:camera>
            <a:lightRig rig="contrasting" dir="t"/>
          </a:scene3d>
          <a:sp3d prstMaterial="powder"/>
        </p:spPr>
        <p:txBody>
          <a:bodyPr lIns="0" tIns="45683" rIns="0" bIns="45683" anchor="ctr"/>
          <a:lstStyle/>
          <a:p>
            <a:pPr algn="ctr" fontAlgn="base">
              <a:spcBef>
                <a:spcPct val="50000"/>
              </a:spcBef>
              <a:spcAft>
                <a:spcPct val="0"/>
              </a:spcAft>
              <a:defRPr/>
            </a:pPr>
            <a:r>
              <a:rPr lang="en-US" sz="1000" kern="0" dirty="0">
                <a:solidFill>
                  <a:srgbClr val="484A4C"/>
                </a:solidFill>
                <a:cs typeface="Arial" charset="0"/>
              </a:rPr>
              <a:t>Intel</a:t>
            </a:r>
            <a:r>
              <a:rPr lang="en-US" sz="1000" kern="0" baseline="30000" dirty="0">
                <a:solidFill>
                  <a:srgbClr val="484A4C"/>
                </a:solidFill>
                <a:cs typeface="Arial" charset="0"/>
              </a:rPr>
              <a:t>®</a:t>
            </a:r>
            <a:r>
              <a:rPr lang="en-US" sz="1000" kern="0" dirty="0">
                <a:solidFill>
                  <a:srgbClr val="484A4C"/>
                </a:solidFill>
                <a:cs typeface="Arial" charset="0"/>
              </a:rPr>
              <a:t> Chipset</a:t>
            </a:r>
          </a:p>
        </p:txBody>
      </p:sp>
      <p:sp>
        <p:nvSpPr>
          <p:cNvPr id="49" name="Rounded Rectangle 48">
            <a:hlinkHover r:id="" action="ppaction://noaction" highlightClick="1"/>
          </p:cNvPr>
          <p:cNvSpPr/>
          <p:nvPr/>
        </p:nvSpPr>
        <p:spPr bwMode="auto">
          <a:xfrm>
            <a:off x="1645346" y="3864143"/>
            <a:ext cx="708659" cy="251460"/>
          </a:xfrm>
          <a:prstGeom prst="roundRect">
            <a:avLst>
              <a:gd name="adj" fmla="val 10107"/>
            </a:avLst>
          </a:prstGeom>
          <a:solidFill>
            <a:schemeClr val="accent2">
              <a:lumMod val="40000"/>
              <a:lumOff val="60000"/>
              <a:alpha val="50000"/>
            </a:schemeClr>
          </a:solidFill>
          <a:ln w="9525" cap="flat" cmpd="sng" algn="ctr">
            <a:solidFill>
              <a:schemeClr val="accent1"/>
            </a:solidFill>
            <a:prstDash val="solid"/>
          </a:ln>
          <a:effectLst/>
        </p:spPr>
        <p:txBody>
          <a:bodyPr lIns="0" tIns="45683" rIns="0" bIns="45683"/>
          <a:lstStyle/>
          <a:p>
            <a:pPr algn="ctr" fontAlgn="base">
              <a:lnSpc>
                <a:spcPct val="85000"/>
              </a:lnSpc>
              <a:spcBef>
                <a:spcPct val="0"/>
              </a:spcBef>
              <a:spcAft>
                <a:spcPct val="0"/>
              </a:spcAft>
              <a:defRPr/>
            </a:pPr>
            <a:endParaRPr lang="en-US" sz="1500" kern="0" dirty="0">
              <a:solidFill>
                <a:srgbClr val="FDB605"/>
              </a:solidFill>
              <a:cs typeface="Arial" charset="0"/>
            </a:endParaRPr>
          </a:p>
        </p:txBody>
      </p:sp>
      <p:sp>
        <p:nvSpPr>
          <p:cNvPr id="50" name="Rectangle 49"/>
          <p:cNvSpPr/>
          <p:nvPr/>
        </p:nvSpPr>
        <p:spPr bwMode="auto">
          <a:xfrm>
            <a:off x="1645346" y="3860805"/>
            <a:ext cx="716279" cy="254804"/>
          </a:xfrm>
          <a:prstGeom prst="rect">
            <a:avLst/>
          </a:prstGeom>
          <a:noFill/>
          <a:ln w="25400" cap="flat" cmpd="sng" algn="ctr">
            <a:noFill/>
            <a:prstDash val="solid"/>
          </a:ln>
          <a:effectLst>
            <a:outerShdw blurRad="254000" sx="104000" sy="104000" algn="ctr" rotWithShape="0">
              <a:srgbClr val="2EA5D5">
                <a:alpha val="40000"/>
              </a:srgbClr>
            </a:outerShdw>
          </a:effectLst>
          <a:scene3d>
            <a:camera prst="orthographicFront">
              <a:rot lat="0" lon="0" rev="0"/>
            </a:camera>
            <a:lightRig rig="contrasting" dir="t"/>
          </a:scene3d>
          <a:sp3d prstMaterial="powder"/>
        </p:spPr>
        <p:txBody>
          <a:bodyPr lIns="0" tIns="45683" rIns="0" bIns="45683" anchor="ctr"/>
          <a:lstStyle/>
          <a:p>
            <a:pPr algn="ctr" fontAlgn="base">
              <a:lnSpc>
                <a:spcPct val="80000"/>
              </a:lnSpc>
              <a:spcBef>
                <a:spcPct val="0"/>
              </a:spcBef>
              <a:spcAft>
                <a:spcPct val="0"/>
              </a:spcAft>
              <a:defRPr/>
            </a:pPr>
            <a:r>
              <a:rPr lang="en-US" sz="600" kern="0" dirty="0">
                <a:solidFill>
                  <a:srgbClr val="484A4C"/>
                </a:solidFill>
                <a:cs typeface="Arial" charset="0"/>
              </a:rPr>
              <a:t>Intel</a:t>
            </a:r>
            <a:r>
              <a:rPr lang="en-US" sz="600" kern="0" baseline="30000" dirty="0">
                <a:solidFill>
                  <a:srgbClr val="484A4C"/>
                </a:solidFill>
                <a:cs typeface="Arial" charset="0"/>
              </a:rPr>
              <a:t>®</a:t>
            </a:r>
            <a:r>
              <a:rPr lang="en-US" sz="600" kern="0" dirty="0">
                <a:solidFill>
                  <a:srgbClr val="484A4C"/>
                </a:solidFill>
                <a:cs typeface="Arial" charset="0"/>
              </a:rPr>
              <a:t> Network Adapter</a:t>
            </a:r>
          </a:p>
        </p:txBody>
      </p:sp>
      <p:sp>
        <p:nvSpPr>
          <p:cNvPr id="19" name="Rectangle 19"/>
          <p:cNvSpPr/>
          <p:nvPr/>
        </p:nvSpPr>
        <p:spPr>
          <a:xfrm>
            <a:off x="1765339" y="2571711"/>
            <a:ext cx="146684" cy="654261"/>
          </a:xfrm>
          <a:custGeom>
            <a:avLst/>
            <a:gdLst>
              <a:gd name="connsiteX0" fmla="*/ 0 w 146684"/>
              <a:gd name="connsiteY0" fmla="*/ 0 h 645706"/>
              <a:gd name="connsiteX1" fmla="*/ 146684 w 146684"/>
              <a:gd name="connsiteY1" fmla="*/ 0 h 645706"/>
              <a:gd name="connsiteX2" fmla="*/ 146684 w 146684"/>
              <a:gd name="connsiteY2" fmla="*/ 645706 h 645706"/>
              <a:gd name="connsiteX3" fmla="*/ 0 w 146684"/>
              <a:gd name="connsiteY3" fmla="*/ 645706 h 645706"/>
              <a:gd name="connsiteX4" fmla="*/ 0 w 146684"/>
              <a:gd name="connsiteY4" fmla="*/ 0 h 645706"/>
              <a:gd name="connsiteX0" fmla="*/ 0 w 146684"/>
              <a:gd name="connsiteY0" fmla="*/ 645706 h 737146"/>
              <a:gd name="connsiteX1" fmla="*/ 0 w 146684"/>
              <a:gd name="connsiteY1" fmla="*/ 0 h 737146"/>
              <a:gd name="connsiteX2" fmla="*/ 146684 w 146684"/>
              <a:gd name="connsiteY2" fmla="*/ 0 h 737146"/>
              <a:gd name="connsiteX3" fmla="*/ 146684 w 146684"/>
              <a:gd name="connsiteY3" fmla="*/ 645706 h 737146"/>
              <a:gd name="connsiteX4" fmla="*/ 91440 w 146684"/>
              <a:gd name="connsiteY4" fmla="*/ 737146 h 737146"/>
              <a:gd name="connsiteX0" fmla="*/ 0 w 146684"/>
              <a:gd name="connsiteY0" fmla="*/ 0 h 737146"/>
              <a:gd name="connsiteX1" fmla="*/ 146684 w 146684"/>
              <a:gd name="connsiteY1" fmla="*/ 0 h 737146"/>
              <a:gd name="connsiteX2" fmla="*/ 146684 w 146684"/>
              <a:gd name="connsiteY2" fmla="*/ 645706 h 737146"/>
              <a:gd name="connsiteX3" fmla="*/ 91440 w 146684"/>
              <a:gd name="connsiteY3" fmla="*/ 737146 h 737146"/>
              <a:gd name="connsiteX0" fmla="*/ 0 w 146684"/>
              <a:gd name="connsiteY0" fmla="*/ 0 h 645706"/>
              <a:gd name="connsiteX1" fmla="*/ 146684 w 146684"/>
              <a:gd name="connsiteY1" fmla="*/ 0 h 645706"/>
              <a:gd name="connsiteX2" fmla="*/ 146684 w 146684"/>
              <a:gd name="connsiteY2" fmla="*/ 645706 h 645706"/>
            </a:gdLst>
            <a:ahLst/>
            <a:cxnLst>
              <a:cxn ang="0">
                <a:pos x="connsiteX0" y="connsiteY0"/>
              </a:cxn>
              <a:cxn ang="0">
                <a:pos x="connsiteX1" y="connsiteY1"/>
              </a:cxn>
              <a:cxn ang="0">
                <a:pos x="connsiteX2" y="connsiteY2"/>
              </a:cxn>
            </a:cxnLst>
            <a:rect l="l" t="t" r="r" b="b"/>
            <a:pathLst>
              <a:path w="146684" h="645706">
                <a:moveTo>
                  <a:pt x="0" y="0"/>
                </a:moveTo>
                <a:lnTo>
                  <a:pt x="146684" y="0"/>
                </a:lnTo>
                <a:lnTo>
                  <a:pt x="146684" y="645706"/>
                </a:ln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368" tIns="45683" rIns="91368" bIns="45683" rtlCol="0" anchor="ctr"/>
          <a:lstStyle/>
          <a:p>
            <a:pPr algn="ctr" fontAlgn="base">
              <a:spcBef>
                <a:spcPct val="0"/>
              </a:spcBef>
              <a:spcAft>
                <a:spcPct val="0"/>
              </a:spcAft>
            </a:pPr>
            <a:endParaRPr lang="en-US" dirty="0">
              <a:solidFill>
                <a:srgbClr val="FFFFFF"/>
              </a:solidFill>
            </a:endParaRPr>
          </a:p>
        </p:txBody>
      </p:sp>
      <p:sp>
        <p:nvSpPr>
          <p:cNvPr id="26" name="Rectangle 9"/>
          <p:cNvSpPr>
            <a:spLocks noChangeArrowheads="1"/>
          </p:cNvSpPr>
          <p:nvPr/>
        </p:nvSpPr>
        <p:spPr bwMode="auto">
          <a:xfrm>
            <a:off x="2472670" y="2361054"/>
            <a:ext cx="1037318" cy="276924"/>
          </a:xfrm>
          <a:prstGeom prst="rect">
            <a:avLst/>
          </a:prstGeom>
          <a:noFill/>
          <a:ln w="9525">
            <a:noFill/>
            <a:miter lim="800000"/>
            <a:headEnd/>
            <a:tailEnd/>
          </a:ln>
        </p:spPr>
        <p:txBody>
          <a:bodyPr wrap="none" lIns="91368" tIns="45683" rIns="91368" bIns="45683">
            <a:spAutoFit/>
          </a:bodyPr>
          <a:lstStyle/>
          <a:p>
            <a:pPr marL="61861" indent="-61861" algn="ctr" eaLnBrk="0" fontAlgn="base" hangingPunct="0">
              <a:spcBef>
                <a:spcPct val="0"/>
              </a:spcBef>
              <a:spcAft>
                <a:spcPct val="0"/>
              </a:spcAft>
            </a:pPr>
            <a:r>
              <a:rPr lang="en-US" altLang="zh-CN" sz="1200" b="1" dirty="0">
                <a:solidFill>
                  <a:srgbClr val="004280"/>
                </a:solidFill>
                <a:ea typeface="MS PGothic" pitchFamily="34" charset="-128"/>
                <a:cs typeface="Arial" charset="0"/>
              </a:rPr>
              <a:t>Processor</a:t>
            </a:r>
          </a:p>
        </p:txBody>
      </p:sp>
      <p:sp>
        <p:nvSpPr>
          <p:cNvPr id="27" name="Rectangle 10"/>
          <p:cNvSpPr>
            <a:spLocks noChangeArrowheads="1"/>
          </p:cNvSpPr>
          <p:nvPr/>
        </p:nvSpPr>
        <p:spPr bwMode="auto">
          <a:xfrm>
            <a:off x="2339228" y="3074052"/>
            <a:ext cx="1304221" cy="408891"/>
          </a:xfrm>
          <a:prstGeom prst="rect">
            <a:avLst/>
          </a:prstGeom>
          <a:noFill/>
          <a:ln w="9525">
            <a:noFill/>
            <a:miter lim="800000"/>
            <a:headEnd/>
            <a:tailEnd/>
          </a:ln>
        </p:spPr>
        <p:txBody>
          <a:bodyPr wrap="square" lIns="91368" tIns="45683" rIns="91368" bIns="45683">
            <a:spAutoFit/>
          </a:bodyPr>
          <a:lstStyle/>
          <a:p>
            <a:pPr marL="61861" indent="-61861" algn="ctr" eaLnBrk="0" fontAlgn="base" hangingPunct="0">
              <a:lnSpc>
                <a:spcPct val="85000"/>
              </a:lnSpc>
              <a:spcBef>
                <a:spcPts val="1200"/>
              </a:spcBef>
              <a:spcAft>
                <a:spcPct val="0"/>
              </a:spcAft>
            </a:pPr>
            <a:r>
              <a:rPr lang="en-US" altLang="zh-CN" sz="1200" b="1" dirty="0">
                <a:solidFill>
                  <a:srgbClr val="004280"/>
                </a:solidFill>
                <a:ea typeface="MS PGothic" pitchFamily="34" charset="-128"/>
                <a:cs typeface="Arial" charset="0"/>
              </a:rPr>
              <a:t>Chipset and </a:t>
            </a:r>
            <a:br>
              <a:rPr lang="en-US" altLang="zh-CN" sz="1200" b="1" dirty="0">
                <a:solidFill>
                  <a:srgbClr val="004280"/>
                </a:solidFill>
                <a:ea typeface="MS PGothic" pitchFamily="34" charset="-128"/>
                <a:cs typeface="Arial" charset="0"/>
              </a:rPr>
            </a:br>
            <a:r>
              <a:rPr lang="en-US" altLang="zh-CN" sz="1200" b="1" dirty="0">
                <a:solidFill>
                  <a:srgbClr val="004280"/>
                </a:solidFill>
                <a:ea typeface="MS PGothic" pitchFamily="34" charset="-128"/>
                <a:cs typeface="Arial" charset="0"/>
              </a:rPr>
              <a:t>Firmware</a:t>
            </a:r>
          </a:p>
        </p:txBody>
      </p:sp>
      <p:sp>
        <p:nvSpPr>
          <p:cNvPr id="28" name="Rectangle 11"/>
          <p:cNvSpPr>
            <a:spLocks noChangeArrowheads="1"/>
          </p:cNvSpPr>
          <p:nvPr/>
        </p:nvSpPr>
        <p:spPr bwMode="auto">
          <a:xfrm>
            <a:off x="2529570" y="3937884"/>
            <a:ext cx="923505" cy="249224"/>
          </a:xfrm>
          <a:prstGeom prst="rect">
            <a:avLst/>
          </a:prstGeom>
          <a:noFill/>
          <a:ln w="9525">
            <a:noFill/>
            <a:miter lim="800000"/>
            <a:headEnd/>
            <a:tailEnd/>
          </a:ln>
        </p:spPr>
        <p:txBody>
          <a:bodyPr wrap="none" lIns="91368" tIns="45683" rIns="91368" bIns="45683">
            <a:spAutoFit/>
          </a:bodyPr>
          <a:lstStyle/>
          <a:p>
            <a:pPr marL="61861" indent="-61861" algn="ctr" eaLnBrk="0" fontAlgn="base" hangingPunct="0">
              <a:lnSpc>
                <a:spcPct val="85000"/>
              </a:lnSpc>
              <a:spcBef>
                <a:spcPts val="1200"/>
              </a:spcBef>
              <a:spcAft>
                <a:spcPct val="0"/>
              </a:spcAft>
            </a:pPr>
            <a:r>
              <a:rPr lang="en-US" altLang="zh-CN" sz="1200" b="1" dirty="0">
                <a:solidFill>
                  <a:srgbClr val="004280"/>
                </a:solidFill>
                <a:ea typeface="MS PGothic" pitchFamily="34" charset="-128"/>
                <a:cs typeface="Arial" charset="0"/>
              </a:rPr>
              <a:t>Network</a:t>
            </a:r>
          </a:p>
        </p:txBody>
      </p:sp>
      <p:sp>
        <p:nvSpPr>
          <p:cNvPr id="29" name="Cross 45"/>
          <p:cNvSpPr>
            <a:spLocks noChangeArrowheads="1"/>
          </p:cNvSpPr>
          <p:nvPr/>
        </p:nvSpPr>
        <p:spPr bwMode="auto">
          <a:xfrm>
            <a:off x="2883133" y="2739671"/>
            <a:ext cx="263526" cy="263526"/>
          </a:xfrm>
          <a:prstGeom prst="plus">
            <a:avLst>
              <a:gd name="adj" fmla="val 37903"/>
            </a:avLst>
          </a:prstGeom>
          <a:gradFill flip="none" rotWithShape="1">
            <a:gsLst>
              <a:gs pos="5000">
                <a:schemeClr val="accent2"/>
              </a:gs>
              <a:gs pos="95000">
                <a:schemeClr val="accent1"/>
              </a:gs>
            </a:gsLst>
            <a:lin ang="2700000" scaled="1"/>
            <a:tileRect/>
          </a:gradFill>
          <a:ln w="9525" algn="ctr">
            <a:noFill/>
            <a:round/>
            <a:headEnd/>
            <a:tailEnd/>
          </a:ln>
          <a:effectLst/>
        </p:spPr>
        <p:txBody>
          <a:bodyPr lIns="91368" tIns="45683" rIns="91368" bIns="45683" anchor="ctr"/>
          <a:lstStyle/>
          <a:p>
            <a:pPr marL="456849" algn="r" eaLnBrk="0" fontAlgn="base" hangingPunct="0">
              <a:spcBef>
                <a:spcPts val="1200"/>
              </a:spcBef>
              <a:spcAft>
                <a:spcPct val="0"/>
              </a:spcAft>
            </a:pPr>
            <a:endParaRPr lang="zh-CN" altLang="en-US" sz="1200" b="1">
              <a:solidFill>
                <a:srgbClr val="004280"/>
              </a:solidFill>
              <a:ea typeface="SimSun" pitchFamily="2" charset="-122"/>
              <a:cs typeface="Arial" charset="0"/>
            </a:endParaRPr>
          </a:p>
        </p:txBody>
      </p:sp>
      <p:sp>
        <p:nvSpPr>
          <p:cNvPr id="30" name="Cross 45"/>
          <p:cNvSpPr>
            <a:spLocks noChangeArrowheads="1"/>
          </p:cNvSpPr>
          <p:nvPr/>
        </p:nvSpPr>
        <p:spPr bwMode="auto">
          <a:xfrm>
            <a:off x="2883133" y="3603492"/>
            <a:ext cx="263526" cy="263526"/>
          </a:xfrm>
          <a:prstGeom prst="plus">
            <a:avLst>
              <a:gd name="adj" fmla="val 37903"/>
            </a:avLst>
          </a:prstGeom>
          <a:gradFill flip="none" rotWithShape="1">
            <a:gsLst>
              <a:gs pos="5000">
                <a:schemeClr val="accent2"/>
              </a:gs>
              <a:gs pos="95000">
                <a:schemeClr val="accent1"/>
              </a:gs>
            </a:gsLst>
            <a:lin ang="2700000" scaled="1"/>
            <a:tileRect/>
          </a:gradFill>
          <a:ln w="9525" algn="ctr">
            <a:noFill/>
            <a:round/>
            <a:headEnd/>
            <a:tailEnd/>
          </a:ln>
          <a:effectLst/>
        </p:spPr>
        <p:txBody>
          <a:bodyPr lIns="91368" tIns="45683" rIns="91368" bIns="45683" anchor="ctr"/>
          <a:lstStyle/>
          <a:p>
            <a:pPr marL="456849" algn="r" eaLnBrk="0" fontAlgn="base" hangingPunct="0">
              <a:spcBef>
                <a:spcPts val="1200"/>
              </a:spcBef>
              <a:spcAft>
                <a:spcPct val="0"/>
              </a:spcAft>
            </a:pPr>
            <a:endParaRPr lang="zh-CN" altLang="en-US" sz="1200" b="1">
              <a:solidFill>
                <a:srgbClr val="004280"/>
              </a:solidFill>
              <a:ea typeface="SimSun" pitchFamily="2" charset="-122"/>
              <a:cs typeface="Arial" charset="0"/>
            </a:endParaRPr>
          </a:p>
        </p:txBody>
      </p:sp>
      <p:cxnSp>
        <p:nvCxnSpPr>
          <p:cNvPr id="31" name="Straight Connector 30"/>
          <p:cNvCxnSpPr/>
          <p:nvPr/>
        </p:nvCxnSpPr>
        <p:spPr>
          <a:xfrm rot="10800000">
            <a:off x="2367296" y="4056551"/>
            <a:ext cx="156831" cy="0"/>
          </a:xfrm>
          <a:prstGeom prst="line">
            <a:avLst/>
          </a:prstGeom>
          <a:ln w="190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2377930" y="3232526"/>
            <a:ext cx="146199" cy="0"/>
          </a:xfrm>
          <a:prstGeom prst="line">
            <a:avLst/>
          </a:prstGeom>
          <a:ln w="190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0800000">
            <a:off x="1782506" y="2512614"/>
            <a:ext cx="741620" cy="0"/>
          </a:xfrm>
          <a:prstGeom prst="line">
            <a:avLst/>
          </a:prstGeom>
          <a:ln w="19050">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nvGrpSpPr>
          <p:cNvPr id="4" name="Group 34"/>
          <p:cNvGrpSpPr/>
          <p:nvPr/>
        </p:nvGrpSpPr>
        <p:grpSpPr>
          <a:xfrm>
            <a:off x="2339228" y="1840044"/>
            <a:ext cx="1449821" cy="520994"/>
            <a:chOff x="7166418" y="1591244"/>
            <a:chExt cx="1815007" cy="652224"/>
          </a:xfrm>
        </p:grpSpPr>
        <p:pic>
          <p:nvPicPr>
            <p:cNvPr id="36" name="Picture 3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66418" y="1591244"/>
              <a:ext cx="869631" cy="652224"/>
            </a:xfrm>
            <a:prstGeom prst="rect">
              <a:avLst/>
            </a:prstGeom>
            <a:noFill/>
            <a:ln w="9525">
              <a:noFill/>
              <a:miter lim="800000"/>
              <a:headEnd/>
              <a:tailEnd/>
            </a:ln>
            <a:effectLst/>
          </p:spPr>
        </p:pic>
        <p:pic>
          <p:nvPicPr>
            <p:cNvPr id="37" name="Picture 3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1797" y="1591248"/>
              <a:ext cx="869628" cy="652220"/>
            </a:xfrm>
            <a:prstGeom prst="rect">
              <a:avLst/>
            </a:prstGeom>
            <a:noFill/>
            <a:ln w="9525">
              <a:noFill/>
              <a:miter lim="800000"/>
              <a:headEnd/>
              <a:tailEnd/>
            </a:ln>
            <a:effectLst/>
          </p:spPr>
        </p:pic>
      </p:grpSp>
      <p:sp>
        <p:nvSpPr>
          <p:cNvPr id="38" name="Title 1"/>
          <p:cNvSpPr txBox="1">
            <a:spLocks/>
          </p:cNvSpPr>
          <p:nvPr/>
        </p:nvSpPr>
        <p:spPr>
          <a:xfrm>
            <a:off x="654353" y="1000506"/>
            <a:ext cx="7836513" cy="353868"/>
          </a:xfrm>
          <a:prstGeom prst="rect">
            <a:avLst/>
          </a:prstGeom>
        </p:spPr>
        <p:txBody>
          <a:bodyPr vert="horz" wrap="square" lIns="91368" tIns="45683" rIns="91368" bIns="45683" rtlCol="0" anchor="t" anchorCtr="0">
            <a:spAutoFit/>
          </a:bodyPr>
          <a:lstStyle>
            <a:lvl1pPr algn="l" defTabSz="914400" rtl="0" eaLnBrk="1" latinLnBrk="0" hangingPunct="1">
              <a:spcBef>
                <a:spcPct val="0"/>
              </a:spcBef>
              <a:buNone/>
              <a:defRPr sz="2600" b="1" kern="1200">
                <a:solidFill>
                  <a:schemeClr val="accent1"/>
                </a:solidFill>
                <a:latin typeface="+mj-lt"/>
                <a:ea typeface="+mj-ea"/>
                <a:cs typeface="+mj-cs"/>
              </a:defRPr>
            </a:lvl1pPr>
          </a:lstStyle>
          <a:p>
            <a:r>
              <a:rPr lang="en-US" sz="1700" b="0" i="1" dirty="0"/>
              <a:t>The platform built for businesses of all sizes </a:t>
            </a:r>
          </a:p>
        </p:txBody>
      </p:sp>
      <p:grpSp>
        <p:nvGrpSpPr>
          <p:cNvPr id="40" name="Group 39"/>
          <p:cNvGrpSpPr/>
          <p:nvPr/>
        </p:nvGrpSpPr>
        <p:grpSpPr>
          <a:xfrm>
            <a:off x="3" y="5572125"/>
            <a:ext cx="8791956" cy="676275"/>
            <a:chOff x="0" y="5572124"/>
            <a:chExt cx="8791956" cy="676275"/>
          </a:xfrm>
        </p:grpSpPr>
        <p:sp>
          <p:nvSpPr>
            <p:cNvPr id="42" name="Rectangle 16"/>
            <p:cNvSpPr/>
            <p:nvPr/>
          </p:nvSpPr>
          <p:spPr>
            <a:xfrm>
              <a:off x="0" y="5572124"/>
              <a:ext cx="8791956" cy="676275"/>
            </a:xfrm>
            <a:custGeom>
              <a:avLst/>
              <a:gdLst/>
              <a:ahLst/>
              <a:cxnLst/>
              <a:rect l="l" t="t" r="r" b="b"/>
              <a:pathLst>
                <a:path w="8791956" h="676275">
                  <a:moveTo>
                    <a:pt x="1" y="0"/>
                  </a:moveTo>
                  <a:lnTo>
                    <a:pt x="352425" y="0"/>
                  </a:lnTo>
                  <a:lnTo>
                    <a:pt x="742951" y="0"/>
                  </a:lnTo>
                  <a:lnTo>
                    <a:pt x="8334375" y="0"/>
                  </a:lnTo>
                  <a:lnTo>
                    <a:pt x="8334375" y="205353"/>
                  </a:lnTo>
                  <a:lnTo>
                    <a:pt x="8791956" y="205353"/>
                  </a:lnTo>
                  <a:lnTo>
                    <a:pt x="8791956" y="676275"/>
                  </a:lnTo>
                  <a:lnTo>
                    <a:pt x="0" y="676275"/>
                  </a:lnTo>
                  <a:lnTo>
                    <a:pt x="0" y="205353"/>
                  </a:lnTo>
                  <a:lnTo>
                    <a:pt x="1" y="205353"/>
                  </a:lnTo>
                  <a:close/>
                </a:path>
              </a:pathLst>
            </a:custGeom>
            <a:gradFill flip="none" rotWithShape="1">
              <a:gsLst>
                <a:gs pos="5000">
                  <a:schemeClr val="accent1"/>
                </a:gs>
                <a:gs pos="95000">
                  <a:schemeClr val="accent2"/>
                </a:gs>
              </a:gsLst>
              <a:lin ang="13500000" scaled="1"/>
              <a:tileRect/>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457200" tIns="91440" rIns="182880" bIns="91440" rtlCol="0" anchor="ctr" anchorCtr="0">
              <a:noAutofit/>
            </a:bodyPr>
            <a:lstStyle/>
            <a:p>
              <a:pPr defTabSz="913416"/>
              <a:r>
                <a:rPr lang="en-US" sz="1600" b="1" dirty="0">
                  <a:solidFill>
                    <a:srgbClr val="FFFFFF"/>
                  </a:solidFill>
                </a:rPr>
                <a:t>Intel</a:t>
              </a:r>
              <a:r>
                <a:rPr lang="en-US" sz="1600" b="1" baseline="30000" dirty="0">
                  <a:solidFill>
                    <a:srgbClr val="FFFFFF"/>
                  </a:solidFill>
                </a:rPr>
                <a:t>®</a:t>
              </a:r>
              <a:r>
                <a:rPr lang="en-US" sz="1600" b="1" dirty="0">
                  <a:solidFill>
                    <a:srgbClr val="FFFFFF"/>
                  </a:solidFill>
                </a:rPr>
                <a:t> </a:t>
              </a:r>
              <a:r>
                <a:rPr lang="en-US" sz="1600" b="1" dirty="0" err="1">
                  <a:solidFill>
                    <a:srgbClr val="FFFFFF"/>
                  </a:solidFill>
                </a:rPr>
                <a:t>vPro</a:t>
              </a:r>
              <a:r>
                <a:rPr lang="en-US" sz="1600" b="1" dirty="0">
                  <a:solidFill>
                    <a:srgbClr val="FFFFFF"/>
                  </a:solidFill>
                </a:rPr>
                <a:t>™ Technology Provides Hardware-enabled Capabilities to Strengthen Security and Reduce Manageability Costs</a:t>
              </a:r>
            </a:p>
          </p:txBody>
        </p:sp>
        <p:pic>
          <p:nvPicPr>
            <p:cNvPr id="51"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733018" y="5776070"/>
              <a:ext cx="58938" cy="472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5" name="Rounded Rectangle 34"/>
          <p:cNvSpPr/>
          <p:nvPr/>
        </p:nvSpPr>
        <p:spPr>
          <a:xfrm>
            <a:off x="4086230" y="1421433"/>
            <a:ext cx="4404629" cy="3883997"/>
          </a:xfrm>
          <a:prstGeom prst="roundRect">
            <a:avLst>
              <a:gd name="adj" fmla="val 2916"/>
            </a:avLst>
          </a:prstGeom>
          <a:ln/>
          <a:effectLst>
            <a:outerShdw blurRad="1905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182737" tIns="182737" rIns="182737" bIns="182737" rtlCol="0" anchor="ctr"/>
          <a:lstStyle/>
          <a:p>
            <a:pPr marL="176077" indent="-176077" fontAlgn="base">
              <a:spcBef>
                <a:spcPts val="1200"/>
              </a:spcBef>
              <a:spcAft>
                <a:spcPct val="0"/>
              </a:spcAft>
              <a:buFont typeface="Arial" pitchFamily="34" charset="0"/>
              <a:buChar char="•"/>
            </a:pPr>
            <a:r>
              <a:rPr lang="en-US" sz="1600" b="1" dirty="0">
                <a:solidFill>
                  <a:srgbClr val="000000"/>
                </a:solidFill>
              </a:rPr>
              <a:t>Energy-efficient performance</a:t>
            </a:r>
            <a:endParaRPr lang="en-US" sz="1600" dirty="0">
              <a:solidFill>
                <a:srgbClr val="000000"/>
              </a:solidFill>
            </a:endParaRPr>
          </a:p>
          <a:p>
            <a:pPr marL="176077" indent="-176077" fontAlgn="base">
              <a:spcBef>
                <a:spcPts val="1200"/>
              </a:spcBef>
              <a:spcAft>
                <a:spcPct val="0"/>
              </a:spcAft>
              <a:buFont typeface="Arial" pitchFamily="34" charset="0"/>
              <a:buChar char="•"/>
            </a:pPr>
            <a:r>
              <a:rPr lang="en-US" sz="1600" b="1" dirty="0">
                <a:solidFill>
                  <a:srgbClr val="000000"/>
                </a:solidFill>
              </a:rPr>
              <a:t>Expanded management</a:t>
            </a:r>
            <a:br>
              <a:rPr lang="en-US" sz="1600" b="1" dirty="0">
                <a:solidFill>
                  <a:srgbClr val="000000"/>
                </a:solidFill>
              </a:rPr>
            </a:br>
            <a:r>
              <a:rPr lang="en-US" sz="1600" dirty="0">
                <a:solidFill>
                  <a:srgbClr val="000000"/>
                </a:solidFill>
              </a:rPr>
              <a:t>Embedded remote KVM now </a:t>
            </a:r>
            <a:r>
              <a:rPr lang="en-US" sz="1600" dirty="0">
                <a:solidFill>
                  <a:srgbClr val="000000"/>
                </a:solidFill>
                <a:cs typeface="Arial"/>
              </a:rPr>
              <a:t>on all i5 and i7 </a:t>
            </a:r>
            <a:r>
              <a:rPr lang="en-US" sz="1600" dirty="0" err="1">
                <a:solidFill>
                  <a:srgbClr val="000000"/>
                </a:solidFill>
                <a:cs typeface="Arial"/>
              </a:rPr>
              <a:t>vPro</a:t>
            </a:r>
            <a:r>
              <a:rPr lang="en-US" sz="1600" dirty="0">
                <a:solidFill>
                  <a:srgbClr val="000000"/>
                </a:solidFill>
                <a:cs typeface="Arial"/>
              </a:rPr>
              <a:t>™ processors </a:t>
            </a:r>
          </a:p>
          <a:p>
            <a:pPr marL="176077" indent="-176077" fontAlgn="base">
              <a:spcBef>
                <a:spcPts val="1200"/>
              </a:spcBef>
              <a:spcAft>
                <a:spcPct val="0"/>
              </a:spcAft>
              <a:buFont typeface="Arial" pitchFamily="34" charset="0"/>
              <a:buChar char="•"/>
            </a:pPr>
            <a:r>
              <a:rPr lang="en-US" sz="1600" b="1" dirty="0">
                <a:solidFill>
                  <a:srgbClr val="000000"/>
                </a:solidFill>
              </a:rPr>
              <a:t>Enhanced security</a:t>
            </a:r>
            <a:r>
              <a:rPr lang="en-US" sz="1600" dirty="0">
                <a:solidFill>
                  <a:srgbClr val="000000"/>
                </a:solidFill>
              </a:rPr>
              <a:t/>
            </a:r>
            <a:br>
              <a:rPr lang="en-US" sz="1600" dirty="0">
                <a:solidFill>
                  <a:srgbClr val="000000"/>
                </a:solidFill>
              </a:rPr>
            </a:br>
            <a:r>
              <a:rPr lang="en-US" sz="1600" dirty="0">
                <a:solidFill>
                  <a:srgbClr val="000000"/>
                </a:solidFill>
              </a:rPr>
              <a:t>Improved data and asset security</a:t>
            </a:r>
          </a:p>
          <a:p>
            <a:pPr marL="176077" indent="-176077" fontAlgn="base">
              <a:spcBef>
                <a:spcPts val="1200"/>
              </a:spcBef>
              <a:spcAft>
                <a:spcPct val="0"/>
              </a:spcAft>
              <a:buFont typeface="Arial" pitchFamily="34" charset="0"/>
              <a:buChar char="•"/>
            </a:pPr>
            <a:r>
              <a:rPr lang="en-US" sz="1600" dirty="0" err="1">
                <a:solidFill>
                  <a:srgbClr val="000000"/>
                </a:solidFill>
              </a:rPr>
              <a:t>vPro</a:t>
            </a:r>
            <a:r>
              <a:rPr lang="en-US" sz="1600" dirty="0">
                <a:solidFill>
                  <a:srgbClr val="000000"/>
                </a:solidFill>
              </a:rPr>
              <a:t>™ technologies extended to</a:t>
            </a:r>
            <a:r>
              <a:rPr lang="en-US" sz="1600" b="1" dirty="0">
                <a:solidFill>
                  <a:srgbClr val="000000"/>
                </a:solidFill>
              </a:rPr>
              <a:t> Intel</a:t>
            </a:r>
            <a:r>
              <a:rPr lang="en-US" sz="1600" b="1" baseline="30000" dirty="0">
                <a:solidFill>
                  <a:srgbClr val="000000"/>
                </a:solidFill>
              </a:rPr>
              <a:t>®</a:t>
            </a:r>
            <a:r>
              <a:rPr lang="en-US" sz="1600" b="1" dirty="0">
                <a:solidFill>
                  <a:srgbClr val="000000"/>
                </a:solidFill>
              </a:rPr>
              <a:t> Xeon</a:t>
            </a:r>
            <a:r>
              <a:rPr lang="en-US" sz="1600" b="1" baseline="30000" dirty="0">
                <a:solidFill>
                  <a:srgbClr val="000000"/>
                </a:solidFill>
              </a:rPr>
              <a:t>®</a:t>
            </a:r>
            <a:r>
              <a:rPr lang="en-US" sz="1600" b="1" dirty="0">
                <a:solidFill>
                  <a:srgbClr val="000000"/>
                </a:solidFill>
              </a:rPr>
              <a:t> processor E3-based workstation</a:t>
            </a:r>
          </a:p>
        </p:txBody>
      </p:sp>
      <p:sp>
        <p:nvSpPr>
          <p:cNvPr id="52" name="Slide Number Placeholder 1"/>
          <p:cNvSpPr>
            <a:spLocks noGrp="1"/>
          </p:cNvSpPr>
          <p:nvPr>
            <p:ph type="sldNum" sz="quarter" idx="12"/>
          </p:nvPr>
        </p:nvSpPr>
        <p:spPr>
          <a:xfrm>
            <a:off x="-3454" y="6592399"/>
            <a:ext cx="2901776" cy="265622"/>
          </a:xfrm>
        </p:spPr>
        <p:txBody>
          <a:bodyPr/>
          <a:lstStyle/>
          <a:p>
            <a:pPr algn="l"/>
            <a:fld id="{FD44707B-D922-47D5-BD24-D96E91B70543}" type="slidenum">
              <a:rPr lang="en-US" sz="900">
                <a:solidFill>
                  <a:prstClr val="white"/>
                </a:solidFill>
              </a:rPr>
              <a:pPr algn="l"/>
              <a:t>63</a:t>
            </a:fld>
            <a:r>
              <a:rPr lang="en-US" sz="900" dirty="0"/>
              <a:t>	</a:t>
            </a:r>
          </a:p>
        </p:txBody>
      </p:sp>
      <p:pic>
        <p:nvPicPr>
          <p:cNvPr id="34" name="Picture 3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232178" y="6399609"/>
            <a:ext cx="557893" cy="439341"/>
          </a:xfrm>
          <a:prstGeom prst="rect">
            <a:avLst/>
          </a:prstGeom>
        </p:spPr>
      </p:pic>
      <p:pic>
        <p:nvPicPr>
          <p:cNvPr id="53" name="Picture 5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6146" name="Picture 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496530" y="238125"/>
            <a:ext cx="537483" cy="564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2" descr="C:\Users\mainscow\Desktop\HP Logos\HP_S_1C_PMS_2925.jpg"/>
          <p:cNvPicPr>
            <a:picLocks noChangeAspect="1" noChangeArrowheads="1"/>
          </p:cNvPicPr>
          <p:nvPr/>
        </p:nvPicPr>
        <p:blipFill>
          <a:blip r:embed="rId11"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spTree>
    <p:extLst>
      <p:ext uri="{BB962C8B-B14F-4D97-AF65-F5344CB8AC3E}">
        <p14:creationId xmlns:p14="http://schemas.microsoft.com/office/powerpoint/2010/main" val="175736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44" y="342900"/>
            <a:ext cx="7837714" cy="685800"/>
          </a:xfrm>
        </p:spPr>
        <p:txBody>
          <a:bodyPr>
            <a:normAutofit/>
          </a:bodyPr>
          <a:lstStyle/>
          <a:p>
            <a:r>
              <a:rPr lang="en-US" sz="2900" dirty="0">
                <a:solidFill>
                  <a:srgbClr val="007DC5"/>
                </a:solidFill>
              </a:rPr>
              <a:t>2012 Business Class Intel</a:t>
            </a:r>
            <a:r>
              <a:rPr lang="en-US" sz="2900" baseline="30000" dirty="0"/>
              <a:t>®</a:t>
            </a:r>
            <a:r>
              <a:rPr lang="en-US" sz="2900" dirty="0">
                <a:solidFill>
                  <a:srgbClr val="007DC5"/>
                </a:solidFill>
              </a:rPr>
              <a:t> Wireless </a:t>
            </a:r>
          </a:p>
        </p:txBody>
      </p:sp>
      <p:pic>
        <p:nvPicPr>
          <p:cNvPr id="5" name="Picture 4" descr="2012 Products New One-Pager BUSINESS.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3143" y="998307"/>
            <a:ext cx="7837714" cy="5214693"/>
          </a:xfrm>
          <a:prstGeom prst="rect">
            <a:avLst/>
          </a:prstGeom>
        </p:spPr>
      </p:pic>
      <p:sp>
        <p:nvSpPr>
          <p:cNvPr id="6" name="Slide Number Placeholder 1"/>
          <p:cNvSpPr>
            <a:spLocks noGrp="1"/>
          </p:cNvSpPr>
          <p:nvPr>
            <p:ph type="sldNum" sz="quarter" idx="4294967295"/>
          </p:nvPr>
        </p:nvSpPr>
        <p:spPr>
          <a:xfrm>
            <a:off x="-3454" y="6592378"/>
            <a:ext cx="2901776" cy="265622"/>
          </a:xfrm>
          <a:prstGeom prst="rect">
            <a:avLst/>
          </a:prstGeom>
        </p:spPr>
        <p:txBody>
          <a:bodyPr/>
          <a:lstStyle/>
          <a:p>
            <a:pPr algn="l"/>
            <a:fld id="{FD44707B-D922-47D5-BD24-D96E91B70543}" type="slidenum">
              <a:rPr lang="en-US" sz="900"/>
              <a:pPr algn="l"/>
              <a:t>64</a:t>
            </a:fld>
            <a:r>
              <a:rPr lang="en-US" sz="900" dirty="0"/>
              <a:t>	</a:t>
            </a: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32158" y="6399609"/>
            <a:ext cx="557893" cy="439341"/>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3074" name="Picture 2" descr="C:\Users\ecampoy\AppData\Local\Temp\wzd337\2D_Diecon_Hands_rgb.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490858" y="236307"/>
            <a:ext cx="368387" cy="762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mainscow\Desktop\HP Logos\HP_S_1C_PMS_2925.jpg"/>
          <p:cNvPicPr>
            <a:picLocks noChangeAspect="1" noChangeArrowheads="1"/>
          </p:cNvPicPr>
          <p:nvPr/>
        </p:nvPicPr>
        <p:blipFill>
          <a:blip r:embed="rId7"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spTree>
    <p:extLst>
      <p:ext uri="{BB962C8B-B14F-4D97-AF65-F5344CB8AC3E}">
        <p14:creationId xmlns:p14="http://schemas.microsoft.com/office/powerpoint/2010/main" val="3385361621"/>
      </p:ext>
    </p:extLst>
  </p:cSld>
  <p:clrMapOvr>
    <a:masterClrMapping/>
  </p:clrMapOvr>
  <p:transition spd="med">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a:xfrm>
            <a:off x="-3454" y="6089639"/>
            <a:ext cx="460656" cy="219456"/>
          </a:xfrm>
        </p:spPr>
        <p:txBody>
          <a:bodyPr/>
          <a:lstStyle/>
          <a:p>
            <a:fld id="{F10CCBB2-23CF-43DD-999B-A7E7F6652AA9}" type="slidenum">
              <a:rPr lang="en-US" smtClean="0"/>
              <a:pPr/>
              <a:t>65</a:t>
            </a:fld>
            <a:endParaRPr lang="en-US" dirty="0"/>
          </a:p>
        </p:txBody>
      </p:sp>
      <p:sp>
        <p:nvSpPr>
          <p:cNvPr id="6" name="Freeform 5"/>
          <p:cNvSpPr/>
          <p:nvPr/>
        </p:nvSpPr>
        <p:spPr bwMode="auto">
          <a:xfrm flipH="1">
            <a:off x="4399129" y="1957932"/>
            <a:ext cx="4645750" cy="1407839"/>
          </a:xfrm>
          <a:custGeom>
            <a:avLst/>
            <a:gdLst>
              <a:gd name="connsiteX0" fmla="*/ 8943975 w 8943975"/>
              <a:gd name="connsiteY0" fmla="*/ 2819400 h 2819400"/>
              <a:gd name="connsiteX1" fmla="*/ 342900 w 8943975"/>
              <a:gd name="connsiteY1" fmla="*/ 0 h 2819400"/>
              <a:gd name="connsiteX2" fmla="*/ 161925 w 8943975"/>
              <a:gd name="connsiteY2" fmla="*/ 228600 h 2819400"/>
              <a:gd name="connsiteX3" fmla="*/ 0 w 8943975"/>
              <a:gd name="connsiteY3" fmla="*/ 228600 h 2819400"/>
              <a:gd name="connsiteX4" fmla="*/ 0 w 8943975"/>
              <a:gd name="connsiteY4" fmla="*/ 1838325 h 2819400"/>
              <a:gd name="connsiteX5" fmla="*/ 8943975 w 8943975"/>
              <a:gd name="connsiteY5" fmla="*/ 2819400 h 2819400"/>
              <a:gd name="connsiteX0" fmla="*/ 8963025 w 8963025"/>
              <a:gd name="connsiteY0" fmla="*/ 3057525 h 3057525"/>
              <a:gd name="connsiteX1" fmla="*/ 342900 w 8963025"/>
              <a:gd name="connsiteY1" fmla="*/ 0 h 3057525"/>
              <a:gd name="connsiteX2" fmla="*/ 161925 w 8963025"/>
              <a:gd name="connsiteY2" fmla="*/ 228600 h 3057525"/>
              <a:gd name="connsiteX3" fmla="*/ 0 w 8963025"/>
              <a:gd name="connsiteY3" fmla="*/ 228600 h 3057525"/>
              <a:gd name="connsiteX4" fmla="*/ 0 w 8963025"/>
              <a:gd name="connsiteY4" fmla="*/ 1838325 h 3057525"/>
              <a:gd name="connsiteX5" fmla="*/ 8963025 w 8963025"/>
              <a:gd name="connsiteY5" fmla="*/ 3057525 h 3057525"/>
              <a:gd name="connsiteX0" fmla="*/ 8963025 w 8963025"/>
              <a:gd name="connsiteY0" fmla="*/ 3057525 h 3057525"/>
              <a:gd name="connsiteX1" fmla="*/ 342900 w 8963025"/>
              <a:gd name="connsiteY1" fmla="*/ 0 h 3057525"/>
              <a:gd name="connsiteX2" fmla="*/ 161925 w 8963025"/>
              <a:gd name="connsiteY2" fmla="*/ 228600 h 3057525"/>
              <a:gd name="connsiteX3" fmla="*/ 0 w 8963025"/>
              <a:gd name="connsiteY3" fmla="*/ 228600 h 3057525"/>
              <a:gd name="connsiteX4" fmla="*/ 19050 w 8963025"/>
              <a:gd name="connsiteY4" fmla="*/ 2438400 h 3057525"/>
              <a:gd name="connsiteX5" fmla="*/ 8963025 w 8963025"/>
              <a:gd name="connsiteY5" fmla="*/ 3057525 h 3057525"/>
              <a:gd name="connsiteX0" fmla="*/ 8934450 w 8934450"/>
              <a:gd name="connsiteY0" fmla="*/ 3733800 h 3733800"/>
              <a:gd name="connsiteX1" fmla="*/ 342900 w 8934450"/>
              <a:gd name="connsiteY1" fmla="*/ 0 h 3733800"/>
              <a:gd name="connsiteX2" fmla="*/ 161925 w 8934450"/>
              <a:gd name="connsiteY2" fmla="*/ 228600 h 3733800"/>
              <a:gd name="connsiteX3" fmla="*/ 0 w 8934450"/>
              <a:gd name="connsiteY3" fmla="*/ 228600 h 3733800"/>
              <a:gd name="connsiteX4" fmla="*/ 19050 w 8934450"/>
              <a:gd name="connsiteY4" fmla="*/ 2438400 h 3733800"/>
              <a:gd name="connsiteX5" fmla="*/ 8934450 w 8934450"/>
              <a:gd name="connsiteY5" fmla="*/ 3733800 h 3733800"/>
              <a:gd name="connsiteX0" fmla="*/ 8934450 w 8934450"/>
              <a:gd name="connsiteY0" fmla="*/ 3733800 h 3733800"/>
              <a:gd name="connsiteX1" fmla="*/ 342900 w 8934450"/>
              <a:gd name="connsiteY1" fmla="*/ 0 h 3733800"/>
              <a:gd name="connsiteX2" fmla="*/ 161925 w 8934450"/>
              <a:gd name="connsiteY2" fmla="*/ 228600 h 3733800"/>
              <a:gd name="connsiteX3" fmla="*/ 0 w 8934450"/>
              <a:gd name="connsiteY3" fmla="*/ 228600 h 3733800"/>
              <a:gd name="connsiteX4" fmla="*/ 9525 w 8934450"/>
              <a:gd name="connsiteY4" fmla="*/ 2266950 h 3733800"/>
              <a:gd name="connsiteX5" fmla="*/ 8934450 w 8934450"/>
              <a:gd name="connsiteY5" fmla="*/ 3733800 h 3733800"/>
              <a:gd name="connsiteX0" fmla="*/ 8934450 w 8934450"/>
              <a:gd name="connsiteY0" fmla="*/ 3733800 h 3733800"/>
              <a:gd name="connsiteX1" fmla="*/ 342900 w 8934450"/>
              <a:gd name="connsiteY1" fmla="*/ 0 h 3733800"/>
              <a:gd name="connsiteX2" fmla="*/ 161925 w 8934450"/>
              <a:gd name="connsiteY2" fmla="*/ 228600 h 3733800"/>
              <a:gd name="connsiteX3" fmla="*/ 0 w 8934450"/>
              <a:gd name="connsiteY3" fmla="*/ 228600 h 3733800"/>
              <a:gd name="connsiteX4" fmla="*/ 9525 w 8934450"/>
              <a:gd name="connsiteY4" fmla="*/ 2266950 h 3733800"/>
              <a:gd name="connsiteX5" fmla="*/ 8324850 w 8934450"/>
              <a:gd name="connsiteY5" fmla="*/ 3638549 h 3733800"/>
              <a:gd name="connsiteX6" fmla="*/ 8934450 w 8934450"/>
              <a:gd name="connsiteY6" fmla="*/ 3733800 h 3733800"/>
              <a:gd name="connsiteX0" fmla="*/ 8934450 w 8943975"/>
              <a:gd name="connsiteY0" fmla="*/ 3733800 h 4105274"/>
              <a:gd name="connsiteX1" fmla="*/ 342900 w 8943975"/>
              <a:gd name="connsiteY1" fmla="*/ 0 h 4105274"/>
              <a:gd name="connsiteX2" fmla="*/ 161925 w 8943975"/>
              <a:gd name="connsiteY2" fmla="*/ 228600 h 4105274"/>
              <a:gd name="connsiteX3" fmla="*/ 0 w 8943975"/>
              <a:gd name="connsiteY3" fmla="*/ 228600 h 4105274"/>
              <a:gd name="connsiteX4" fmla="*/ 9525 w 8943975"/>
              <a:gd name="connsiteY4" fmla="*/ 2266950 h 4105274"/>
              <a:gd name="connsiteX5" fmla="*/ 8943975 w 8943975"/>
              <a:gd name="connsiteY5" fmla="*/ 4105274 h 4105274"/>
              <a:gd name="connsiteX6" fmla="*/ 8934450 w 8943975"/>
              <a:gd name="connsiteY6" fmla="*/ 3733800 h 4105274"/>
              <a:gd name="connsiteX0" fmla="*/ 8934450 w 8943975"/>
              <a:gd name="connsiteY0" fmla="*/ 3733800 h 4105274"/>
              <a:gd name="connsiteX1" fmla="*/ 342900 w 8943975"/>
              <a:gd name="connsiteY1" fmla="*/ 0 h 4105274"/>
              <a:gd name="connsiteX2" fmla="*/ 161925 w 8943975"/>
              <a:gd name="connsiteY2" fmla="*/ 228600 h 4105274"/>
              <a:gd name="connsiteX3" fmla="*/ 0 w 8943975"/>
              <a:gd name="connsiteY3" fmla="*/ 228600 h 4105274"/>
              <a:gd name="connsiteX4" fmla="*/ 9525 w 8943975"/>
              <a:gd name="connsiteY4" fmla="*/ 1952625 h 4105274"/>
              <a:gd name="connsiteX5" fmla="*/ 8943975 w 8943975"/>
              <a:gd name="connsiteY5" fmla="*/ 4105274 h 4105274"/>
              <a:gd name="connsiteX6" fmla="*/ 8934450 w 8943975"/>
              <a:gd name="connsiteY6" fmla="*/ 3733800 h 4105274"/>
              <a:gd name="connsiteX0" fmla="*/ 8967177 w 8967177"/>
              <a:gd name="connsiteY0" fmla="*/ 2380972 h 4105274"/>
              <a:gd name="connsiteX1" fmla="*/ 342900 w 8967177"/>
              <a:gd name="connsiteY1" fmla="*/ 0 h 4105274"/>
              <a:gd name="connsiteX2" fmla="*/ 161925 w 8967177"/>
              <a:gd name="connsiteY2" fmla="*/ 228600 h 4105274"/>
              <a:gd name="connsiteX3" fmla="*/ 0 w 8967177"/>
              <a:gd name="connsiteY3" fmla="*/ 228600 h 4105274"/>
              <a:gd name="connsiteX4" fmla="*/ 9525 w 8967177"/>
              <a:gd name="connsiteY4" fmla="*/ 1952625 h 4105274"/>
              <a:gd name="connsiteX5" fmla="*/ 8943975 w 8967177"/>
              <a:gd name="connsiteY5" fmla="*/ 4105274 h 4105274"/>
              <a:gd name="connsiteX6" fmla="*/ 8967177 w 8967177"/>
              <a:gd name="connsiteY6" fmla="*/ 2380972 h 4105274"/>
              <a:gd name="connsiteX0" fmla="*/ 8974012 w 8974012"/>
              <a:gd name="connsiteY0" fmla="*/ 2380972 h 4105274"/>
              <a:gd name="connsiteX1" fmla="*/ 349735 w 8974012"/>
              <a:gd name="connsiteY1" fmla="*/ 0 h 4105274"/>
              <a:gd name="connsiteX2" fmla="*/ 168760 w 8974012"/>
              <a:gd name="connsiteY2" fmla="*/ 228600 h 4105274"/>
              <a:gd name="connsiteX3" fmla="*/ 6835 w 8974012"/>
              <a:gd name="connsiteY3" fmla="*/ 228600 h 4105274"/>
              <a:gd name="connsiteX4" fmla="*/ 0 w 8974012"/>
              <a:gd name="connsiteY4" fmla="*/ 2980775 h 4105274"/>
              <a:gd name="connsiteX5" fmla="*/ 8950810 w 8974012"/>
              <a:gd name="connsiteY5" fmla="*/ 4105274 h 4105274"/>
              <a:gd name="connsiteX6" fmla="*/ 8974012 w 8974012"/>
              <a:gd name="connsiteY6" fmla="*/ 2380972 h 4105274"/>
              <a:gd name="connsiteX0" fmla="*/ 8967298 w 8967298"/>
              <a:gd name="connsiteY0" fmla="*/ 2380972 h 4105274"/>
              <a:gd name="connsiteX1" fmla="*/ 343021 w 8967298"/>
              <a:gd name="connsiteY1" fmla="*/ 0 h 4105274"/>
              <a:gd name="connsiteX2" fmla="*/ 162046 w 8967298"/>
              <a:gd name="connsiteY2" fmla="*/ 228600 h 4105274"/>
              <a:gd name="connsiteX3" fmla="*/ 121 w 8967298"/>
              <a:gd name="connsiteY3" fmla="*/ 228600 h 4105274"/>
              <a:gd name="connsiteX4" fmla="*/ 26010 w 8967298"/>
              <a:gd name="connsiteY4" fmla="*/ 2493756 h 4105274"/>
              <a:gd name="connsiteX5" fmla="*/ 8944096 w 8967298"/>
              <a:gd name="connsiteY5" fmla="*/ 4105274 h 4105274"/>
              <a:gd name="connsiteX6" fmla="*/ 8967298 w 8967298"/>
              <a:gd name="connsiteY6" fmla="*/ 2380972 h 4105274"/>
              <a:gd name="connsiteX0" fmla="*/ 8967298 w 8967298"/>
              <a:gd name="connsiteY0" fmla="*/ 2380972 h 4105274"/>
              <a:gd name="connsiteX1" fmla="*/ 343021 w 8967298"/>
              <a:gd name="connsiteY1" fmla="*/ 0 h 4105274"/>
              <a:gd name="connsiteX2" fmla="*/ 121 w 8967298"/>
              <a:gd name="connsiteY2" fmla="*/ 228600 h 4105274"/>
              <a:gd name="connsiteX3" fmla="*/ 26010 w 8967298"/>
              <a:gd name="connsiteY3" fmla="*/ 2493756 h 4105274"/>
              <a:gd name="connsiteX4" fmla="*/ 8944096 w 8967298"/>
              <a:gd name="connsiteY4" fmla="*/ 4105274 h 4105274"/>
              <a:gd name="connsiteX5" fmla="*/ 8967298 w 8967298"/>
              <a:gd name="connsiteY5" fmla="*/ 2380972 h 4105274"/>
              <a:gd name="connsiteX0" fmla="*/ 8967298 w 8967298"/>
              <a:gd name="connsiteY0" fmla="*/ 2152374 h 3876676"/>
              <a:gd name="connsiteX1" fmla="*/ 121 w 8967298"/>
              <a:gd name="connsiteY1" fmla="*/ 2 h 3876676"/>
              <a:gd name="connsiteX2" fmla="*/ 26010 w 8967298"/>
              <a:gd name="connsiteY2" fmla="*/ 2265158 h 3876676"/>
              <a:gd name="connsiteX3" fmla="*/ 8944096 w 8967298"/>
              <a:gd name="connsiteY3" fmla="*/ 3876676 h 3876676"/>
              <a:gd name="connsiteX4" fmla="*/ 8967298 w 8967298"/>
              <a:gd name="connsiteY4" fmla="*/ 2152374 h 3876676"/>
              <a:gd name="connsiteX0" fmla="*/ 8967298 w 8967298"/>
              <a:gd name="connsiteY0" fmla="*/ 3153466 h 4877768"/>
              <a:gd name="connsiteX1" fmla="*/ 122 w 8967298"/>
              <a:gd name="connsiteY1" fmla="*/ 0 h 4877768"/>
              <a:gd name="connsiteX2" fmla="*/ 26010 w 8967298"/>
              <a:gd name="connsiteY2" fmla="*/ 3266250 h 4877768"/>
              <a:gd name="connsiteX3" fmla="*/ 8944096 w 8967298"/>
              <a:gd name="connsiteY3" fmla="*/ 4877768 h 4877768"/>
              <a:gd name="connsiteX4" fmla="*/ 8967298 w 8967298"/>
              <a:gd name="connsiteY4" fmla="*/ 3153466 h 4877768"/>
              <a:gd name="connsiteX0" fmla="*/ 8983659 w 8983659"/>
              <a:gd name="connsiteY0" fmla="*/ 3965164 h 4877768"/>
              <a:gd name="connsiteX1" fmla="*/ 122 w 8983659"/>
              <a:gd name="connsiteY1" fmla="*/ 0 h 4877768"/>
              <a:gd name="connsiteX2" fmla="*/ 26010 w 8983659"/>
              <a:gd name="connsiteY2" fmla="*/ 3266250 h 4877768"/>
              <a:gd name="connsiteX3" fmla="*/ 8944096 w 8983659"/>
              <a:gd name="connsiteY3" fmla="*/ 4877768 h 4877768"/>
              <a:gd name="connsiteX4" fmla="*/ 8983659 w 8983659"/>
              <a:gd name="connsiteY4" fmla="*/ 3965164 h 4877768"/>
              <a:gd name="connsiteX0" fmla="*/ 8983659 w 8983659"/>
              <a:gd name="connsiteY0" fmla="*/ 3965164 h 4498977"/>
              <a:gd name="connsiteX1" fmla="*/ 122 w 8983659"/>
              <a:gd name="connsiteY1" fmla="*/ 0 h 4498977"/>
              <a:gd name="connsiteX2" fmla="*/ 26010 w 8983659"/>
              <a:gd name="connsiteY2" fmla="*/ 3266250 h 4498977"/>
              <a:gd name="connsiteX3" fmla="*/ 8944096 w 8983659"/>
              <a:gd name="connsiteY3" fmla="*/ 4498977 h 4498977"/>
              <a:gd name="connsiteX4" fmla="*/ 8983659 w 8983659"/>
              <a:gd name="connsiteY4" fmla="*/ 3965164 h 4498977"/>
              <a:gd name="connsiteX0" fmla="*/ 8994464 w 8994464"/>
              <a:gd name="connsiteY0" fmla="*/ 3965164 h 4498977"/>
              <a:gd name="connsiteX1" fmla="*/ 10927 w 8994464"/>
              <a:gd name="connsiteY1" fmla="*/ 0 h 4498977"/>
              <a:gd name="connsiteX2" fmla="*/ 0 w 8994464"/>
              <a:gd name="connsiteY2" fmla="*/ 3266251 h 4498977"/>
              <a:gd name="connsiteX3" fmla="*/ 8954901 w 8994464"/>
              <a:gd name="connsiteY3" fmla="*/ 4498977 h 4498977"/>
              <a:gd name="connsiteX4" fmla="*/ 8994464 w 8994464"/>
              <a:gd name="connsiteY4" fmla="*/ 3965164 h 4498977"/>
              <a:gd name="connsiteX0" fmla="*/ 8978101 w 8978101"/>
              <a:gd name="connsiteY0" fmla="*/ 3288748 h 4498977"/>
              <a:gd name="connsiteX1" fmla="*/ 10927 w 8978101"/>
              <a:gd name="connsiteY1" fmla="*/ 0 h 4498977"/>
              <a:gd name="connsiteX2" fmla="*/ 0 w 8978101"/>
              <a:gd name="connsiteY2" fmla="*/ 3266251 h 4498977"/>
              <a:gd name="connsiteX3" fmla="*/ 8954901 w 8978101"/>
              <a:gd name="connsiteY3" fmla="*/ 4498977 h 4498977"/>
              <a:gd name="connsiteX4" fmla="*/ 8978101 w 8978101"/>
              <a:gd name="connsiteY4" fmla="*/ 3288748 h 4498977"/>
              <a:gd name="connsiteX0" fmla="*/ 8978101 w 8978101"/>
              <a:gd name="connsiteY0" fmla="*/ 3559315 h 4498977"/>
              <a:gd name="connsiteX1" fmla="*/ 10927 w 8978101"/>
              <a:gd name="connsiteY1" fmla="*/ 0 h 4498977"/>
              <a:gd name="connsiteX2" fmla="*/ 0 w 8978101"/>
              <a:gd name="connsiteY2" fmla="*/ 3266251 h 4498977"/>
              <a:gd name="connsiteX3" fmla="*/ 8954901 w 8978101"/>
              <a:gd name="connsiteY3" fmla="*/ 4498977 h 4498977"/>
              <a:gd name="connsiteX4" fmla="*/ 8978101 w 8978101"/>
              <a:gd name="connsiteY4" fmla="*/ 3559315 h 4498977"/>
              <a:gd name="connsiteX0" fmla="*/ 8967314 w 8967314"/>
              <a:gd name="connsiteY0" fmla="*/ 3559315 h 4498977"/>
              <a:gd name="connsiteX1" fmla="*/ 140 w 8967314"/>
              <a:gd name="connsiteY1" fmla="*/ 0 h 4498977"/>
              <a:gd name="connsiteX2" fmla="*/ 21939 w 8967314"/>
              <a:gd name="connsiteY2" fmla="*/ 3103911 h 4498977"/>
              <a:gd name="connsiteX3" fmla="*/ 8944114 w 8967314"/>
              <a:gd name="connsiteY3" fmla="*/ 4498977 h 4498977"/>
              <a:gd name="connsiteX4" fmla="*/ 8967314 w 8967314"/>
              <a:gd name="connsiteY4" fmla="*/ 3559315 h 4498977"/>
              <a:gd name="connsiteX0" fmla="*/ 8978101 w 8978101"/>
              <a:gd name="connsiteY0" fmla="*/ 3559315 h 4498977"/>
              <a:gd name="connsiteX1" fmla="*/ 10927 w 8978101"/>
              <a:gd name="connsiteY1" fmla="*/ 0 h 4498977"/>
              <a:gd name="connsiteX2" fmla="*/ 0 w 8978101"/>
              <a:gd name="connsiteY2" fmla="*/ 3076856 h 4498977"/>
              <a:gd name="connsiteX3" fmla="*/ 8954901 w 8978101"/>
              <a:gd name="connsiteY3" fmla="*/ 4498977 h 4498977"/>
              <a:gd name="connsiteX4" fmla="*/ 8978101 w 8978101"/>
              <a:gd name="connsiteY4" fmla="*/ 3559315 h 4498977"/>
              <a:gd name="connsiteX0" fmla="*/ 8978101 w 8978101"/>
              <a:gd name="connsiteY0" fmla="*/ 3451088 h 4498977"/>
              <a:gd name="connsiteX1" fmla="*/ 10927 w 8978101"/>
              <a:gd name="connsiteY1" fmla="*/ 0 h 4498977"/>
              <a:gd name="connsiteX2" fmla="*/ 0 w 8978101"/>
              <a:gd name="connsiteY2" fmla="*/ 3076856 h 4498977"/>
              <a:gd name="connsiteX3" fmla="*/ 8954901 w 8978101"/>
              <a:gd name="connsiteY3" fmla="*/ 4498977 h 4498977"/>
              <a:gd name="connsiteX4" fmla="*/ 8978101 w 8978101"/>
              <a:gd name="connsiteY4" fmla="*/ 3451088 h 4498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8101" h="4498977">
                <a:moveTo>
                  <a:pt x="8978101" y="3451088"/>
                </a:moveTo>
                <a:lnTo>
                  <a:pt x="10927" y="0"/>
                </a:lnTo>
                <a:cubicBezTo>
                  <a:pt x="8649" y="917392"/>
                  <a:pt x="2278" y="2159464"/>
                  <a:pt x="0" y="3076856"/>
                </a:cubicBezTo>
                <a:lnTo>
                  <a:pt x="8954901" y="4498977"/>
                </a:lnTo>
                <a:lnTo>
                  <a:pt x="8978101" y="3451088"/>
                </a:lnTo>
                <a:close/>
              </a:path>
            </a:pathLst>
          </a:custGeom>
          <a:gradFill flip="none" rotWithShape="1">
            <a:gsLst>
              <a:gs pos="30000">
                <a:srgbClr val="FEC90A">
                  <a:alpha val="40000"/>
                </a:srgbClr>
              </a:gs>
              <a:gs pos="5000">
                <a:schemeClr val="accent4">
                  <a:alpha val="0"/>
                </a:schemeClr>
              </a:gs>
              <a:gs pos="95000">
                <a:schemeClr val="accent6">
                  <a:alpha val="65000"/>
                </a:schemeClr>
              </a:gs>
            </a:gsLst>
            <a:lin ang="10800000" scaled="1"/>
            <a:tileRect/>
          </a:gradFill>
          <a:ln w="3175" cap="flat" cmpd="sng" algn="ctr">
            <a:noFill/>
            <a:prstDash val="solid"/>
            <a:round/>
            <a:headEnd type="none" w="sm" len="sm"/>
            <a:tailEnd type="none" w="sm" len="sm"/>
          </a:ln>
          <a:effectLst/>
        </p:spPr>
        <p:txBody>
          <a:bodyPr vert="horz" wrap="none" lIns="91379" tIns="45686" rIns="91379" bIns="45686" numCol="1" rtlCol="0" anchor="ctr" anchorCtr="0" compatLnSpc="1">
            <a:prstTxWarp prst="textNoShape">
              <a:avLst/>
            </a:prstTxWarp>
          </a:bodyPr>
          <a:lstStyle/>
          <a:p>
            <a:pPr algn="ctr" eaLnBrk="0" hangingPunct="0"/>
            <a:endParaRPr lang="en-US" sz="2000" b="1" dirty="0">
              <a:latin typeface="Neo Sans Intel" pitchFamily="34" charset="0"/>
              <a:cs typeface="Arial" pitchFamily="34" charset="0"/>
            </a:endParaRPr>
          </a:p>
        </p:txBody>
      </p:sp>
      <p:sp>
        <p:nvSpPr>
          <p:cNvPr id="7" name="Title 1"/>
          <p:cNvSpPr txBox="1">
            <a:spLocks/>
          </p:cNvSpPr>
          <p:nvPr/>
        </p:nvSpPr>
        <p:spPr>
          <a:xfrm>
            <a:off x="462514" y="401868"/>
            <a:ext cx="8229600" cy="471323"/>
          </a:xfrm>
          <a:prstGeom prst="rect">
            <a:avLst/>
          </a:prstGeom>
        </p:spPr>
        <p:txBody>
          <a:bodyPr vert="horz" lIns="0" tIns="0" rIns="0" bIns="0" rtlCol="0" anchor="t" anchorCtr="0">
            <a:noAutofit/>
          </a:bodyPr>
          <a:lstStyle>
            <a:lvl1pPr algn="l" defTabSz="914400" rtl="0" eaLnBrk="1" latinLnBrk="0" hangingPunct="1">
              <a:lnSpc>
                <a:spcPts val="2600"/>
              </a:lnSpc>
              <a:spcBef>
                <a:spcPct val="0"/>
              </a:spcBef>
              <a:buNone/>
              <a:defRPr lang="en-US" altLang="ja-JP" sz="3000" b="1" i="0" kern="1200" dirty="0" smtClean="0">
                <a:solidFill>
                  <a:schemeClr val="accent1"/>
                </a:solidFill>
                <a:latin typeface="+mj-lt"/>
                <a:ea typeface="+mj-ea"/>
                <a:cs typeface="+mj-cs"/>
              </a:defRPr>
            </a:lvl1pPr>
          </a:lstStyle>
          <a:p>
            <a:r>
              <a:rPr lang="en-US" sz="3200" dirty="0"/>
              <a:t>Intel® Turbo Boost Technology 2.0</a:t>
            </a:r>
            <a:endParaRPr lang="en-US" sz="3200" baseline="30000" dirty="0"/>
          </a:p>
        </p:txBody>
      </p:sp>
      <p:sp>
        <p:nvSpPr>
          <p:cNvPr id="10" name="Rectangle 11"/>
          <p:cNvSpPr>
            <a:spLocks/>
          </p:cNvSpPr>
          <p:nvPr/>
        </p:nvSpPr>
        <p:spPr bwMode="auto">
          <a:xfrm>
            <a:off x="462514" y="1290638"/>
            <a:ext cx="3169446" cy="738665"/>
          </a:xfrm>
          <a:prstGeom prst="rect">
            <a:avLst/>
          </a:prstGeom>
          <a:noFill/>
          <a:ln w="12700" cap="flat">
            <a:noFill/>
            <a:miter lim="800000"/>
            <a:headEnd type="none" w="med" len="med"/>
            <a:tailEnd type="none" w="med" len="med"/>
          </a:ln>
          <a:effectLst/>
        </p:spPr>
        <p:txBody>
          <a:bodyPr wrap="square" lIns="0" tIns="0" rIns="0" bIns="0" anchor="t">
            <a:spAutoFit/>
          </a:bodyPr>
          <a:lstStyle/>
          <a:p>
            <a:pPr>
              <a:spcAft>
                <a:spcPts val="1267"/>
              </a:spcAft>
              <a:buSzPct val="100000"/>
            </a:pPr>
            <a:r>
              <a:rPr lang="en-US" sz="1200" dirty="0">
                <a:solidFill>
                  <a:schemeClr val="tx2">
                    <a:lumMod val="50000"/>
                  </a:schemeClr>
                </a:solidFill>
                <a:ea typeface="Verdana" charset="0"/>
                <a:cs typeface="Verdana" charset="0"/>
                <a:sym typeface="Verdana" charset="0"/>
              </a:rPr>
              <a:t>Manages power according to an average TDP to optimize performance and allow for speeds beyond that given by normal thermal headroom</a:t>
            </a:r>
          </a:p>
        </p:txBody>
      </p:sp>
      <p:cxnSp>
        <p:nvCxnSpPr>
          <p:cNvPr id="11" name="Elbow Connector 10"/>
          <p:cNvCxnSpPr/>
          <p:nvPr/>
        </p:nvCxnSpPr>
        <p:spPr bwMode="auto">
          <a:xfrm>
            <a:off x="4964942" y="5159822"/>
            <a:ext cx="2234650" cy="238248"/>
          </a:xfrm>
          <a:prstGeom prst="bentConnector3">
            <a:avLst>
              <a:gd name="adj1" fmla="val 16753"/>
            </a:avLst>
          </a:prstGeom>
          <a:solidFill>
            <a:schemeClr val="bg1"/>
          </a:solidFill>
          <a:ln w="9525" cap="flat" cmpd="sng" algn="ctr">
            <a:solidFill>
              <a:schemeClr val="accent3"/>
            </a:solidFill>
            <a:prstDash val="solid"/>
            <a:round/>
            <a:headEnd type="none" w="sm" len="sm"/>
            <a:tailEnd type="none"/>
          </a:ln>
          <a:effectLst/>
        </p:spPr>
      </p:cxnSp>
      <p:grpSp>
        <p:nvGrpSpPr>
          <p:cNvPr id="12" name="idle"/>
          <p:cNvGrpSpPr/>
          <p:nvPr/>
        </p:nvGrpSpPr>
        <p:grpSpPr>
          <a:xfrm>
            <a:off x="5965545" y="4792833"/>
            <a:ext cx="1325624" cy="581331"/>
            <a:chOff x="6347457" y="4626556"/>
            <a:chExt cx="1325624" cy="581332"/>
          </a:xfrm>
        </p:grpSpPr>
        <p:sp>
          <p:nvSpPr>
            <p:cNvPr id="13" name="TextBox 12"/>
            <p:cNvSpPr txBox="1"/>
            <p:nvPr/>
          </p:nvSpPr>
          <p:spPr bwMode="auto">
            <a:xfrm>
              <a:off x="6354805" y="4626556"/>
              <a:ext cx="1223026" cy="567771"/>
            </a:xfrm>
            <a:prstGeom prst="rect">
              <a:avLst/>
            </a:prstGeom>
            <a:gradFill>
              <a:gsLst>
                <a:gs pos="0">
                  <a:schemeClr val="bg1">
                    <a:lumMod val="98000"/>
                  </a:schemeClr>
                </a:gs>
                <a:gs pos="40000">
                  <a:schemeClr val="bg1">
                    <a:alpha val="25000"/>
                  </a:schemeClr>
                </a:gs>
              </a:gsLst>
              <a:lin ang="15000000" scaled="0"/>
            </a:gradFill>
            <a:ln w="6350">
              <a:noFill/>
            </a:ln>
            <a:effectLst/>
          </p:spPr>
          <p:style>
            <a:lnRef idx="3">
              <a:schemeClr val="lt1"/>
            </a:lnRef>
            <a:fillRef idx="1">
              <a:schemeClr val="accent2"/>
            </a:fillRef>
            <a:effectRef idx="1">
              <a:schemeClr val="accent2"/>
            </a:effectRef>
            <a:fontRef idx="minor">
              <a:schemeClr val="lt1"/>
            </a:fontRef>
          </p:style>
          <p:txBody>
            <a:bodyPr lIns="91430" tIns="45716" rIns="91430" bIns="45716" anchor="ctr"/>
            <a:lstStyle/>
            <a:p>
              <a:pPr algn="ctr">
                <a:defRPr/>
              </a:pPr>
              <a:endParaRPr lang="en-US" sz="1300" dirty="0">
                <a:solidFill>
                  <a:srgbClr val="FFFFFF"/>
                </a:solidFill>
                <a:latin typeface="Neo Sans Intel" pitchFamily="34" charset="0"/>
                <a:cs typeface="Verdana"/>
              </a:endParaRPr>
            </a:p>
          </p:txBody>
        </p:sp>
        <p:sp>
          <p:nvSpPr>
            <p:cNvPr id="14" name="TextBox 43"/>
            <p:cNvSpPr txBox="1">
              <a:spLocks noChangeArrowheads="1"/>
            </p:cNvSpPr>
            <p:nvPr/>
          </p:nvSpPr>
          <p:spPr bwMode="auto">
            <a:xfrm>
              <a:off x="6347457" y="4713252"/>
              <a:ext cx="1325624" cy="392866"/>
            </a:xfrm>
            <a:prstGeom prst="rect">
              <a:avLst/>
            </a:prstGeom>
            <a:noFill/>
            <a:ln w="9525">
              <a:noFill/>
              <a:miter lim="800000"/>
              <a:headEnd/>
              <a:tailEnd/>
            </a:ln>
            <a:effectLst/>
          </p:spPr>
          <p:txBody>
            <a:bodyPr wrap="square" lIns="129985" tIns="64993" rIns="129985" bIns="64993">
              <a:prstTxWarp prst="textNoShape">
                <a:avLst/>
              </a:prstTxWarp>
              <a:spAutoFit/>
            </a:bodyPr>
            <a:lstStyle/>
            <a:p>
              <a:pPr>
                <a:defRPr/>
              </a:pPr>
              <a:r>
                <a:rPr lang="en-US" dirty="0">
                  <a:solidFill>
                    <a:schemeClr val="accent1"/>
                  </a:solidFill>
                  <a:latin typeface="Neo Sans Intel Medium" pitchFamily="34" charset="0"/>
                  <a:cs typeface="Arial" charset="0"/>
                </a:rPr>
                <a:t>Idle Mode</a:t>
              </a:r>
              <a:endParaRPr lang="en-US" sz="1000" dirty="0">
                <a:solidFill>
                  <a:schemeClr val="accent1"/>
                </a:solidFill>
                <a:latin typeface="Neo Sans Intel" pitchFamily="34" charset="0"/>
                <a:cs typeface="Arial" charset="0"/>
              </a:endParaRPr>
            </a:p>
          </p:txBody>
        </p:sp>
        <p:cxnSp>
          <p:nvCxnSpPr>
            <p:cNvPr id="15" name="Straight Connector 14"/>
            <p:cNvCxnSpPr/>
            <p:nvPr/>
          </p:nvCxnSpPr>
          <p:spPr bwMode="auto">
            <a:xfrm flipH="1">
              <a:off x="6352220" y="5207888"/>
              <a:ext cx="1225296" cy="0"/>
            </a:xfrm>
            <a:prstGeom prst="line">
              <a:avLst/>
            </a:prstGeom>
            <a:solidFill>
              <a:schemeClr val="bg1"/>
            </a:solidFill>
            <a:ln w="31750" cap="flat" cmpd="sng" algn="ctr">
              <a:gradFill>
                <a:gsLst>
                  <a:gs pos="0">
                    <a:schemeClr val="accent4"/>
                  </a:gs>
                  <a:gs pos="100000">
                    <a:schemeClr val="accent6"/>
                  </a:gs>
                </a:gsLst>
                <a:lin ang="5400000" scaled="0"/>
              </a:gradFill>
              <a:prstDash val="solid"/>
              <a:round/>
              <a:headEnd type="none" w="sm" len="sm"/>
              <a:tailEnd type="none" w="sm" len="sm"/>
            </a:ln>
            <a:effectLst/>
          </p:spPr>
        </p:cxnSp>
      </p:grpSp>
      <p:grpSp>
        <p:nvGrpSpPr>
          <p:cNvPr id="16" name="base"/>
          <p:cNvGrpSpPr/>
          <p:nvPr/>
        </p:nvGrpSpPr>
        <p:grpSpPr>
          <a:xfrm>
            <a:off x="1055044" y="2513043"/>
            <a:ext cx="2125723" cy="581331"/>
            <a:chOff x="6347457" y="4626556"/>
            <a:chExt cx="2125723" cy="581332"/>
          </a:xfrm>
        </p:grpSpPr>
        <p:sp>
          <p:nvSpPr>
            <p:cNvPr id="17" name="TextBox 16"/>
            <p:cNvSpPr txBox="1"/>
            <p:nvPr/>
          </p:nvSpPr>
          <p:spPr bwMode="auto">
            <a:xfrm>
              <a:off x="6354804" y="4626556"/>
              <a:ext cx="2084832" cy="567771"/>
            </a:xfrm>
            <a:prstGeom prst="rect">
              <a:avLst/>
            </a:prstGeom>
            <a:gradFill>
              <a:gsLst>
                <a:gs pos="0">
                  <a:schemeClr val="bg1">
                    <a:lumMod val="98000"/>
                  </a:schemeClr>
                </a:gs>
                <a:gs pos="40000">
                  <a:schemeClr val="bg1">
                    <a:alpha val="25000"/>
                  </a:schemeClr>
                </a:gs>
              </a:gsLst>
              <a:lin ang="15000000" scaled="0"/>
            </a:gradFill>
            <a:ln w="6350">
              <a:noFill/>
            </a:ln>
            <a:effectLst/>
          </p:spPr>
          <p:style>
            <a:lnRef idx="3">
              <a:schemeClr val="lt1"/>
            </a:lnRef>
            <a:fillRef idx="1">
              <a:schemeClr val="accent2"/>
            </a:fillRef>
            <a:effectRef idx="1">
              <a:schemeClr val="accent2"/>
            </a:effectRef>
            <a:fontRef idx="minor">
              <a:schemeClr val="lt1"/>
            </a:fontRef>
          </p:style>
          <p:txBody>
            <a:bodyPr lIns="91430" tIns="45716" rIns="91430" bIns="45716" anchor="ctr"/>
            <a:lstStyle/>
            <a:p>
              <a:pPr algn="ctr">
                <a:defRPr/>
              </a:pPr>
              <a:endParaRPr lang="en-US" sz="1300" dirty="0">
                <a:solidFill>
                  <a:srgbClr val="FFFFFF"/>
                </a:solidFill>
                <a:latin typeface="Neo Sans Intel" pitchFamily="34" charset="0"/>
                <a:cs typeface="Verdana"/>
              </a:endParaRPr>
            </a:p>
          </p:txBody>
        </p:sp>
        <p:sp>
          <p:nvSpPr>
            <p:cNvPr id="18" name="TextBox 43"/>
            <p:cNvSpPr txBox="1">
              <a:spLocks noChangeArrowheads="1"/>
            </p:cNvSpPr>
            <p:nvPr/>
          </p:nvSpPr>
          <p:spPr bwMode="auto">
            <a:xfrm>
              <a:off x="6347457" y="4713252"/>
              <a:ext cx="2125723" cy="392866"/>
            </a:xfrm>
            <a:prstGeom prst="rect">
              <a:avLst/>
            </a:prstGeom>
            <a:noFill/>
            <a:ln w="9525">
              <a:noFill/>
              <a:miter lim="800000"/>
              <a:headEnd/>
              <a:tailEnd/>
            </a:ln>
            <a:effectLst/>
          </p:spPr>
          <p:txBody>
            <a:bodyPr wrap="square" lIns="129985" tIns="64993" rIns="129985" bIns="64993">
              <a:prstTxWarp prst="textNoShape">
                <a:avLst/>
              </a:prstTxWarp>
              <a:spAutoFit/>
            </a:bodyPr>
            <a:lstStyle/>
            <a:p>
              <a:pPr>
                <a:defRPr/>
              </a:pPr>
              <a:r>
                <a:rPr lang="en-US" dirty="0">
                  <a:latin typeface="Neo Sans Intel Medium" pitchFamily="34" charset="0"/>
                  <a:cs typeface="Arial" charset="0"/>
                </a:rPr>
                <a:t>Base Speed</a:t>
              </a:r>
              <a:endParaRPr lang="en-US" sz="1000" dirty="0">
                <a:latin typeface="Neo Sans Intel" pitchFamily="34" charset="0"/>
                <a:cs typeface="Arial" charset="0"/>
              </a:endParaRPr>
            </a:p>
          </p:txBody>
        </p:sp>
        <p:cxnSp>
          <p:nvCxnSpPr>
            <p:cNvPr id="19" name="Straight Connector 18"/>
            <p:cNvCxnSpPr/>
            <p:nvPr/>
          </p:nvCxnSpPr>
          <p:spPr bwMode="auto">
            <a:xfrm flipH="1">
              <a:off x="6352220" y="5207888"/>
              <a:ext cx="2084832" cy="0"/>
            </a:xfrm>
            <a:prstGeom prst="line">
              <a:avLst/>
            </a:prstGeom>
            <a:solidFill>
              <a:schemeClr val="bg1"/>
            </a:solidFill>
            <a:ln w="31750" cap="flat" cmpd="sng" algn="ctr">
              <a:gradFill>
                <a:gsLst>
                  <a:gs pos="0">
                    <a:schemeClr val="accent4"/>
                  </a:gs>
                  <a:gs pos="100000">
                    <a:schemeClr val="accent6"/>
                  </a:gs>
                </a:gsLst>
                <a:lin ang="5400000" scaled="0"/>
              </a:gradFill>
              <a:prstDash val="solid"/>
              <a:round/>
              <a:headEnd type="none" w="sm" len="sm"/>
              <a:tailEnd type="none" w="sm" len="sm"/>
            </a:ln>
            <a:effectLst/>
          </p:spPr>
        </p:cxnSp>
      </p:grpSp>
      <p:grpSp>
        <p:nvGrpSpPr>
          <p:cNvPr id="20" name="turbo"/>
          <p:cNvGrpSpPr/>
          <p:nvPr/>
        </p:nvGrpSpPr>
        <p:grpSpPr>
          <a:xfrm>
            <a:off x="5446255" y="1173330"/>
            <a:ext cx="1675781" cy="581331"/>
            <a:chOff x="6347457" y="4626556"/>
            <a:chExt cx="1675780" cy="581332"/>
          </a:xfrm>
        </p:grpSpPr>
        <p:sp>
          <p:nvSpPr>
            <p:cNvPr id="21" name="TextBox 20"/>
            <p:cNvSpPr txBox="1"/>
            <p:nvPr/>
          </p:nvSpPr>
          <p:spPr bwMode="auto">
            <a:xfrm>
              <a:off x="6354805" y="4626556"/>
              <a:ext cx="1526189" cy="567771"/>
            </a:xfrm>
            <a:prstGeom prst="rect">
              <a:avLst/>
            </a:prstGeom>
            <a:gradFill>
              <a:gsLst>
                <a:gs pos="0">
                  <a:schemeClr val="bg1">
                    <a:lumMod val="98000"/>
                  </a:schemeClr>
                </a:gs>
                <a:gs pos="40000">
                  <a:schemeClr val="bg1">
                    <a:alpha val="25000"/>
                  </a:schemeClr>
                </a:gs>
              </a:gsLst>
              <a:lin ang="15000000" scaled="0"/>
            </a:gradFill>
            <a:ln w="6350">
              <a:noFill/>
            </a:ln>
            <a:effectLst/>
          </p:spPr>
          <p:style>
            <a:lnRef idx="3">
              <a:schemeClr val="lt1"/>
            </a:lnRef>
            <a:fillRef idx="1">
              <a:schemeClr val="accent2"/>
            </a:fillRef>
            <a:effectRef idx="1">
              <a:schemeClr val="accent2"/>
            </a:effectRef>
            <a:fontRef idx="minor">
              <a:schemeClr val="lt1"/>
            </a:fontRef>
          </p:style>
          <p:txBody>
            <a:bodyPr lIns="91430" tIns="45716" rIns="91430" bIns="45716" anchor="ctr"/>
            <a:lstStyle/>
            <a:p>
              <a:pPr algn="ctr">
                <a:defRPr/>
              </a:pPr>
              <a:endParaRPr lang="en-US" sz="1300" dirty="0">
                <a:solidFill>
                  <a:srgbClr val="FFFFFF"/>
                </a:solidFill>
                <a:latin typeface="Neo Sans Intel" pitchFamily="34" charset="0"/>
                <a:cs typeface="Verdana"/>
              </a:endParaRPr>
            </a:p>
          </p:txBody>
        </p:sp>
        <p:sp>
          <p:nvSpPr>
            <p:cNvPr id="22" name="TextBox 43"/>
            <p:cNvSpPr txBox="1">
              <a:spLocks noChangeArrowheads="1"/>
            </p:cNvSpPr>
            <p:nvPr/>
          </p:nvSpPr>
          <p:spPr bwMode="auto">
            <a:xfrm>
              <a:off x="6347457" y="4713252"/>
              <a:ext cx="1675780" cy="392866"/>
            </a:xfrm>
            <a:prstGeom prst="rect">
              <a:avLst/>
            </a:prstGeom>
            <a:noFill/>
            <a:ln w="9525">
              <a:noFill/>
              <a:miter lim="800000"/>
              <a:headEnd/>
              <a:tailEnd/>
            </a:ln>
            <a:effectLst/>
          </p:spPr>
          <p:txBody>
            <a:bodyPr wrap="square" lIns="129985" tIns="64993" rIns="129985" bIns="64993">
              <a:prstTxWarp prst="textNoShape">
                <a:avLst/>
              </a:prstTxWarp>
              <a:spAutoFit/>
            </a:bodyPr>
            <a:lstStyle/>
            <a:p>
              <a:pPr>
                <a:defRPr/>
              </a:pPr>
              <a:r>
                <a:rPr lang="en-US" dirty="0">
                  <a:solidFill>
                    <a:schemeClr val="accent1"/>
                  </a:solidFill>
                  <a:latin typeface="Neo Sans Intel Medium" pitchFamily="34" charset="0"/>
                  <a:cs typeface="Arial" charset="0"/>
                </a:rPr>
                <a:t>Extra Speed</a:t>
              </a:r>
              <a:endParaRPr lang="en-US" sz="1000" dirty="0">
                <a:solidFill>
                  <a:schemeClr val="accent1"/>
                </a:solidFill>
                <a:latin typeface="Neo Sans Intel" pitchFamily="34" charset="0"/>
                <a:cs typeface="Arial" charset="0"/>
              </a:endParaRPr>
            </a:p>
          </p:txBody>
        </p:sp>
        <p:cxnSp>
          <p:nvCxnSpPr>
            <p:cNvPr id="23" name="Straight Connector 22"/>
            <p:cNvCxnSpPr/>
            <p:nvPr/>
          </p:nvCxnSpPr>
          <p:spPr bwMode="auto">
            <a:xfrm flipH="1">
              <a:off x="6352220" y="5207888"/>
              <a:ext cx="1527048" cy="0"/>
            </a:xfrm>
            <a:prstGeom prst="line">
              <a:avLst/>
            </a:prstGeom>
            <a:solidFill>
              <a:schemeClr val="bg1"/>
            </a:solidFill>
            <a:ln w="31750" cap="flat" cmpd="sng" algn="ctr">
              <a:gradFill>
                <a:gsLst>
                  <a:gs pos="0">
                    <a:schemeClr val="accent4"/>
                  </a:gs>
                  <a:gs pos="100000">
                    <a:schemeClr val="accent6"/>
                  </a:gs>
                </a:gsLst>
                <a:lin ang="5400000" scaled="0"/>
              </a:gradFill>
              <a:prstDash val="solid"/>
              <a:round/>
              <a:headEnd type="none" w="sm" len="sm"/>
              <a:tailEnd type="none" w="sm" len="sm"/>
            </a:ln>
            <a:effectLst/>
          </p:spPr>
        </p:cxnSp>
      </p:grpSp>
      <p:cxnSp>
        <p:nvCxnSpPr>
          <p:cNvPr id="24" name="Elbow Connector 23"/>
          <p:cNvCxnSpPr/>
          <p:nvPr/>
        </p:nvCxnSpPr>
        <p:spPr bwMode="auto">
          <a:xfrm rot="10800000">
            <a:off x="1062391" y="3109411"/>
            <a:ext cx="3141326" cy="348773"/>
          </a:xfrm>
          <a:prstGeom prst="bentConnector3">
            <a:avLst>
              <a:gd name="adj1" fmla="val 14524"/>
            </a:avLst>
          </a:prstGeom>
          <a:solidFill>
            <a:schemeClr val="bg1"/>
          </a:solidFill>
          <a:ln w="9525" cap="flat" cmpd="sng" algn="ctr">
            <a:solidFill>
              <a:schemeClr val="accent3"/>
            </a:solidFill>
            <a:prstDash val="solid"/>
            <a:round/>
            <a:headEnd type="none" w="sm" len="sm"/>
            <a:tailEnd type="none"/>
          </a:ln>
          <a:effectLst/>
        </p:spPr>
      </p:cxnSp>
      <p:cxnSp>
        <p:nvCxnSpPr>
          <p:cNvPr id="25" name="Elbow Connector 24"/>
          <p:cNvCxnSpPr/>
          <p:nvPr/>
        </p:nvCxnSpPr>
        <p:spPr bwMode="auto">
          <a:xfrm flipV="1">
            <a:off x="4964943" y="1764203"/>
            <a:ext cx="1972854" cy="253265"/>
          </a:xfrm>
          <a:prstGeom prst="bentConnector3">
            <a:avLst>
              <a:gd name="adj1" fmla="val 10088"/>
            </a:avLst>
          </a:prstGeom>
          <a:solidFill>
            <a:schemeClr val="bg1"/>
          </a:solidFill>
          <a:ln w="9525" cap="flat" cmpd="sng" algn="ctr">
            <a:solidFill>
              <a:schemeClr val="accent3"/>
            </a:solidFill>
            <a:prstDash val="solid"/>
            <a:round/>
            <a:headEnd type="none" w="sm" len="sm"/>
            <a:tailEnd type="none"/>
          </a:ln>
          <a:effectLst/>
        </p:spPr>
      </p:cxnSp>
      <p:pic>
        <p:nvPicPr>
          <p:cNvPr id="26" name="Picture 2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03714" y="1693335"/>
            <a:ext cx="770754" cy="3516245"/>
          </a:xfrm>
          <a:prstGeom prst="rect">
            <a:avLst/>
          </a:prstGeom>
          <a:effectLst>
            <a:outerShdw blurRad="127000" dist="63500" dir="2700000" algn="tl" rotWithShape="0">
              <a:prstClr val="black">
                <a:alpha val="30000"/>
              </a:prstClr>
            </a:outerShdw>
          </a:effectLst>
        </p:spPr>
      </p:pic>
      <p:sp>
        <p:nvSpPr>
          <p:cNvPr id="27" name="Rectangle 26"/>
          <p:cNvSpPr/>
          <p:nvPr/>
        </p:nvSpPr>
        <p:spPr>
          <a:xfrm>
            <a:off x="5550396" y="4248744"/>
            <a:ext cx="955239" cy="280238"/>
          </a:xfrm>
          <a:prstGeom prst="rect">
            <a:avLst/>
          </a:prstGeom>
        </p:spPr>
        <p:txBody>
          <a:bodyPr wrap="square" lIns="64155" tIns="32084" rIns="64155" bIns="32084">
            <a:spAutoFit/>
          </a:bodyPr>
          <a:lstStyle/>
          <a:p>
            <a:pPr algn="ctr"/>
            <a:r>
              <a:rPr lang="en-GB" sz="700" kern="0" dirty="0">
                <a:solidFill>
                  <a:schemeClr val="tx2">
                    <a:lumMod val="50000"/>
                  </a:schemeClr>
                </a:solidFill>
                <a:latin typeface="Neo Sans Intel" pitchFamily="34" charset="0"/>
                <a:cs typeface="Neo Sans Intel Medium"/>
              </a:rPr>
              <a:t>Highly Threaded</a:t>
            </a:r>
            <a:br>
              <a:rPr lang="en-GB" sz="700" kern="0" dirty="0">
                <a:solidFill>
                  <a:schemeClr val="tx2">
                    <a:lumMod val="50000"/>
                  </a:schemeClr>
                </a:solidFill>
                <a:latin typeface="Neo Sans Intel" pitchFamily="34" charset="0"/>
                <a:cs typeface="Neo Sans Intel Medium"/>
              </a:rPr>
            </a:br>
            <a:r>
              <a:rPr lang="en-GB" sz="700" kern="0" dirty="0">
                <a:solidFill>
                  <a:schemeClr val="tx2">
                    <a:lumMod val="50000"/>
                  </a:schemeClr>
                </a:solidFill>
                <a:latin typeface="Neo Sans Intel" pitchFamily="34" charset="0"/>
                <a:cs typeface="Neo Sans Intel Medium"/>
              </a:rPr>
              <a:t>Workload</a:t>
            </a:r>
            <a:endParaRPr lang="en-US" sz="700" dirty="0">
              <a:solidFill>
                <a:schemeClr val="tx2">
                  <a:lumMod val="50000"/>
                </a:schemeClr>
              </a:solidFill>
              <a:latin typeface="Neo Sans Intel" pitchFamily="34" charset="0"/>
              <a:cs typeface="Neo Sans Intel"/>
            </a:endParaRPr>
          </a:p>
        </p:txBody>
      </p:sp>
      <p:sp>
        <p:nvSpPr>
          <p:cNvPr id="28" name="Rectangle 27"/>
          <p:cNvSpPr/>
          <p:nvPr/>
        </p:nvSpPr>
        <p:spPr>
          <a:xfrm>
            <a:off x="6684848" y="4248750"/>
            <a:ext cx="955239" cy="280238"/>
          </a:xfrm>
          <a:prstGeom prst="rect">
            <a:avLst/>
          </a:prstGeom>
        </p:spPr>
        <p:txBody>
          <a:bodyPr wrap="square" lIns="64155" tIns="32084" rIns="64155" bIns="32084">
            <a:spAutoFit/>
          </a:bodyPr>
          <a:lstStyle/>
          <a:p>
            <a:pPr algn="ctr"/>
            <a:r>
              <a:rPr lang="en-GB" sz="700" kern="0" dirty="0">
                <a:solidFill>
                  <a:schemeClr val="tx2">
                    <a:lumMod val="50000"/>
                  </a:schemeClr>
                </a:solidFill>
                <a:latin typeface="Neo Sans Intel" pitchFamily="34" charset="0"/>
                <a:cs typeface="Neo Sans Intel Medium"/>
              </a:rPr>
              <a:t>Lightly Threaded</a:t>
            </a:r>
            <a:br>
              <a:rPr lang="en-GB" sz="700" kern="0" dirty="0">
                <a:solidFill>
                  <a:schemeClr val="tx2">
                    <a:lumMod val="50000"/>
                  </a:schemeClr>
                </a:solidFill>
                <a:latin typeface="Neo Sans Intel" pitchFamily="34" charset="0"/>
                <a:cs typeface="Neo Sans Intel Medium"/>
              </a:rPr>
            </a:br>
            <a:r>
              <a:rPr lang="en-GB" sz="700" kern="0" dirty="0">
                <a:solidFill>
                  <a:schemeClr val="tx2">
                    <a:lumMod val="50000"/>
                  </a:schemeClr>
                </a:solidFill>
                <a:latin typeface="Neo Sans Intel" pitchFamily="34" charset="0"/>
                <a:cs typeface="Neo Sans Intel Medium"/>
              </a:rPr>
              <a:t>Workload</a:t>
            </a:r>
            <a:endParaRPr lang="en-US" sz="700" dirty="0">
              <a:solidFill>
                <a:schemeClr val="tx2">
                  <a:lumMod val="50000"/>
                </a:schemeClr>
              </a:solidFill>
              <a:latin typeface="Neo Sans Intel" pitchFamily="34" charset="0"/>
              <a:cs typeface="Neo Sans Intel"/>
            </a:endParaRPr>
          </a:p>
        </p:txBody>
      </p:sp>
      <p:sp>
        <p:nvSpPr>
          <p:cNvPr id="29" name="Rectangle 28"/>
          <p:cNvSpPr/>
          <p:nvPr/>
        </p:nvSpPr>
        <p:spPr>
          <a:xfrm>
            <a:off x="7799781" y="4248750"/>
            <a:ext cx="955239" cy="280238"/>
          </a:xfrm>
          <a:prstGeom prst="rect">
            <a:avLst/>
          </a:prstGeom>
        </p:spPr>
        <p:txBody>
          <a:bodyPr wrap="square" lIns="64155" tIns="32084" rIns="64155" bIns="32084">
            <a:spAutoFit/>
          </a:bodyPr>
          <a:lstStyle/>
          <a:p>
            <a:pPr algn="ctr"/>
            <a:r>
              <a:rPr lang="en-GB" sz="700" kern="0" dirty="0">
                <a:solidFill>
                  <a:schemeClr val="tx2">
                    <a:lumMod val="50000"/>
                  </a:schemeClr>
                </a:solidFill>
                <a:latin typeface="Neo Sans Intel" pitchFamily="34" charset="0"/>
                <a:cs typeface="Neo Sans Intel Medium"/>
              </a:rPr>
              <a:t>Single Threaded</a:t>
            </a:r>
            <a:br>
              <a:rPr lang="en-GB" sz="700" kern="0" dirty="0">
                <a:solidFill>
                  <a:schemeClr val="tx2">
                    <a:lumMod val="50000"/>
                  </a:schemeClr>
                </a:solidFill>
                <a:latin typeface="Neo Sans Intel" pitchFamily="34" charset="0"/>
                <a:cs typeface="Neo Sans Intel Medium"/>
              </a:rPr>
            </a:br>
            <a:r>
              <a:rPr lang="en-GB" sz="700" kern="0" dirty="0">
                <a:solidFill>
                  <a:schemeClr val="tx2">
                    <a:lumMod val="50000"/>
                  </a:schemeClr>
                </a:solidFill>
                <a:latin typeface="Neo Sans Intel" pitchFamily="34" charset="0"/>
                <a:cs typeface="Neo Sans Intel Medium"/>
              </a:rPr>
              <a:t>Workload</a:t>
            </a:r>
            <a:endParaRPr lang="en-US" sz="700" dirty="0">
              <a:solidFill>
                <a:schemeClr val="tx2">
                  <a:lumMod val="50000"/>
                </a:schemeClr>
              </a:solidFill>
              <a:latin typeface="Neo Sans Intel" pitchFamily="34" charset="0"/>
              <a:cs typeface="Neo Sans Intel"/>
            </a:endParaRPr>
          </a:p>
        </p:txBody>
      </p:sp>
      <p:pic>
        <p:nvPicPr>
          <p:cNvPr id="30" name="Picture 2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90196" y="2737875"/>
            <a:ext cx="944510" cy="1466855"/>
          </a:xfrm>
          <a:prstGeom prst="rect">
            <a:avLst/>
          </a:prstGeom>
          <a:effectLst>
            <a:outerShdw blurRad="127000" dist="63500" dir="2700000" algn="tl" rotWithShape="0">
              <a:prstClr val="black">
                <a:alpha val="30000"/>
              </a:prstClr>
            </a:outerShdw>
          </a:effectLst>
        </p:spPr>
      </p:pic>
      <p:pic>
        <p:nvPicPr>
          <p:cNvPr id="31" name="Picture 3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61109" y="2804586"/>
            <a:ext cx="944510" cy="1409610"/>
          </a:xfrm>
          <a:prstGeom prst="rect">
            <a:avLst/>
          </a:prstGeom>
          <a:effectLst>
            <a:outerShdw blurRad="127000" dist="63500" dir="2700000" algn="tl" rotWithShape="0">
              <a:prstClr val="black">
                <a:alpha val="30000"/>
              </a:prstClr>
            </a:outerShdw>
          </a:effectLst>
        </p:spPr>
      </p:pic>
      <p:pic>
        <p:nvPicPr>
          <p:cNvPr id="32" name="Picture 3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27159" y="2672475"/>
            <a:ext cx="944510" cy="1524095"/>
          </a:xfrm>
          <a:prstGeom prst="rect">
            <a:avLst/>
          </a:prstGeom>
          <a:effectLst>
            <a:outerShdw blurRad="127000" dist="63500" dir="2700000" algn="tl" rotWithShape="0">
              <a:prstClr val="black">
                <a:alpha val="30000"/>
              </a:prstClr>
            </a:outerShdw>
          </a:effectLst>
        </p:spPr>
      </p:pic>
      <p:sp>
        <p:nvSpPr>
          <p:cNvPr id="33" name="Rectangle 32"/>
          <p:cNvSpPr/>
          <p:nvPr/>
        </p:nvSpPr>
        <p:spPr>
          <a:xfrm rot="20820000">
            <a:off x="5556517" y="2208471"/>
            <a:ext cx="3067586" cy="172516"/>
          </a:xfrm>
          <a:prstGeom prst="rect">
            <a:avLst/>
          </a:prstGeom>
          <a:noFill/>
        </p:spPr>
        <p:txBody>
          <a:bodyPr wrap="square" lIns="64155" tIns="32084" rIns="64155" bIns="32084">
            <a:spAutoFit/>
          </a:bodyPr>
          <a:lstStyle/>
          <a:p>
            <a:pPr algn="ctr"/>
            <a:r>
              <a:rPr lang="en-GB" sz="700" kern="0" dirty="0">
                <a:solidFill>
                  <a:schemeClr val="tx2">
                    <a:lumMod val="50000"/>
                  </a:schemeClr>
                </a:solidFill>
                <a:latin typeface="Neo Sans Intel" pitchFamily="34" charset="0"/>
                <a:cs typeface="Neo Sans Intel Medium"/>
              </a:rPr>
              <a:t>Increased Turbo Speed with fewer active cores</a:t>
            </a:r>
            <a:endParaRPr lang="en-US" sz="700" dirty="0">
              <a:solidFill>
                <a:schemeClr val="tx2">
                  <a:lumMod val="50000"/>
                </a:schemeClr>
              </a:solidFill>
              <a:latin typeface="Neo Sans Intel" pitchFamily="34" charset="0"/>
              <a:cs typeface="Neo Sans Intel"/>
            </a:endParaRPr>
          </a:p>
        </p:txBody>
      </p:sp>
      <p:pic>
        <p:nvPicPr>
          <p:cNvPr id="34" name="Picture 33" descr="TB_badge.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27532" y="1438752"/>
            <a:ext cx="780034" cy="579659"/>
          </a:xfrm>
          <a:prstGeom prst="rect">
            <a:avLst/>
          </a:prstGeom>
          <a:effectLst/>
        </p:spPr>
      </p:pic>
      <p:pic>
        <p:nvPicPr>
          <p:cNvPr id="37" name="Picture 2"/>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1767449" y="3478026"/>
            <a:ext cx="1106996" cy="1171085"/>
          </a:xfrm>
          <a:prstGeom prst="rect">
            <a:avLst/>
          </a:prstGeom>
          <a:noFill/>
          <a:ln w="9525">
            <a:noFill/>
            <a:miter lim="800000"/>
            <a:headEnd/>
            <a:tailEnd/>
          </a:ln>
        </p:spPr>
      </p:pic>
      <p:sp>
        <p:nvSpPr>
          <p:cNvPr id="38" name="TextBox 37"/>
          <p:cNvSpPr txBox="1"/>
          <p:nvPr/>
        </p:nvSpPr>
        <p:spPr>
          <a:xfrm rot="10800000" flipV="1">
            <a:off x="354104" y="3494395"/>
            <a:ext cx="1034893" cy="415499"/>
          </a:xfrm>
          <a:prstGeom prst="rect">
            <a:avLst/>
          </a:prstGeom>
          <a:noFill/>
          <a:ln w="12700" cap="flat">
            <a:noFill/>
            <a:miter lim="800000"/>
            <a:headEnd type="none" w="med" len="med"/>
            <a:tailEnd type="none" w="med" len="med"/>
          </a:ln>
          <a:effectLst/>
        </p:spPr>
        <p:txBody>
          <a:bodyPr wrap="square" lIns="0" tIns="0" rIns="0" bIns="0" anchor="t">
            <a:spAutoFit/>
          </a:bodyPr>
          <a:lstStyle>
            <a:defPPr>
              <a:defRPr lang="en-US"/>
            </a:defPPr>
            <a:lvl1pPr>
              <a:spcAft>
                <a:spcPts val="1267"/>
              </a:spcAft>
              <a:buSzPct val="100000"/>
              <a:defRPr sz="1200">
                <a:solidFill>
                  <a:schemeClr val="tx2">
                    <a:lumMod val="50000"/>
                  </a:schemeClr>
                </a:solidFill>
                <a:ea typeface="Verdana" charset="0"/>
                <a:cs typeface="Verdana" charset="0"/>
              </a:defRPr>
            </a:lvl1pPr>
          </a:lstStyle>
          <a:p>
            <a:r>
              <a:rPr lang="en-US" sz="900" dirty="0"/>
              <a:t>Intel® Turbo Boost Technology  frequency</a:t>
            </a:r>
          </a:p>
        </p:txBody>
      </p:sp>
      <p:sp>
        <p:nvSpPr>
          <p:cNvPr id="39" name="TextBox 38"/>
          <p:cNvSpPr txBox="1"/>
          <p:nvPr/>
        </p:nvSpPr>
        <p:spPr>
          <a:xfrm rot="10800000" flipV="1">
            <a:off x="249386" y="4231400"/>
            <a:ext cx="1394747" cy="415498"/>
          </a:xfrm>
          <a:prstGeom prst="rect">
            <a:avLst/>
          </a:prstGeom>
          <a:noFill/>
          <a:ln w="12700" cap="flat">
            <a:noFill/>
            <a:miter lim="800000"/>
            <a:headEnd type="none" w="med" len="med"/>
            <a:tailEnd type="none" w="med" len="med"/>
          </a:ln>
          <a:effectLst/>
        </p:spPr>
        <p:txBody>
          <a:bodyPr wrap="square" lIns="0" tIns="0" rIns="0" bIns="0" anchor="t">
            <a:spAutoFit/>
          </a:bodyPr>
          <a:lstStyle>
            <a:defPPr>
              <a:defRPr lang="en-US"/>
            </a:defPPr>
            <a:lvl1pPr>
              <a:spcAft>
                <a:spcPts val="1267"/>
              </a:spcAft>
              <a:buSzPct val="100000"/>
              <a:defRPr sz="900">
                <a:solidFill>
                  <a:schemeClr val="tx2">
                    <a:lumMod val="50000"/>
                  </a:schemeClr>
                </a:solidFill>
                <a:ea typeface="Verdana" charset="0"/>
                <a:cs typeface="Verdana" charset="0"/>
              </a:defRPr>
            </a:lvl1pPr>
          </a:lstStyle>
          <a:p>
            <a:r>
              <a:rPr lang="en-US" dirty="0"/>
              <a:t>Processor operation when not using Intel Turbo Boost Technology</a:t>
            </a:r>
          </a:p>
        </p:txBody>
      </p:sp>
      <p:cxnSp>
        <p:nvCxnSpPr>
          <p:cNvPr id="41" name="Straight Arrow Connector 40"/>
          <p:cNvCxnSpPr/>
          <p:nvPr/>
        </p:nvCxnSpPr>
        <p:spPr bwMode="auto">
          <a:xfrm>
            <a:off x="1388996" y="3733516"/>
            <a:ext cx="395593" cy="79596"/>
          </a:xfrm>
          <a:prstGeom prst="straightConnector1">
            <a:avLst/>
          </a:prstGeom>
          <a:noFill/>
          <a:ln w="38100" cap="flat" cmpd="sng" algn="ctr">
            <a:solidFill>
              <a:schemeClr val="tx1">
                <a:lumMod val="85000"/>
                <a:lumOff val="15000"/>
              </a:schemeClr>
            </a:solidFill>
            <a:prstDash val="solid"/>
            <a:round/>
            <a:headEnd type="none" w="med" len="med"/>
            <a:tailEnd type="arrow"/>
          </a:ln>
          <a:effectLst/>
        </p:spPr>
      </p:cxnSp>
      <p:cxnSp>
        <p:nvCxnSpPr>
          <p:cNvPr id="42" name="Straight Arrow Connector 41"/>
          <p:cNvCxnSpPr/>
          <p:nvPr/>
        </p:nvCxnSpPr>
        <p:spPr bwMode="auto">
          <a:xfrm flipV="1">
            <a:off x="1484883" y="4257995"/>
            <a:ext cx="282566" cy="182010"/>
          </a:xfrm>
          <a:prstGeom prst="straightConnector1">
            <a:avLst/>
          </a:prstGeom>
          <a:noFill/>
          <a:ln w="38100" cap="flat" cmpd="sng" algn="ctr">
            <a:solidFill>
              <a:schemeClr val="tx1">
                <a:lumMod val="85000"/>
                <a:lumOff val="15000"/>
              </a:schemeClr>
            </a:solidFill>
            <a:prstDash val="solid"/>
            <a:round/>
            <a:headEnd type="none" w="med" len="med"/>
            <a:tailEnd type="arrow"/>
          </a:ln>
          <a:effectLst/>
        </p:spPr>
      </p:cxnSp>
      <p:sp>
        <p:nvSpPr>
          <p:cNvPr id="43" name="Rectangle 11"/>
          <p:cNvSpPr>
            <a:spLocks/>
          </p:cNvSpPr>
          <p:nvPr/>
        </p:nvSpPr>
        <p:spPr bwMode="auto">
          <a:xfrm>
            <a:off x="119480" y="4864297"/>
            <a:ext cx="4279651" cy="415499"/>
          </a:xfrm>
          <a:prstGeom prst="rect">
            <a:avLst/>
          </a:prstGeom>
          <a:noFill/>
          <a:ln w="12700" cap="flat">
            <a:noFill/>
            <a:miter lim="800000"/>
            <a:headEnd type="none" w="med" len="med"/>
            <a:tailEnd type="none" w="med" len="med"/>
          </a:ln>
          <a:effectLst/>
        </p:spPr>
        <p:txBody>
          <a:bodyPr wrap="square" lIns="0" tIns="0" rIns="0" bIns="0" anchor="t">
            <a:spAutoFit/>
          </a:bodyPr>
          <a:lstStyle/>
          <a:p>
            <a:pPr>
              <a:spcAft>
                <a:spcPts val="1267"/>
              </a:spcAft>
              <a:buSzPct val="100000"/>
            </a:pPr>
            <a:r>
              <a:rPr lang="en-US" sz="1500" dirty="0">
                <a:ea typeface="MS PGothic" pitchFamily="34" charset="-128"/>
              </a:rPr>
              <a:t>Intel</a:t>
            </a:r>
            <a:r>
              <a:rPr lang="en-US" sz="1500" baseline="30000" dirty="0">
                <a:ea typeface="MS PGothic" pitchFamily="34" charset="-128"/>
              </a:rPr>
              <a:t>®</a:t>
            </a:r>
            <a:r>
              <a:rPr lang="en-US" sz="1500" dirty="0">
                <a:ea typeface="MS PGothic" pitchFamily="34" charset="-128"/>
              </a:rPr>
              <a:t> Turbo Boost Technology Monitor 2.5 </a:t>
            </a:r>
            <a:br>
              <a:rPr lang="en-US" sz="1500" dirty="0">
                <a:ea typeface="MS PGothic" pitchFamily="34" charset="-128"/>
              </a:rPr>
            </a:br>
            <a:r>
              <a:rPr lang="en-US" sz="1200" i="1" dirty="0">
                <a:ea typeface="MS PGothic" pitchFamily="34" charset="-128"/>
              </a:rPr>
              <a:t>for</a:t>
            </a:r>
            <a:r>
              <a:rPr lang="en-US" sz="1200" i="1" dirty="0"/>
              <a:t> 3</a:t>
            </a:r>
            <a:r>
              <a:rPr lang="en-US" sz="1200" i="1" baseline="30000" dirty="0"/>
              <a:t>rd</a:t>
            </a:r>
            <a:r>
              <a:rPr lang="en-US" sz="1200" i="1" dirty="0"/>
              <a:t> Generation Intel® Core™ Processor Family </a:t>
            </a:r>
            <a:endParaRPr lang="en-US" sz="1200" dirty="0">
              <a:solidFill>
                <a:schemeClr val="tx2">
                  <a:lumMod val="50000"/>
                </a:schemeClr>
              </a:solidFill>
              <a:ea typeface="Verdana" charset="0"/>
              <a:cs typeface="Verdana" charset="0"/>
              <a:sym typeface="Verdana" charset="0"/>
            </a:endParaRPr>
          </a:p>
        </p:txBody>
      </p:sp>
      <p:pic>
        <p:nvPicPr>
          <p:cNvPr id="44" name="Picture 2" descr="C:\Users\ecampoy\AppData\Local\Temp\wz5ffc\2D_Diecon_Watch_rgb.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551550" y="243370"/>
            <a:ext cx="439821" cy="771525"/>
          </a:xfrm>
          <a:prstGeom prst="rect">
            <a:avLst/>
          </a:prstGeom>
          <a:noFill/>
          <a:extLst>
            <a:ext uri="{909E8E84-426E-40DD-AFC4-6F175D3DCCD1}">
              <a14:hiddenFill xmlns:a14="http://schemas.microsoft.com/office/drawing/2010/main">
                <a:solidFill>
                  <a:srgbClr val="FFFFFF"/>
                </a:solidFill>
              </a14:hiddenFill>
            </a:ext>
          </a:extLst>
        </p:spPr>
      </p:pic>
      <p:sp>
        <p:nvSpPr>
          <p:cNvPr id="46" name="Slide Number Placeholder 1"/>
          <p:cNvSpPr txBox="1">
            <a:spLocks/>
          </p:cNvSpPr>
          <p:nvPr/>
        </p:nvSpPr>
        <p:spPr>
          <a:xfrm>
            <a:off x="-3454" y="6592391"/>
            <a:ext cx="2901776" cy="265622"/>
          </a:xfrm>
          <a:prstGeom prst="rect">
            <a:avLst/>
          </a:prstGeom>
        </p:spPr>
        <p:txBody>
          <a:bodyPr vert="horz" lIns="91383" tIns="45687" rIns="91383" bIns="45687" rtlCol="0" anchor="ctr"/>
          <a:lstStyle>
            <a:defPPr>
              <a:defRPr lang="en-US"/>
            </a:defPPr>
            <a:lvl1pPr marL="0" algn="r" defTabSz="913841" rtl="0" eaLnBrk="1" latinLnBrk="0" hangingPunct="1">
              <a:defRPr lang="en-US" sz="700" b="0" i="0" kern="1200" smtClean="0">
                <a:solidFill>
                  <a:schemeClr val="bg1"/>
                </a:solidFill>
                <a:latin typeface="+mn-lt"/>
                <a:ea typeface="Verdana" pitchFamily="34" charset="0"/>
                <a:cs typeface="Neo Sans Intel"/>
              </a:defRPr>
            </a:lvl1pPr>
            <a:lvl2pPr marL="456925" algn="l" defTabSz="913841" rtl="0" eaLnBrk="1" latinLnBrk="0" hangingPunct="1">
              <a:defRPr sz="1700" kern="1200">
                <a:solidFill>
                  <a:schemeClr val="tx1"/>
                </a:solidFill>
                <a:latin typeface="+mn-lt"/>
                <a:ea typeface="+mn-ea"/>
                <a:cs typeface="+mn-cs"/>
              </a:defRPr>
            </a:lvl2pPr>
            <a:lvl3pPr marL="913841" algn="l" defTabSz="913841" rtl="0" eaLnBrk="1" latinLnBrk="0" hangingPunct="1">
              <a:defRPr sz="1700" kern="1200">
                <a:solidFill>
                  <a:schemeClr val="tx1"/>
                </a:solidFill>
                <a:latin typeface="+mn-lt"/>
                <a:ea typeface="+mn-ea"/>
                <a:cs typeface="+mn-cs"/>
              </a:defRPr>
            </a:lvl3pPr>
            <a:lvl4pPr marL="1370763" algn="l" defTabSz="913841" rtl="0" eaLnBrk="1" latinLnBrk="0" hangingPunct="1">
              <a:defRPr sz="1700" kern="1200">
                <a:solidFill>
                  <a:schemeClr val="tx1"/>
                </a:solidFill>
                <a:latin typeface="+mn-lt"/>
                <a:ea typeface="+mn-ea"/>
                <a:cs typeface="+mn-cs"/>
              </a:defRPr>
            </a:lvl4pPr>
            <a:lvl5pPr marL="1827679" algn="l" defTabSz="913841" rtl="0" eaLnBrk="1" latinLnBrk="0" hangingPunct="1">
              <a:defRPr sz="1700" kern="1200">
                <a:solidFill>
                  <a:schemeClr val="tx1"/>
                </a:solidFill>
                <a:latin typeface="+mn-lt"/>
                <a:ea typeface="+mn-ea"/>
                <a:cs typeface="+mn-cs"/>
              </a:defRPr>
            </a:lvl5pPr>
            <a:lvl6pPr marL="2284605" algn="l" defTabSz="913841" rtl="0" eaLnBrk="1" latinLnBrk="0" hangingPunct="1">
              <a:defRPr sz="1700" kern="1200">
                <a:solidFill>
                  <a:schemeClr val="tx1"/>
                </a:solidFill>
                <a:latin typeface="+mn-lt"/>
                <a:ea typeface="+mn-ea"/>
                <a:cs typeface="+mn-cs"/>
              </a:defRPr>
            </a:lvl6pPr>
            <a:lvl7pPr marL="2741525" algn="l" defTabSz="913841" rtl="0" eaLnBrk="1" latinLnBrk="0" hangingPunct="1">
              <a:defRPr sz="1700" kern="1200">
                <a:solidFill>
                  <a:schemeClr val="tx1"/>
                </a:solidFill>
                <a:latin typeface="+mn-lt"/>
                <a:ea typeface="+mn-ea"/>
                <a:cs typeface="+mn-cs"/>
              </a:defRPr>
            </a:lvl7pPr>
            <a:lvl8pPr marL="3198440" algn="l" defTabSz="913841" rtl="0" eaLnBrk="1" latinLnBrk="0" hangingPunct="1">
              <a:defRPr sz="1700" kern="1200">
                <a:solidFill>
                  <a:schemeClr val="tx1"/>
                </a:solidFill>
                <a:latin typeface="+mn-lt"/>
                <a:ea typeface="+mn-ea"/>
                <a:cs typeface="+mn-cs"/>
              </a:defRPr>
            </a:lvl8pPr>
            <a:lvl9pPr marL="3655372" algn="l" defTabSz="913841" rtl="0" eaLnBrk="1" latinLnBrk="0" hangingPunct="1">
              <a:defRPr sz="1700" kern="1200">
                <a:solidFill>
                  <a:schemeClr val="tx1"/>
                </a:solidFill>
                <a:latin typeface="+mn-lt"/>
                <a:ea typeface="+mn-ea"/>
                <a:cs typeface="+mn-cs"/>
              </a:defRPr>
            </a:lvl9pPr>
          </a:lstStyle>
          <a:p>
            <a:pPr algn="l"/>
            <a:fld id="{FD44707B-D922-47D5-BD24-D96E91B70543}" type="slidenum">
              <a:rPr lang="en-US" sz="900" smtClean="0">
                <a:solidFill>
                  <a:srgbClr val="FFFFFF"/>
                </a:solidFill>
              </a:rPr>
              <a:pPr algn="l"/>
              <a:t>65</a:t>
            </a:fld>
            <a:r>
              <a:rPr lang="en-US" sz="900" smtClean="0">
                <a:solidFill>
                  <a:srgbClr val="FFFFFF"/>
                </a:solidFill>
              </a:rPr>
              <a:t>	</a:t>
            </a:r>
            <a:endParaRPr lang="en-US" sz="900" dirty="0">
              <a:solidFill>
                <a:srgbClr val="FFFFFF"/>
              </a:solidFill>
            </a:endParaRPr>
          </a:p>
        </p:txBody>
      </p:sp>
      <p:pic>
        <p:nvPicPr>
          <p:cNvPr id="47" name="Picture 4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232171" y="6399609"/>
            <a:ext cx="557893" cy="439341"/>
          </a:xfrm>
          <a:prstGeom prst="rect">
            <a:avLst/>
          </a:prstGeom>
        </p:spPr>
      </p:pic>
      <p:pic>
        <p:nvPicPr>
          <p:cNvPr id="48" name="Picture 4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49" name="Picture 2" descr="C:\Users\mainscow\Desktop\HP Logos\HP_S_1C_PMS_2925.jpg"/>
          <p:cNvPicPr>
            <a:picLocks noChangeAspect="1" noChangeArrowheads="1"/>
          </p:cNvPicPr>
          <p:nvPr/>
        </p:nvPicPr>
        <p:blipFill>
          <a:blip r:embed="rId12"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spTree>
    <p:extLst>
      <p:ext uri="{BB962C8B-B14F-4D97-AF65-F5344CB8AC3E}">
        <p14:creationId xmlns:p14="http://schemas.microsoft.com/office/powerpoint/2010/main" val="3443955541"/>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blue center"/>
          <p:cNvSpPr txBox="1"/>
          <p:nvPr/>
        </p:nvSpPr>
        <p:spPr bwMode="auto">
          <a:xfrm flipH="1">
            <a:off x="2973063" y="4089778"/>
            <a:ext cx="5517796" cy="1473437"/>
          </a:xfrm>
          <a:prstGeom prst="snip1Rect">
            <a:avLst/>
          </a:prstGeom>
          <a:gradFill flip="none" rotWithShape="0">
            <a:gsLst>
              <a:gs pos="24000">
                <a:srgbClr val="FFFFFF">
                  <a:alpha val="70000"/>
                </a:srgbClr>
              </a:gs>
              <a:gs pos="99000">
                <a:schemeClr val="accent2">
                  <a:alpha val="0"/>
                </a:schemeClr>
              </a:gs>
              <a:gs pos="84000">
                <a:schemeClr val="accent2">
                  <a:alpha val="15000"/>
                </a:schemeClr>
              </a:gs>
            </a:gsLst>
            <a:lin ang="2700000" scaled="1"/>
            <a:tileRect/>
          </a:gradFill>
          <a:ln w="19050">
            <a:gradFill flip="none" rotWithShape="1">
              <a:gsLst>
                <a:gs pos="0">
                  <a:srgbClr val="FFFFFF">
                    <a:alpha val="27000"/>
                  </a:srgbClr>
                </a:gs>
                <a:gs pos="100000">
                  <a:schemeClr val="bg1">
                    <a:alpha val="0"/>
                  </a:schemeClr>
                </a:gs>
              </a:gsLst>
              <a:lin ang="5400000" scaled="0"/>
              <a:tileRect/>
            </a:gradFill>
          </a:ln>
          <a:effectLst>
            <a:outerShdw dir="5400000" algn="t" rotWithShape="0">
              <a:schemeClr val="accent1">
                <a:alpha val="40000"/>
              </a:schemeClr>
            </a:outerShdw>
          </a:effectLst>
        </p:spPr>
        <p:style>
          <a:lnRef idx="3">
            <a:schemeClr val="lt1"/>
          </a:lnRef>
          <a:fillRef idx="1">
            <a:schemeClr val="accent2"/>
          </a:fillRef>
          <a:effectRef idx="1">
            <a:schemeClr val="accent2"/>
          </a:effectRef>
          <a:fontRef idx="minor">
            <a:schemeClr val="lt1"/>
          </a:fontRef>
        </p:style>
        <p:txBody>
          <a:bodyPr lIns="64253" tIns="32125" rIns="64253" bIns="32125" anchor="ctr"/>
          <a:lstStyle/>
          <a:p>
            <a:pPr algn="ctr">
              <a:defRPr/>
            </a:pPr>
            <a:endParaRPr lang="en-US" sz="1300" dirty="0">
              <a:solidFill>
                <a:srgbClr val="FFFFFF"/>
              </a:solidFill>
              <a:latin typeface="Neo Sans Intel" pitchFamily="34" charset="0"/>
              <a:cs typeface="Verdana"/>
            </a:endParaRPr>
          </a:p>
        </p:txBody>
      </p:sp>
      <p:sp>
        <p:nvSpPr>
          <p:cNvPr id="38" name="Rectangle 3"/>
          <p:cNvSpPr>
            <a:spLocks/>
          </p:cNvSpPr>
          <p:nvPr/>
        </p:nvSpPr>
        <p:spPr bwMode="auto">
          <a:xfrm>
            <a:off x="653155" y="1255367"/>
            <a:ext cx="2319919" cy="3798476"/>
          </a:xfrm>
          <a:prstGeom prst="rect">
            <a:avLst/>
          </a:prstGeom>
          <a:noFill/>
          <a:ln w="12700" cap="flat">
            <a:noFill/>
            <a:miter lim="800000"/>
            <a:headEnd type="none" w="med" len="med"/>
            <a:tailEnd type="none" w="med" len="med"/>
          </a:ln>
          <a:effectLst/>
        </p:spPr>
        <p:txBody>
          <a:bodyPr wrap="square" lIns="0" tIns="0" rIns="0" bIns="0" anchor="t">
            <a:spAutoFit/>
          </a:bodyPr>
          <a:lstStyle/>
          <a:p>
            <a:r>
              <a:rPr lang="en-US" dirty="0">
                <a:solidFill>
                  <a:schemeClr val="tx2">
                    <a:lumMod val="50000"/>
                  </a:schemeClr>
                </a:solidFill>
                <a:ea typeface="Verdana" charset="0"/>
                <a:cs typeface="Neo Sans Intel"/>
                <a:sym typeface="Verdana" charset="0"/>
              </a:rPr>
              <a:t>With powerful multi-task processing the competition can’t match, Intel</a:t>
            </a:r>
            <a:r>
              <a:rPr lang="en-US" baseline="30000" dirty="0">
                <a:solidFill>
                  <a:schemeClr val="tx2">
                    <a:lumMod val="50000"/>
                  </a:schemeClr>
                </a:solidFill>
                <a:ea typeface="Verdana" charset="0"/>
                <a:cs typeface="Neo Sans Intel"/>
                <a:sym typeface="Verdana" charset="0"/>
              </a:rPr>
              <a:t>®</a:t>
            </a:r>
            <a:r>
              <a:rPr lang="en-US" dirty="0">
                <a:solidFill>
                  <a:schemeClr val="tx2">
                    <a:lumMod val="50000"/>
                  </a:schemeClr>
                </a:solidFill>
                <a:ea typeface="Verdana" charset="0"/>
                <a:cs typeface="Neo Sans Intel"/>
                <a:sym typeface="Verdana" charset="0"/>
              </a:rPr>
              <a:t> Hyper-Threading Technology:</a:t>
            </a:r>
          </a:p>
          <a:p>
            <a:endParaRPr lang="en-US" dirty="0">
              <a:solidFill>
                <a:schemeClr val="tx2">
                  <a:lumMod val="50000"/>
                </a:schemeClr>
              </a:solidFill>
              <a:ea typeface="Verdana" charset="0"/>
              <a:cs typeface="Neo Sans Intel"/>
              <a:sym typeface="Verdana" charset="0"/>
            </a:endParaRPr>
          </a:p>
          <a:p>
            <a:pPr marL="114232" indent="-114232">
              <a:spcAft>
                <a:spcPts val="1266"/>
              </a:spcAft>
              <a:buClr>
                <a:schemeClr val="tx2">
                  <a:lumMod val="50000"/>
                </a:schemeClr>
              </a:buClr>
              <a:buSzPct val="100000"/>
              <a:buFont typeface="Arial" pitchFamily="34" charset="0"/>
              <a:buChar char="•"/>
            </a:pPr>
            <a:r>
              <a:rPr lang="en-US" sz="1300" dirty="0">
                <a:solidFill>
                  <a:schemeClr val="tx2">
                    <a:lumMod val="50000"/>
                  </a:schemeClr>
                </a:solidFill>
                <a:ea typeface="Verdana" charset="0"/>
                <a:cs typeface="Verdana" charset="0"/>
                <a:sym typeface="Verdana" charset="0"/>
              </a:rPr>
              <a:t>Delivers superior performance with 4-way and 8-way multi-task processing</a:t>
            </a:r>
          </a:p>
          <a:p>
            <a:pPr marL="114232" indent="-114232">
              <a:spcAft>
                <a:spcPts val="1266"/>
              </a:spcAft>
              <a:buClr>
                <a:schemeClr val="tx2">
                  <a:lumMod val="50000"/>
                </a:schemeClr>
              </a:buClr>
              <a:buSzPct val="100000"/>
              <a:buFont typeface="Arial" pitchFamily="34" charset="0"/>
              <a:buChar char="•"/>
            </a:pPr>
            <a:r>
              <a:rPr lang="en-US" sz="1300" dirty="0">
                <a:solidFill>
                  <a:schemeClr val="tx2">
                    <a:lumMod val="50000"/>
                  </a:schemeClr>
                </a:solidFill>
                <a:ea typeface="Verdana" charset="0"/>
                <a:cs typeface="Verdana" charset="0"/>
                <a:sym typeface="Verdana" charset="0"/>
              </a:rPr>
              <a:t>Allows each core to work on two tasks simultaneously for faster, more responsive computing</a:t>
            </a:r>
          </a:p>
        </p:txBody>
      </p:sp>
      <p:sp>
        <p:nvSpPr>
          <p:cNvPr id="39" name="Title 1"/>
          <p:cNvSpPr>
            <a:spLocks noGrp="1"/>
          </p:cNvSpPr>
          <p:nvPr>
            <p:ph type="title"/>
          </p:nvPr>
        </p:nvSpPr>
        <p:spPr>
          <a:xfrm>
            <a:off x="653144" y="342905"/>
            <a:ext cx="7837714" cy="685802"/>
          </a:xfrm>
        </p:spPr>
        <p:txBody>
          <a:bodyPr/>
          <a:lstStyle/>
          <a:p>
            <a:pPr>
              <a:lnSpc>
                <a:spcPct val="100000"/>
              </a:lnSpc>
            </a:pPr>
            <a:r>
              <a:rPr lang="en-US" sz="2900" dirty="0"/>
              <a:t>Intel</a:t>
            </a:r>
            <a:r>
              <a:rPr lang="en-US" sz="2900" baseline="30000" dirty="0"/>
              <a:t>®</a:t>
            </a:r>
            <a:r>
              <a:rPr lang="en-US" sz="2900" dirty="0"/>
              <a:t> Hyper-Threading Technology</a:t>
            </a:r>
            <a:endParaRPr lang="en-US" sz="2900" baseline="30000" dirty="0"/>
          </a:p>
        </p:txBody>
      </p:sp>
      <p:sp>
        <p:nvSpPr>
          <p:cNvPr id="40" name="Round Same Side Corner Rectangle 39"/>
          <p:cNvSpPr/>
          <p:nvPr/>
        </p:nvSpPr>
        <p:spPr bwMode="auto">
          <a:xfrm>
            <a:off x="4431363" y="1292916"/>
            <a:ext cx="1858077" cy="215679"/>
          </a:xfrm>
          <a:prstGeom prst="round2SameRect">
            <a:avLst/>
          </a:prstGeom>
          <a:gradFill>
            <a:gsLst>
              <a:gs pos="0">
                <a:srgbClr val="4E4E4E">
                  <a:lumMod val="80000"/>
                  <a:lumOff val="20000"/>
                </a:srgbClr>
              </a:gs>
              <a:gs pos="100000">
                <a:schemeClr val="tx2"/>
              </a:gs>
            </a:gsLst>
            <a:lin ang="16200000" scaled="0"/>
          </a:gradFill>
          <a:ln w="25400" cap="flat" cmpd="sng" algn="ctr">
            <a:noFill/>
            <a:prstDash val="solid"/>
            <a:round/>
            <a:headEnd type="none" w="med" len="med"/>
            <a:tailEnd type="none" w="med" len="med"/>
          </a:ln>
          <a:effectLst/>
        </p:spPr>
        <p:txBody>
          <a:bodyPr vert="horz" wrap="square" lIns="64162" tIns="0" rIns="64162" bIns="0" numCol="1" rtlCol="0" anchor="t" anchorCtr="0" compatLnSpc="1">
            <a:prstTxWarp prst="textNoShape">
              <a:avLst/>
            </a:prstTxWarp>
          </a:bodyPr>
          <a:lstStyle/>
          <a:p>
            <a:pPr algn="ctr" defTabSz="641686"/>
            <a:r>
              <a:rPr lang="en-US" sz="1300" dirty="0">
                <a:solidFill>
                  <a:schemeClr val="bg1"/>
                </a:solidFill>
                <a:latin typeface="Tahoma" pitchFamily="34" charset="0"/>
                <a:ea typeface="Tahoma" pitchFamily="34" charset="0"/>
                <a:cs typeface="Tahoma" pitchFamily="34" charset="0"/>
                <a:sym typeface="Gill Sans" charset="0"/>
              </a:rPr>
              <a:t>TASK A</a:t>
            </a:r>
          </a:p>
        </p:txBody>
      </p:sp>
      <p:sp>
        <p:nvSpPr>
          <p:cNvPr id="41" name="Round Same Side Corner Rectangle 40"/>
          <p:cNvSpPr/>
          <p:nvPr/>
        </p:nvSpPr>
        <p:spPr bwMode="auto">
          <a:xfrm>
            <a:off x="6746406" y="1292916"/>
            <a:ext cx="1747190" cy="209985"/>
          </a:xfrm>
          <a:prstGeom prst="round2SameRect">
            <a:avLst/>
          </a:prstGeom>
          <a:gradFill>
            <a:gsLst>
              <a:gs pos="0">
                <a:srgbClr val="4E4E4E">
                  <a:lumMod val="80000"/>
                  <a:lumOff val="20000"/>
                </a:srgbClr>
              </a:gs>
              <a:gs pos="100000">
                <a:schemeClr val="tx2"/>
              </a:gs>
            </a:gsLst>
            <a:lin ang="16200000" scaled="0"/>
          </a:gradFill>
          <a:ln w="25400" cap="flat" cmpd="sng" algn="ctr">
            <a:noFill/>
            <a:prstDash val="solid"/>
            <a:round/>
            <a:headEnd type="none" w="med" len="med"/>
            <a:tailEnd type="none" w="med" len="med"/>
          </a:ln>
          <a:effectLst/>
        </p:spPr>
        <p:txBody>
          <a:bodyPr vert="horz" wrap="square" lIns="64162" tIns="0" rIns="64162" bIns="0" numCol="1" rtlCol="0" anchor="t" anchorCtr="0" compatLnSpc="1">
            <a:prstTxWarp prst="textNoShape">
              <a:avLst/>
            </a:prstTxWarp>
          </a:bodyPr>
          <a:lstStyle/>
          <a:p>
            <a:pPr algn="ctr" defTabSz="641686"/>
            <a:r>
              <a:rPr lang="en-US" sz="1300" dirty="0">
                <a:solidFill>
                  <a:schemeClr val="bg1"/>
                </a:solidFill>
                <a:latin typeface="Tahoma" pitchFamily="34" charset="0"/>
                <a:ea typeface="Tahoma" pitchFamily="34" charset="0"/>
                <a:cs typeface="Tahoma" pitchFamily="34" charset="0"/>
                <a:sym typeface="Gill Sans" charset="0"/>
              </a:rPr>
              <a:t>TASK B</a:t>
            </a:r>
          </a:p>
        </p:txBody>
      </p:sp>
      <p:sp>
        <p:nvSpPr>
          <p:cNvPr id="42" name="TextBox 41"/>
          <p:cNvSpPr txBox="1"/>
          <p:nvPr/>
        </p:nvSpPr>
        <p:spPr>
          <a:xfrm>
            <a:off x="3309793" y="1982067"/>
            <a:ext cx="862777" cy="297513"/>
          </a:xfrm>
          <a:prstGeom prst="rect">
            <a:avLst/>
          </a:prstGeom>
          <a:noFill/>
        </p:spPr>
        <p:txBody>
          <a:bodyPr wrap="square" lIns="64162" tIns="32088" rIns="64162" bIns="32088" rtlCol="0">
            <a:spAutoFit/>
          </a:bodyPr>
          <a:lstStyle/>
          <a:p>
            <a:pPr algn="r">
              <a:lnSpc>
                <a:spcPts val="892"/>
              </a:lnSpc>
            </a:pPr>
            <a:r>
              <a:rPr lang="en-US" sz="1000" dirty="0">
                <a:solidFill>
                  <a:schemeClr val="tx2">
                    <a:lumMod val="50000"/>
                  </a:schemeClr>
                </a:solidFill>
                <a:latin typeface="Neo Sans Intel" pitchFamily="34" charset="0"/>
                <a:cs typeface="Neo Sans Intel"/>
              </a:rPr>
              <a:t>Resource</a:t>
            </a:r>
            <a:br>
              <a:rPr lang="en-US" sz="1000" dirty="0">
                <a:solidFill>
                  <a:schemeClr val="tx2">
                    <a:lumMod val="50000"/>
                  </a:schemeClr>
                </a:solidFill>
                <a:latin typeface="Neo Sans Intel" pitchFamily="34" charset="0"/>
                <a:cs typeface="Neo Sans Intel"/>
              </a:rPr>
            </a:br>
            <a:r>
              <a:rPr lang="en-US" sz="1000" dirty="0">
                <a:solidFill>
                  <a:schemeClr val="tx2">
                    <a:lumMod val="50000"/>
                  </a:schemeClr>
                </a:solidFill>
                <a:latin typeface="Neo Sans Intel" pitchFamily="34" charset="0"/>
                <a:cs typeface="Neo Sans Intel"/>
              </a:rPr>
              <a:t>Utilization</a:t>
            </a:r>
          </a:p>
        </p:txBody>
      </p:sp>
      <p:sp>
        <p:nvSpPr>
          <p:cNvPr id="44" name="TextBox 43"/>
          <p:cNvSpPr txBox="1"/>
          <p:nvPr/>
        </p:nvSpPr>
        <p:spPr bwMode="auto">
          <a:xfrm rot="10800000" flipH="1" flipV="1">
            <a:off x="4332865" y="1508598"/>
            <a:ext cx="4156524" cy="755705"/>
          </a:xfrm>
          <a:prstGeom prst="snip1Rect">
            <a:avLst/>
          </a:prstGeom>
          <a:gradFill>
            <a:gsLst>
              <a:gs pos="0">
                <a:schemeClr val="tx2">
                  <a:lumMod val="60000"/>
                  <a:lumOff val="40000"/>
                </a:schemeClr>
              </a:gs>
              <a:gs pos="40000">
                <a:schemeClr val="bg2">
                  <a:lumMod val="75000"/>
                </a:schemeClr>
              </a:gs>
            </a:gsLst>
            <a:lin ang="15000000" scaled="0"/>
          </a:gradFill>
          <a:ln w="6350">
            <a:noFill/>
          </a:ln>
          <a:effectLst/>
        </p:spPr>
        <p:style>
          <a:lnRef idx="3">
            <a:schemeClr val="lt1"/>
          </a:lnRef>
          <a:fillRef idx="1">
            <a:schemeClr val="accent2"/>
          </a:fillRef>
          <a:effectRef idx="1">
            <a:schemeClr val="accent2"/>
          </a:effectRef>
          <a:fontRef idx="minor">
            <a:schemeClr val="lt1"/>
          </a:fontRef>
        </p:style>
        <p:txBody>
          <a:bodyPr lIns="91379" tIns="45689" rIns="91379" bIns="45689" anchor="ctr"/>
          <a:lstStyle/>
          <a:p>
            <a:pPr algn="ctr">
              <a:defRPr/>
            </a:pPr>
            <a:endParaRPr lang="en-US" sz="1300" dirty="0">
              <a:solidFill>
                <a:srgbClr val="FFFFFF"/>
              </a:solidFill>
              <a:latin typeface="Neo Sans Intel" pitchFamily="34" charset="0"/>
              <a:cs typeface="Verdana"/>
            </a:endParaRPr>
          </a:p>
        </p:txBody>
      </p:sp>
      <p:graphicFrame>
        <p:nvGraphicFramePr>
          <p:cNvPr id="45" name="Table 44"/>
          <p:cNvGraphicFramePr>
            <a:graphicFrameLocks noGrp="1"/>
          </p:cNvGraphicFramePr>
          <p:nvPr>
            <p:extLst>
              <p:ext uri="{D42A27DB-BD31-4B8C-83A1-F6EECF244321}">
                <p14:modId xmlns:p14="http://schemas.microsoft.com/office/powerpoint/2010/main" val="2378629909"/>
              </p:ext>
            </p:extLst>
          </p:nvPr>
        </p:nvGraphicFramePr>
        <p:xfrm>
          <a:off x="4332865" y="1502901"/>
          <a:ext cx="4156524" cy="834390"/>
        </p:xfrm>
        <a:graphic>
          <a:graphicData uri="http://schemas.openxmlformats.org/drawingml/2006/table">
            <a:tbl>
              <a:tblPr firstRow="1" bandRow="1">
                <a:tableStyleId>{5C22544A-7EE6-4342-B048-85BDC9FD1C3A}</a:tableStyleId>
              </a:tblPr>
              <a:tblGrid>
                <a:gridCol w="4156524"/>
              </a:tblGrid>
              <a:tr h="139065">
                <a:tc>
                  <a:txBody>
                    <a:bodyPr/>
                    <a:lstStyle/>
                    <a:p>
                      <a:endParaRPr lang="en-US" sz="200" dirty="0"/>
                    </a:p>
                  </a:txBody>
                  <a:tcPr>
                    <a:lnL w="12700" cmpd="sng">
                      <a:noFill/>
                    </a:lnL>
                    <a:lnR w="12700" cmpd="sng">
                      <a:noFill/>
                    </a:lnR>
                    <a:lnT w="12700" cmpd="sng">
                      <a:noFill/>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r>
              <a:tr h="139065">
                <a:tc>
                  <a:txBody>
                    <a:bodyPr/>
                    <a:lstStyle/>
                    <a:p>
                      <a:endParaRPr lang="en-US" sz="200" dirty="0"/>
                    </a:p>
                  </a:txBody>
                  <a:tcPr>
                    <a:lnL w="12700" cmpd="sng">
                      <a:noFill/>
                    </a:lnL>
                    <a:lnR w="12700" cmpd="sng">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r>
              <a:tr h="139065">
                <a:tc>
                  <a:txBody>
                    <a:bodyPr/>
                    <a:lstStyle/>
                    <a:p>
                      <a:endParaRPr lang="en-US" sz="200" dirty="0"/>
                    </a:p>
                  </a:txBody>
                  <a:tcPr>
                    <a:lnL w="12700" cmpd="sng">
                      <a:noFill/>
                    </a:lnL>
                    <a:lnR w="12700" cmpd="sng">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r>
              <a:tr h="139065">
                <a:tc>
                  <a:txBody>
                    <a:bodyPr/>
                    <a:lstStyle/>
                    <a:p>
                      <a:endParaRPr lang="en-US" sz="200" dirty="0"/>
                    </a:p>
                  </a:txBody>
                  <a:tcPr>
                    <a:lnL w="12700" cmpd="sng">
                      <a:noFill/>
                    </a:lnL>
                    <a:lnR w="12700" cmpd="sng">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r>
              <a:tr h="139065">
                <a:tc>
                  <a:txBody>
                    <a:bodyPr/>
                    <a:lstStyle/>
                    <a:p>
                      <a:endParaRPr lang="en-US" sz="200" dirty="0"/>
                    </a:p>
                  </a:txBody>
                  <a:tcPr>
                    <a:lnL w="12700" cmpd="sng">
                      <a:noFill/>
                    </a:lnL>
                    <a:lnR w="12700" cmpd="sng">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r>
              <a:tr h="139065">
                <a:tc>
                  <a:txBody>
                    <a:bodyPr/>
                    <a:lstStyle/>
                    <a:p>
                      <a:endParaRPr lang="en-US" sz="200" dirty="0"/>
                    </a:p>
                  </a:txBody>
                  <a:tcPr>
                    <a:lnL w="12700" cmpd="sng">
                      <a:noFill/>
                    </a:lnL>
                    <a:lnR w="12700" cmpd="sng">
                      <a:noFill/>
                    </a:lnR>
                    <a:lnT w="317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pic>
        <p:nvPicPr>
          <p:cNvPr id="46" name="Picture 3" descr="C:\001 - Work\Intel - Die'namic Spring 12\Assets\Design Assets\HyperThreading_1.PNG"/>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37072" y="1586253"/>
            <a:ext cx="4156524" cy="682626"/>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4252853" y="2320110"/>
            <a:ext cx="482436" cy="182097"/>
          </a:xfrm>
          <a:prstGeom prst="rect">
            <a:avLst/>
          </a:prstGeom>
          <a:noFill/>
        </p:spPr>
        <p:txBody>
          <a:bodyPr wrap="square" lIns="64162" tIns="32088" rIns="64162" bIns="32088" rtlCol="0">
            <a:spAutoFit/>
          </a:bodyPr>
          <a:lstStyle/>
          <a:p>
            <a:pPr algn="ctr">
              <a:lnSpc>
                <a:spcPts val="892"/>
              </a:lnSpc>
            </a:pPr>
            <a:r>
              <a:rPr lang="en-US" sz="1000" dirty="0">
                <a:solidFill>
                  <a:schemeClr val="tx2">
                    <a:lumMod val="50000"/>
                  </a:schemeClr>
                </a:solidFill>
                <a:latin typeface="Neo Sans Intel" pitchFamily="34" charset="0"/>
                <a:cs typeface="Neo Sans Intel"/>
              </a:rPr>
              <a:t>Time</a:t>
            </a:r>
          </a:p>
        </p:txBody>
      </p:sp>
      <p:cxnSp>
        <p:nvCxnSpPr>
          <p:cNvPr id="48" name="Straight Arrow Connector 47"/>
          <p:cNvCxnSpPr/>
          <p:nvPr/>
        </p:nvCxnSpPr>
        <p:spPr bwMode="auto">
          <a:xfrm>
            <a:off x="4240546" y="2203943"/>
            <a:ext cx="0" cy="0"/>
          </a:xfrm>
          <a:prstGeom prst="straightConnector1">
            <a:avLst/>
          </a:prstGeom>
          <a:solidFill>
            <a:schemeClr val="bg1"/>
          </a:solidFill>
          <a:ln w="31750" cap="rnd" cmpd="sng" algn="ctr">
            <a:solidFill>
              <a:schemeClr val="accent3"/>
            </a:solidFill>
            <a:prstDash val="solid"/>
            <a:bevel/>
            <a:headEnd type="none" w="med" len="sm"/>
            <a:tailEnd type="stealth" w="med" len="med"/>
          </a:ln>
          <a:effectLst/>
        </p:spPr>
      </p:cxnSp>
      <p:sp>
        <p:nvSpPr>
          <p:cNvPr id="49" name="Freeform 48"/>
          <p:cNvSpPr/>
          <p:nvPr/>
        </p:nvSpPr>
        <p:spPr bwMode="auto">
          <a:xfrm flipH="1">
            <a:off x="3200412" y="1511429"/>
            <a:ext cx="1033381" cy="381210"/>
          </a:xfrm>
          <a:custGeom>
            <a:avLst/>
            <a:gdLst>
              <a:gd name="connsiteX0" fmla="*/ 2278128 w 2278128"/>
              <a:gd name="connsiteY0" fmla="*/ 382138 h 384048"/>
              <a:gd name="connsiteX1" fmla="*/ 1889256 w 2278128"/>
              <a:gd name="connsiteY1" fmla="*/ 740 h 384048"/>
              <a:gd name="connsiteX2" fmla="*/ 1889256 w 2278128"/>
              <a:gd name="connsiteY2" fmla="*/ 0 h 384048"/>
              <a:gd name="connsiteX3" fmla="*/ 398139 w 2278128"/>
              <a:gd name="connsiteY3" fmla="*/ 2838 h 384048"/>
              <a:gd name="connsiteX4" fmla="*/ 388872 w 2278128"/>
              <a:gd name="connsiteY4" fmla="*/ 2838 h 384048"/>
              <a:gd name="connsiteX5" fmla="*/ 0 w 2278128"/>
              <a:gd name="connsiteY5" fmla="*/ 2838 h 384048"/>
              <a:gd name="connsiteX6" fmla="*/ 0 w 2278128"/>
              <a:gd name="connsiteY6" fmla="*/ 286351 h 384048"/>
              <a:gd name="connsiteX7" fmla="*/ 132811 w 2278128"/>
              <a:gd name="connsiteY7" fmla="*/ 286351 h 384048"/>
              <a:gd name="connsiteX8" fmla="*/ 286751 w 2278128"/>
              <a:gd name="connsiteY8" fmla="*/ 384048 h 384048"/>
              <a:gd name="connsiteX9" fmla="*/ 674894 w 2278128"/>
              <a:gd name="connsiteY9" fmla="*/ 383585 h 384048"/>
              <a:gd name="connsiteX10" fmla="*/ 675623 w 2278128"/>
              <a:gd name="connsiteY10" fmla="*/ 384048 h 384048"/>
              <a:gd name="connsiteX11" fmla="*/ 2278128 w 2278128"/>
              <a:gd name="connsiteY11" fmla="*/ 382138 h 384048"/>
              <a:gd name="connsiteX0" fmla="*/ 1885117 w 1889256"/>
              <a:gd name="connsiteY0" fmla="*/ 384520 h 384520"/>
              <a:gd name="connsiteX1" fmla="*/ 1889256 w 1889256"/>
              <a:gd name="connsiteY1" fmla="*/ 740 h 384520"/>
              <a:gd name="connsiteX2" fmla="*/ 1889256 w 1889256"/>
              <a:gd name="connsiteY2" fmla="*/ 0 h 384520"/>
              <a:gd name="connsiteX3" fmla="*/ 398139 w 1889256"/>
              <a:gd name="connsiteY3" fmla="*/ 2838 h 384520"/>
              <a:gd name="connsiteX4" fmla="*/ 388872 w 1889256"/>
              <a:gd name="connsiteY4" fmla="*/ 2838 h 384520"/>
              <a:gd name="connsiteX5" fmla="*/ 0 w 1889256"/>
              <a:gd name="connsiteY5" fmla="*/ 2838 h 384520"/>
              <a:gd name="connsiteX6" fmla="*/ 0 w 1889256"/>
              <a:gd name="connsiteY6" fmla="*/ 286351 h 384520"/>
              <a:gd name="connsiteX7" fmla="*/ 132811 w 1889256"/>
              <a:gd name="connsiteY7" fmla="*/ 286351 h 384520"/>
              <a:gd name="connsiteX8" fmla="*/ 286751 w 1889256"/>
              <a:gd name="connsiteY8" fmla="*/ 384048 h 384520"/>
              <a:gd name="connsiteX9" fmla="*/ 674894 w 1889256"/>
              <a:gd name="connsiteY9" fmla="*/ 383585 h 384520"/>
              <a:gd name="connsiteX10" fmla="*/ 675623 w 1889256"/>
              <a:gd name="connsiteY10" fmla="*/ 384048 h 384520"/>
              <a:gd name="connsiteX11" fmla="*/ 1885117 w 1889256"/>
              <a:gd name="connsiteY11" fmla="*/ 384520 h 384520"/>
              <a:gd name="connsiteX0" fmla="*/ 1888286 w 1889256"/>
              <a:gd name="connsiteY0" fmla="*/ 382139 h 384048"/>
              <a:gd name="connsiteX1" fmla="*/ 1889256 w 1889256"/>
              <a:gd name="connsiteY1" fmla="*/ 740 h 384048"/>
              <a:gd name="connsiteX2" fmla="*/ 1889256 w 1889256"/>
              <a:gd name="connsiteY2" fmla="*/ 0 h 384048"/>
              <a:gd name="connsiteX3" fmla="*/ 398139 w 1889256"/>
              <a:gd name="connsiteY3" fmla="*/ 2838 h 384048"/>
              <a:gd name="connsiteX4" fmla="*/ 388872 w 1889256"/>
              <a:gd name="connsiteY4" fmla="*/ 2838 h 384048"/>
              <a:gd name="connsiteX5" fmla="*/ 0 w 1889256"/>
              <a:gd name="connsiteY5" fmla="*/ 2838 h 384048"/>
              <a:gd name="connsiteX6" fmla="*/ 0 w 1889256"/>
              <a:gd name="connsiteY6" fmla="*/ 286351 h 384048"/>
              <a:gd name="connsiteX7" fmla="*/ 132811 w 1889256"/>
              <a:gd name="connsiteY7" fmla="*/ 286351 h 384048"/>
              <a:gd name="connsiteX8" fmla="*/ 286751 w 1889256"/>
              <a:gd name="connsiteY8" fmla="*/ 384048 h 384048"/>
              <a:gd name="connsiteX9" fmla="*/ 674894 w 1889256"/>
              <a:gd name="connsiteY9" fmla="*/ 383585 h 384048"/>
              <a:gd name="connsiteX10" fmla="*/ 675623 w 1889256"/>
              <a:gd name="connsiteY10" fmla="*/ 384048 h 384048"/>
              <a:gd name="connsiteX11" fmla="*/ 1888286 w 1889256"/>
              <a:gd name="connsiteY11" fmla="*/ 382139 h 384048"/>
              <a:gd name="connsiteX0" fmla="*/ 1888286 w 1889256"/>
              <a:gd name="connsiteY0" fmla="*/ 381399 h 383308"/>
              <a:gd name="connsiteX1" fmla="*/ 1889256 w 1889256"/>
              <a:gd name="connsiteY1" fmla="*/ 0 h 383308"/>
              <a:gd name="connsiteX2" fmla="*/ 1614571 w 1889256"/>
              <a:gd name="connsiteY2" fmla="*/ 2435 h 383308"/>
              <a:gd name="connsiteX3" fmla="*/ 398139 w 1889256"/>
              <a:gd name="connsiteY3" fmla="*/ 2098 h 383308"/>
              <a:gd name="connsiteX4" fmla="*/ 388872 w 1889256"/>
              <a:gd name="connsiteY4" fmla="*/ 2098 h 383308"/>
              <a:gd name="connsiteX5" fmla="*/ 0 w 1889256"/>
              <a:gd name="connsiteY5" fmla="*/ 2098 h 383308"/>
              <a:gd name="connsiteX6" fmla="*/ 0 w 1889256"/>
              <a:gd name="connsiteY6" fmla="*/ 285611 h 383308"/>
              <a:gd name="connsiteX7" fmla="*/ 132811 w 1889256"/>
              <a:gd name="connsiteY7" fmla="*/ 285611 h 383308"/>
              <a:gd name="connsiteX8" fmla="*/ 286751 w 1889256"/>
              <a:gd name="connsiteY8" fmla="*/ 383308 h 383308"/>
              <a:gd name="connsiteX9" fmla="*/ 674894 w 1889256"/>
              <a:gd name="connsiteY9" fmla="*/ 382845 h 383308"/>
              <a:gd name="connsiteX10" fmla="*/ 675623 w 1889256"/>
              <a:gd name="connsiteY10" fmla="*/ 383308 h 383308"/>
              <a:gd name="connsiteX11" fmla="*/ 1888286 w 1889256"/>
              <a:gd name="connsiteY11" fmla="*/ 381399 h 383308"/>
              <a:gd name="connsiteX0" fmla="*/ 1888286 w 1889256"/>
              <a:gd name="connsiteY0" fmla="*/ 381399 h 383308"/>
              <a:gd name="connsiteX1" fmla="*/ 1889256 w 1889256"/>
              <a:gd name="connsiteY1" fmla="*/ 0 h 383308"/>
              <a:gd name="connsiteX2" fmla="*/ 1614571 w 1889256"/>
              <a:gd name="connsiteY2" fmla="*/ 2435 h 383308"/>
              <a:gd name="connsiteX3" fmla="*/ 1500234 w 1889256"/>
              <a:gd name="connsiteY3" fmla="*/ 2646 h 383308"/>
              <a:gd name="connsiteX4" fmla="*/ 398139 w 1889256"/>
              <a:gd name="connsiteY4" fmla="*/ 2098 h 383308"/>
              <a:gd name="connsiteX5" fmla="*/ 388872 w 1889256"/>
              <a:gd name="connsiteY5" fmla="*/ 2098 h 383308"/>
              <a:gd name="connsiteX6" fmla="*/ 0 w 1889256"/>
              <a:gd name="connsiteY6" fmla="*/ 2098 h 383308"/>
              <a:gd name="connsiteX7" fmla="*/ 0 w 1889256"/>
              <a:gd name="connsiteY7" fmla="*/ 285611 h 383308"/>
              <a:gd name="connsiteX8" fmla="*/ 132811 w 1889256"/>
              <a:gd name="connsiteY8" fmla="*/ 285611 h 383308"/>
              <a:gd name="connsiteX9" fmla="*/ 286751 w 1889256"/>
              <a:gd name="connsiteY9" fmla="*/ 383308 h 383308"/>
              <a:gd name="connsiteX10" fmla="*/ 674894 w 1889256"/>
              <a:gd name="connsiteY10" fmla="*/ 382845 h 383308"/>
              <a:gd name="connsiteX11" fmla="*/ 675623 w 1889256"/>
              <a:gd name="connsiteY11" fmla="*/ 383308 h 383308"/>
              <a:gd name="connsiteX12" fmla="*/ 1888286 w 1889256"/>
              <a:gd name="connsiteY12" fmla="*/ 381399 h 383308"/>
              <a:gd name="connsiteX0" fmla="*/ 1888286 w 1889256"/>
              <a:gd name="connsiteY0" fmla="*/ 381399 h 383308"/>
              <a:gd name="connsiteX1" fmla="*/ 1889256 w 1889256"/>
              <a:gd name="connsiteY1" fmla="*/ 0 h 383308"/>
              <a:gd name="connsiteX2" fmla="*/ 1614571 w 1889256"/>
              <a:gd name="connsiteY2" fmla="*/ 2435 h 383308"/>
              <a:gd name="connsiteX3" fmla="*/ 1500234 w 1889256"/>
              <a:gd name="connsiteY3" fmla="*/ 2646 h 383308"/>
              <a:gd name="connsiteX4" fmla="*/ 398139 w 1889256"/>
              <a:gd name="connsiteY4" fmla="*/ 2098 h 383308"/>
              <a:gd name="connsiteX5" fmla="*/ 388872 w 1889256"/>
              <a:gd name="connsiteY5" fmla="*/ 2098 h 383308"/>
              <a:gd name="connsiteX6" fmla="*/ 0 w 1889256"/>
              <a:gd name="connsiteY6" fmla="*/ 2098 h 383308"/>
              <a:gd name="connsiteX7" fmla="*/ 0 w 1889256"/>
              <a:gd name="connsiteY7" fmla="*/ 285611 h 383308"/>
              <a:gd name="connsiteX8" fmla="*/ 132811 w 1889256"/>
              <a:gd name="connsiteY8" fmla="*/ 285611 h 383308"/>
              <a:gd name="connsiteX9" fmla="*/ 286751 w 1889256"/>
              <a:gd name="connsiteY9" fmla="*/ 383308 h 383308"/>
              <a:gd name="connsiteX10" fmla="*/ 674894 w 1889256"/>
              <a:gd name="connsiteY10" fmla="*/ 382845 h 383308"/>
              <a:gd name="connsiteX11" fmla="*/ 675623 w 1889256"/>
              <a:gd name="connsiteY11" fmla="*/ 383308 h 383308"/>
              <a:gd name="connsiteX12" fmla="*/ 1508686 w 1889256"/>
              <a:gd name="connsiteY12" fmla="*/ 380471 h 383308"/>
              <a:gd name="connsiteX13" fmla="*/ 1888286 w 1889256"/>
              <a:gd name="connsiteY13" fmla="*/ 381399 h 383308"/>
              <a:gd name="connsiteX0" fmla="*/ 1508686 w 1889256"/>
              <a:gd name="connsiteY0" fmla="*/ 380471 h 383308"/>
              <a:gd name="connsiteX1" fmla="*/ 1889256 w 1889256"/>
              <a:gd name="connsiteY1" fmla="*/ 0 h 383308"/>
              <a:gd name="connsiteX2" fmla="*/ 1614571 w 1889256"/>
              <a:gd name="connsiteY2" fmla="*/ 2435 h 383308"/>
              <a:gd name="connsiteX3" fmla="*/ 1500234 w 1889256"/>
              <a:gd name="connsiteY3" fmla="*/ 2646 h 383308"/>
              <a:gd name="connsiteX4" fmla="*/ 398139 w 1889256"/>
              <a:gd name="connsiteY4" fmla="*/ 2098 h 383308"/>
              <a:gd name="connsiteX5" fmla="*/ 388872 w 1889256"/>
              <a:gd name="connsiteY5" fmla="*/ 2098 h 383308"/>
              <a:gd name="connsiteX6" fmla="*/ 0 w 1889256"/>
              <a:gd name="connsiteY6" fmla="*/ 2098 h 383308"/>
              <a:gd name="connsiteX7" fmla="*/ 0 w 1889256"/>
              <a:gd name="connsiteY7" fmla="*/ 285611 h 383308"/>
              <a:gd name="connsiteX8" fmla="*/ 132811 w 1889256"/>
              <a:gd name="connsiteY8" fmla="*/ 285611 h 383308"/>
              <a:gd name="connsiteX9" fmla="*/ 286751 w 1889256"/>
              <a:gd name="connsiteY9" fmla="*/ 383308 h 383308"/>
              <a:gd name="connsiteX10" fmla="*/ 674894 w 1889256"/>
              <a:gd name="connsiteY10" fmla="*/ 382845 h 383308"/>
              <a:gd name="connsiteX11" fmla="*/ 675623 w 1889256"/>
              <a:gd name="connsiteY11" fmla="*/ 383308 h 383308"/>
              <a:gd name="connsiteX12" fmla="*/ 1508686 w 1889256"/>
              <a:gd name="connsiteY12" fmla="*/ 380471 h 383308"/>
              <a:gd name="connsiteX0" fmla="*/ 1508686 w 1614571"/>
              <a:gd name="connsiteY0" fmla="*/ 378373 h 381210"/>
              <a:gd name="connsiteX1" fmla="*/ 1614571 w 1614571"/>
              <a:gd name="connsiteY1" fmla="*/ 337 h 381210"/>
              <a:gd name="connsiteX2" fmla="*/ 1500234 w 1614571"/>
              <a:gd name="connsiteY2" fmla="*/ 548 h 381210"/>
              <a:gd name="connsiteX3" fmla="*/ 398139 w 1614571"/>
              <a:gd name="connsiteY3" fmla="*/ 0 h 381210"/>
              <a:gd name="connsiteX4" fmla="*/ 388872 w 1614571"/>
              <a:gd name="connsiteY4" fmla="*/ 0 h 381210"/>
              <a:gd name="connsiteX5" fmla="*/ 0 w 1614571"/>
              <a:gd name="connsiteY5" fmla="*/ 0 h 381210"/>
              <a:gd name="connsiteX6" fmla="*/ 0 w 1614571"/>
              <a:gd name="connsiteY6" fmla="*/ 283513 h 381210"/>
              <a:gd name="connsiteX7" fmla="*/ 132811 w 1614571"/>
              <a:gd name="connsiteY7" fmla="*/ 283513 h 381210"/>
              <a:gd name="connsiteX8" fmla="*/ 286751 w 1614571"/>
              <a:gd name="connsiteY8" fmla="*/ 381210 h 381210"/>
              <a:gd name="connsiteX9" fmla="*/ 674894 w 1614571"/>
              <a:gd name="connsiteY9" fmla="*/ 380747 h 381210"/>
              <a:gd name="connsiteX10" fmla="*/ 675623 w 1614571"/>
              <a:gd name="connsiteY10" fmla="*/ 381210 h 381210"/>
              <a:gd name="connsiteX11" fmla="*/ 1508686 w 1614571"/>
              <a:gd name="connsiteY11" fmla="*/ 378373 h 381210"/>
              <a:gd name="connsiteX0" fmla="*/ 1508686 w 1508686"/>
              <a:gd name="connsiteY0" fmla="*/ 378373 h 381210"/>
              <a:gd name="connsiteX1" fmla="*/ 1500234 w 1508686"/>
              <a:gd name="connsiteY1" fmla="*/ 548 h 381210"/>
              <a:gd name="connsiteX2" fmla="*/ 398139 w 1508686"/>
              <a:gd name="connsiteY2" fmla="*/ 0 h 381210"/>
              <a:gd name="connsiteX3" fmla="*/ 388872 w 1508686"/>
              <a:gd name="connsiteY3" fmla="*/ 0 h 381210"/>
              <a:gd name="connsiteX4" fmla="*/ 0 w 1508686"/>
              <a:gd name="connsiteY4" fmla="*/ 0 h 381210"/>
              <a:gd name="connsiteX5" fmla="*/ 0 w 1508686"/>
              <a:gd name="connsiteY5" fmla="*/ 283513 h 381210"/>
              <a:gd name="connsiteX6" fmla="*/ 132811 w 1508686"/>
              <a:gd name="connsiteY6" fmla="*/ 283513 h 381210"/>
              <a:gd name="connsiteX7" fmla="*/ 286751 w 1508686"/>
              <a:gd name="connsiteY7" fmla="*/ 381210 h 381210"/>
              <a:gd name="connsiteX8" fmla="*/ 674894 w 1508686"/>
              <a:gd name="connsiteY8" fmla="*/ 380747 h 381210"/>
              <a:gd name="connsiteX9" fmla="*/ 675623 w 1508686"/>
              <a:gd name="connsiteY9" fmla="*/ 381210 h 381210"/>
              <a:gd name="connsiteX10" fmla="*/ 1508686 w 1508686"/>
              <a:gd name="connsiteY10" fmla="*/ 378373 h 381210"/>
              <a:gd name="connsiteX0" fmla="*/ 1508686 w 1512912"/>
              <a:gd name="connsiteY0" fmla="*/ 378373 h 381210"/>
              <a:gd name="connsiteX1" fmla="*/ 1512912 w 1512912"/>
              <a:gd name="connsiteY1" fmla="*/ 548 h 381210"/>
              <a:gd name="connsiteX2" fmla="*/ 398139 w 1512912"/>
              <a:gd name="connsiteY2" fmla="*/ 0 h 381210"/>
              <a:gd name="connsiteX3" fmla="*/ 388872 w 1512912"/>
              <a:gd name="connsiteY3" fmla="*/ 0 h 381210"/>
              <a:gd name="connsiteX4" fmla="*/ 0 w 1512912"/>
              <a:gd name="connsiteY4" fmla="*/ 0 h 381210"/>
              <a:gd name="connsiteX5" fmla="*/ 0 w 1512912"/>
              <a:gd name="connsiteY5" fmla="*/ 283513 h 381210"/>
              <a:gd name="connsiteX6" fmla="*/ 132811 w 1512912"/>
              <a:gd name="connsiteY6" fmla="*/ 283513 h 381210"/>
              <a:gd name="connsiteX7" fmla="*/ 286751 w 1512912"/>
              <a:gd name="connsiteY7" fmla="*/ 381210 h 381210"/>
              <a:gd name="connsiteX8" fmla="*/ 674894 w 1512912"/>
              <a:gd name="connsiteY8" fmla="*/ 380747 h 381210"/>
              <a:gd name="connsiteX9" fmla="*/ 675623 w 1512912"/>
              <a:gd name="connsiteY9" fmla="*/ 381210 h 381210"/>
              <a:gd name="connsiteX10" fmla="*/ 1508686 w 1512912"/>
              <a:gd name="connsiteY10" fmla="*/ 378373 h 381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2912" h="381210">
                <a:moveTo>
                  <a:pt x="1508686" y="378373"/>
                </a:moveTo>
                <a:cubicBezTo>
                  <a:pt x="1510095" y="252431"/>
                  <a:pt x="1511503" y="126490"/>
                  <a:pt x="1512912" y="548"/>
                </a:cubicBezTo>
                <a:lnTo>
                  <a:pt x="398139" y="0"/>
                </a:lnTo>
                <a:lnTo>
                  <a:pt x="388872" y="0"/>
                </a:lnTo>
                <a:lnTo>
                  <a:pt x="0" y="0"/>
                </a:lnTo>
                <a:lnTo>
                  <a:pt x="0" y="283513"/>
                </a:lnTo>
                <a:lnTo>
                  <a:pt x="132811" y="283513"/>
                </a:lnTo>
                <a:lnTo>
                  <a:pt x="286751" y="381210"/>
                </a:lnTo>
                <a:lnTo>
                  <a:pt x="674894" y="380747"/>
                </a:lnTo>
                <a:lnTo>
                  <a:pt x="675623" y="381210"/>
                </a:lnTo>
                <a:lnTo>
                  <a:pt x="1508686" y="378373"/>
                </a:lnTo>
                <a:close/>
              </a:path>
            </a:pathLst>
          </a:custGeom>
          <a:gradFill flip="none" rotWithShape="1">
            <a:gsLst>
              <a:gs pos="20000">
                <a:srgbClr val="FFD000"/>
              </a:gs>
              <a:gs pos="100000">
                <a:srgbClr val="FAB01A"/>
              </a:gs>
            </a:gsLst>
            <a:lin ang="4800000" scaled="0"/>
            <a:tileRect/>
          </a:gradFill>
          <a:ln w="15875" cap="flat" cmpd="sng" algn="ctr">
            <a:noFill/>
            <a:prstDash val="solid"/>
            <a:miter lim="800000"/>
            <a:headEnd type="none" w="sm" len="sm"/>
            <a:tailEnd type="none" w="sm" len="sm"/>
          </a:ln>
          <a:effectLst/>
        </p:spPr>
        <p:txBody>
          <a:bodyPr vert="horz" wrap="none" lIns="91392" tIns="45691" rIns="91392" bIns="45691" numCol="1" rtlCol="0" anchor="ctr" anchorCtr="0" compatLnSpc="1">
            <a:prstTxWarp prst="textNoShape">
              <a:avLst/>
            </a:prstTxWarp>
          </a:bodyPr>
          <a:lstStyle/>
          <a:p>
            <a:pPr algn="ctr" eaLnBrk="0" hangingPunct="0"/>
            <a:endParaRPr lang="en-US" dirty="0" smtClean="0"/>
          </a:p>
        </p:txBody>
      </p:sp>
      <p:sp>
        <p:nvSpPr>
          <p:cNvPr id="50" name="Text Box 15"/>
          <p:cNvSpPr txBox="1">
            <a:spLocks noChangeArrowheads="1"/>
          </p:cNvSpPr>
          <p:nvPr/>
        </p:nvSpPr>
        <p:spPr bwMode="auto">
          <a:xfrm>
            <a:off x="3152881" y="1508602"/>
            <a:ext cx="927727" cy="372579"/>
          </a:xfrm>
          <a:prstGeom prst="rect">
            <a:avLst/>
          </a:prstGeom>
          <a:noFill/>
          <a:ln w="9525">
            <a:noFill/>
            <a:miter lim="800000"/>
            <a:headEnd/>
            <a:tailEnd/>
          </a:ln>
        </p:spPr>
        <p:txBody>
          <a:bodyPr wrap="square" lIns="64162" tIns="32088" rIns="64162" bIns="32088">
            <a:spAutoFit/>
          </a:bodyPr>
          <a:lstStyle/>
          <a:p>
            <a:pPr algn="r" fontAlgn="base">
              <a:spcBef>
                <a:spcPct val="0"/>
              </a:spcBef>
              <a:spcAft>
                <a:spcPct val="0"/>
              </a:spcAft>
            </a:pPr>
            <a:r>
              <a:rPr lang="en-US" sz="1000" dirty="0">
                <a:solidFill>
                  <a:schemeClr val="tx2">
                    <a:lumMod val="50000"/>
                  </a:schemeClr>
                </a:solidFill>
                <a:latin typeface="Neo Sans Intel Medium"/>
                <a:cs typeface="Neo Sans Intel Medium"/>
              </a:rPr>
              <a:t>Single Core</a:t>
            </a:r>
          </a:p>
          <a:p>
            <a:pPr algn="r" fontAlgn="base">
              <a:spcBef>
                <a:spcPct val="0"/>
              </a:spcBef>
              <a:spcAft>
                <a:spcPct val="0"/>
              </a:spcAft>
            </a:pPr>
            <a:r>
              <a:rPr lang="en-US" sz="1000" dirty="0">
                <a:solidFill>
                  <a:schemeClr val="tx2">
                    <a:lumMod val="50000"/>
                  </a:schemeClr>
                </a:solidFill>
                <a:latin typeface="Neo Sans Intel Medium"/>
                <a:cs typeface="Neo Sans Intel Medium"/>
              </a:rPr>
              <a:t>Single Thread</a:t>
            </a:r>
          </a:p>
        </p:txBody>
      </p:sp>
      <p:sp>
        <p:nvSpPr>
          <p:cNvPr id="51" name="TextBox 50"/>
          <p:cNvSpPr txBox="1"/>
          <p:nvPr/>
        </p:nvSpPr>
        <p:spPr>
          <a:xfrm>
            <a:off x="3166477" y="3275097"/>
            <a:ext cx="1120049" cy="411078"/>
          </a:xfrm>
          <a:prstGeom prst="rect">
            <a:avLst/>
          </a:prstGeom>
          <a:noFill/>
        </p:spPr>
        <p:txBody>
          <a:bodyPr wrap="square" lIns="64162" tIns="32088" rIns="64162" bIns="32088" rtlCol="0">
            <a:spAutoFit/>
          </a:bodyPr>
          <a:lstStyle/>
          <a:p>
            <a:pPr algn="r">
              <a:lnSpc>
                <a:spcPts val="892"/>
              </a:lnSpc>
            </a:pPr>
            <a:r>
              <a:rPr lang="en-US" sz="1000" dirty="0">
                <a:solidFill>
                  <a:schemeClr val="tx2">
                    <a:lumMod val="50000"/>
                  </a:schemeClr>
                </a:solidFill>
                <a:latin typeface="Neo Sans Intel" pitchFamily="34" charset="0"/>
                <a:cs typeface="Neo Sans Intel"/>
              </a:rPr>
              <a:t>Without Intel</a:t>
            </a:r>
            <a:r>
              <a:rPr lang="en-US" sz="1000" baseline="30000" dirty="0">
                <a:solidFill>
                  <a:schemeClr val="tx2">
                    <a:lumMod val="50000"/>
                  </a:schemeClr>
                </a:solidFill>
                <a:latin typeface="Neo Sans Intel" pitchFamily="34" charset="0"/>
                <a:cs typeface="Neo Sans Intel"/>
              </a:rPr>
              <a:t>®</a:t>
            </a:r>
            <a:r>
              <a:rPr lang="en-US" sz="1000" dirty="0">
                <a:solidFill>
                  <a:schemeClr val="tx2">
                    <a:lumMod val="50000"/>
                  </a:schemeClr>
                </a:solidFill>
                <a:latin typeface="Neo Sans Intel" pitchFamily="34" charset="0"/>
                <a:cs typeface="Neo Sans Intel"/>
              </a:rPr>
              <a:t> </a:t>
            </a:r>
            <a:br>
              <a:rPr lang="en-US" sz="1000" dirty="0">
                <a:solidFill>
                  <a:schemeClr val="tx2">
                    <a:lumMod val="50000"/>
                  </a:schemeClr>
                </a:solidFill>
                <a:latin typeface="Neo Sans Intel" pitchFamily="34" charset="0"/>
                <a:cs typeface="Neo Sans Intel"/>
              </a:rPr>
            </a:br>
            <a:r>
              <a:rPr lang="en-US" sz="1000" dirty="0">
                <a:solidFill>
                  <a:schemeClr val="tx2">
                    <a:lumMod val="50000"/>
                  </a:schemeClr>
                </a:solidFill>
                <a:latin typeface="Neo Sans Intel" pitchFamily="34" charset="0"/>
                <a:cs typeface="Neo Sans Intel"/>
              </a:rPr>
              <a:t>Hyper-Threading Technology</a:t>
            </a:r>
            <a:endParaRPr lang="en-US" sz="1000" baseline="30000" dirty="0">
              <a:solidFill>
                <a:schemeClr val="tx2">
                  <a:lumMod val="50000"/>
                </a:schemeClr>
              </a:solidFill>
              <a:latin typeface="Neo Sans Intel" pitchFamily="34" charset="0"/>
              <a:cs typeface="Neo Sans Intel"/>
            </a:endParaRPr>
          </a:p>
        </p:txBody>
      </p:sp>
      <p:sp>
        <p:nvSpPr>
          <p:cNvPr id="53" name="TextBox 52"/>
          <p:cNvSpPr txBox="1"/>
          <p:nvPr/>
        </p:nvSpPr>
        <p:spPr bwMode="auto">
          <a:xfrm rot="10800000" flipH="1" flipV="1">
            <a:off x="4332865" y="2865622"/>
            <a:ext cx="4156524" cy="755705"/>
          </a:xfrm>
          <a:prstGeom prst="snip1Rect">
            <a:avLst/>
          </a:prstGeom>
          <a:gradFill>
            <a:gsLst>
              <a:gs pos="0">
                <a:schemeClr val="tx2">
                  <a:lumMod val="60000"/>
                  <a:lumOff val="40000"/>
                </a:schemeClr>
              </a:gs>
              <a:gs pos="40000">
                <a:schemeClr val="bg2">
                  <a:lumMod val="75000"/>
                </a:schemeClr>
              </a:gs>
            </a:gsLst>
            <a:lin ang="15000000" scaled="0"/>
          </a:gradFill>
          <a:ln w="6350">
            <a:noFill/>
          </a:ln>
          <a:effectLst/>
        </p:spPr>
        <p:style>
          <a:lnRef idx="3">
            <a:schemeClr val="lt1"/>
          </a:lnRef>
          <a:fillRef idx="1">
            <a:schemeClr val="accent2"/>
          </a:fillRef>
          <a:effectRef idx="1">
            <a:schemeClr val="accent2"/>
          </a:effectRef>
          <a:fontRef idx="minor">
            <a:schemeClr val="lt1"/>
          </a:fontRef>
        </p:style>
        <p:txBody>
          <a:bodyPr lIns="91379" tIns="45689" rIns="91379" bIns="45689" anchor="ctr"/>
          <a:lstStyle/>
          <a:p>
            <a:pPr algn="ctr">
              <a:defRPr/>
            </a:pPr>
            <a:endParaRPr lang="en-US" sz="1300" dirty="0">
              <a:solidFill>
                <a:srgbClr val="FFFFFF"/>
              </a:solidFill>
              <a:latin typeface="Neo Sans Intel" pitchFamily="34" charset="0"/>
              <a:cs typeface="Verdana"/>
            </a:endParaRPr>
          </a:p>
        </p:txBody>
      </p:sp>
      <p:graphicFrame>
        <p:nvGraphicFramePr>
          <p:cNvPr id="54" name="Table 53"/>
          <p:cNvGraphicFramePr>
            <a:graphicFrameLocks noGrp="1"/>
          </p:cNvGraphicFramePr>
          <p:nvPr>
            <p:extLst>
              <p:ext uri="{D42A27DB-BD31-4B8C-83A1-F6EECF244321}">
                <p14:modId xmlns:p14="http://schemas.microsoft.com/office/powerpoint/2010/main" val="366459324"/>
              </p:ext>
            </p:extLst>
          </p:nvPr>
        </p:nvGraphicFramePr>
        <p:xfrm>
          <a:off x="4332865" y="2870181"/>
          <a:ext cx="4156524" cy="824865"/>
        </p:xfrm>
        <a:graphic>
          <a:graphicData uri="http://schemas.openxmlformats.org/drawingml/2006/table">
            <a:tbl>
              <a:tblPr firstRow="1" bandRow="1">
                <a:tableStyleId>{5C22544A-7EE6-4342-B048-85BDC9FD1C3A}</a:tableStyleId>
              </a:tblPr>
              <a:tblGrid>
                <a:gridCol w="4156524"/>
              </a:tblGrid>
              <a:tr h="139065">
                <a:tc>
                  <a:txBody>
                    <a:bodyPr/>
                    <a:lstStyle/>
                    <a:p>
                      <a:endParaRPr lang="en-US" sz="200" dirty="0"/>
                    </a:p>
                  </a:txBody>
                  <a:tcPr>
                    <a:lnL w="12700" cmpd="sng">
                      <a:noFill/>
                    </a:lnL>
                    <a:lnR w="12700" cmpd="sng">
                      <a:noFill/>
                    </a:lnR>
                    <a:lnT w="12700" cmpd="sng">
                      <a:noFill/>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r>
              <a:tr h="139065">
                <a:tc>
                  <a:txBody>
                    <a:bodyPr/>
                    <a:lstStyle/>
                    <a:p>
                      <a:endParaRPr lang="en-US" sz="200" dirty="0"/>
                    </a:p>
                  </a:txBody>
                  <a:tcPr>
                    <a:lnL w="12700" cmpd="sng">
                      <a:noFill/>
                    </a:lnL>
                    <a:lnR w="12700" cmpd="sng">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r>
              <a:tr h="139065">
                <a:tc>
                  <a:txBody>
                    <a:bodyPr/>
                    <a:lstStyle/>
                    <a:p>
                      <a:endParaRPr lang="en-US" sz="200" dirty="0"/>
                    </a:p>
                  </a:txBody>
                  <a:tcPr>
                    <a:lnL w="12700" cmpd="sng">
                      <a:noFill/>
                    </a:lnL>
                    <a:lnR w="12700" cmpd="sng">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r>
              <a:tr h="139065">
                <a:tc>
                  <a:txBody>
                    <a:bodyPr/>
                    <a:lstStyle/>
                    <a:p>
                      <a:endParaRPr lang="en-US" sz="200" dirty="0"/>
                    </a:p>
                  </a:txBody>
                  <a:tcPr>
                    <a:lnL w="12700" cmpd="sng">
                      <a:noFill/>
                    </a:lnL>
                    <a:lnR w="12700" cmpd="sng">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r>
              <a:tr h="139065">
                <a:tc>
                  <a:txBody>
                    <a:bodyPr/>
                    <a:lstStyle/>
                    <a:p>
                      <a:endParaRPr lang="en-US" sz="200" dirty="0"/>
                    </a:p>
                  </a:txBody>
                  <a:tcPr>
                    <a:lnL w="12700" cmpd="sng">
                      <a:noFill/>
                    </a:lnL>
                    <a:lnR w="12700" cmpd="sng">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r>
              <a:tr h="129540">
                <a:tc>
                  <a:txBody>
                    <a:bodyPr/>
                    <a:lstStyle/>
                    <a:p>
                      <a:endParaRPr lang="en-US" sz="200" dirty="0"/>
                    </a:p>
                  </a:txBody>
                  <a:tcPr>
                    <a:lnL w="12700" cmpd="sng">
                      <a:noFill/>
                    </a:lnL>
                    <a:lnR w="12700" cmpd="sng">
                      <a:noFill/>
                    </a:lnR>
                    <a:lnT w="317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pic>
        <p:nvPicPr>
          <p:cNvPr id="55" name="Picture 4" descr="C:\001 - Work\Intel - Die'namic Spring 12\Assets\Design Assets\HyperThreading_2.PNG"/>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37072" y="2921746"/>
            <a:ext cx="4156524" cy="704090"/>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4252853" y="3677127"/>
            <a:ext cx="482436" cy="182097"/>
          </a:xfrm>
          <a:prstGeom prst="rect">
            <a:avLst/>
          </a:prstGeom>
          <a:noFill/>
        </p:spPr>
        <p:txBody>
          <a:bodyPr wrap="square" lIns="64162" tIns="32088" rIns="64162" bIns="32088" rtlCol="0">
            <a:spAutoFit/>
          </a:bodyPr>
          <a:lstStyle/>
          <a:p>
            <a:pPr algn="ctr">
              <a:lnSpc>
                <a:spcPts val="892"/>
              </a:lnSpc>
            </a:pPr>
            <a:r>
              <a:rPr lang="en-US" sz="1000" dirty="0">
                <a:solidFill>
                  <a:schemeClr val="tx2">
                    <a:lumMod val="50000"/>
                  </a:schemeClr>
                </a:solidFill>
                <a:latin typeface="Neo Sans Intel" pitchFamily="34" charset="0"/>
                <a:cs typeface="Neo Sans Intel"/>
              </a:rPr>
              <a:t>Time</a:t>
            </a:r>
          </a:p>
        </p:txBody>
      </p:sp>
      <p:cxnSp>
        <p:nvCxnSpPr>
          <p:cNvPr id="57" name="Straight Arrow Connector 56"/>
          <p:cNvCxnSpPr/>
          <p:nvPr/>
        </p:nvCxnSpPr>
        <p:spPr bwMode="auto">
          <a:xfrm>
            <a:off x="4172569" y="3107082"/>
            <a:ext cx="0" cy="0"/>
          </a:xfrm>
          <a:prstGeom prst="straightConnector1">
            <a:avLst/>
          </a:prstGeom>
          <a:solidFill>
            <a:schemeClr val="bg1"/>
          </a:solidFill>
          <a:ln w="31750" cap="rnd" cmpd="sng" algn="ctr">
            <a:solidFill>
              <a:schemeClr val="accent3"/>
            </a:solidFill>
            <a:prstDash val="solid"/>
            <a:bevel/>
            <a:headEnd type="none" w="med" len="sm"/>
            <a:tailEnd type="stealth" w="lg" len="lg"/>
          </a:ln>
          <a:effectLst/>
        </p:spPr>
      </p:cxnSp>
      <p:sp>
        <p:nvSpPr>
          <p:cNvPr id="58" name="Freeform 57"/>
          <p:cNvSpPr/>
          <p:nvPr/>
        </p:nvSpPr>
        <p:spPr bwMode="auto">
          <a:xfrm flipH="1">
            <a:off x="3200412" y="2868446"/>
            <a:ext cx="1033381" cy="381210"/>
          </a:xfrm>
          <a:custGeom>
            <a:avLst/>
            <a:gdLst>
              <a:gd name="connsiteX0" fmla="*/ 2278128 w 2278128"/>
              <a:gd name="connsiteY0" fmla="*/ 382138 h 384048"/>
              <a:gd name="connsiteX1" fmla="*/ 1889256 w 2278128"/>
              <a:gd name="connsiteY1" fmla="*/ 740 h 384048"/>
              <a:gd name="connsiteX2" fmla="*/ 1889256 w 2278128"/>
              <a:gd name="connsiteY2" fmla="*/ 0 h 384048"/>
              <a:gd name="connsiteX3" fmla="*/ 398139 w 2278128"/>
              <a:gd name="connsiteY3" fmla="*/ 2838 h 384048"/>
              <a:gd name="connsiteX4" fmla="*/ 388872 w 2278128"/>
              <a:gd name="connsiteY4" fmla="*/ 2838 h 384048"/>
              <a:gd name="connsiteX5" fmla="*/ 0 w 2278128"/>
              <a:gd name="connsiteY5" fmla="*/ 2838 h 384048"/>
              <a:gd name="connsiteX6" fmla="*/ 0 w 2278128"/>
              <a:gd name="connsiteY6" fmla="*/ 286351 h 384048"/>
              <a:gd name="connsiteX7" fmla="*/ 132811 w 2278128"/>
              <a:gd name="connsiteY7" fmla="*/ 286351 h 384048"/>
              <a:gd name="connsiteX8" fmla="*/ 286751 w 2278128"/>
              <a:gd name="connsiteY8" fmla="*/ 384048 h 384048"/>
              <a:gd name="connsiteX9" fmla="*/ 674894 w 2278128"/>
              <a:gd name="connsiteY9" fmla="*/ 383585 h 384048"/>
              <a:gd name="connsiteX10" fmla="*/ 675623 w 2278128"/>
              <a:gd name="connsiteY10" fmla="*/ 384048 h 384048"/>
              <a:gd name="connsiteX11" fmla="*/ 2278128 w 2278128"/>
              <a:gd name="connsiteY11" fmla="*/ 382138 h 384048"/>
              <a:gd name="connsiteX0" fmla="*/ 1885117 w 1889256"/>
              <a:gd name="connsiteY0" fmla="*/ 384520 h 384520"/>
              <a:gd name="connsiteX1" fmla="*/ 1889256 w 1889256"/>
              <a:gd name="connsiteY1" fmla="*/ 740 h 384520"/>
              <a:gd name="connsiteX2" fmla="*/ 1889256 w 1889256"/>
              <a:gd name="connsiteY2" fmla="*/ 0 h 384520"/>
              <a:gd name="connsiteX3" fmla="*/ 398139 w 1889256"/>
              <a:gd name="connsiteY3" fmla="*/ 2838 h 384520"/>
              <a:gd name="connsiteX4" fmla="*/ 388872 w 1889256"/>
              <a:gd name="connsiteY4" fmla="*/ 2838 h 384520"/>
              <a:gd name="connsiteX5" fmla="*/ 0 w 1889256"/>
              <a:gd name="connsiteY5" fmla="*/ 2838 h 384520"/>
              <a:gd name="connsiteX6" fmla="*/ 0 w 1889256"/>
              <a:gd name="connsiteY6" fmla="*/ 286351 h 384520"/>
              <a:gd name="connsiteX7" fmla="*/ 132811 w 1889256"/>
              <a:gd name="connsiteY7" fmla="*/ 286351 h 384520"/>
              <a:gd name="connsiteX8" fmla="*/ 286751 w 1889256"/>
              <a:gd name="connsiteY8" fmla="*/ 384048 h 384520"/>
              <a:gd name="connsiteX9" fmla="*/ 674894 w 1889256"/>
              <a:gd name="connsiteY9" fmla="*/ 383585 h 384520"/>
              <a:gd name="connsiteX10" fmla="*/ 675623 w 1889256"/>
              <a:gd name="connsiteY10" fmla="*/ 384048 h 384520"/>
              <a:gd name="connsiteX11" fmla="*/ 1885117 w 1889256"/>
              <a:gd name="connsiteY11" fmla="*/ 384520 h 384520"/>
              <a:gd name="connsiteX0" fmla="*/ 1888286 w 1889256"/>
              <a:gd name="connsiteY0" fmla="*/ 382139 h 384048"/>
              <a:gd name="connsiteX1" fmla="*/ 1889256 w 1889256"/>
              <a:gd name="connsiteY1" fmla="*/ 740 h 384048"/>
              <a:gd name="connsiteX2" fmla="*/ 1889256 w 1889256"/>
              <a:gd name="connsiteY2" fmla="*/ 0 h 384048"/>
              <a:gd name="connsiteX3" fmla="*/ 398139 w 1889256"/>
              <a:gd name="connsiteY3" fmla="*/ 2838 h 384048"/>
              <a:gd name="connsiteX4" fmla="*/ 388872 w 1889256"/>
              <a:gd name="connsiteY4" fmla="*/ 2838 h 384048"/>
              <a:gd name="connsiteX5" fmla="*/ 0 w 1889256"/>
              <a:gd name="connsiteY5" fmla="*/ 2838 h 384048"/>
              <a:gd name="connsiteX6" fmla="*/ 0 w 1889256"/>
              <a:gd name="connsiteY6" fmla="*/ 286351 h 384048"/>
              <a:gd name="connsiteX7" fmla="*/ 132811 w 1889256"/>
              <a:gd name="connsiteY7" fmla="*/ 286351 h 384048"/>
              <a:gd name="connsiteX8" fmla="*/ 286751 w 1889256"/>
              <a:gd name="connsiteY8" fmla="*/ 384048 h 384048"/>
              <a:gd name="connsiteX9" fmla="*/ 674894 w 1889256"/>
              <a:gd name="connsiteY9" fmla="*/ 383585 h 384048"/>
              <a:gd name="connsiteX10" fmla="*/ 675623 w 1889256"/>
              <a:gd name="connsiteY10" fmla="*/ 384048 h 384048"/>
              <a:gd name="connsiteX11" fmla="*/ 1888286 w 1889256"/>
              <a:gd name="connsiteY11" fmla="*/ 382139 h 384048"/>
              <a:gd name="connsiteX0" fmla="*/ 1888286 w 1889256"/>
              <a:gd name="connsiteY0" fmla="*/ 381399 h 383308"/>
              <a:gd name="connsiteX1" fmla="*/ 1889256 w 1889256"/>
              <a:gd name="connsiteY1" fmla="*/ 0 h 383308"/>
              <a:gd name="connsiteX2" fmla="*/ 1614571 w 1889256"/>
              <a:gd name="connsiteY2" fmla="*/ 2435 h 383308"/>
              <a:gd name="connsiteX3" fmla="*/ 398139 w 1889256"/>
              <a:gd name="connsiteY3" fmla="*/ 2098 h 383308"/>
              <a:gd name="connsiteX4" fmla="*/ 388872 w 1889256"/>
              <a:gd name="connsiteY4" fmla="*/ 2098 h 383308"/>
              <a:gd name="connsiteX5" fmla="*/ 0 w 1889256"/>
              <a:gd name="connsiteY5" fmla="*/ 2098 h 383308"/>
              <a:gd name="connsiteX6" fmla="*/ 0 w 1889256"/>
              <a:gd name="connsiteY6" fmla="*/ 285611 h 383308"/>
              <a:gd name="connsiteX7" fmla="*/ 132811 w 1889256"/>
              <a:gd name="connsiteY7" fmla="*/ 285611 h 383308"/>
              <a:gd name="connsiteX8" fmla="*/ 286751 w 1889256"/>
              <a:gd name="connsiteY8" fmla="*/ 383308 h 383308"/>
              <a:gd name="connsiteX9" fmla="*/ 674894 w 1889256"/>
              <a:gd name="connsiteY9" fmla="*/ 382845 h 383308"/>
              <a:gd name="connsiteX10" fmla="*/ 675623 w 1889256"/>
              <a:gd name="connsiteY10" fmla="*/ 383308 h 383308"/>
              <a:gd name="connsiteX11" fmla="*/ 1888286 w 1889256"/>
              <a:gd name="connsiteY11" fmla="*/ 381399 h 383308"/>
              <a:gd name="connsiteX0" fmla="*/ 1888286 w 1889256"/>
              <a:gd name="connsiteY0" fmla="*/ 381399 h 383308"/>
              <a:gd name="connsiteX1" fmla="*/ 1889256 w 1889256"/>
              <a:gd name="connsiteY1" fmla="*/ 0 h 383308"/>
              <a:gd name="connsiteX2" fmla="*/ 1614571 w 1889256"/>
              <a:gd name="connsiteY2" fmla="*/ 2435 h 383308"/>
              <a:gd name="connsiteX3" fmla="*/ 1500234 w 1889256"/>
              <a:gd name="connsiteY3" fmla="*/ 2646 h 383308"/>
              <a:gd name="connsiteX4" fmla="*/ 398139 w 1889256"/>
              <a:gd name="connsiteY4" fmla="*/ 2098 h 383308"/>
              <a:gd name="connsiteX5" fmla="*/ 388872 w 1889256"/>
              <a:gd name="connsiteY5" fmla="*/ 2098 h 383308"/>
              <a:gd name="connsiteX6" fmla="*/ 0 w 1889256"/>
              <a:gd name="connsiteY6" fmla="*/ 2098 h 383308"/>
              <a:gd name="connsiteX7" fmla="*/ 0 w 1889256"/>
              <a:gd name="connsiteY7" fmla="*/ 285611 h 383308"/>
              <a:gd name="connsiteX8" fmla="*/ 132811 w 1889256"/>
              <a:gd name="connsiteY8" fmla="*/ 285611 h 383308"/>
              <a:gd name="connsiteX9" fmla="*/ 286751 w 1889256"/>
              <a:gd name="connsiteY9" fmla="*/ 383308 h 383308"/>
              <a:gd name="connsiteX10" fmla="*/ 674894 w 1889256"/>
              <a:gd name="connsiteY10" fmla="*/ 382845 h 383308"/>
              <a:gd name="connsiteX11" fmla="*/ 675623 w 1889256"/>
              <a:gd name="connsiteY11" fmla="*/ 383308 h 383308"/>
              <a:gd name="connsiteX12" fmla="*/ 1888286 w 1889256"/>
              <a:gd name="connsiteY12" fmla="*/ 381399 h 383308"/>
              <a:gd name="connsiteX0" fmla="*/ 1888286 w 1889256"/>
              <a:gd name="connsiteY0" fmla="*/ 381399 h 383308"/>
              <a:gd name="connsiteX1" fmla="*/ 1889256 w 1889256"/>
              <a:gd name="connsiteY1" fmla="*/ 0 h 383308"/>
              <a:gd name="connsiteX2" fmla="*/ 1614571 w 1889256"/>
              <a:gd name="connsiteY2" fmla="*/ 2435 h 383308"/>
              <a:gd name="connsiteX3" fmla="*/ 1500234 w 1889256"/>
              <a:gd name="connsiteY3" fmla="*/ 2646 h 383308"/>
              <a:gd name="connsiteX4" fmla="*/ 398139 w 1889256"/>
              <a:gd name="connsiteY4" fmla="*/ 2098 h 383308"/>
              <a:gd name="connsiteX5" fmla="*/ 388872 w 1889256"/>
              <a:gd name="connsiteY5" fmla="*/ 2098 h 383308"/>
              <a:gd name="connsiteX6" fmla="*/ 0 w 1889256"/>
              <a:gd name="connsiteY6" fmla="*/ 2098 h 383308"/>
              <a:gd name="connsiteX7" fmla="*/ 0 w 1889256"/>
              <a:gd name="connsiteY7" fmla="*/ 285611 h 383308"/>
              <a:gd name="connsiteX8" fmla="*/ 132811 w 1889256"/>
              <a:gd name="connsiteY8" fmla="*/ 285611 h 383308"/>
              <a:gd name="connsiteX9" fmla="*/ 286751 w 1889256"/>
              <a:gd name="connsiteY9" fmla="*/ 383308 h 383308"/>
              <a:gd name="connsiteX10" fmla="*/ 674894 w 1889256"/>
              <a:gd name="connsiteY10" fmla="*/ 382845 h 383308"/>
              <a:gd name="connsiteX11" fmla="*/ 675623 w 1889256"/>
              <a:gd name="connsiteY11" fmla="*/ 383308 h 383308"/>
              <a:gd name="connsiteX12" fmla="*/ 1508686 w 1889256"/>
              <a:gd name="connsiteY12" fmla="*/ 380471 h 383308"/>
              <a:gd name="connsiteX13" fmla="*/ 1888286 w 1889256"/>
              <a:gd name="connsiteY13" fmla="*/ 381399 h 383308"/>
              <a:gd name="connsiteX0" fmla="*/ 1508686 w 1889256"/>
              <a:gd name="connsiteY0" fmla="*/ 380471 h 383308"/>
              <a:gd name="connsiteX1" fmla="*/ 1889256 w 1889256"/>
              <a:gd name="connsiteY1" fmla="*/ 0 h 383308"/>
              <a:gd name="connsiteX2" fmla="*/ 1614571 w 1889256"/>
              <a:gd name="connsiteY2" fmla="*/ 2435 h 383308"/>
              <a:gd name="connsiteX3" fmla="*/ 1500234 w 1889256"/>
              <a:gd name="connsiteY3" fmla="*/ 2646 h 383308"/>
              <a:gd name="connsiteX4" fmla="*/ 398139 w 1889256"/>
              <a:gd name="connsiteY4" fmla="*/ 2098 h 383308"/>
              <a:gd name="connsiteX5" fmla="*/ 388872 w 1889256"/>
              <a:gd name="connsiteY5" fmla="*/ 2098 h 383308"/>
              <a:gd name="connsiteX6" fmla="*/ 0 w 1889256"/>
              <a:gd name="connsiteY6" fmla="*/ 2098 h 383308"/>
              <a:gd name="connsiteX7" fmla="*/ 0 w 1889256"/>
              <a:gd name="connsiteY7" fmla="*/ 285611 h 383308"/>
              <a:gd name="connsiteX8" fmla="*/ 132811 w 1889256"/>
              <a:gd name="connsiteY8" fmla="*/ 285611 h 383308"/>
              <a:gd name="connsiteX9" fmla="*/ 286751 w 1889256"/>
              <a:gd name="connsiteY9" fmla="*/ 383308 h 383308"/>
              <a:gd name="connsiteX10" fmla="*/ 674894 w 1889256"/>
              <a:gd name="connsiteY10" fmla="*/ 382845 h 383308"/>
              <a:gd name="connsiteX11" fmla="*/ 675623 w 1889256"/>
              <a:gd name="connsiteY11" fmla="*/ 383308 h 383308"/>
              <a:gd name="connsiteX12" fmla="*/ 1508686 w 1889256"/>
              <a:gd name="connsiteY12" fmla="*/ 380471 h 383308"/>
              <a:gd name="connsiteX0" fmla="*/ 1508686 w 1614571"/>
              <a:gd name="connsiteY0" fmla="*/ 378373 h 381210"/>
              <a:gd name="connsiteX1" fmla="*/ 1614571 w 1614571"/>
              <a:gd name="connsiteY1" fmla="*/ 337 h 381210"/>
              <a:gd name="connsiteX2" fmla="*/ 1500234 w 1614571"/>
              <a:gd name="connsiteY2" fmla="*/ 548 h 381210"/>
              <a:gd name="connsiteX3" fmla="*/ 398139 w 1614571"/>
              <a:gd name="connsiteY3" fmla="*/ 0 h 381210"/>
              <a:gd name="connsiteX4" fmla="*/ 388872 w 1614571"/>
              <a:gd name="connsiteY4" fmla="*/ 0 h 381210"/>
              <a:gd name="connsiteX5" fmla="*/ 0 w 1614571"/>
              <a:gd name="connsiteY5" fmla="*/ 0 h 381210"/>
              <a:gd name="connsiteX6" fmla="*/ 0 w 1614571"/>
              <a:gd name="connsiteY6" fmla="*/ 283513 h 381210"/>
              <a:gd name="connsiteX7" fmla="*/ 132811 w 1614571"/>
              <a:gd name="connsiteY7" fmla="*/ 283513 h 381210"/>
              <a:gd name="connsiteX8" fmla="*/ 286751 w 1614571"/>
              <a:gd name="connsiteY8" fmla="*/ 381210 h 381210"/>
              <a:gd name="connsiteX9" fmla="*/ 674894 w 1614571"/>
              <a:gd name="connsiteY9" fmla="*/ 380747 h 381210"/>
              <a:gd name="connsiteX10" fmla="*/ 675623 w 1614571"/>
              <a:gd name="connsiteY10" fmla="*/ 381210 h 381210"/>
              <a:gd name="connsiteX11" fmla="*/ 1508686 w 1614571"/>
              <a:gd name="connsiteY11" fmla="*/ 378373 h 381210"/>
              <a:gd name="connsiteX0" fmla="*/ 1508686 w 1508686"/>
              <a:gd name="connsiteY0" fmla="*/ 378373 h 381210"/>
              <a:gd name="connsiteX1" fmla="*/ 1500234 w 1508686"/>
              <a:gd name="connsiteY1" fmla="*/ 548 h 381210"/>
              <a:gd name="connsiteX2" fmla="*/ 398139 w 1508686"/>
              <a:gd name="connsiteY2" fmla="*/ 0 h 381210"/>
              <a:gd name="connsiteX3" fmla="*/ 388872 w 1508686"/>
              <a:gd name="connsiteY3" fmla="*/ 0 h 381210"/>
              <a:gd name="connsiteX4" fmla="*/ 0 w 1508686"/>
              <a:gd name="connsiteY4" fmla="*/ 0 h 381210"/>
              <a:gd name="connsiteX5" fmla="*/ 0 w 1508686"/>
              <a:gd name="connsiteY5" fmla="*/ 283513 h 381210"/>
              <a:gd name="connsiteX6" fmla="*/ 132811 w 1508686"/>
              <a:gd name="connsiteY6" fmla="*/ 283513 h 381210"/>
              <a:gd name="connsiteX7" fmla="*/ 286751 w 1508686"/>
              <a:gd name="connsiteY7" fmla="*/ 381210 h 381210"/>
              <a:gd name="connsiteX8" fmla="*/ 674894 w 1508686"/>
              <a:gd name="connsiteY8" fmla="*/ 380747 h 381210"/>
              <a:gd name="connsiteX9" fmla="*/ 675623 w 1508686"/>
              <a:gd name="connsiteY9" fmla="*/ 381210 h 381210"/>
              <a:gd name="connsiteX10" fmla="*/ 1508686 w 1508686"/>
              <a:gd name="connsiteY10" fmla="*/ 378373 h 381210"/>
              <a:gd name="connsiteX0" fmla="*/ 1508686 w 1512912"/>
              <a:gd name="connsiteY0" fmla="*/ 378373 h 381210"/>
              <a:gd name="connsiteX1" fmla="*/ 1512912 w 1512912"/>
              <a:gd name="connsiteY1" fmla="*/ 548 h 381210"/>
              <a:gd name="connsiteX2" fmla="*/ 398139 w 1512912"/>
              <a:gd name="connsiteY2" fmla="*/ 0 h 381210"/>
              <a:gd name="connsiteX3" fmla="*/ 388872 w 1512912"/>
              <a:gd name="connsiteY3" fmla="*/ 0 h 381210"/>
              <a:gd name="connsiteX4" fmla="*/ 0 w 1512912"/>
              <a:gd name="connsiteY4" fmla="*/ 0 h 381210"/>
              <a:gd name="connsiteX5" fmla="*/ 0 w 1512912"/>
              <a:gd name="connsiteY5" fmla="*/ 283513 h 381210"/>
              <a:gd name="connsiteX6" fmla="*/ 132811 w 1512912"/>
              <a:gd name="connsiteY6" fmla="*/ 283513 h 381210"/>
              <a:gd name="connsiteX7" fmla="*/ 286751 w 1512912"/>
              <a:gd name="connsiteY7" fmla="*/ 381210 h 381210"/>
              <a:gd name="connsiteX8" fmla="*/ 674894 w 1512912"/>
              <a:gd name="connsiteY8" fmla="*/ 380747 h 381210"/>
              <a:gd name="connsiteX9" fmla="*/ 675623 w 1512912"/>
              <a:gd name="connsiteY9" fmla="*/ 381210 h 381210"/>
              <a:gd name="connsiteX10" fmla="*/ 1508686 w 1512912"/>
              <a:gd name="connsiteY10" fmla="*/ 378373 h 381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2912" h="381210">
                <a:moveTo>
                  <a:pt x="1508686" y="378373"/>
                </a:moveTo>
                <a:cubicBezTo>
                  <a:pt x="1510095" y="252431"/>
                  <a:pt x="1511503" y="126490"/>
                  <a:pt x="1512912" y="548"/>
                </a:cubicBezTo>
                <a:lnTo>
                  <a:pt x="398139" y="0"/>
                </a:lnTo>
                <a:lnTo>
                  <a:pt x="388872" y="0"/>
                </a:lnTo>
                <a:lnTo>
                  <a:pt x="0" y="0"/>
                </a:lnTo>
                <a:lnTo>
                  <a:pt x="0" y="283513"/>
                </a:lnTo>
                <a:lnTo>
                  <a:pt x="132811" y="283513"/>
                </a:lnTo>
                <a:lnTo>
                  <a:pt x="286751" y="381210"/>
                </a:lnTo>
                <a:lnTo>
                  <a:pt x="674894" y="380747"/>
                </a:lnTo>
                <a:lnTo>
                  <a:pt x="675623" y="381210"/>
                </a:lnTo>
                <a:lnTo>
                  <a:pt x="1508686" y="378373"/>
                </a:lnTo>
                <a:close/>
              </a:path>
            </a:pathLst>
          </a:custGeom>
          <a:gradFill flip="none" rotWithShape="1">
            <a:gsLst>
              <a:gs pos="20000">
                <a:srgbClr val="FFD000"/>
              </a:gs>
              <a:gs pos="100000">
                <a:srgbClr val="FAB01A"/>
              </a:gs>
            </a:gsLst>
            <a:lin ang="4800000" scaled="0"/>
            <a:tileRect/>
          </a:gradFill>
          <a:ln w="15875" cap="flat" cmpd="sng" algn="ctr">
            <a:noFill/>
            <a:prstDash val="solid"/>
            <a:miter lim="800000"/>
            <a:headEnd type="none" w="sm" len="sm"/>
            <a:tailEnd type="none" w="sm" len="sm"/>
          </a:ln>
          <a:effectLst/>
        </p:spPr>
        <p:txBody>
          <a:bodyPr vert="horz" wrap="none" lIns="91392" tIns="45691" rIns="91392" bIns="45691" numCol="1" rtlCol="0" anchor="ctr" anchorCtr="0" compatLnSpc="1">
            <a:prstTxWarp prst="textNoShape">
              <a:avLst/>
            </a:prstTxWarp>
          </a:bodyPr>
          <a:lstStyle/>
          <a:p>
            <a:pPr algn="ctr" eaLnBrk="0" hangingPunct="0"/>
            <a:endParaRPr lang="en-US" dirty="0" smtClean="0"/>
          </a:p>
        </p:txBody>
      </p:sp>
      <p:sp>
        <p:nvSpPr>
          <p:cNvPr id="59" name="Text Box 15"/>
          <p:cNvSpPr txBox="1">
            <a:spLocks noChangeArrowheads="1"/>
          </p:cNvSpPr>
          <p:nvPr/>
        </p:nvSpPr>
        <p:spPr bwMode="auto">
          <a:xfrm>
            <a:off x="3242747" y="2865620"/>
            <a:ext cx="846187" cy="372579"/>
          </a:xfrm>
          <a:prstGeom prst="rect">
            <a:avLst/>
          </a:prstGeom>
          <a:noFill/>
          <a:ln w="9525">
            <a:noFill/>
            <a:miter lim="800000"/>
            <a:headEnd/>
            <a:tailEnd/>
          </a:ln>
        </p:spPr>
        <p:txBody>
          <a:bodyPr wrap="square" lIns="64162" tIns="32088" rIns="64162" bIns="32088">
            <a:spAutoFit/>
          </a:bodyPr>
          <a:lstStyle/>
          <a:p>
            <a:pPr algn="r" fontAlgn="base">
              <a:spcBef>
                <a:spcPct val="0"/>
              </a:spcBef>
              <a:spcAft>
                <a:spcPct val="0"/>
              </a:spcAft>
            </a:pPr>
            <a:r>
              <a:rPr lang="en-US" sz="1000" dirty="0">
                <a:solidFill>
                  <a:schemeClr val="tx2">
                    <a:lumMod val="50000"/>
                  </a:schemeClr>
                </a:solidFill>
                <a:latin typeface="Neo Sans Intel Medium"/>
                <a:cs typeface="Neo Sans Intel Medium"/>
              </a:rPr>
              <a:t>Single Core</a:t>
            </a:r>
          </a:p>
          <a:p>
            <a:pPr algn="r" fontAlgn="base">
              <a:spcBef>
                <a:spcPct val="0"/>
              </a:spcBef>
              <a:spcAft>
                <a:spcPct val="0"/>
              </a:spcAft>
            </a:pPr>
            <a:r>
              <a:rPr lang="en-US" sz="1000" dirty="0">
                <a:solidFill>
                  <a:schemeClr val="tx2">
                    <a:lumMod val="50000"/>
                  </a:schemeClr>
                </a:solidFill>
                <a:latin typeface="Neo Sans Intel Medium"/>
                <a:cs typeface="Neo Sans Intel Medium"/>
              </a:rPr>
              <a:t>Dual Thread</a:t>
            </a:r>
          </a:p>
        </p:txBody>
      </p:sp>
      <p:sp>
        <p:nvSpPr>
          <p:cNvPr id="61" name="TextBox 60"/>
          <p:cNvSpPr txBox="1"/>
          <p:nvPr/>
        </p:nvSpPr>
        <p:spPr>
          <a:xfrm>
            <a:off x="4252853" y="5264751"/>
            <a:ext cx="482436" cy="182097"/>
          </a:xfrm>
          <a:prstGeom prst="rect">
            <a:avLst/>
          </a:prstGeom>
          <a:noFill/>
        </p:spPr>
        <p:txBody>
          <a:bodyPr wrap="square" lIns="64162" tIns="32088" rIns="64162" bIns="32088" rtlCol="0">
            <a:spAutoFit/>
          </a:bodyPr>
          <a:lstStyle/>
          <a:p>
            <a:pPr algn="ctr">
              <a:lnSpc>
                <a:spcPts val="892"/>
              </a:lnSpc>
            </a:pPr>
            <a:r>
              <a:rPr lang="en-US" sz="1000" dirty="0">
                <a:solidFill>
                  <a:schemeClr val="tx2">
                    <a:lumMod val="50000"/>
                  </a:schemeClr>
                </a:solidFill>
                <a:latin typeface="Neo Sans Intel" pitchFamily="34" charset="0"/>
                <a:cs typeface="Neo Sans Intel"/>
              </a:rPr>
              <a:t>Time</a:t>
            </a:r>
          </a:p>
        </p:txBody>
      </p:sp>
      <p:sp>
        <p:nvSpPr>
          <p:cNvPr id="62" name="TextBox 61"/>
          <p:cNvSpPr txBox="1"/>
          <p:nvPr/>
        </p:nvSpPr>
        <p:spPr>
          <a:xfrm>
            <a:off x="3242734" y="4849825"/>
            <a:ext cx="1030183" cy="530174"/>
          </a:xfrm>
          <a:prstGeom prst="rect">
            <a:avLst/>
          </a:prstGeom>
          <a:noFill/>
        </p:spPr>
        <p:txBody>
          <a:bodyPr wrap="square" lIns="64162" tIns="32088" rIns="64162" bIns="32088" rtlCol="0">
            <a:spAutoFit/>
          </a:bodyPr>
          <a:lstStyle/>
          <a:p>
            <a:pPr algn="r">
              <a:lnSpc>
                <a:spcPts val="892"/>
              </a:lnSpc>
            </a:pPr>
            <a:r>
              <a:rPr lang="en-US" sz="1000" dirty="0">
                <a:solidFill>
                  <a:schemeClr val="accent3"/>
                </a:solidFill>
                <a:latin typeface="Neo Sans Intel Medium" pitchFamily="34" charset="0"/>
                <a:cs typeface="Neo Sans Intel"/>
              </a:rPr>
              <a:t>With Intel</a:t>
            </a:r>
            <a:r>
              <a:rPr lang="en-US" sz="1000" baseline="30000" dirty="0">
                <a:solidFill>
                  <a:schemeClr val="accent3"/>
                </a:solidFill>
                <a:latin typeface="Neo Sans Intel Medium" pitchFamily="34" charset="0"/>
                <a:cs typeface="Neo Sans Intel"/>
              </a:rPr>
              <a:t>®</a:t>
            </a:r>
            <a:br>
              <a:rPr lang="en-US" sz="1000" baseline="30000" dirty="0">
                <a:solidFill>
                  <a:schemeClr val="accent3"/>
                </a:solidFill>
                <a:latin typeface="Neo Sans Intel Medium" pitchFamily="34" charset="0"/>
                <a:cs typeface="Neo Sans Intel"/>
              </a:rPr>
            </a:br>
            <a:r>
              <a:rPr lang="en-US" sz="1000" dirty="0">
                <a:solidFill>
                  <a:schemeClr val="accent3"/>
                </a:solidFill>
                <a:latin typeface="Neo Sans Intel Medium" pitchFamily="34" charset="0"/>
                <a:cs typeface="Neo Sans Intel"/>
              </a:rPr>
              <a:t>Hyper-Threading</a:t>
            </a:r>
          </a:p>
          <a:p>
            <a:pPr algn="r">
              <a:lnSpc>
                <a:spcPts val="892"/>
              </a:lnSpc>
            </a:pPr>
            <a:r>
              <a:rPr lang="en-US" sz="1000" dirty="0">
                <a:solidFill>
                  <a:schemeClr val="accent3"/>
                </a:solidFill>
                <a:latin typeface="Neo Sans Intel Medium" pitchFamily="34" charset="0"/>
                <a:cs typeface="Neo Sans Intel"/>
              </a:rPr>
              <a:t>Technology</a:t>
            </a:r>
            <a:endParaRPr lang="en-US" sz="1000" baseline="30000" dirty="0">
              <a:solidFill>
                <a:schemeClr val="accent3"/>
              </a:solidFill>
              <a:latin typeface="Neo Sans Intel Medium" pitchFamily="34" charset="0"/>
              <a:cs typeface="Neo Sans Intel"/>
            </a:endParaRPr>
          </a:p>
        </p:txBody>
      </p:sp>
      <p:sp>
        <p:nvSpPr>
          <p:cNvPr id="64" name="TextBox 63"/>
          <p:cNvSpPr txBox="1"/>
          <p:nvPr/>
        </p:nvSpPr>
        <p:spPr bwMode="auto">
          <a:xfrm rot="10800000" flipH="1" flipV="1">
            <a:off x="4332871" y="4452812"/>
            <a:ext cx="2969009" cy="755705"/>
          </a:xfrm>
          <a:prstGeom prst="snip1Rect">
            <a:avLst/>
          </a:prstGeom>
          <a:gradFill>
            <a:gsLst>
              <a:gs pos="0">
                <a:schemeClr val="tx2">
                  <a:lumMod val="60000"/>
                  <a:lumOff val="40000"/>
                </a:schemeClr>
              </a:gs>
              <a:gs pos="40000">
                <a:schemeClr val="bg2">
                  <a:lumMod val="75000"/>
                </a:schemeClr>
              </a:gs>
            </a:gsLst>
            <a:lin ang="15000000" scaled="0"/>
          </a:gradFill>
          <a:ln w="6350">
            <a:noFill/>
          </a:ln>
          <a:effectLst/>
        </p:spPr>
        <p:style>
          <a:lnRef idx="3">
            <a:schemeClr val="lt1"/>
          </a:lnRef>
          <a:fillRef idx="1">
            <a:schemeClr val="accent2"/>
          </a:fillRef>
          <a:effectRef idx="1">
            <a:schemeClr val="accent2"/>
          </a:effectRef>
          <a:fontRef idx="minor">
            <a:schemeClr val="lt1"/>
          </a:fontRef>
        </p:style>
        <p:txBody>
          <a:bodyPr lIns="91379" tIns="45689" rIns="91379" bIns="45689" anchor="ctr"/>
          <a:lstStyle/>
          <a:p>
            <a:pPr algn="ctr">
              <a:defRPr/>
            </a:pPr>
            <a:endParaRPr lang="en-US" sz="1300" dirty="0">
              <a:solidFill>
                <a:srgbClr val="FFFFFF"/>
              </a:solidFill>
              <a:latin typeface="Neo Sans Intel" pitchFamily="34" charset="0"/>
              <a:cs typeface="Verdana"/>
            </a:endParaRPr>
          </a:p>
        </p:txBody>
      </p:sp>
      <p:sp>
        <p:nvSpPr>
          <p:cNvPr id="65" name="TextBox 64"/>
          <p:cNvSpPr txBox="1"/>
          <p:nvPr/>
        </p:nvSpPr>
        <p:spPr>
          <a:xfrm>
            <a:off x="7307036" y="4457699"/>
            <a:ext cx="1170214" cy="757238"/>
          </a:xfrm>
          <a:prstGeom prst="rect">
            <a:avLst/>
          </a:prstGeom>
          <a:gradFill flip="none" rotWithShape="1">
            <a:gsLst>
              <a:gs pos="0">
                <a:schemeClr val="tx1">
                  <a:lumMod val="10000"/>
                  <a:lumOff val="90000"/>
                </a:schemeClr>
              </a:gs>
              <a:gs pos="50000">
                <a:srgbClr val="57CFAA"/>
              </a:gs>
              <a:gs pos="100000">
                <a:srgbClr val="2D9B61"/>
              </a:gs>
            </a:gsLst>
            <a:lin ang="0" scaled="1"/>
            <a:tileRect/>
          </a:gradFill>
        </p:spPr>
        <p:txBody>
          <a:bodyPr wrap="square" lIns="64162" tIns="32088" rIns="64162" bIns="32088" rtlCol="0">
            <a:noAutofit/>
          </a:bodyPr>
          <a:lstStyle/>
          <a:p>
            <a:pPr algn="ctr">
              <a:lnSpc>
                <a:spcPts val="892"/>
              </a:lnSpc>
            </a:pPr>
            <a:endParaRPr lang="en-US" sz="1300" dirty="0">
              <a:solidFill>
                <a:schemeClr val="tx2">
                  <a:lumMod val="50000"/>
                </a:schemeClr>
              </a:solidFill>
              <a:latin typeface="Neo Sans Intel Medium" pitchFamily="34" charset="0"/>
              <a:cs typeface="Neo Sans Intel"/>
            </a:endParaRPr>
          </a:p>
          <a:p>
            <a:pPr algn="ctr">
              <a:lnSpc>
                <a:spcPts val="892"/>
              </a:lnSpc>
            </a:pPr>
            <a:endParaRPr lang="en-US" sz="1300" dirty="0">
              <a:solidFill>
                <a:schemeClr val="tx2">
                  <a:lumMod val="50000"/>
                </a:schemeClr>
              </a:solidFill>
              <a:latin typeface="Neo Sans Intel Medium" pitchFamily="34" charset="0"/>
              <a:cs typeface="Neo Sans Intel"/>
            </a:endParaRPr>
          </a:p>
          <a:p>
            <a:pPr algn="ctr">
              <a:lnSpc>
                <a:spcPts val="892"/>
              </a:lnSpc>
            </a:pPr>
            <a:endParaRPr lang="en-US" sz="1300" dirty="0">
              <a:solidFill>
                <a:schemeClr val="tx2">
                  <a:lumMod val="50000"/>
                </a:schemeClr>
              </a:solidFill>
              <a:latin typeface="Neo Sans Intel Medium" pitchFamily="34" charset="0"/>
              <a:cs typeface="Neo Sans Intel"/>
            </a:endParaRPr>
          </a:p>
          <a:p>
            <a:pPr algn="ctr">
              <a:lnSpc>
                <a:spcPts val="892"/>
              </a:lnSpc>
            </a:pPr>
            <a:r>
              <a:rPr lang="en-US" sz="1500" b="1" dirty="0">
                <a:solidFill>
                  <a:schemeClr val="tx2">
                    <a:lumMod val="50000"/>
                  </a:schemeClr>
                </a:solidFill>
                <a:latin typeface="Neo Sans Intel Medium" pitchFamily="34" charset="0"/>
                <a:cs typeface="Neo Sans Intel"/>
              </a:rPr>
              <a:t>Time Saved</a:t>
            </a:r>
          </a:p>
        </p:txBody>
      </p:sp>
      <p:graphicFrame>
        <p:nvGraphicFramePr>
          <p:cNvPr id="66" name="Table 65"/>
          <p:cNvGraphicFramePr>
            <a:graphicFrameLocks noGrp="1"/>
          </p:cNvGraphicFramePr>
          <p:nvPr>
            <p:extLst>
              <p:ext uri="{D42A27DB-BD31-4B8C-83A1-F6EECF244321}">
                <p14:modId xmlns:p14="http://schemas.microsoft.com/office/powerpoint/2010/main" val="2072477271"/>
              </p:ext>
            </p:extLst>
          </p:nvPr>
        </p:nvGraphicFramePr>
        <p:xfrm>
          <a:off x="4332876" y="4445939"/>
          <a:ext cx="2967759" cy="834390"/>
        </p:xfrm>
        <a:graphic>
          <a:graphicData uri="http://schemas.openxmlformats.org/drawingml/2006/table">
            <a:tbl>
              <a:tblPr firstRow="1" bandRow="1">
                <a:tableStyleId>{5C22544A-7EE6-4342-B048-85BDC9FD1C3A}</a:tableStyleId>
              </a:tblPr>
              <a:tblGrid>
                <a:gridCol w="2967759"/>
              </a:tblGrid>
              <a:tr h="139065">
                <a:tc>
                  <a:txBody>
                    <a:bodyPr/>
                    <a:lstStyle/>
                    <a:p>
                      <a:endParaRPr lang="en-US" sz="200" dirty="0"/>
                    </a:p>
                  </a:txBody>
                  <a:tcPr>
                    <a:lnL w="12700" cmpd="sng">
                      <a:noFill/>
                    </a:lnL>
                    <a:lnR w="12700" cmpd="sng">
                      <a:noFill/>
                    </a:lnR>
                    <a:lnT w="12700" cmpd="sng">
                      <a:noFill/>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r>
              <a:tr h="139065">
                <a:tc>
                  <a:txBody>
                    <a:bodyPr/>
                    <a:lstStyle/>
                    <a:p>
                      <a:endParaRPr lang="en-US" sz="200" dirty="0"/>
                    </a:p>
                  </a:txBody>
                  <a:tcPr>
                    <a:lnL w="12700" cmpd="sng">
                      <a:noFill/>
                    </a:lnL>
                    <a:lnR w="12700" cmpd="sng">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r>
              <a:tr h="139065">
                <a:tc>
                  <a:txBody>
                    <a:bodyPr/>
                    <a:lstStyle/>
                    <a:p>
                      <a:endParaRPr lang="en-US" sz="200" dirty="0"/>
                    </a:p>
                  </a:txBody>
                  <a:tcPr>
                    <a:lnL w="12700" cmpd="sng">
                      <a:noFill/>
                    </a:lnL>
                    <a:lnR w="12700" cmpd="sng">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r>
              <a:tr h="139065">
                <a:tc>
                  <a:txBody>
                    <a:bodyPr/>
                    <a:lstStyle/>
                    <a:p>
                      <a:endParaRPr lang="en-US" sz="200" dirty="0"/>
                    </a:p>
                  </a:txBody>
                  <a:tcPr>
                    <a:lnL w="12700" cmpd="sng">
                      <a:noFill/>
                    </a:lnL>
                    <a:lnR w="12700" cmpd="sng">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r>
              <a:tr h="139065">
                <a:tc>
                  <a:txBody>
                    <a:bodyPr/>
                    <a:lstStyle/>
                    <a:p>
                      <a:endParaRPr lang="en-US" sz="200" dirty="0"/>
                    </a:p>
                  </a:txBody>
                  <a:tcPr>
                    <a:lnL w="12700" cmpd="sng">
                      <a:noFill/>
                    </a:lnL>
                    <a:lnR w="12700" cmpd="sng">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r>
              <a:tr h="139065">
                <a:tc>
                  <a:txBody>
                    <a:bodyPr/>
                    <a:lstStyle/>
                    <a:p>
                      <a:endParaRPr lang="en-US" sz="200" dirty="0"/>
                    </a:p>
                  </a:txBody>
                  <a:tcPr>
                    <a:lnL w="12700" cmpd="sng">
                      <a:noFill/>
                    </a:lnL>
                    <a:lnR w="12700" cmpd="sng">
                      <a:noFill/>
                    </a:lnR>
                    <a:lnT w="317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pic>
        <p:nvPicPr>
          <p:cNvPr id="67" name="Picture 5" descr="C:\001 - Work\Intel - Die'namic Spring 12\Assets\Design Assets\HyperThreading_3.PNG"/>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37076" y="4499789"/>
            <a:ext cx="2965186" cy="713231"/>
          </a:xfrm>
          <a:prstGeom prst="rect">
            <a:avLst/>
          </a:prstGeom>
          <a:noFill/>
          <a:extLst>
            <a:ext uri="{909E8E84-426E-40DD-AFC4-6F175D3DCCD1}">
              <a14:hiddenFill xmlns:a14="http://schemas.microsoft.com/office/drawing/2010/main">
                <a:solidFill>
                  <a:srgbClr val="FFFFFF"/>
                </a:solidFill>
              </a14:hiddenFill>
            </a:ext>
          </a:extLst>
        </p:spPr>
      </p:pic>
      <p:cxnSp>
        <p:nvCxnSpPr>
          <p:cNvPr id="68" name="Straight Arrow Connector 67"/>
          <p:cNvCxnSpPr/>
          <p:nvPr/>
        </p:nvCxnSpPr>
        <p:spPr bwMode="auto">
          <a:xfrm>
            <a:off x="4172569" y="4694274"/>
            <a:ext cx="0" cy="0"/>
          </a:xfrm>
          <a:prstGeom prst="straightConnector1">
            <a:avLst/>
          </a:prstGeom>
          <a:solidFill>
            <a:schemeClr val="bg1"/>
          </a:solidFill>
          <a:ln w="31750" cap="rnd" cmpd="sng" algn="ctr">
            <a:solidFill>
              <a:schemeClr val="accent3"/>
            </a:solidFill>
            <a:prstDash val="solid"/>
            <a:bevel/>
            <a:headEnd type="none" w="med" len="sm"/>
            <a:tailEnd type="stealth" w="lg" len="lg"/>
          </a:ln>
          <a:effectLst/>
        </p:spPr>
      </p:cxnSp>
      <p:sp>
        <p:nvSpPr>
          <p:cNvPr id="69" name="Freeform 68"/>
          <p:cNvSpPr/>
          <p:nvPr/>
        </p:nvSpPr>
        <p:spPr bwMode="auto">
          <a:xfrm flipH="1">
            <a:off x="3200412" y="4455636"/>
            <a:ext cx="1033381" cy="381210"/>
          </a:xfrm>
          <a:custGeom>
            <a:avLst/>
            <a:gdLst>
              <a:gd name="connsiteX0" fmla="*/ 2278128 w 2278128"/>
              <a:gd name="connsiteY0" fmla="*/ 382138 h 384048"/>
              <a:gd name="connsiteX1" fmla="*/ 1889256 w 2278128"/>
              <a:gd name="connsiteY1" fmla="*/ 740 h 384048"/>
              <a:gd name="connsiteX2" fmla="*/ 1889256 w 2278128"/>
              <a:gd name="connsiteY2" fmla="*/ 0 h 384048"/>
              <a:gd name="connsiteX3" fmla="*/ 398139 w 2278128"/>
              <a:gd name="connsiteY3" fmla="*/ 2838 h 384048"/>
              <a:gd name="connsiteX4" fmla="*/ 388872 w 2278128"/>
              <a:gd name="connsiteY4" fmla="*/ 2838 h 384048"/>
              <a:gd name="connsiteX5" fmla="*/ 0 w 2278128"/>
              <a:gd name="connsiteY5" fmla="*/ 2838 h 384048"/>
              <a:gd name="connsiteX6" fmla="*/ 0 w 2278128"/>
              <a:gd name="connsiteY6" fmla="*/ 286351 h 384048"/>
              <a:gd name="connsiteX7" fmla="*/ 132811 w 2278128"/>
              <a:gd name="connsiteY7" fmla="*/ 286351 h 384048"/>
              <a:gd name="connsiteX8" fmla="*/ 286751 w 2278128"/>
              <a:gd name="connsiteY8" fmla="*/ 384048 h 384048"/>
              <a:gd name="connsiteX9" fmla="*/ 674894 w 2278128"/>
              <a:gd name="connsiteY9" fmla="*/ 383585 h 384048"/>
              <a:gd name="connsiteX10" fmla="*/ 675623 w 2278128"/>
              <a:gd name="connsiteY10" fmla="*/ 384048 h 384048"/>
              <a:gd name="connsiteX11" fmla="*/ 2278128 w 2278128"/>
              <a:gd name="connsiteY11" fmla="*/ 382138 h 384048"/>
              <a:gd name="connsiteX0" fmla="*/ 1885117 w 1889256"/>
              <a:gd name="connsiteY0" fmla="*/ 384520 h 384520"/>
              <a:gd name="connsiteX1" fmla="*/ 1889256 w 1889256"/>
              <a:gd name="connsiteY1" fmla="*/ 740 h 384520"/>
              <a:gd name="connsiteX2" fmla="*/ 1889256 w 1889256"/>
              <a:gd name="connsiteY2" fmla="*/ 0 h 384520"/>
              <a:gd name="connsiteX3" fmla="*/ 398139 w 1889256"/>
              <a:gd name="connsiteY3" fmla="*/ 2838 h 384520"/>
              <a:gd name="connsiteX4" fmla="*/ 388872 w 1889256"/>
              <a:gd name="connsiteY4" fmla="*/ 2838 h 384520"/>
              <a:gd name="connsiteX5" fmla="*/ 0 w 1889256"/>
              <a:gd name="connsiteY5" fmla="*/ 2838 h 384520"/>
              <a:gd name="connsiteX6" fmla="*/ 0 w 1889256"/>
              <a:gd name="connsiteY6" fmla="*/ 286351 h 384520"/>
              <a:gd name="connsiteX7" fmla="*/ 132811 w 1889256"/>
              <a:gd name="connsiteY7" fmla="*/ 286351 h 384520"/>
              <a:gd name="connsiteX8" fmla="*/ 286751 w 1889256"/>
              <a:gd name="connsiteY8" fmla="*/ 384048 h 384520"/>
              <a:gd name="connsiteX9" fmla="*/ 674894 w 1889256"/>
              <a:gd name="connsiteY9" fmla="*/ 383585 h 384520"/>
              <a:gd name="connsiteX10" fmla="*/ 675623 w 1889256"/>
              <a:gd name="connsiteY10" fmla="*/ 384048 h 384520"/>
              <a:gd name="connsiteX11" fmla="*/ 1885117 w 1889256"/>
              <a:gd name="connsiteY11" fmla="*/ 384520 h 384520"/>
              <a:gd name="connsiteX0" fmla="*/ 1888286 w 1889256"/>
              <a:gd name="connsiteY0" fmla="*/ 382139 h 384048"/>
              <a:gd name="connsiteX1" fmla="*/ 1889256 w 1889256"/>
              <a:gd name="connsiteY1" fmla="*/ 740 h 384048"/>
              <a:gd name="connsiteX2" fmla="*/ 1889256 w 1889256"/>
              <a:gd name="connsiteY2" fmla="*/ 0 h 384048"/>
              <a:gd name="connsiteX3" fmla="*/ 398139 w 1889256"/>
              <a:gd name="connsiteY3" fmla="*/ 2838 h 384048"/>
              <a:gd name="connsiteX4" fmla="*/ 388872 w 1889256"/>
              <a:gd name="connsiteY4" fmla="*/ 2838 h 384048"/>
              <a:gd name="connsiteX5" fmla="*/ 0 w 1889256"/>
              <a:gd name="connsiteY5" fmla="*/ 2838 h 384048"/>
              <a:gd name="connsiteX6" fmla="*/ 0 w 1889256"/>
              <a:gd name="connsiteY6" fmla="*/ 286351 h 384048"/>
              <a:gd name="connsiteX7" fmla="*/ 132811 w 1889256"/>
              <a:gd name="connsiteY7" fmla="*/ 286351 h 384048"/>
              <a:gd name="connsiteX8" fmla="*/ 286751 w 1889256"/>
              <a:gd name="connsiteY8" fmla="*/ 384048 h 384048"/>
              <a:gd name="connsiteX9" fmla="*/ 674894 w 1889256"/>
              <a:gd name="connsiteY9" fmla="*/ 383585 h 384048"/>
              <a:gd name="connsiteX10" fmla="*/ 675623 w 1889256"/>
              <a:gd name="connsiteY10" fmla="*/ 384048 h 384048"/>
              <a:gd name="connsiteX11" fmla="*/ 1888286 w 1889256"/>
              <a:gd name="connsiteY11" fmla="*/ 382139 h 384048"/>
              <a:gd name="connsiteX0" fmla="*/ 1888286 w 1889256"/>
              <a:gd name="connsiteY0" fmla="*/ 381399 h 383308"/>
              <a:gd name="connsiteX1" fmla="*/ 1889256 w 1889256"/>
              <a:gd name="connsiteY1" fmla="*/ 0 h 383308"/>
              <a:gd name="connsiteX2" fmla="*/ 1614571 w 1889256"/>
              <a:gd name="connsiteY2" fmla="*/ 2435 h 383308"/>
              <a:gd name="connsiteX3" fmla="*/ 398139 w 1889256"/>
              <a:gd name="connsiteY3" fmla="*/ 2098 h 383308"/>
              <a:gd name="connsiteX4" fmla="*/ 388872 w 1889256"/>
              <a:gd name="connsiteY4" fmla="*/ 2098 h 383308"/>
              <a:gd name="connsiteX5" fmla="*/ 0 w 1889256"/>
              <a:gd name="connsiteY5" fmla="*/ 2098 h 383308"/>
              <a:gd name="connsiteX6" fmla="*/ 0 w 1889256"/>
              <a:gd name="connsiteY6" fmla="*/ 285611 h 383308"/>
              <a:gd name="connsiteX7" fmla="*/ 132811 w 1889256"/>
              <a:gd name="connsiteY7" fmla="*/ 285611 h 383308"/>
              <a:gd name="connsiteX8" fmla="*/ 286751 w 1889256"/>
              <a:gd name="connsiteY8" fmla="*/ 383308 h 383308"/>
              <a:gd name="connsiteX9" fmla="*/ 674894 w 1889256"/>
              <a:gd name="connsiteY9" fmla="*/ 382845 h 383308"/>
              <a:gd name="connsiteX10" fmla="*/ 675623 w 1889256"/>
              <a:gd name="connsiteY10" fmla="*/ 383308 h 383308"/>
              <a:gd name="connsiteX11" fmla="*/ 1888286 w 1889256"/>
              <a:gd name="connsiteY11" fmla="*/ 381399 h 383308"/>
              <a:gd name="connsiteX0" fmla="*/ 1888286 w 1889256"/>
              <a:gd name="connsiteY0" fmla="*/ 381399 h 383308"/>
              <a:gd name="connsiteX1" fmla="*/ 1889256 w 1889256"/>
              <a:gd name="connsiteY1" fmla="*/ 0 h 383308"/>
              <a:gd name="connsiteX2" fmla="*/ 1614571 w 1889256"/>
              <a:gd name="connsiteY2" fmla="*/ 2435 h 383308"/>
              <a:gd name="connsiteX3" fmla="*/ 1500234 w 1889256"/>
              <a:gd name="connsiteY3" fmla="*/ 2646 h 383308"/>
              <a:gd name="connsiteX4" fmla="*/ 398139 w 1889256"/>
              <a:gd name="connsiteY4" fmla="*/ 2098 h 383308"/>
              <a:gd name="connsiteX5" fmla="*/ 388872 w 1889256"/>
              <a:gd name="connsiteY5" fmla="*/ 2098 h 383308"/>
              <a:gd name="connsiteX6" fmla="*/ 0 w 1889256"/>
              <a:gd name="connsiteY6" fmla="*/ 2098 h 383308"/>
              <a:gd name="connsiteX7" fmla="*/ 0 w 1889256"/>
              <a:gd name="connsiteY7" fmla="*/ 285611 h 383308"/>
              <a:gd name="connsiteX8" fmla="*/ 132811 w 1889256"/>
              <a:gd name="connsiteY8" fmla="*/ 285611 h 383308"/>
              <a:gd name="connsiteX9" fmla="*/ 286751 w 1889256"/>
              <a:gd name="connsiteY9" fmla="*/ 383308 h 383308"/>
              <a:gd name="connsiteX10" fmla="*/ 674894 w 1889256"/>
              <a:gd name="connsiteY10" fmla="*/ 382845 h 383308"/>
              <a:gd name="connsiteX11" fmla="*/ 675623 w 1889256"/>
              <a:gd name="connsiteY11" fmla="*/ 383308 h 383308"/>
              <a:gd name="connsiteX12" fmla="*/ 1888286 w 1889256"/>
              <a:gd name="connsiteY12" fmla="*/ 381399 h 383308"/>
              <a:gd name="connsiteX0" fmla="*/ 1888286 w 1889256"/>
              <a:gd name="connsiteY0" fmla="*/ 381399 h 383308"/>
              <a:gd name="connsiteX1" fmla="*/ 1889256 w 1889256"/>
              <a:gd name="connsiteY1" fmla="*/ 0 h 383308"/>
              <a:gd name="connsiteX2" fmla="*/ 1614571 w 1889256"/>
              <a:gd name="connsiteY2" fmla="*/ 2435 h 383308"/>
              <a:gd name="connsiteX3" fmla="*/ 1500234 w 1889256"/>
              <a:gd name="connsiteY3" fmla="*/ 2646 h 383308"/>
              <a:gd name="connsiteX4" fmla="*/ 398139 w 1889256"/>
              <a:gd name="connsiteY4" fmla="*/ 2098 h 383308"/>
              <a:gd name="connsiteX5" fmla="*/ 388872 w 1889256"/>
              <a:gd name="connsiteY5" fmla="*/ 2098 h 383308"/>
              <a:gd name="connsiteX6" fmla="*/ 0 w 1889256"/>
              <a:gd name="connsiteY6" fmla="*/ 2098 h 383308"/>
              <a:gd name="connsiteX7" fmla="*/ 0 w 1889256"/>
              <a:gd name="connsiteY7" fmla="*/ 285611 h 383308"/>
              <a:gd name="connsiteX8" fmla="*/ 132811 w 1889256"/>
              <a:gd name="connsiteY8" fmla="*/ 285611 h 383308"/>
              <a:gd name="connsiteX9" fmla="*/ 286751 w 1889256"/>
              <a:gd name="connsiteY9" fmla="*/ 383308 h 383308"/>
              <a:gd name="connsiteX10" fmla="*/ 674894 w 1889256"/>
              <a:gd name="connsiteY10" fmla="*/ 382845 h 383308"/>
              <a:gd name="connsiteX11" fmla="*/ 675623 w 1889256"/>
              <a:gd name="connsiteY11" fmla="*/ 383308 h 383308"/>
              <a:gd name="connsiteX12" fmla="*/ 1508686 w 1889256"/>
              <a:gd name="connsiteY12" fmla="*/ 380471 h 383308"/>
              <a:gd name="connsiteX13" fmla="*/ 1888286 w 1889256"/>
              <a:gd name="connsiteY13" fmla="*/ 381399 h 383308"/>
              <a:gd name="connsiteX0" fmla="*/ 1508686 w 1889256"/>
              <a:gd name="connsiteY0" fmla="*/ 380471 h 383308"/>
              <a:gd name="connsiteX1" fmla="*/ 1889256 w 1889256"/>
              <a:gd name="connsiteY1" fmla="*/ 0 h 383308"/>
              <a:gd name="connsiteX2" fmla="*/ 1614571 w 1889256"/>
              <a:gd name="connsiteY2" fmla="*/ 2435 h 383308"/>
              <a:gd name="connsiteX3" fmla="*/ 1500234 w 1889256"/>
              <a:gd name="connsiteY3" fmla="*/ 2646 h 383308"/>
              <a:gd name="connsiteX4" fmla="*/ 398139 w 1889256"/>
              <a:gd name="connsiteY4" fmla="*/ 2098 h 383308"/>
              <a:gd name="connsiteX5" fmla="*/ 388872 w 1889256"/>
              <a:gd name="connsiteY5" fmla="*/ 2098 h 383308"/>
              <a:gd name="connsiteX6" fmla="*/ 0 w 1889256"/>
              <a:gd name="connsiteY6" fmla="*/ 2098 h 383308"/>
              <a:gd name="connsiteX7" fmla="*/ 0 w 1889256"/>
              <a:gd name="connsiteY7" fmla="*/ 285611 h 383308"/>
              <a:gd name="connsiteX8" fmla="*/ 132811 w 1889256"/>
              <a:gd name="connsiteY8" fmla="*/ 285611 h 383308"/>
              <a:gd name="connsiteX9" fmla="*/ 286751 w 1889256"/>
              <a:gd name="connsiteY9" fmla="*/ 383308 h 383308"/>
              <a:gd name="connsiteX10" fmla="*/ 674894 w 1889256"/>
              <a:gd name="connsiteY10" fmla="*/ 382845 h 383308"/>
              <a:gd name="connsiteX11" fmla="*/ 675623 w 1889256"/>
              <a:gd name="connsiteY11" fmla="*/ 383308 h 383308"/>
              <a:gd name="connsiteX12" fmla="*/ 1508686 w 1889256"/>
              <a:gd name="connsiteY12" fmla="*/ 380471 h 383308"/>
              <a:gd name="connsiteX0" fmla="*/ 1508686 w 1614571"/>
              <a:gd name="connsiteY0" fmla="*/ 378373 h 381210"/>
              <a:gd name="connsiteX1" fmla="*/ 1614571 w 1614571"/>
              <a:gd name="connsiteY1" fmla="*/ 337 h 381210"/>
              <a:gd name="connsiteX2" fmla="*/ 1500234 w 1614571"/>
              <a:gd name="connsiteY2" fmla="*/ 548 h 381210"/>
              <a:gd name="connsiteX3" fmla="*/ 398139 w 1614571"/>
              <a:gd name="connsiteY3" fmla="*/ 0 h 381210"/>
              <a:gd name="connsiteX4" fmla="*/ 388872 w 1614571"/>
              <a:gd name="connsiteY4" fmla="*/ 0 h 381210"/>
              <a:gd name="connsiteX5" fmla="*/ 0 w 1614571"/>
              <a:gd name="connsiteY5" fmla="*/ 0 h 381210"/>
              <a:gd name="connsiteX6" fmla="*/ 0 w 1614571"/>
              <a:gd name="connsiteY6" fmla="*/ 283513 h 381210"/>
              <a:gd name="connsiteX7" fmla="*/ 132811 w 1614571"/>
              <a:gd name="connsiteY7" fmla="*/ 283513 h 381210"/>
              <a:gd name="connsiteX8" fmla="*/ 286751 w 1614571"/>
              <a:gd name="connsiteY8" fmla="*/ 381210 h 381210"/>
              <a:gd name="connsiteX9" fmla="*/ 674894 w 1614571"/>
              <a:gd name="connsiteY9" fmla="*/ 380747 h 381210"/>
              <a:gd name="connsiteX10" fmla="*/ 675623 w 1614571"/>
              <a:gd name="connsiteY10" fmla="*/ 381210 h 381210"/>
              <a:gd name="connsiteX11" fmla="*/ 1508686 w 1614571"/>
              <a:gd name="connsiteY11" fmla="*/ 378373 h 381210"/>
              <a:gd name="connsiteX0" fmla="*/ 1508686 w 1508686"/>
              <a:gd name="connsiteY0" fmla="*/ 378373 h 381210"/>
              <a:gd name="connsiteX1" fmla="*/ 1500234 w 1508686"/>
              <a:gd name="connsiteY1" fmla="*/ 548 h 381210"/>
              <a:gd name="connsiteX2" fmla="*/ 398139 w 1508686"/>
              <a:gd name="connsiteY2" fmla="*/ 0 h 381210"/>
              <a:gd name="connsiteX3" fmla="*/ 388872 w 1508686"/>
              <a:gd name="connsiteY3" fmla="*/ 0 h 381210"/>
              <a:gd name="connsiteX4" fmla="*/ 0 w 1508686"/>
              <a:gd name="connsiteY4" fmla="*/ 0 h 381210"/>
              <a:gd name="connsiteX5" fmla="*/ 0 w 1508686"/>
              <a:gd name="connsiteY5" fmla="*/ 283513 h 381210"/>
              <a:gd name="connsiteX6" fmla="*/ 132811 w 1508686"/>
              <a:gd name="connsiteY6" fmla="*/ 283513 h 381210"/>
              <a:gd name="connsiteX7" fmla="*/ 286751 w 1508686"/>
              <a:gd name="connsiteY7" fmla="*/ 381210 h 381210"/>
              <a:gd name="connsiteX8" fmla="*/ 674894 w 1508686"/>
              <a:gd name="connsiteY8" fmla="*/ 380747 h 381210"/>
              <a:gd name="connsiteX9" fmla="*/ 675623 w 1508686"/>
              <a:gd name="connsiteY9" fmla="*/ 381210 h 381210"/>
              <a:gd name="connsiteX10" fmla="*/ 1508686 w 1508686"/>
              <a:gd name="connsiteY10" fmla="*/ 378373 h 381210"/>
              <a:gd name="connsiteX0" fmla="*/ 1508686 w 1512912"/>
              <a:gd name="connsiteY0" fmla="*/ 378373 h 381210"/>
              <a:gd name="connsiteX1" fmla="*/ 1512912 w 1512912"/>
              <a:gd name="connsiteY1" fmla="*/ 548 h 381210"/>
              <a:gd name="connsiteX2" fmla="*/ 398139 w 1512912"/>
              <a:gd name="connsiteY2" fmla="*/ 0 h 381210"/>
              <a:gd name="connsiteX3" fmla="*/ 388872 w 1512912"/>
              <a:gd name="connsiteY3" fmla="*/ 0 h 381210"/>
              <a:gd name="connsiteX4" fmla="*/ 0 w 1512912"/>
              <a:gd name="connsiteY4" fmla="*/ 0 h 381210"/>
              <a:gd name="connsiteX5" fmla="*/ 0 w 1512912"/>
              <a:gd name="connsiteY5" fmla="*/ 283513 h 381210"/>
              <a:gd name="connsiteX6" fmla="*/ 132811 w 1512912"/>
              <a:gd name="connsiteY6" fmla="*/ 283513 h 381210"/>
              <a:gd name="connsiteX7" fmla="*/ 286751 w 1512912"/>
              <a:gd name="connsiteY7" fmla="*/ 381210 h 381210"/>
              <a:gd name="connsiteX8" fmla="*/ 674894 w 1512912"/>
              <a:gd name="connsiteY8" fmla="*/ 380747 h 381210"/>
              <a:gd name="connsiteX9" fmla="*/ 675623 w 1512912"/>
              <a:gd name="connsiteY9" fmla="*/ 381210 h 381210"/>
              <a:gd name="connsiteX10" fmla="*/ 1508686 w 1512912"/>
              <a:gd name="connsiteY10" fmla="*/ 378373 h 381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2912" h="381210">
                <a:moveTo>
                  <a:pt x="1508686" y="378373"/>
                </a:moveTo>
                <a:cubicBezTo>
                  <a:pt x="1510095" y="252431"/>
                  <a:pt x="1511503" y="126490"/>
                  <a:pt x="1512912" y="548"/>
                </a:cubicBezTo>
                <a:lnTo>
                  <a:pt x="398139" y="0"/>
                </a:lnTo>
                <a:lnTo>
                  <a:pt x="388872" y="0"/>
                </a:lnTo>
                <a:lnTo>
                  <a:pt x="0" y="0"/>
                </a:lnTo>
                <a:lnTo>
                  <a:pt x="0" y="283513"/>
                </a:lnTo>
                <a:lnTo>
                  <a:pt x="132811" y="283513"/>
                </a:lnTo>
                <a:lnTo>
                  <a:pt x="286751" y="381210"/>
                </a:lnTo>
                <a:lnTo>
                  <a:pt x="674894" y="380747"/>
                </a:lnTo>
                <a:lnTo>
                  <a:pt x="675623" y="381210"/>
                </a:lnTo>
                <a:lnTo>
                  <a:pt x="1508686" y="378373"/>
                </a:lnTo>
                <a:close/>
              </a:path>
            </a:pathLst>
          </a:custGeom>
          <a:gradFill flip="none" rotWithShape="1">
            <a:gsLst>
              <a:gs pos="20000">
                <a:srgbClr val="FFD000"/>
              </a:gs>
              <a:gs pos="100000">
                <a:srgbClr val="FAB01A"/>
              </a:gs>
            </a:gsLst>
            <a:lin ang="4800000" scaled="0"/>
            <a:tileRect/>
          </a:gradFill>
          <a:ln w="15875" cap="flat" cmpd="sng" algn="ctr">
            <a:noFill/>
            <a:prstDash val="solid"/>
            <a:miter lim="800000"/>
            <a:headEnd type="none" w="sm" len="sm"/>
            <a:tailEnd type="none" w="sm" len="sm"/>
          </a:ln>
          <a:effectLst/>
        </p:spPr>
        <p:txBody>
          <a:bodyPr vert="horz" wrap="none" lIns="91392" tIns="45691" rIns="91392" bIns="45691" numCol="1" rtlCol="0" anchor="ctr" anchorCtr="0" compatLnSpc="1">
            <a:prstTxWarp prst="textNoShape">
              <a:avLst/>
            </a:prstTxWarp>
          </a:bodyPr>
          <a:lstStyle/>
          <a:p>
            <a:pPr algn="ctr" eaLnBrk="0" hangingPunct="0"/>
            <a:endParaRPr lang="en-US" dirty="0" smtClean="0"/>
          </a:p>
        </p:txBody>
      </p:sp>
      <p:sp>
        <p:nvSpPr>
          <p:cNvPr id="70" name="Text Box 15"/>
          <p:cNvSpPr txBox="1">
            <a:spLocks noChangeArrowheads="1"/>
          </p:cNvSpPr>
          <p:nvPr/>
        </p:nvSpPr>
        <p:spPr bwMode="auto">
          <a:xfrm>
            <a:off x="3102441" y="4452811"/>
            <a:ext cx="986493" cy="372579"/>
          </a:xfrm>
          <a:prstGeom prst="rect">
            <a:avLst/>
          </a:prstGeom>
          <a:noFill/>
          <a:ln w="9525">
            <a:noFill/>
            <a:miter lim="800000"/>
            <a:headEnd/>
            <a:tailEnd/>
          </a:ln>
        </p:spPr>
        <p:txBody>
          <a:bodyPr wrap="square" lIns="64162" tIns="32088" rIns="64162" bIns="32088">
            <a:spAutoFit/>
          </a:bodyPr>
          <a:lstStyle/>
          <a:p>
            <a:pPr algn="r" fontAlgn="base">
              <a:spcBef>
                <a:spcPct val="0"/>
              </a:spcBef>
              <a:spcAft>
                <a:spcPct val="0"/>
              </a:spcAft>
            </a:pPr>
            <a:r>
              <a:rPr lang="en-US" sz="1000" dirty="0">
                <a:solidFill>
                  <a:schemeClr val="tx2">
                    <a:lumMod val="50000"/>
                  </a:schemeClr>
                </a:solidFill>
                <a:latin typeface="Neo Sans Intel Medium"/>
                <a:cs typeface="Neo Sans Intel Medium"/>
              </a:rPr>
              <a:t>Single Core</a:t>
            </a:r>
          </a:p>
          <a:p>
            <a:pPr algn="r" fontAlgn="base">
              <a:spcBef>
                <a:spcPct val="0"/>
              </a:spcBef>
              <a:spcAft>
                <a:spcPct val="0"/>
              </a:spcAft>
            </a:pPr>
            <a:r>
              <a:rPr lang="en-US" sz="1000" dirty="0">
                <a:solidFill>
                  <a:schemeClr val="tx2">
                    <a:lumMod val="50000"/>
                  </a:schemeClr>
                </a:solidFill>
                <a:latin typeface="Neo Sans Intel Medium"/>
                <a:cs typeface="Neo Sans Intel Medium"/>
              </a:rPr>
              <a:t>Dual Thread</a:t>
            </a:r>
          </a:p>
        </p:txBody>
      </p:sp>
      <p:cxnSp>
        <p:nvCxnSpPr>
          <p:cNvPr id="71" name="Straight Arrow Connector 70"/>
          <p:cNvCxnSpPr/>
          <p:nvPr/>
        </p:nvCxnSpPr>
        <p:spPr bwMode="auto">
          <a:xfrm>
            <a:off x="7765917" y="5007294"/>
            <a:ext cx="0" cy="0"/>
          </a:xfrm>
          <a:prstGeom prst="straightConnector1">
            <a:avLst/>
          </a:prstGeom>
          <a:solidFill>
            <a:schemeClr val="bg1"/>
          </a:solidFill>
          <a:ln w="31750" cap="rnd" cmpd="sng" algn="ctr">
            <a:solidFill>
              <a:schemeClr val="tx2">
                <a:lumMod val="50000"/>
              </a:schemeClr>
            </a:solidFill>
            <a:prstDash val="solid"/>
            <a:bevel/>
            <a:headEnd type="none" w="med" len="sm"/>
            <a:tailEnd type="none" w="sm" len="sm"/>
          </a:ln>
          <a:effectLst/>
        </p:spPr>
      </p:cxnSp>
      <p:sp>
        <p:nvSpPr>
          <p:cNvPr id="73" name="Slide Number Placeholder 1"/>
          <p:cNvSpPr>
            <a:spLocks noGrp="1"/>
          </p:cNvSpPr>
          <p:nvPr>
            <p:ph type="sldNum" sz="quarter" idx="4294967295"/>
          </p:nvPr>
        </p:nvSpPr>
        <p:spPr>
          <a:xfrm>
            <a:off x="-3454" y="6592390"/>
            <a:ext cx="2901776" cy="265622"/>
          </a:xfrm>
          <a:prstGeom prst="rect">
            <a:avLst/>
          </a:prstGeom>
        </p:spPr>
        <p:txBody>
          <a:bodyPr/>
          <a:lstStyle/>
          <a:p>
            <a:pPr algn="l"/>
            <a:fld id="{FD44707B-D922-47D5-BD24-D96E91B70543}" type="slidenum">
              <a:rPr lang="en-US" sz="900"/>
              <a:pPr algn="l"/>
              <a:t>66</a:t>
            </a:fld>
            <a:r>
              <a:rPr lang="en-US" sz="900" dirty="0"/>
              <a:t>	</a:t>
            </a:r>
          </a:p>
        </p:txBody>
      </p:sp>
      <p:pic>
        <p:nvPicPr>
          <p:cNvPr id="34" name="Picture 3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32169" y="6399609"/>
            <a:ext cx="557893" cy="439341"/>
          </a:xfrm>
          <a:prstGeom prst="rect">
            <a:avLst/>
          </a:prstGeom>
        </p:spPr>
      </p:pic>
      <p:pic>
        <p:nvPicPr>
          <p:cNvPr id="35" name="Picture 3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36" name="Picture 2" descr="C:\Users\ecampoy\AppData\Local\Temp\wz5ffc\2D_Diecon_Watch_rgb.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551550" y="243370"/>
            <a:ext cx="439821" cy="77152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Users\mainscow\Desktop\HP Logos\HP_S_1C_PMS_2925.jpg"/>
          <p:cNvPicPr>
            <a:picLocks noChangeAspect="1" noChangeArrowheads="1"/>
          </p:cNvPicPr>
          <p:nvPr/>
        </p:nvPicPr>
        <p:blipFill>
          <a:blip r:embed="rId9"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spTree>
    <p:extLst>
      <p:ext uri="{BB962C8B-B14F-4D97-AF65-F5344CB8AC3E}">
        <p14:creationId xmlns:p14="http://schemas.microsoft.com/office/powerpoint/2010/main" val="2474168645"/>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2"/>
          <p:cNvSpPr txBox="1">
            <a:spLocks noChangeArrowheads="1"/>
          </p:cNvSpPr>
          <p:nvPr/>
        </p:nvSpPr>
        <p:spPr>
          <a:xfrm>
            <a:off x="0" y="157164"/>
            <a:ext cx="9144000" cy="1323975"/>
          </a:xfrm>
          <a:prstGeom prst="rect">
            <a:avLst/>
          </a:prstGeom>
        </p:spPr>
        <p:txBody>
          <a:bodyPr lIns="91414" tIns="45705" rIns="91414" bIns="45705"/>
          <a:lstStyle/>
          <a:p>
            <a:pPr algn="ctr" defTabSz="914051" eaLnBrk="0" hangingPunct="0">
              <a:lnSpc>
                <a:spcPct val="90000"/>
              </a:lnSpc>
              <a:defRPr/>
            </a:pPr>
            <a:endParaRPr lang="en-US" sz="3400" kern="0" dirty="0">
              <a:solidFill>
                <a:srgbClr val="061922"/>
              </a:solidFill>
              <a:effectLst>
                <a:outerShdw blurRad="38100" dist="38100" dir="2700000" algn="tl">
                  <a:srgbClr val="000000"/>
                </a:outerShdw>
              </a:effectLst>
            </a:endParaRPr>
          </a:p>
        </p:txBody>
      </p:sp>
      <p:sp>
        <p:nvSpPr>
          <p:cNvPr id="38" name="Title 37"/>
          <p:cNvSpPr>
            <a:spLocks noGrp="1"/>
          </p:cNvSpPr>
          <p:nvPr>
            <p:ph type="title"/>
          </p:nvPr>
        </p:nvSpPr>
        <p:spPr>
          <a:xfrm>
            <a:off x="662166" y="373581"/>
            <a:ext cx="7828699" cy="740847"/>
          </a:xfrm>
        </p:spPr>
        <p:txBody>
          <a:bodyPr/>
          <a:lstStyle/>
          <a:p>
            <a:r>
              <a:rPr lang="en-US" sz="2900" dirty="0"/>
              <a:t>Intel</a:t>
            </a:r>
            <a:r>
              <a:rPr lang="en-US" sz="2900" baseline="30000" dirty="0"/>
              <a:t>®</a:t>
            </a:r>
            <a:r>
              <a:rPr lang="en-US" sz="2900" dirty="0"/>
              <a:t> HD Graphics 2500 &amp; 4000</a:t>
            </a:r>
          </a:p>
        </p:txBody>
      </p:sp>
      <p:sp>
        <p:nvSpPr>
          <p:cNvPr id="40" name="AutoShape 7"/>
          <p:cNvSpPr>
            <a:spLocks noChangeArrowheads="1"/>
          </p:cNvSpPr>
          <p:nvPr/>
        </p:nvSpPr>
        <p:spPr bwMode="auto">
          <a:xfrm>
            <a:off x="3433107" y="829725"/>
            <a:ext cx="2667767" cy="5448731"/>
          </a:xfrm>
          <a:prstGeom prst="roundRect">
            <a:avLst>
              <a:gd name="adj" fmla="val 6094"/>
            </a:avLst>
          </a:prstGeom>
          <a:gradFill flip="none" rotWithShape="1">
            <a:gsLst>
              <a:gs pos="0">
                <a:srgbClr val="0860A8">
                  <a:shade val="30000"/>
                  <a:satMod val="115000"/>
                </a:srgbClr>
              </a:gs>
              <a:gs pos="50000">
                <a:srgbClr val="0860A8">
                  <a:shade val="67500"/>
                  <a:satMod val="115000"/>
                </a:srgbClr>
              </a:gs>
              <a:gs pos="100000">
                <a:srgbClr val="0860A8">
                  <a:shade val="100000"/>
                  <a:satMod val="115000"/>
                </a:srgbClr>
              </a:gs>
            </a:gsLst>
            <a:lin ang="16200000" scaled="1"/>
            <a:tileRect/>
          </a:gradFill>
          <a:ln w="19050" algn="ctr">
            <a:noFill/>
            <a:round/>
            <a:headEnd/>
            <a:tailEnd/>
          </a:ln>
          <a:effectLst>
            <a:outerShdw blurRad="149987" dist="8890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91414" tIns="45705" rIns="91414" bIns="4570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spcBef>
                <a:spcPct val="0"/>
              </a:spcBef>
              <a:spcAft>
                <a:spcPct val="0"/>
              </a:spcAft>
            </a:pPr>
            <a:endParaRPr lang="en-US" sz="1500" u="sng" dirty="0">
              <a:solidFill>
                <a:srgbClr val="FFFFFF"/>
              </a:solidFill>
              <a:cs typeface="Arial" pitchFamily="34" charset="0"/>
            </a:endParaRPr>
          </a:p>
        </p:txBody>
      </p:sp>
      <p:sp>
        <p:nvSpPr>
          <p:cNvPr id="41" name="AutoShape 7"/>
          <p:cNvSpPr>
            <a:spLocks noChangeArrowheads="1"/>
          </p:cNvSpPr>
          <p:nvPr/>
        </p:nvSpPr>
        <p:spPr bwMode="auto">
          <a:xfrm>
            <a:off x="6192522" y="819156"/>
            <a:ext cx="2801061" cy="5459300"/>
          </a:xfrm>
          <a:prstGeom prst="roundRect">
            <a:avLst>
              <a:gd name="adj" fmla="val 5718"/>
            </a:avLst>
          </a:prstGeom>
          <a:solidFill>
            <a:schemeClr val="accent2"/>
          </a:solidFill>
          <a:ln w="19050" algn="ctr">
            <a:noFill/>
            <a:round/>
            <a:headEnd/>
            <a:tailEnd/>
          </a:ln>
          <a:effectLst>
            <a:outerShdw blurRad="149987" dist="8890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91414" tIns="45705" rIns="91414" bIns="4570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spcBef>
                <a:spcPct val="0"/>
              </a:spcBef>
              <a:spcAft>
                <a:spcPct val="0"/>
              </a:spcAft>
              <a:defRPr/>
            </a:pPr>
            <a:endParaRPr lang="en-US" altLang="ja-JP" sz="1500" u="sng" dirty="0">
              <a:solidFill>
                <a:srgbClr val="FFFFFF"/>
              </a:solidFill>
              <a:cs typeface="Arial" pitchFamily="34" charset="0"/>
            </a:endParaRPr>
          </a:p>
        </p:txBody>
      </p:sp>
      <p:sp>
        <p:nvSpPr>
          <p:cNvPr id="47" name="Rectangle 46"/>
          <p:cNvSpPr/>
          <p:nvPr/>
        </p:nvSpPr>
        <p:spPr>
          <a:xfrm>
            <a:off x="3433107" y="2359146"/>
            <a:ext cx="2667767" cy="3785621"/>
          </a:xfrm>
          <a:prstGeom prst="rect">
            <a:avLst/>
          </a:prstGeom>
        </p:spPr>
        <p:txBody>
          <a:bodyPr wrap="square" lIns="91414" tIns="45705" rIns="91414" bIns="45705">
            <a:spAutoFit/>
          </a:bodyPr>
          <a:lstStyle/>
          <a:p>
            <a:pPr marL="171406" indent="-171406" defTabSz="914051">
              <a:buFont typeface="Arial" pitchFamily="34" charset="0"/>
              <a:buChar char="•"/>
            </a:pPr>
            <a:r>
              <a:rPr lang="en-US" sz="1200" dirty="0">
                <a:solidFill>
                  <a:srgbClr val="FFFFFF"/>
                </a:solidFill>
              </a:rPr>
              <a:t>1</a:t>
            </a:r>
            <a:r>
              <a:rPr lang="en-US" sz="1200" baseline="30000" dirty="0">
                <a:solidFill>
                  <a:srgbClr val="FFFFFF"/>
                </a:solidFill>
              </a:rPr>
              <a:t>st</a:t>
            </a:r>
            <a:r>
              <a:rPr lang="en-US" sz="1200" dirty="0">
                <a:solidFill>
                  <a:srgbClr val="FFFFFF"/>
                </a:solidFill>
              </a:rPr>
              <a:t> Gen Monolithic CPU/Graphics</a:t>
            </a:r>
          </a:p>
          <a:p>
            <a:pPr marL="171406" indent="-171406" defTabSz="914051">
              <a:buFont typeface="Arial" pitchFamily="34" charset="0"/>
              <a:buChar char="•"/>
            </a:pPr>
            <a:r>
              <a:rPr lang="en-US" sz="1200" dirty="0">
                <a:solidFill>
                  <a:srgbClr val="FFFFFF"/>
                </a:solidFill>
              </a:rPr>
              <a:t>DX10.1 SM4.1 &amp; OpenGL 3.0</a:t>
            </a:r>
          </a:p>
          <a:p>
            <a:pPr marL="171406" indent="-171406" defTabSz="914051">
              <a:buFont typeface="Arial" pitchFamily="34" charset="0"/>
              <a:buChar char="•"/>
            </a:pPr>
            <a:r>
              <a:rPr lang="en-US" sz="1200" dirty="0">
                <a:solidFill>
                  <a:srgbClr val="FFFFFF"/>
                </a:solidFill>
              </a:rPr>
              <a:t>Up to 12 Execution Units </a:t>
            </a:r>
          </a:p>
          <a:p>
            <a:pPr marL="171406" indent="-171406" defTabSz="914051">
              <a:buFont typeface="Arial" pitchFamily="34" charset="0"/>
              <a:buChar char="•"/>
            </a:pPr>
            <a:r>
              <a:rPr lang="en-US" sz="1200" dirty="0">
                <a:solidFill>
                  <a:srgbClr val="FFFFFF"/>
                </a:solidFill>
              </a:rPr>
              <a:t>Increased Compute Density via Significant ISA improvements including </a:t>
            </a:r>
            <a:r>
              <a:rPr lang="en-US" sz="1200" dirty="0" err="1">
                <a:solidFill>
                  <a:srgbClr val="FFFFFF"/>
                </a:solidFill>
              </a:rPr>
              <a:t>transcendentals</a:t>
            </a:r>
            <a:endParaRPr lang="en-US" sz="1200" dirty="0">
              <a:solidFill>
                <a:srgbClr val="FFFFFF"/>
              </a:solidFill>
            </a:endParaRPr>
          </a:p>
          <a:p>
            <a:pPr marL="171406" indent="-171406" defTabSz="914051">
              <a:buFont typeface="Arial" pitchFamily="34" charset="0"/>
              <a:buChar char="•"/>
            </a:pPr>
            <a:r>
              <a:rPr lang="en-US" sz="1200" dirty="0">
                <a:solidFill>
                  <a:srgbClr val="FFFFFF"/>
                </a:solidFill>
              </a:rPr>
              <a:t>Improved Vertex, Hierarchical Z and  Fast Z Clear and Pixel Throughput</a:t>
            </a:r>
          </a:p>
          <a:p>
            <a:pPr marL="171406" indent="-171406" defTabSz="914051">
              <a:buFont typeface="Arial" pitchFamily="34" charset="0"/>
              <a:buChar char="•"/>
            </a:pPr>
            <a:r>
              <a:rPr lang="en-US" sz="1200" dirty="0">
                <a:solidFill>
                  <a:srgbClr val="FFFFFF"/>
                </a:solidFill>
              </a:rPr>
              <a:t>4x Multi-sample Rendering </a:t>
            </a:r>
          </a:p>
          <a:p>
            <a:pPr marL="171406" indent="-171406" defTabSz="914051">
              <a:buFont typeface="Arial" pitchFamily="34" charset="0"/>
              <a:buChar char="•"/>
            </a:pPr>
            <a:r>
              <a:rPr lang="en-US" sz="1200" dirty="0">
                <a:solidFill>
                  <a:srgbClr val="FFFFFF"/>
                </a:solidFill>
              </a:rPr>
              <a:t>Direct2D and </a:t>
            </a:r>
            <a:r>
              <a:rPr lang="en-US" sz="1200" dirty="0" err="1">
                <a:solidFill>
                  <a:srgbClr val="FFFFFF"/>
                </a:solidFill>
              </a:rPr>
              <a:t>DirectWrite</a:t>
            </a:r>
            <a:r>
              <a:rPr lang="en-US" sz="1200" dirty="0">
                <a:solidFill>
                  <a:srgbClr val="FFFFFF"/>
                </a:solidFill>
              </a:rPr>
              <a:t> Acceleration</a:t>
            </a:r>
          </a:p>
          <a:p>
            <a:pPr marL="171406" indent="-171406" defTabSz="914051">
              <a:buFont typeface="Arial" pitchFamily="34" charset="0"/>
              <a:buChar char="•"/>
            </a:pPr>
            <a:r>
              <a:rPr lang="en-US" sz="1200" dirty="0">
                <a:solidFill>
                  <a:srgbClr val="FFFFFF"/>
                </a:solidFill>
              </a:rPr>
              <a:t>Encode acceleration</a:t>
            </a:r>
          </a:p>
          <a:p>
            <a:pPr marL="171406" indent="-171406" defTabSz="914051">
              <a:buFont typeface="Arial" pitchFamily="34" charset="0"/>
              <a:buChar char="•"/>
            </a:pPr>
            <a:r>
              <a:rPr lang="en-US" sz="1200" dirty="0">
                <a:solidFill>
                  <a:srgbClr val="FFFFFF"/>
                </a:solidFill>
              </a:rPr>
              <a:t>Graphics Dynamic Frequency</a:t>
            </a:r>
          </a:p>
          <a:p>
            <a:pPr marL="171406" indent="-171406" defTabSz="914051">
              <a:buFont typeface="Arial" pitchFamily="34" charset="0"/>
              <a:buChar char="•"/>
            </a:pPr>
            <a:r>
              <a:rPr lang="en-US" sz="1200" dirty="0">
                <a:solidFill>
                  <a:srgbClr val="FFFFFF"/>
                </a:solidFill>
              </a:rPr>
              <a:t>Vista/XP/2K 32-/64-bit OS/Win*7</a:t>
            </a:r>
          </a:p>
          <a:p>
            <a:pPr marL="171406" indent="-171406" defTabSz="914051">
              <a:buFont typeface="Arial" pitchFamily="34" charset="0"/>
              <a:buChar char="•"/>
            </a:pPr>
            <a:r>
              <a:rPr lang="en-US" sz="1200" dirty="0">
                <a:solidFill>
                  <a:srgbClr val="FFFFFF"/>
                </a:solidFill>
              </a:rPr>
              <a:t>Max DVMT up to 1.7GB</a:t>
            </a:r>
          </a:p>
          <a:p>
            <a:pPr marL="171406" indent="-171406" defTabSz="914051">
              <a:buFont typeface="Arial" pitchFamily="34" charset="0"/>
              <a:buChar char="•"/>
            </a:pPr>
            <a:r>
              <a:rPr lang="en-US" sz="1200" dirty="0">
                <a:solidFill>
                  <a:srgbClr val="FFFFFF"/>
                </a:solidFill>
              </a:rPr>
              <a:t>UMA BW up to 21.3 </a:t>
            </a:r>
            <a:r>
              <a:rPr lang="en-US" sz="1200" dirty="0" err="1">
                <a:solidFill>
                  <a:srgbClr val="FFFFFF"/>
                </a:solidFill>
              </a:rPr>
              <a:t>GBps</a:t>
            </a:r>
            <a:endParaRPr lang="en-US" sz="1200" dirty="0">
              <a:solidFill>
                <a:srgbClr val="FFFFFF"/>
              </a:solidFill>
            </a:endParaRPr>
          </a:p>
        </p:txBody>
      </p:sp>
      <p:sp>
        <p:nvSpPr>
          <p:cNvPr id="23" name="Rectangle 22"/>
          <p:cNvSpPr/>
          <p:nvPr/>
        </p:nvSpPr>
        <p:spPr bwMode="auto">
          <a:xfrm>
            <a:off x="6192523" y="2369703"/>
            <a:ext cx="2951477" cy="3756509"/>
          </a:xfrm>
          <a:prstGeom prst="rect">
            <a:avLst/>
          </a:prstGeom>
          <a:no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91348" tIns="45675" rIns="91348" bIns="45675" numCol="1" rtlCol="0" anchor="t" anchorCtr="1" compatLnSpc="1">
            <a:prstTxWarp prst="textNoShape">
              <a:avLst/>
            </a:prstTxWarp>
            <a:noAutofit/>
          </a:bodyPr>
          <a:lstStyle/>
          <a:p>
            <a:pPr marL="171406" indent="-171406" defTabSz="914051">
              <a:buFont typeface="Arial" pitchFamily="34" charset="0"/>
              <a:buChar char="•"/>
            </a:pPr>
            <a:r>
              <a:rPr lang="en-US" sz="1200" dirty="0">
                <a:solidFill>
                  <a:srgbClr val="FFFFFF"/>
                </a:solidFill>
              </a:rPr>
              <a:t>2</a:t>
            </a:r>
            <a:r>
              <a:rPr lang="en-US" sz="1200" baseline="30000" dirty="0">
                <a:solidFill>
                  <a:srgbClr val="FFFFFF"/>
                </a:solidFill>
              </a:rPr>
              <a:t>nd</a:t>
            </a:r>
            <a:r>
              <a:rPr lang="en-US" sz="1200" dirty="0">
                <a:solidFill>
                  <a:srgbClr val="FFFFFF"/>
                </a:solidFill>
              </a:rPr>
              <a:t> Gen Monolithic CPU/Graphics</a:t>
            </a:r>
          </a:p>
          <a:p>
            <a:pPr marL="171406" indent="-171406" defTabSz="914051">
              <a:buFont typeface="Arial" pitchFamily="34" charset="0"/>
              <a:buChar char="•"/>
            </a:pPr>
            <a:r>
              <a:rPr lang="en-US" sz="1200" dirty="0">
                <a:solidFill>
                  <a:srgbClr val="FFFFFF"/>
                </a:solidFill>
              </a:rPr>
              <a:t>DX11, SM5.0, &amp; OpenGL 3.X</a:t>
            </a:r>
          </a:p>
          <a:p>
            <a:pPr marL="171406" indent="-171406" defTabSz="914051">
              <a:buFont typeface="Arial" pitchFamily="34" charset="0"/>
              <a:buChar char="•"/>
            </a:pPr>
            <a:r>
              <a:rPr lang="en-US" sz="1200" dirty="0">
                <a:solidFill>
                  <a:srgbClr val="FFFFFF"/>
                </a:solidFill>
              </a:rPr>
              <a:t>Up to 16 Execution Units</a:t>
            </a:r>
          </a:p>
          <a:p>
            <a:pPr marL="171406" indent="-171406" defTabSz="914051">
              <a:buFont typeface="Arial" pitchFamily="34" charset="0"/>
              <a:buChar char="•"/>
            </a:pPr>
            <a:r>
              <a:rPr lang="en-US" sz="1200" dirty="0">
                <a:solidFill>
                  <a:srgbClr val="FFFFFF"/>
                </a:solidFill>
              </a:rPr>
              <a:t>Support for up to 3 displays</a:t>
            </a:r>
          </a:p>
          <a:p>
            <a:pPr marL="171406" indent="-171406" defTabSz="914051">
              <a:buFont typeface="Arial" pitchFamily="34" charset="0"/>
              <a:buChar char="•"/>
            </a:pPr>
            <a:r>
              <a:rPr lang="en-US" sz="1200" dirty="0">
                <a:solidFill>
                  <a:srgbClr val="FFFF00"/>
                </a:solidFill>
              </a:rPr>
              <a:t>NEW</a:t>
            </a:r>
            <a:r>
              <a:rPr lang="en-US" sz="1200" dirty="0">
                <a:solidFill>
                  <a:srgbClr val="FFFFFF"/>
                </a:solidFill>
              </a:rPr>
              <a:t> </a:t>
            </a:r>
            <a:r>
              <a:rPr lang="en-US" sz="1200" dirty="0" err="1">
                <a:solidFill>
                  <a:srgbClr val="FFFFFF"/>
                </a:solidFill>
              </a:rPr>
              <a:t>OpenCL</a:t>
            </a:r>
            <a:r>
              <a:rPr lang="en-US" sz="1200" dirty="0">
                <a:solidFill>
                  <a:srgbClr val="FFFFFF"/>
                </a:solidFill>
              </a:rPr>
              <a:t> 1.1 support</a:t>
            </a:r>
          </a:p>
          <a:p>
            <a:pPr marL="171406" indent="-171406" defTabSz="914051">
              <a:buFont typeface="Arial" pitchFamily="34" charset="0"/>
              <a:buChar char="•"/>
            </a:pPr>
            <a:r>
              <a:rPr lang="en-US" sz="1200" dirty="0">
                <a:solidFill>
                  <a:srgbClr val="FFFFFF"/>
                </a:solidFill>
              </a:rPr>
              <a:t>Multi-threaded Rendering Support</a:t>
            </a:r>
          </a:p>
          <a:p>
            <a:pPr marL="171406" indent="-171406" defTabSz="914051">
              <a:buFont typeface="Arial" pitchFamily="34" charset="0"/>
              <a:buChar char="•"/>
            </a:pPr>
            <a:r>
              <a:rPr lang="en-US" sz="1200" dirty="0">
                <a:solidFill>
                  <a:srgbClr val="FFFFFF"/>
                </a:solidFill>
              </a:rPr>
              <a:t>H/W Tessellation</a:t>
            </a:r>
          </a:p>
          <a:p>
            <a:pPr marL="171406" indent="-171406" defTabSz="914051">
              <a:buFont typeface="Arial" pitchFamily="34" charset="0"/>
              <a:buChar char="•"/>
            </a:pPr>
            <a:r>
              <a:rPr lang="en-US" sz="1200" dirty="0">
                <a:solidFill>
                  <a:srgbClr val="FFFFFF"/>
                </a:solidFill>
              </a:rPr>
              <a:t>Increased Compute Density via co-issue </a:t>
            </a:r>
          </a:p>
          <a:p>
            <a:pPr marL="171406" indent="-171406" defTabSz="914051">
              <a:buFont typeface="Arial" pitchFamily="34" charset="0"/>
              <a:buChar char="•"/>
            </a:pPr>
            <a:r>
              <a:rPr lang="en-US" sz="1200" dirty="0">
                <a:solidFill>
                  <a:srgbClr val="FFFFFF"/>
                </a:solidFill>
              </a:rPr>
              <a:t>Enhanced Peak Hierarchal Z rate and Texture throughput</a:t>
            </a:r>
          </a:p>
          <a:p>
            <a:pPr marL="171406" indent="-171406" defTabSz="914051">
              <a:buFont typeface="Arial" pitchFamily="34" charset="0"/>
              <a:buChar char="•"/>
            </a:pPr>
            <a:r>
              <a:rPr lang="en-US" sz="1200" dirty="0">
                <a:solidFill>
                  <a:srgbClr val="FFFFFF"/>
                </a:solidFill>
              </a:rPr>
              <a:t>8x Multi-sample Rendering w. compression techniques</a:t>
            </a:r>
          </a:p>
          <a:p>
            <a:pPr marL="171406" indent="-171406" defTabSz="914051">
              <a:buFont typeface="Arial" pitchFamily="34" charset="0"/>
              <a:buChar char="•"/>
            </a:pPr>
            <a:r>
              <a:rPr lang="en-US" sz="1200" dirty="0">
                <a:solidFill>
                  <a:srgbClr val="FFFFFF"/>
                </a:solidFill>
              </a:rPr>
              <a:t>Improved encode speed and quality</a:t>
            </a:r>
          </a:p>
          <a:p>
            <a:pPr marL="171406" indent="-171406" defTabSz="914051">
              <a:buFont typeface="Arial" pitchFamily="34" charset="0"/>
              <a:buChar char="•"/>
            </a:pPr>
            <a:r>
              <a:rPr lang="en-US" sz="1200" dirty="0">
                <a:solidFill>
                  <a:srgbClr val="FFFFFF"/>
                </a:solidFill>
              </a:rPr>
              <a:t>Graphics Dynamic Frequency</a:t>
            </a:r>
          </a:p>
          <a:p>
            <a:pPr marL="171406" indent="-171406" defTabSz="914051">
              <a:buFont typeface="Arial" pitchFamily="34" charset="0"/>
              <a:buChar char="•"/>
            </a:pPr>
            <a:r>
              <a:rPr lang="en-US" sz="1200" dirty="0">
                <a:solidFill>
                  <a:srgbClr val="FFFFFF"/>
                </a:solidFill>
              </a:rPr>
              <a:t>Win*7/Vista/XP/2K 32 &amp; 64-bit OS</a:t>
            </a:r>
          </a:p>
          <a:p>
            <a:pPr marL="171406" indent="-171406" defTabSz="914051">
              <a:buFont typeface="Arial" pitchFamily="34" charset="0"/>
              <a:buChar char="•"/>
            </a:pPr>
            <a:r>
              <a:rPr lang="en-US" sz="1200" dirty="0">
                <a:solidFill>
                  <a:srgbClr val="FFFFFF"/>
                </a:solidFill>
              </a:rPr>
              <a:t>Max DVMT up to 1.7GB</a:t>
            </a:r>
          </a:p>
          <a:p>
            <a:pPr marL="171406" indent="-171406" defTabSz="914051">
              <a:buFont typeface="Arial" pitchFamily="34" charset="0"/>
              <a:buChar char="•"/>
            </a:pPr>
            <a:r>
              <a:rPr lang="en-US" sz="1200" dirty="0">
                <a:solidFill>
                  <a:srgbClr val="FFFFFF"/>
                </a:solidFill>
              </a:rPr>
              <a:t>UMA BW up to 25.6 </a:t>
            </a:r>
            <a:r>
              <a:rPr lang="en-US" sz="1200" dirty="0" err="1">
                <a:solidFill>
                  <a:srgbClr val="FFFFFF"/>
                </a:solidFill>
              </a:rPr>
              <a:t>GBps</a:t>
            </a:r>
            <a:endParaRPr lang="en-US" sz="1200" dirty="0">
              <a:solidFill>
                <a:srgbClr val="FFFFFF"/>
              </a:solidFill>
            </a:endParaRPr>
          </a:p>
        </p:txBody>
      </p:sp>
      <p:sp>
        <p:nvSpPr>
          <p:cNvPr id="49" name="Rounded Rectangle 48"/>
          <p:cNvSpPr/>
          <p:nvPr/>
        </p:nvSpPr>
        <p:spPr bwMode="auto">
          <a:xfrm>
            <a:off x="6463349" y="1268853"/>
            <a:ext cx="2194059" cy="1080656"/>
          </a:xfrm>
          <a:prstGeom prst="roundRect">
            <a:avLst>
              <a:gd name="adj" fmla="val 8700"/>
            </a:avLst>
          </a:prstGeom>
          <a:solidFill>
            <a:schemeClr val="bg1"/>
          </a:solidFill>
          <a:ln>
            <a:noFill/>
            <a:headEnd type="none" w="med" len="med"/>
            <a:tailEnd type="none" w="med" len="med"/>
          </a:ln>
          <a:effectLst>
            <a:innerShdw blurRad="63500" dist="50800" dir="13500000">
              <a:prstClr val="black">
                <a:alpha val="50000"/>
              </a:prstClr>
            </a:innerShdw>
          </a:effectLst>
        </p:spPr>
        <p:style>
          <a:lnRef idx="1">
            <a:schemeClr val="accent5"/>
          </a:lnRef>
          <a:fillRef idx="3">
            <a:schemeClr val="accent5"/>
          </a:fillRef>
          <a:effectRef idx="2">
            <a:schemeClr val="accent5"/>
          </a:effectRef>
          <a:fontRef idx="minor">
            <a:schemeClr val="lt1"/>
          </a:fontRef>
        </p:style>
        <p:txBody>
          <a:bodyPr vert="horz" wrap="square" lIns="91348" tIns="45675" rIns="91348" bIns="45675" numCol="1" rtlCol="0" anchor="ctr" anchorCtr="0" compatLnSpc="1">
            <a:prstTxWarp prst="textNoShape">
              <a:avLst/>
            </a:prstTxWarp>
            <a:noAutofit/>
          </a:bodyPr>
          <a:lstStyle/>
          <a:p>
            <a:pPr defTabSz="914051"/>
            <a:endParaRPr lang="en-US" sz="1500" b="1" dirty="0">
              <a:solidFill>
                <a:srgbClr val="FFFFFF"/>
              </a:solidFill>
              <a:effectLst>
                <a:outerShdw blurRad="38100" dist="38100" dir="2700000" algn="tl">
                  <a:srgbClr val="000000">
                    <a:alpha val="43137"/>
                  </a:srgbClr>
                </a:outerShdw>
              </a:effectLst>
              <a:cs typeface="Arial" charset="0"/>
            </a:endParaRPr>
          </a:p>
        </p:txBody>
      </p:sp>
      <p:pic>
        <p:nvPicPr>
          <p:cNvPr id="52" name="Picture 1" descr="D:\Materials\IVB.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60414" y="1500222"/>
            <a:ext cx="1035093" cy="744542"/>
          </a:xfrm>
          <a:prstGeom prst="rect">
            <a:avLst/>
          </a:prstGeom>
          <a:noFill/>
        </p:spPr>
      </p:pic>
      <p:sp>
        <p:nvSpPr>
          <p:cNvPr id="54" name="TextBox 53"/>
          <p:cNvSpPr txBox="1"/>
          <p:nvPr/>
        </p:nvSpPr>
        <p:spPr>
          <a:xfrm>
            <a:off x="3442178" y="828111"/>
            <a:ext cx="2667767" cy="353913"/>
          </a:xfrm>
          <a:prstGeom prst="rect">
            <a:avLst/>
          </a:prstGeom>
          <a:noFill/>
        </p:spPr>
        <p:txBody>
          <a:bodyPr wrap="square" lIns="91414" tIns="45705" rIns="91414" bIns="45705" rtlCol="0">
            <a:spAutoFit/>
          </a:bodyPr>
          <a:lstStyle/>
          <a:p>
            <a:pPr algn="ctr" defTabSz="914051"/>
            <a:r>
              <a:rPr lang="en-US" b="1" dirty="0">
                <a:solidFill>
                  <a:srgbClr val="FFFFFF"/>
                </a:solidFill>
                <a:effectLst>
                  <a:outerShdw blurRad="38100" dist="38100" dir="2700000" algn="tl">
                    <a:srgbClr val="000000">
                      <a:alpha val="43137"/>
                    </a:srgbClr>
                  </a:outerShdw>
                </a:effectLst>
              </a:rPr>
              <a:t>2011 Sandy Bridge</a:t>
            </a:r>
          </a:p>
        </p:txBody>
      </p:sp>
      <p:sp>
        <p:nvSpPr>
          <p:cNvPr id="55" name="TextBox 54"/>
          <p:cNvSpPr txBox="1"/>
          <p:nvPr/>
        </p:nvSpPr>
        <p:spPr>
          <a:xfrm>
            <a:off x="6192523" y="829308"/>
            <a:ext cx="2801059" cy="353913"/>
          </a:xfrm>
          <a:prstGeom prst="rect">
            <a:avLst/>
          </a:prstGeom>
          <a:noFill/>
        </p:spPr>
        <p:txBody>
          <a:bodyPr wrap="square" lIns="91414" tIns="45705" rIns="91414" bIns="45705" rtlCol="0">
            <a:spAutoFit/>
          </a:bodyPr>
          <a:lstStyle/>
          <a:p>
            <a:pPr algn="ctr" defTabSz="914051"/>
            <a:r>
              <a:rPr lang="en-US" b="1" dirty="0">
                <a:solidFill>
                  <a:srgbClr val="FFFFFF"/>
                </a:solidFill>
                <a:effectLst>
                  <a:outerShdw blurRad="38100" dist="38100" dir="2700000" algn="tl">
                    <a:srgbClr val="000000">
                      <a:alpha val="43137"/>
                    </a:srgbClr>
                  </a:outerShdw>
                </a:effectLst>
              </a:rPr>
              <a:t>2012 Ivy Bridge</a:t>
            </a:r>
          </a:p>
        </p:txBody>
      </p:sp>
      <p:sp>
        <p:nvSpPr>
          <p:cNvPr id="62" name="Oval 61"/>
          <p:cNvSpPr/>
          <p:nvPr/>
        </p:nvSpPr>
        <p:spPr bwMode="auto">
          <a:xfrm>
            <a:off x="7866863" y="1575636"/>
            <a:ext cx="692807" cy="529877"/>
          </a:xfrm>
          <a:prstGeom prst="ellipse">
            <a:avLst/>
          </a:prstGeom>
          <a:ln/>
          <a:effectLst>
            <a:glow rad="139700">
              <a:schemeClr val="accent3">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lIns="91414" tIns="45705" rIns="91414" bIns="45705" rtlCol="0" anchor="ctr" anchorCtr="0"/>
          <a:lstStyle/>
          <a:p>
            <a:pPr algn="ctr" defTabSz="914051">
              <a:defRPr/>
            </a:pPr>
            <a:r>
              <a:rPr lang="en-US" sz="1200" kern="0" dirty="0">
                <a:solidFill>
                  <a:schemeClr val="bg1"/>
                </a:solidFill>
              </a:rPr>
              <a:t>22 nm</a:t>
            </a:r>
          </a:p>
        </p:txBody>
      </p:sp>
      <p:sp>
        <p:nvSpPr>
          <p:cNvPr id="18" name="Rounded Rectangle 17"/>
          <p:cNvSpPr/>
          <p:nvPr/>
        </p:nvSpPr>
        <p:spPr bwMode="auto">
          <a:xfrm>
            <a:off x="3642363" y="1272027"/>
            <a:ext cx="2194059" cy="1080656"/>
          </a:xfrm>
          <a:prstGeom prst="roundRect">
            <a:avLst>
              <a:gd name="adj" fmla="val 8700"/>
            </a:avLst>
          </a:prstGeom>
          <a:solidFill>
            <a:schemeClr val="bg1"/>
          </a:solidFill>
          <a:ln>
            <a:noFill/>
            <a:headEnd type="none" w="med" len="med"/>
            <a:tailEnd type="none" w="med" len="med"/>
          </a:ln>
          <a:effectLst>
            <a:innerShdw blurRad="63500" dist="50800" dir="13500000">
              <a:prstClr val="black">
                <a:alpha val="50000"/>
              </a:prstClr>
            </a:innerShdw>
          </a:effectLst>
        </p:spPr>
        <p:style>
          <a:lnRef idx="1">
            <a:schemeClr val="accent5"/>
          </a:lnRef>
          <a:fillRef idx="3">
            <a:schemeClr val="accent5"/>
          </a:fillRef>
          <a:effectRef idx="2">
            <a:schemeClr val="accent5"/>
          </a:effectRef>
          <a:fontRef idx="minor">
            <a:schemeClr val="lt1"/>
          </a:fontRef>
        </p:style>
        <p:txBody>
          <a:bodyPr vert="horz" wrap="square" lIns="91348" tIns="45675" rIns="91348" bIns="45675" numCol="1" rtlCol="0" anchor="ctr" anchorCtr="0" compatLnSpc="1">
            <a:prstTxWarp prst="textNoShape">
              <a:avLst/>
            </a:prstTxWarp>
            <a:noAutofit/>
          </a:bodyPr>
          <a:lstStyle/>
          <a:p>
            <a:pPr defTabSz="914051"/>
            <a:endParaRPr lang="en-US" sz="1500" b="1" dirty="0">
              <a:solidFill>
                <a:srgbClr val="FFFFFF"/>
              </a:solidFill>
              <a:effectLst>
                <a:outerShdw blurRad="38100" dist="38100" dir="2700000" algn="tl">
                  <a:srgbClr val="000000">
                    <a:alpha val="43137"/>
                  </a:srgbClr>
                </a:outerShdw>
              </a:effectLst>
              <a:cs typeface="Arial" charset="0"/>
            </a:endParaRPr>
          </a:p>
        </p:txBody>
      </p:sp>
      <p:sp>
        <p:nvSpPr>
          <p:cNvPr id="20" name="Oval 19"/>
          <p:cNvSpPr/>
          <p:nvPr/>
        </p:nvSpPr>
        <p:spPr bwMode="auto">
          <a:xfrm>
            <a:off x="5045878" y="1540917"/>
            <a:ext cx="637292" cy="529877"/>
          </a:xfrm>
          <a:prstGeom prst="ellipse">
            <a:avLst/>
          </a:prstGeom>
          <a:ln/>
          <a:effectLst>
            <a:glow rad="139700">
              <a:schemeClr val="accent3">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lIns="91414" tIns="45705" rIns="91414" bIns="45705" rtlCol="0" anchor="ctr" anchorCtr="0"/>
          <a:lstStyle/>
          <a:p>
            <a:pPr algn="ctr" defTabSz="914051">
              <a:defRPr/>
            </a:pPr>
            <a:r>
              <a:rPr lang="en-US" sz="1200" kern="0" dirty="0" smtClean="0">
                <a:solidFill>
                  <a:schemeClr val="bg1"/>
                </a:solidFill>
              </a:rPr>
              <a:t>32nm</a:t>
            </a:r>
            <a:endParaRPr lang="en-US" sz="1200" kern="0" dirty="0">
              <a:solidFill>
                <a:schemeClr val="bg1"/>
              </a:solidFill>
            </a:endParaRPr>
          </a:p>
        </p:txBody>
      </p:sp>
      <p:sp>
        <p:nvSpPr>
          <p:cNvPr id="2" name="Slide Number Placeholder 1"/>
          <p:cNvSpPr>
            <a:spLocks noGrp="1"/>
          </p:cNvSpPr>
          <p:nvPr>
            <p:ph type="sldNum" sz="quarter" idx="10"/>
          </p:nvPr>
        </p:nvSpPr>
        <p:spPr>
          <a:xfrm>
            <a:off x="-3454" y="6592385"/>
            <a:ext cx="2910410" cy="265622"/>
          </a:xfrm>
        </p:spPr>
        <p:txBody>
          <a:bodyPr/>
          <a:lstStyle/>
          <a:p>
            <a:pPr algn="l"/>
            <a:fld id="{F10CCBB2-23CF-43DD-999B-A7E7F6652AA9}" type="slidenum">
              <a:rPr sz="900">
                <a:solidFill>
                  <a:srgbClr val="FFFFFF"/>
                </a:solidFill>
              </a:rPr>
              <a:pPr algn="l"/>
              <a:t>67</a:t>
            </a:fld>
            <a:r>
              <a:rPr sz="900" dirty="0">
                <a:solidFill>
                  <a:srgbClr val="FFFFFF"/>
                </a:solidFill>
              </a:rPr>
              <a:t>	</a:t>
            </a:r>
          </a:p>
        </p:txBody>
      </p:sp>
      <p:pic>
        <p:nvPicPr>
          <p:cNvPr id="21" name="Picture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32165" y="6399609"/>
            <a:ext cx="557893" cy="439341"/>
          </a:xfrm>
          <a:prstGeom prst="rect">
            <a:avLst/>
          </a:prstGeom>
        </p:spPr>
      </p:pic>
      <p:pic>
        <p:nvPicPr>
          <p:cNvPr id="24" name="Picture 2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sp>
        <p:nvSpPr>
          <p:cNvPr id="25" name="Rounded Rectangle 24"/>
          <p:cNvSpPr/>
          <p:nvPr/>
        </p:nvSpPr>
        <p:spPr>
          <a:xfrm>
            <a:off x="208643" y="852642"/>
            <a:ext cx="3048000" cy="5357658"/>
          </a:xfrm>
          <a:prstGeom prst="roundRect">
            <a:avLst>
              <a:gd name="adj" fmla="val 7842"/>
            </a:avLst>
          </a:prstGeom>
          <a:effectLst>
            <a:outerShdw blurRad="1905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33318" tIns="66659" rIns="133318" bIns="66659" numCol="1" spcCol="0" rtlCol="0" fromWordArt="0" anchor="t" anchorCtr="0" forceAA="0" compatLnSpc="1">
            <a:prstTxWarp prst="textNoShape">
              <a:avLst/>
            </a:prstTxWarp>
            <a:noAutofit/>
          </a:bodyPr>
          <a:lstStyle/>
          <a:p>
            <a:pPr defTabSz="914051">
              <a:spcBef>
                <a:spcPts val="400"/>
              </a:spcBef>
            </a:pPr>
            <a:r>
              <a:rPr lang="en-US" sz="1500" b="1" dirty="0">
                <a:solidFill>
                  <a:srgbClr val="000000"/>
                </a:solidFill>
              </a:rPr>
              <a:t>Benefits of Processor Graphics</a:t>
            </a:r>
          </a:p>
          <a:p>
            <a:pPr defTabSz="914051">
              <a:spcBef>
                <a:spcPts val="400"/>
              </a:spcBef>
            </a:pPr>
            <a:endParaRPr lang="en-US" sz="1500" b="1" dirty="0">
              <a:solidFill>
                <a:srgbClr val="000000"/>
              </a:solidFill>
            </a:endParaRPr>
          </a:p>
          <a:p>
            <a:pPr marL="333294" indent="-333294" defTabSz="914051">
              <a:spcBef>
                <a:spcPts val="400"/>
              </a:spcBef>
              <a:buFont typeface="+mj-lt"/>
              <a:buAutoNum type="arabicPeriod"/>
            </a:pPr>
            <a:r>
              <a:rPr lang="en-US" sz="1500" dirty="0">
                <a:solidFill>
                  <a:srgbClr val="000000"/>
                </a:solidFill>
              </a:rPr>
              <a:t>Single device integrating IA Core, graphics and media</a:t>
            </a:r>
          </a:p>
          <a:p>
            <a:pPr marL="706996" lvl="1" indent="-249972" defTabSz="914051">
              <a:spcBef>
                <a:spcPts val="400"/>
              </a:spcBef>
              <a:buFont typeface="Arial" pitchFamily="34" charset="0"/>
              <a:buChar char="•"/>
            </a:pPr>
            <a:r>
              <a:rPr lang="en-US" sz="1200" dirty="0">
                <a:solidFill>
                  <a:srgbClr val="000000"/>
                </a:solidFill>
              </a:rPr>
              <a:t>Reduced footprint, cost and power</a:t>
            </a:r>
          </a:p>
          <a:p>
            <a:pPr marL="706996" lvl="1" indent="-249972" defTabSz="914051">
              <a:spcBef>
                <a:spcPts val="400"/>
              </a:spcBef>
              <a:buFont typeface="Arial" pitchFamily="34" charset="0"/>
              <a:buChar char="•"/>
            </a:pPr>
            <a:r>
              <a:rPr lang="en-US" sz="1200" dirty="0">
                <a:solidFill>
                  <a:srgbClr val="000000"/>
                </a:solidFill>
              </a:rPr>
              <a:t>Graphics performance on-demand</a:t>
            </a:r>
          </a:p>
          <a:p>
            <a:pPr marL="706996" lvl="1" indent="-249972" defTabSz="914051">
              <a:spcBef>
                <a:spcPts val="400"/>
              </a:spcBef>
              <a:buFont typeface="Arial" pitchFamily="34" charset="0"/>
              <a:buChar char="•"/>
            </a:pPr>
            <a:r>
              <a:rPr lang="en-US" sz="1200" dirty="0">
                <a:solidFill>
                  <a:srgbClr val="000000"/>
                </a:solidFill>
              </a:rPr>
              <a:t>Native 3 display support</a:t>
            </a:r>
          </a:p>
          <a:p>
            <a:pPr marL="333294" indent="-333294" defTabSz="914051">
              <a:spcBef>
                <a:spcPts val="400"/>
              </a:spcBef>
              <a:buFont typeface="+mj-lt"/>
              <a:buAutoNum type="arabicPeriod"/>
            </a:pPr>
            <a:r>
              <a:rPr lang="en-US" sz="1500" dirty="0">
                <a:solidFill>
                  <a:srgbClr val="000000"/>
                </a:solidFill>
              </a:rPr>
              <a:t>Discrete capabilities within the socket </a:t>
            </a:r>
          </a:p>
          <a:p>
            <a:pPr marL="706996" lvl="1" indent="-249972" defTabSz="914051">
              <a:spcBef>
                <a:spcPts val="400"/>
              </a:spcBef>
              <a:buFont typeface="Arial" pitchFamily="34" charset="0"/>
              <a:buChar char="•"/>
            </a:pPr>
            <a:r>
              <a:rPr lang="en-US" sz="1200" dirty="0">
                <a:solidFill>
                  <a:srgbClr val="000000"/>
                </a:solidFill>
              </a:rPr>
              <a:t>Media and 3D capabilities that exceed entry discrete </a:t>
            </a:r>
            <a:r>
              <a:rPr lang="en-US" sz="1200" dirty="0" smtClean="0">
                <a:solidFill>
                  <a:srgbClr val="000000"/>
                </a:solidFill>
              </a:rPr>
              <a:t>accelerators</a:t>
            </a:r>
            <a:endParaRPr lang="en-US" sz="1200" dirty="0">
              <a:solidFill>
                <a:srgbClr val="000000"/>
              </a:solidFill>
            </a:endParaRPr>
          </a:p>
        </p:txBody>
      </p:sp>
      <p:pic>
        <p:nvPicPr>
          <p:cNvPr id="1026" name="Picture 2" descr="C:\Users\ecampoy\Documents\Content\1H 2012\Intel Brand Identity\2D_Diecons_Digital\2D_Diecon_FilmStrip_rgb.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115171" y="208131"/>
            <a:ext cx="889000" cy="50766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mainscow\Desktop\HP Logos\HP_S_1C_PMS_2925.jpg"/>
          <p:cNvPicPr>
            <a:picLocks noChangeAspect="1" noChangeArrowheads="1"/>
          </p:cNvPicPr>
          <p:nvPr/>
        </p:nvPicPr>
        <p:blipFill>
          <a:blip r:embed="rId7"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pic>
        <p:nvPicPr>
          <p:cNvPr id="3"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860122" y="1472910"/>
            <a:ext cx="711878" cy="747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4655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653144" y="342900"/>
            <a:ext cx="8055429" cy="707928"/>
          </a:xfrm>
        </p:spPr>
        <p:txBody>
          <a:bodyPr/>
          <a:lstStyle/>
          <a:p>
            <a:r>
              <a:rPr lang="en-US" sz="2900" dirty="0"/>
              <a:t>Intel</a:t>
            </a:r>
            <a:r>
              <a:rPr lang="en-US" sz="2900" baseline="30000" dirty="0"/>
              <a:t>®</a:t>
            </a:r>
            <a:r>
              <a:rPr lang="en-US" sz="2900" dirty="0"/>
              <a:t> Wireless Display 3.5 </a:t>
            </a:r>
            <a:br>
              <a:rPr lang="en-US" sz="2900" dirty="0"/>
            </a:br>
            <a:r>
              <a:rPr lang="en-US" sz="2900" dirty="0"/>
              <a:t>For Business</a:t>
            </a:r>
            <a:endParaRPr lang="en-US" sz="2900" baseline="30000" dirty="0"/>
          </a:p>
        </p:txBody>
      </p:sp>
      <p:pic>
        <p:nvPicPr>
          <p:cNvPr id="27652" name="Picture 2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6463603" y="1050828"/>
            <a:ext cx="639536" cy="746124"/>
          </a:xfrm>
          <a:prstGeom prst="rect">
            <a:avLst/>
          </a:prstGeom>
          <a:noFill/>
          <a:ln w="9525">
            <a:noFill/>
            <a:miter lim="800000"/>
            <a:headEnd/>
            <a:tailEnd/>
          </a:ln>
        </p:spPr>
      </p:pic>
      <p:grpSp>
        <p:nvGrpSpPr>
          <p:cNvPr id="19" name="Group 6"/>
          <p:cNvGrpSpPr>
            <a:grpSpLocks/>
          </p:cNvGrpSpPr>
          <p:nvPr/>
        </p:nvGrpSpPr>
        <p:grpSpPr bwMode="auto">
          <a:xfrm>
            <a:off x="6249351" y="2173051"/>
            <a:ext cx="2326900" cy="1951415"/>
            <a:chOff x="7007243" y="1291702"/>
            <a:chExt cx="1995261" cy="1689439"/>
          </a:xfrm>
        </p:grpSpPr>
        <p:sp>
          <p:nvSpPr>
            <p:cNvPr id="20" name="Freeform 19"/>
            <p:cNvSpPr/>
            <p:nvPr/>
          </p:nvSpPr>
          <p:spPr>
            <a:xfrm>
              <a:off x="8613610" y="2280912"/>
              <a:ext cx="244447" cy="485872"/>
            </a:xfrm>
            <a:custGeom>
              <a:avLst/>
              <a:gdLst>
                <a:gd name="connsiteX0" fmla="*/ 727295 w 937033"/>
                <a:gd name="connsiteY0" fmla="*/ 873660 h 873660"/>
                <a:gd name="connsiteX1" fmla="*/ 835936 w 937033"/>
                <a:gd name="connsiteY1" fmla="*/ 393826 h 873660"/>
                <a:gd name="connsiteX2" fmla="*/ 120713 w 937033"/>
                <a:gd name="connsiteY2" fmla="*/ 58848 h 873660"/>
                <a:gd name="connsiteX3" fmla="*/ 111659 w 937033"/>
                <a:gd name="connsiteY3" fmla="*/ 40741 h 873660"/>
              </a:gdLst>
              <a:ahLst/>
              <a:cxnLst>
                <a:cxn ang="0">
                  <a:pos x="connsiteX0" y="connsiteY0"/>
                </a:cxn>
                <a:cxn ang="0">
                  <a:pos x="connsiteX1" y="connsiteY1"/>
                </a:cxn>
                <a:cxn ang="0">
                  <a:pos x="connsiteX2" y="connsiteY2"/>
                </a:cxn>
                <a:cxn ang="0">
                  <a:pos x="connsiteX3" y="connsiteY3"/>
                </a:cxn>
              </a:cxnLst>
              <a:rect l="l" t="t" r="r" b="b"/>
              <a:pathLst>
                <a:path w="937033" h="873660">
                  <a:moveTo>
                    <a:pt x="727295" y="873660"/>
                  </a:moveTo>
                  <a:cubicBezTo>
                    <a:pt x="832164" y="701644"/>
                    <a:pt x="937033" y="529628"/>
                    <a:pt x="835936" y="393826"/>
                  </a:cubicBezTo>
                  <a:cubicBezTo>
                    <a:pt x="734839" y="258024"/>
                    <a:pt x="241426" y="117696"/>
                    <a:pt x="120713" y="58848"/>
                  </a:cubicBezTo>
                  <a:cubicBezTo>
                    <a:pt x="0" y="0"/>
                    <a:pt x="111659" y="52812"/>
                    <a:pt x="111659" y="40741"/>
                  </a:cubicBezTo>
                </a:path>
              </a:pathLst>
            </a:custGeom>
            <a:ln w="28575">
              <a:solidFill>
                <a:srgbClr val="000000"/>
              </a:solidFill>
            </a:ln>
          </p:spPr>
          <p:style>
            <a:lnRef idx="1">
              <a:schemeClr val="accent1"/>
            </a:lnRef>
            <a:fillRef idx="0">
              <a:schemeClr val="accent1"/>
            </a:fillRef>
            <a:effectRef idx="0">
              <a:schemeClr val="accent1"/>
            </a:effectRef>
            <a:fontRef idx="minor">
              <a:schemeClr val="tx1"/>
            </a:fontRef>
          </p:style>
          <p:txBody>
            <a:bodyPr anchor="ctr"/>
            <a:lstStyle/>
            <a:p>
              <a:pPr defTabSz="913817">
                <a:defRPr/>
              </a:pPr>
              <a:endParaRPr lang="en-US" sz="1500" dirty="0">
                <a:solidFill>
                  <a:srgbClr val="0860A8"/>
                </a:solidFill>
              </a:endParaRPr>
            </a:p>
          </p:txBody>
        </p:sp>
        <p:pic>
          <p:nvPicPr>
            <p:cNvPr id="22" name="Picture 5" descr="C:\Documents and Settings\pjhunt\Desktop\samsung.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07243" y="1291702"/>
              <a:ext cx="1995261" cy="1424164"/>
            </a:xfrm>
            <a:prstGeom prst="rect">
              <a:avLst/>
            </a:prstGeom>
            <a:noFill/>
            <a:ln>
              <a:noFill/>
            </a:ln>
          </p:spPr>
        </p:pic>
        <p:pic>
          <p:nvPicPr>
            <p:cNvPr id="23"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flipH="1">
              <a:off x="8273499" y="2715902"/>
              <a:ext cx="656545" cy="265239"/>
            </a:xfrm>
            <a:prstGeom prst="rect">
              <a:avLst/>
            </a:prstGeom>
            <a:noFill/>
            <a:ln>
              <a:noFill/>
            </a:ln>
          </p:spPr>
        </p:pic>
      </p:grpSp>
      <p:grpSp>
        <p:nvGrpSpPr>
          <p:cNvPr id="25" name="Group 21"/>
          <p:cNvGrpSpPr>
            <a:grpSpLocks/>
          </p:cNvGrpSpPr>
          <p:nvPr/>
        </p:nvGrpSpPr>
        <p:grpSpPr bwMode="auto">
          <a:xfrm>
            <a:off x="6637703" y="4638502"/>
            <a:ext cx="1690946" cy="1119587"/>
            <a:chOff x="7356943" y="3472455"/>
            <a:chExt cx="1161351" cy="768695"/>
          </a:xfrm>
        </p:grpSpPr>
        <p:sp>
          <p:nvSpPr>
            <p:cNvPr id="26" name="Freeform 25"/>
            <p:cNvSpPr/>
            <p:nvPr/>
          </p:nvSpPr>
          <p:spPr>
            <a:xfrm rot="19355613">
              <a:off x="8133825" y="3472455"/>
              <a:ext cx="278026" cy="368465"/>
            </a:xfrm>
            <a:custGeom>
              <a:avLst/>
              <a:gdLst>
                <a:gd name="connsiteX0" fmla="*/ 727295 w 937033"/>
                <a:gd name="connsiteY0" fmla="*/ 873660 h 873660"/>
                <a:gd name="connsiteX1" fmla="*/ 835936 w 937033"/>
                <a:gd name="connsiteY1" fmla="*/ 393826 h 873660"/>
                <a:gd name="connsiteX2" fmla="*/ 120713 w 937033"/>
                <a:gd name="connsiteY2" fmla="*/ 58848 h 873660"/>
                <a:gd name="connsiteX3" fmla="*/ 111659 w 937033"/>
                <a:gd name="connsiteY3" fmla="*/ 40741 h 873660"/>
              </a:gdLst>
              <a:ahLst/>
              <a:cxnLst>
                <a:cxn ang="0">
                  <a:pos x="connsiteX0" y="connsiteY0"/>
                </a:cxn>
                <a:cxn ang="0">
                  <a:pos x="connsiteX1" y="connsiteY1"/>
                </a:cxn>
                <a:cxn ang="0">
                  <a:pos x="connsiteX2" y="connsiteY2"/>
                </a:cxn>
                <a:cxn ang="0">
                  <a:pos x="connsiteX3" y="connsiteY3"/>
                </a:cxn>
              </a:cxnLst>
              <a:rect l="l" t="t" r="r" b="b"/>
              <a:pathLst>
                <a:path w="937033" h="873660">
                  <a:moveTo>
                    <a:pt x="727295" y="873660"/>
                  </a:moveTo>
                  <a:cubicBezTo>
                    <a:pt x="832164" y="701644"/>
                    <a:pt x="937033" y="529628"/>
                    <a:pt x="835936" y="393826"/>
                  </a:cubicBezTo>
                  <a:cubicBezTo>
                    <a:pt x="734839" y="258024"/>
                    <a:pt x="241426" y="117696"/>
                    <a:pt x="120713" y="58848"/>
                  </a:cubicBezTo>
                  <a:cubicBezTo>
                    <a:pt x="0" y="0"/>
                    <a:pt x="111659" y="52812"/>
                    <a:pt x="111659" y="40741"/>
                  </a:cubicBezTo>
                </a:path>
              </a:pathLst>
            </a:custGeom>
            <a:ln w="28575">
              <a:solidFill>
                <a:srgbClr val="000000"/>
              </a:solidFill>
            </a:ln>
          </p:spPr>
          <p:style>
            <a:lnRef idx="1">
              <a:schemeClr val="accent1"/>
            </a:lnRef>
            <a:fillRef idx="0">
              <a:schemeClr val="accent1"/>
            </a:fillRef>
            <a:effectRef idx="0">
              <a:schemeClr val="accent1"/>
            </a:effectRef>
            <a:fontRef idx="minor">
              <a:schemeClr val="tx1"/>
            </a:fontRef>
          </p:style>
          <p:txBody>
            <a:bodyPr anchor="ctr"/>
            <a:lstStyle/>
            <a:p>
              <a:pPr defTabSz="913817">
                <a:defRPr/>
              </a:pPr>
              <a:endParaRPr lang="en-US" sz="1500" dirty="0">
                <a:solidFill>
                  <a:srgbClr val="0860A8"/>
                </a:solidFill>
              </a:endParaRPr>
            </a:p>
          </p:txBody>
        </p:sp>
        <p:pic>
          <p:nvPicPr>
            <p:cNvPr id="27" name="Picture 14" descr="data projecto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rot="-190711">
              <a:off x="7356943" y="3577138"/>
              <a:ext cx="1161351" cy="664012"/>
            </a:xfrm>
            <a:prstGeom prst="rect">
              <a:avLst/>
            </a:prstGeom>
            <a:noFill/>
            <a:ln>
              <a:noFill/>
            </a:ln>
          </p:spPr>
        </p:pic>
        <p:pic>
          <p:nvPicPr>
            <p:cNvPr id="28"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flipH="1">
              <a:off x="7676602" y="3561932"/>
              <a:ext cx="656545" cy="265239"/>
            </a:xfrm>
            <a:prstGeom prst="rect">
              <a:avLst/>
            </a:prstGeom>
            <a:noFill/>
            <a:ln>
              <a:noFill/>
            </a:ln>
          </p:spPr>
        </p:pic>
        <p:sp>
          <p:nvSpPr>
            <p:cNvPr id="29" name="Rounded Rectangle 28"/>
            <p:cNvSpPr/>
            <p:nvPr/>
          </p:nvSpPr>
          <p:spPr bwMode="auto">
            <a:xfrm>
              <a:off x="7982897" y="3980683"/>
              <a:ext cx="192234" cy="85763"/>
            </a:xfrm>
            <a:prstGeom prst="roundRect">
              <a:avLst/>
            </a:prstGeom>
            <a:solidFill>
              <a:schemeClr val="tx1">
                <a:lumMod val="75000"/>
                <a:lumOff val="25000"/>
              </a:schemeClr>
            </a:solidFill>
            <a:ln w="6350" cap="flat" cmpd="sng" algn="ctr">
              <a:noFill/>
              <a:prstDash val="solid"/>
              <a:round/>
              <a:headEnd type="none" w="med" len="med"/>
              <a:tailEnd type="none" w="med" len="med"/>
            </a:ln>
            <a:effectLst/>
          </p:spPr>
          <p:txBody>
            <a:bodyPr rot="10800000" wrap="none" anchor="ctr"/>
            <a:lstStyle/>
            <a:p>
              <a:pPr algn="ctr" defTabSz="913817" eaLnBrk="0" hangingPunct="0">
                <a:defRPr/>
              </a:pPr>
              <a:endParaRPr lang="en-US" sz="1000">
                <a:solidFill>
                  <a:srgbClr val="0860A8"/>
                </a:solidFill>
                <a:latin typeface="Arial" pitchFamily="34" charset="0"/>
                <a:cs typeface="Arial" pitchFamily="34" charset="0"/>
              </a:endParaRPr>
            </a:p>
          </p:txBody>
        </p:sp>
      </p:grpSp>
      <p:grpSp>
        <p:nvGrpSpPr>
          <p:cNvPr id="18" name="Group 17"/>
          <p:cNvGrpSpPr/>
          <p:nvPr/>
        </p:nvGrpSpPr>
        <p:grpSpPr>
          <a:xfrm>
            <a:off x="7149102" y="1093393"/>
            <a:ext cx="1359801" cy="493913"/>
            <a:chOff x="7263188" y="390315"/>
            <a:chExt cx="1359801" cy="493913"/>
          </a:xfrm>
        </p:grpSpPr>
        <p:pic>
          <p:nvPicPr>
            <p:cNvPr id="21" name="Picture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263188" y="390315"/>
              <a:ext cx="658551" cy="493913"/>
            </a:xfrm>
            <a:prstGeom prst="rect">
              <a:avLst/>
            </a:prstGeom>
            <a:noFill/>
            <a:ln>
              <a:noFill/>
            </a:ln>
          </p:spPr>
        </p:pic>
        <p:pic>
          <p:nvPicPr>
            <p:cNvPr id="31" name="Picture 3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964438" y="390315"/>
              <a:ext cx="658551" cy="493913"/>
            </a:xfrm>
            <a:prstGeom prst="rect">
              <a:avLst/>
            </a:prstGeom>
            <a:effectLst/>
          </p:spPr>
        </p:pic>
      </p:grpSp>
      <p:sp>
        <p:nvSpPr>
          <p:cNvPr id="32" name="Rounded Rectangle 31"/>
          <p:cNvSpPr/>
          <p:nvPr/>
        </p:nvSpPr>
        <p:spPr>
          <a:xfrm>
            <a:off x="653143" y="1245020"/>
            <a:ext cx="2776746" cy="4755734"/>
          </a:xfrm>
          <a:prstGeom prst="roundRect">
            <a:avLst>
              <a:gd name="adj" fmla="val 3441"/>
            </a:avLst>
          </a:prstGeom>
          <a:ln/>
          <a:effectLst>
            <a:outerShdw blurRad="1905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182818" tIns="182818" rIns="182818" bIns="182818" rtlCol="0" anchor="t" anchorCtr="0"/>
          <a:lstStyle/>
          <a:p>
            <a:pPr defTabSz="913817">
              <a:spcBef>
                <a:spcPts val="1200"/>
              </a:spcBef>
            </a:pPr>
            <a:r>
              <a:rPr lang="en-US" sz="1600" b="1" dirty="0">
                <a:solidFill>
                  <a:srgbClr val="000000"/>
                </a:solidFill>
              </a:rPr>
              <a:t>Key End-user Features</a:t>
            </a:r>
          </a:p>
          <a:p>
            <a:pPr marL="174566" indent="-174566" defTabSz="913817">
              <a:spcBef>
                <a:spcPts val="1200"/>
              </a:spcBef>
              <a:buFont typeface="Arial" pitchFamily="34" charset="0"/>
              <a:buChar char="•"/>
            </a:pPr>
            <a:r>
              <a:rPr lang="en-US" sz="1500" dirty="0">
                <a:solidFill>
                  <a:srgbClr val="000000"/>
                </a:solidFill>
              </a:rPr>
              <a:t>Seamless hand-off </a:t>
            </a:r>
            <a:br>
              <a:rPr lang="en-US" sz="1500" dirty="0">
                <a:solidFill>
                  <a:srgbClr val="000000"/>
                </a:solidFill>
              </a:rPr>
            </a:br>
            <a:r>
              <a:rPr lang="en-US" sz="1300" dirty="0">
                <a:solidFill>
                  <a:srgbClr val="000000"/>
                </a:solidFill>
              </a:rPr>
              <a:t>(Presenter to Presenter)</a:t>
            </a:r>
            <a:endParaRPr lang="en-US" sz="1500" dirty="0">
              <a:solidFill>
                <a:srgbClr val="000000"/>
              </a:solidFill>
            </a:endParaRPr>
          </a:p>
          <a:p>
            <a:pPr marL="174566" indent="-174566" defTabSz="913817">
              <a:spcBef>
                <a:spcPts val="1200"/>
              </a:spcBef>
              <a:buFont typeface="Arial" pitchFamily="34" charset="0"/>
              <a:buChar char="•"/>
            </a:pPr>
            <a:r>
              <a:rPr lang="en-US" sz="1500" dirty="0">
                <a:solidFill>
                  <a:srgbClr val="000000"/>
                </a:solidFill>
              </a:rPr>
              <a:t>Fast Document Editing </a:t>
            </a:r>
            <a:r>
              <a:rPr lang="en-US" sz="1300" dirty="0">
                <a:solidFill>
                  <a:srgbClr val="000000"/>
                </a:solidFill>
              </a:rPr>
              <a:t>(100-200ms latency)</a:t>
            </a:r>
            <a:endParaRPr lang="en-US" sz="1500" dirty="0">
              <a:solidFill>
                <a:srgbClr val="000000"/>
              </a:solidFill>
            </a:endParaRPr>
          </a:p>
          <a:p>
            <a:pPr marL="174566" indent="-174566" defTabSz="913817">
              <a:spcBef>
                <a:spcPts val="1200"/>
              </a:spcBef>
              <a:buFont typeface="Arial" pitchFamily="34" charset="0"/>
              <a:buChar char="•"/>
            </a:pPr>
            <a:r>
              <a:rPr lang="en-US" sz="1500" dirty="0">
                <a:solidFill>
                  <a:srgbClr val="000000"/>
                </a:solidFill>
              </a:rPr>
              <a:t>Up to 1080p at 30fps</a:t>
            </a:r>
          </a:p>
          <a:p>
            <a:pPr marL="174566" indent="-174566" defTabSz="913817">
              <a:spcBef>
                <a:spcPts val="1200"/>
              </a:spcBef>
              <a:buFont typeface="Arial" pitchFamily="34" charset="0"/>
              <a:buChar char="•"/>
            </a:pPr>
            <a:r>
              <a:rPr lang="en-US" sz="1500" dirty="0">
                <a:solidFill>
                  <a:srgbClr val="000000"/>
                </a:solidFill>
              </a:rPr>
              <a:t>5.1 Surround Sound</a:t>
            </a:r>
          </a:p>
          <a:p>
            <a:pPr marL="174566" indent="-174566" defTabSz="913817">
              <a:spcBef>
                <a:spcPts val="1200"/>
              </a:spcBef>
              <a:buFont typeface="Arial" pitchFamily="34" charset="0"/>
              <a:buChar char="•"/>
            </a:pPr>
            <a:r>
              <a:rPr lang="en-US" sz="1500" dirty="0" err="1">
                <a:solidFill>
                  <a:srgbClr val="000000"/>
                </a:solidFill>
              </a:rPr>
              <a:t>WiDi</a:t>
            </a:r>
            <a:r>
              <a:rPr lang="en-US" sz="1500" dirty="0">
                <a:solidFill>
                  <a:srgbClr val="000000"/>
                </a:solidFill>
              </a:rPr>
              <a:t> Extensions API can support dual-screen applications</a:t>
            </a:r>
          </a:p>
        </p:txBody>
      </p:sp>
      <p:sp>
        <p:nvSpPr>
          <p:cNvPr id="33" name="Rounded Rectangle 32"/>
          <p:cNvSpPr/>
          <p:nvPr/>
        </p:nvSpPr>
        <p:spPr>
          <a:xfrm>
            <a:off x="3472606" y="1245020"/>
            <a:ext cx="2776746" cy="4755734"/>
          </a:xfrm>
          <a:prstGeom prst="roundRect">
            <a:avLst>
              <a:gd name="adj" fmla="val 3105"/>
            </a:avLst>
          </a:prstGeom>
          <a:ln/>
          <a:effectLst>
            <a:outerShdw blurRad="1905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182818" tIns="182818" rIns="182818" bIns="182818" rtlCol="0" anchor="t" anchorCtr="0"/>
          <a:lstStyle/>
          <a:p>
            <a:pPr defTabSz="913817">
              <a:spcBef>
                <a:spcPts val="1200"/>
              </a:spcBef>
            </a:pPr>
            <a:r>
              <a:rPr lang="en-US" sz="1600" b="1" dirty="0">
                <a:solidFill>
                  <a:srgbClr val="000000"/>
                </a:solidFill>
              </a:rPr>
              <a:t>Key IT Manager Features</a:t>
            </a:r>
          </a:p>
          <a:p>
            <a:pPr marL="174566" indent="-174566" defTabSz="913817">
              <a:spcBef>
                <a:spcPts val="1200"/>
              </a:spcBef>
              <a:buFont typeface="Arial" pitchFamily="34" charset="0"/>
              <a:buChar char="•"/>
            </a:pPr>
            <a:r>
              <a:rPr lang="en-US" sz="1500" dirty="0">
                <a:solidFill>
                  <a:srgbClr val="000000"/>
                </a:solidFill>
              </a:rPr>
              <a:t>Enable/Disable laptop bridging on wireless networks</a:t>
            </a:r>
          </a:p>
          <a:p>
            <a:pPr marL="174566" indent="-174566" defTabSz="913817">
              <a:spcBef>
                <a:spcPts val="1200"/>
              </a:spcBef>
              <a:buFont typeface="Arial" pitchFamily="34" charset="0"/>
              <a:buChar char="•"/>
            </a:pPr>
            <a:r>
              <a:rPr lang="en-US" sz="1500" dirty="0">
                <a:solidFill>
                  <a:srgbClr val="000000"/>
                </a:solidFill>
              </a:rPr>
              <a:t>Adjustable PIN entry</a:t>
            </a:r>
          </a:p>
          <a:p>
            <a:pPr marL="174566" indent="-174566" defTabSz="913817">
              <a:spcBef>
                <a:spcPts val="1200"/>
              </a:spcBef>
              <a:buFont typeface="Arial" pitchFamily="34" charset="0"/>
              <a:buChar char="•"/>
            </a:pPr>
            <a:r>
              <a:rPr lang="en-US" sz="1500" dirty="0">
                <a:solidFill>
                  <a:srgbClr val="000000"/>
                </a:solidFill>
              </a:rPr>
              <a:t>Adjustable bandwidth:</a:t>
            </a:r>
            <a:br>
              <a:rPr lang="en-US" sz="1500" dirty="0">
                <a:solidFill>
                  <a:srgbClr val="000000"/>
                </a:solidFill>
              </a:rPr>
            </a:br>
            <a:r>
              <a:rPr lang="en-US" sz="1500" dirty="0">
                <a:solidFill>
                  <a:srgbClr val="000000"/>
                </a:solidFill>
              </a:rPr>
              <a:t>&gt;10Mbps =&gt; 1080p</a:t>
            </a:r>
            <a:br>
              <a:rPr lang="en-US" sz="1500" dirty="0">
                <a:solidFill>
                  <a:srgbClr val="000000"/>
                </a:solidFill>
              </a:rPr>
            </a:br>
            <a:r>
              <a:rPr lang="en-US" sz="1500" dirty="0">
                <a:solidFill>
                  <a:srgbClr val="000000"/>
                </a:solidFill>
              </a:rPr>
              <a:t>&lt;4Mbps =&gt; 720p</a:t>
            </a:r>
          </a:p>
          <a:p>
            <a:pPr marL="174566" indent="-174566" defTabSz="913817">
              <a:spcBef>
                <a:spcPts val="1200"/>
              </a:spcBef>
              <a:buFont typeface="Arial" pitchFamily="34" charset="0"/>
              <a:buChar char="•"/>
            </a:pPr>
            <a:r>
              <a:rPr lang="en-US" sz="1500" dirty="0">
                <a:solidFill>
                  <a:srgbClr val="000000"/>
                </a:solidFill>
              </a:rPr>
              <a:t>Administrator can:</a:t>
            </a:r>
            <a:br>
              <a:rPr lang="en-US" sz="1500" dirty="0">
                <a:solidFill>
                  <a:srgbClr val="000000"/>
                </a:solidFill>
              </a:rPr>
            </a:br>
            <a:r>
              <a:rPr lang="en-US" sz="1500" dirty="0">
                <a:solidFill>
                  <a:srgbClr val="000000"/>
                </a:solidFill>
              </a:rPr>
              <a:t>Set adapter name &amp;</a:t>
            </a:r>
            <a:br>
              <a:rPr lang="en-US" sz="1500" dirty="0">
                <a:solidFill>
                  <a:srgbClr val="000000"/>
                </a:solidFill>
              </a:rPr>
            </a:br>
            <a:r>
              <a:rPr lang="en-US" sz="1500" dirty="0">
                <a:solidFill>
                  <a:srgbClr val="000000"/>
                </a:solidFill>
              </a:rPr>
              <a:t>Update FW</a:t>
            </a:r>
          </a:p>
          <a:p>
            <a:pPr marL="174566" indent="-174566" defTabSz="913817">
              <a:spcBef>
                <a:spcPts val="1200"/>
              </a:spcBef>
              <a:buFont typeface="Arial" pitchFamily="34" charset="0"/>
              <a:buChar char="•"/>
            </a:pPr>
            <a:r>
              <a:rPr lang="en-US" sz="1500" dirty="0">
                <a:solidFill>
                  <a:srgbClr val="000000"/>
                </a:solidFill>
              </a:rPr>
              <a:t>Projector receivers can support HDMI or VGA</a:t>
            </a:r>
          </a:p>
        </p:txBody>
      </p:sp>
      <p:sp>
        <p:nvSpPr>
          <p:cNvPr id="2" name="Slide Number Placeholder 1"/>
          <p:cNvSpPr>
            <a:spLocks noGrp="1"/>
          </p:cNvSpPr>
          <p:nvPr>
            <p:ph type="sldNum" sz="quarter" idx="12"/>
          </p:nvPr>
        </p:nvSpPr>
        <p:spPr>
          <a:xfrm>
            <a:off x="-3454" y="6592384"/>
            <a:ext cx="2901776" cy="265622"/>
          </a:xfrm>
        </p:spPr>
        <p:txBody>
          <a:bodyPr/>
          <a:lstStyle/>
          <a:p>
            <a:pPr algn="l"/>
            <a:fld id="{FD44707B-D922-47D5-BD24-D96E91B70543}" type="slidenum">
              <a:rPr lang="en-US" sz="900">
                <a:solidFill>
                  <a:prstClr val="white"/>
                </a:solidFill>
              </a:rPr>
              <a:pPr algn="l"/>
              <a:t>68</a:t>
            </a:fld>
            <a:r>
              <a:rPr lang="en-US" sz="900" dirty="0"/>
              <a:t>	</a:t>
            </a:r>
          </a:p>
        </p:txBody>
      </p:sp>
      <p:pic>
        <p:nvPicPr>
          <p:cNvPr id="24" name="Picture 2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232164" y="6399609"/>
            <a:ext cx="557893" cy="439341"/>
          </a:xfrm>
          <a:prstGeom prst="rect">
            <a:avLst/>
          </a:prstGeom>
        </p:spPr>
      </p:pic>
      <p:pic>
        <p:nvPicPr>
          <p:cNvPr id="30" name="Picture 2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34" name="Picture 2" descr="C:\Users\ecampoy\Documents\Content\1H 2012\Intel Brand Identity\2D_Diecons_Digital\2D_Diecon_FilmStrip_rgb.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115171" y="208131"/>
            <a:ext cx="889000" cy="5076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mainscow\Desktop\HP Logos\HP_S_1C_PMS_2925.jpg"/>
          <p:cNvPicPr>
            <a:picLocks noChangeAspect="1" noChangeArrowheads="1"/>
          </p:cNvPicPr>
          <p:nvPr/>
        </p:nvPicPr>
        <p:blipFill>
          <a:blip r:embed="rId13"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spTree>
    <p:extLst>
      <p:ext uri="{BB962C8B-B14F-4D97-AF65-F5344CB8AC3E}">
        <p14:creationId xmlns:p14="http://schemas.microsoft.com/office/powerpoint/2010/main" val="227939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25" y="273062"/>
            <a:ext cx="8307387" cy="889001"/>
          </a:xfrm>
        </p:spPr>
        <p:txBody>
          <a:bodyPr/>
          <a:lstStyle/>
          <a:p>
            <a:r>
              <a:rPr lang="en-US" dirty="0" smtClean="0"/>
              <a:t>What is the Intel</a:t>
            </a:r>
            <a:r>
              <a:rPr lang="en-US" baseline="30000" dirty="0" smtClean="0"/>
              <a:t>®</a:t>
            </a:r>
            <a:r>
              <a:rPr lang="en-US" dirty="0" smtClean="0"/>
              <a:t> Stable Image Platform Program (SIPP)?</a:t>
            </a:r>
            <a:endParaRPr lang="en-US" dirty="0"/>
          </a:p>
        </p:txBody>
      </p:sp>
      <p:sp>
        <p:nvSpPr>
          <p:cNvPr id="8" name="Rounded Rectangle 7"/>
          <p:cNvSpPr/>
          <p:nvPr/>
        </p:nvSpPr>
        <p:spPr>
          <a:xfrm>
            <a:off x="1143000" y="1447800"/>
            <a:ext cx="6858000" cy="83820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03" tIns="45700" rIns="91403" bIns="45700" rtlCol="0" anchor="ctr"/>
          <a:lstStyle/>
          <a:p>
            <a:pPr algn="ctr">
              <a:lnSpc>
                <a:spcPct val="150000"/>
              </a:lnSpc>
            </a:pPr>
            <a:r>
              <a:rPr lang="en-US" sz="1600" b="1" dirty="0">
                <a:solidFill>
                  <a:srgbClr val="000000"/>
                </a:solidFill>
              </a:rPr>
              <a:t>Aligns and stabilizes key Intel platform components &amp;</a:t>
            </a:r>
          </a:p>
          <a:p>
            <a:pPr algn="ctr">
              <a:lnSpc>
                <a:spcPct val="150000"/>
              </a:lnSpc>
            </a:pPr>
            <a:r>
              <a:rPr lang="en-US" sz="1600" b="1" dirty="0">
                <a:solidFill>
                  <a:srgbClr val="000000"/>
                </a:solidFill>
              </a:rPr>
              <a:t>Enhances software stability for 15 months</a:t>
            </a:r>
            <a:r>
              <a:rPr lang="en-US" sz="1600" b="1" baseline="30000" dirty="0">
                <a:solidFill>
                  <a:srgbClr val="000000"/>
                </a:solidFill>
              </a:rPr>
              <a:t>1</a:t>
            </a:r>
            <a:endParaRPr lang="en-US" sz="1500" baseline="30000" dirty="0">
              <a:solidFill>
                <a:srgbClr val="000000"/>
              </a:solidFill>
            </a:endParaRPr>
          </a:p>
        </p:txBody>
      </p:sp>
      <p:grpSp>
        <p:nvGrpSpPr>
          <p:cNvPr id="3" name="Group 16"/>
          <p:cNvGrpSpPr/>
          <p:nvPr/>
        </p:nvGrpSpPr>
        <p:grpSpPr>
          <a:xfrm>
            <a:off x="76200" y="2884839"/>
            <a:ext cx="4953000" cy="2372961"/>
            <a:chOff x="160482" y="2743200"/>
            <a:chExt cx="4427682" cy="2372961"/>
          </a:xfrm>
        </p:grpSpPr>
        <p:sp>
          <p:nvSpPr>
            <p:cNvPr id="7" name="Rounded Rectangle 6"/>
            <p:cNvSpPr/>
            <p:nvPr/>
          </p:nvSpPr>
          <p:spPr>
            <a:xfrm>
              <a:off x="160482" y="2743200"/>
              <a:ext cx="4427682"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56810" indent="-60299" algn="ctr">
                <a:lnSpc>
                  <a:spcPct val="150000"/>
                </a:lnSpc>
              </a:pPr>
              <a:r>
                <a:rPr lang="en-US" sz="1500" b="1" dirty="0">
                  <a:solidFill>
                    <a:srgbClr val="000000"/>
                  </a:solidFill>
                </a:rPr>
                <a:t>SIPP Platform Components:</a:t>
              </a:r>
            </a:p>
            <a:p>
              <a:pPr marL="1256810" indent="-60299">
                <a:lnSpc>
                  <a:spcPct val="150000"/>
                </a:lnSpc>
                <a:buFont typeface="Arial" pitchFamily="34" charset="0"/>
                <a:buChar char="•"/>
              </a:pPr>
              <a:r>
                <a:rPr lang="en-US" sz="1200" dirty="0">
                  <a:solidFill>
                    <a:srgbClr val="000000"/>
                  </a:solidFill>
                </a:rPr>
                <a:t>SIPP Eligible processor</a:t>
              </a:r>
            </a:p>
            <a:p>
              <a:pPr marL="1256810" indent="-60299">
                <a:lnSpc>
                  <a:spcPct val="150000"/>
                </a:lnSpc>
                <a:buFont typeface="Arial" pitchFamily="34" charset="0"/>
                <a:buChar char="•"/>
              </a:pPr>
              <a:r>
                <a:rPr lang="en-US" sz="1200" dirty="0">
                  <a:solidFill>
                    <a:srgbClr val="000000"/>
                  </a:solidFill>
                </a:rPr>
                <a:t>Intel</a:t>
              </a:r>
              <a:r>
                <a:rPr lang="en-US" sz="1200" baseline="30000" dirty="0">
                  <a:solidFill>
                    <a:srgbClr val="000000"/>
                  </a:solidFill>
                </a:rPr>
                <a:t>®</a:t>
              </a:r>
              <a:r>
                <a:rPr lang="en-US" sz="1200" dirty="0">
                  <a:solidFill>
                    <a:srgbClr val="000000"/>
                  </a:solidFill>
                </a:rPr>
                <a:t> </a:t>
              </a:r>
              <a:r>
                <a:rPr lang="en-US" sz="1200" dirty="0" err="1">
                  <a:solidFill>
                    <a:srgbClr val="000000"/>
                  </a:solidFill>
                </a:rPr>
                <a:t>Qxx</a:t>
              </a:r>
              <a:r>
                <a:rPr lang="en-US" sz="1200" dirty="0">
                  <a:solidFill>
                    <a:srgbClr val="000000"/>
                  </a:solidFill>
                </a:rPr>
                <a:t> Series Express chipset</a:t>
              </a:r>
            </a:p>
            <a:p>
              <a:pPr marL="1256810" indent="-60299">
                <a:lnSpc>
                  <a:spcPct val="150000"/>
                </a:lnSpc>
                <a:buFont typeface="Arial" pitchFamily="34" charset="0"/>
                <a:buChar char="•"/>
              </a:pPr>
              <a:r>
                <a:rPr lang="en-US" sz="1200" dirty="0">
                  <a:solidFill>
                    <a:srgbClr val="000000"/>
                  </a:solidFill>
                </a:rPr>
                <a:t>Intel LAN Controller &amp; Drivers</a:t>
              </a:r>
            </a:p>
            <a:p>
              <a:pPr marL="1256810" indent="-60299">
                <a:lnSpc>
                  <a:spcPct val="150000"/>
                </a:lnSpc>
                <a:buFont typeface="Arial" pitchFamily="34" charset="0"/>
                <a:buChar char="•"/>
              </a:pPr>
              <a:r>
                <a:rPr lang="en-US" sz="1200" dirty="0">
                  <a:solidFill>
                    <a:srgbClr val="000000"/>
                  </a:solidFill>
                </a:rPr>
                <a:t>Intel Graphics Media Accelerator &amp; Drivers</a:t>
              </a:r>
            </a:p>
            <a:p>
              <a:pPr marL="1256810" lvl="1" indent="-60299">
                <a:lnSpc>
                  <a:spcPct val="150000"/>
                </a:lnSpc>
                <a:buFont typeface="Arial" pitchFamily="34" charset="0"/>
                <a:buChar char="•"/>
              </a:pPr>
              <a:r>
                <a:rPr lang="en-US" sz="1200" dirty="0">
                  <a:solidFill>
                    <a:srgbClr val="111111"/>
                  </a:solidFill>
                </a:rPr>
                <a:t>Intel</a:t>
              </a:r>
              <a:r>
                <a:rPr lang="en-US" sz="1200" baseline="30000" dirty="0">
                  <a:solidFill>
                    <a:srgbClr val="111111"/>
                  </a:solidFill>
                </a:rPr>
                <a:t>®</a:t>
              </a:r>
              <a:r>
                <a:rPr lang="en-US" sz="1200" dirty="0">
                  <a:solidFill>
                    <a:srgbClr val="111111"/>
                  </a:solidFill>
                </a:rPr>
                <a:t> Stable Image Technology enabled in BIOS</a:t>
              </a:r>
              <a:r>
                <a:rPr lang="en-US" sz="1200" baseline="30000" dirty="0">
                  <a:solidFill>
                    <a:srgbClr val="111111"/>
                  </a:solidFill>
                </a:rPr>
                <a:t>2</a:t>
              </a:r>
              <a:endParaRPr lang="en-US" sz="1200" baseline="30000" dirty="0">
                <a:solidFill>
                  <a:srgbClr val="000000"/>
                </a:solidFill>
              </a:endParaRPr>
            </a:p>
          </p:txBody>
        </p:sp>
        <p:pic>
          <p:nvPicPr>
            <p:cNvPr id="9" name="Picture 42" descr="MCH-Generic-reflec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6173" y="3733800"/>
              <a:ext cx="592974" cy="1015282"/>
            </a:xfrm>
            <a:prstGeom prst="rect">
              <a:avLst/>
            </a:prstGeom>
            <a:noFill/>
            <a:ln w="9525">
              <a:noFill/>
              <a:miter lim="800000"/>
              <a:headEnd/>
              <a:tailEnd/>
            </a:ln>
          </p:spPr>
        </p:pic>
        <p:pic>
          <p:nvPicPr>
            <p:cNvPr id="10" name="Picture 9" descr="GenericCore-reflec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3773" y="2819400"/>
              <a:ext cx="873252" cy="1544419"/>
            </a:xfrm>
            <a:prstGeom prst="rect">
              <a:avLst/>
            </a:prstGeom>
            <a:noFill/>
            <a:ln w="9525">
              <a:noFill/>
              <a:miter lim="800000"/>
              <a:headEnd/>
              <a:tailEnd/>
            </a:ln>
          </p:spPr>
        </p:pic>
        <p:pic>
          <p:nvPicPr>
            <p:cNvPr id="14" name="Picture 10" descr="GenericPCH"/>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41664" y="4343400"/>
              <a:ext cx="429828" cy="772761"/>
            </a:xfrm>
            <a:prstGeom prst="rect">
              <a:avLst/>
            </a:prstGeom>
            <a:noFill/>
            <a:ln w="9525">
              <a:noFill/>
              <a:miter lim="800000"/>
              <a:headEnd/>
              <a:tailEnd/>
            </a:ln>
          </p:spPr>
        </p:pic>
      </p:grpSp>
      <p:grpSp>
        <p:nvGrpSpPr>
          <p:cNvPr id="4" name="Group 17"/>
          <p:cNvGrpSpPr/>
          <p:nvPr/>
        </p:nvGrpSpPr>
        <p:grpSpPr>
          <a:xfrm>
            <a:off x="5257800" y="2884839"/>
            <a:ext cx="3733800" cy="2209800"/>
            <a:chOff x="5257800" y="2743200"/>
            <a:chExt cx="3733800" cy="2209800"/>
          </a:xfrm>
        </p:grpSpPr>
        <p:sp>
          <p:nvSpPr>
            <p:cNvPr id="11" name="Rounded Rectangle 10"/>
            <p:cNvSpPr/>
            <p:nvPr/>
          </p:nvSpPr>
          <p:spPr>
            <a:xfrm>
              <a:off x="5257800" y="2743200"/>
              <a:ext cx="37338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082" indent="-111082">
                <a:lnSpc>
                  <a:spcPct val="150000"/>
                </a:lnSpc>
              </a:pPr>
              <a:r>
                <a:rPr lang="en-US" sz="1500" b="1" dirty="0">
                  <a:solidFill>
                    <a:srgbClr val="000000"/>
                  </a:solidFill>
                </a:rPr>
                <a:t>  SIPP Benefits:</a:t>
              </a:r>
            </a:p>
            <a:p>
              <a:pPr marL="111082" indent="-111082">
                <a:lnSpc>
                  <a:spcPct val="150000"/>
                </a:lnSpc>
                <a:buFont typeface="Arial" pitchFamily="34" charset="0"/>
                <a:buChar char="•"/>
              </a:pPr>
              <a:r>
                <a:rPr lang="en-US" sz="1200" dirty="0">
                  <a:solidFill>
                    <a:srgbClr val="000000"/>
                  </a:solidFill>
                </a:rPr>
                <a:t>Reduces total cost of                 ownership (TCO)</a:t>
              </a:r>
            </a:p>
            <a:p>
              <a:pPr marL="111082" indent="-111082">
                <a:lnSpc>
                  <a:spcPct val="150000"/>
                </a:lnSpc>
                <a:buFont typeface="Arial" pitchFamily="34" charset="0"/>
                <a:buChar char="•"/>
              </a:pPr>
              <a:r>
                <a:rPr lang="en-US" sz="1200" dirty="0">
                  <a:solidFill>
                    <a:srgbClr val="000000"/>
                  </a:solidFill>
                </a:rPr>
                <a:t>Increases IT                      responsiveness</a:t>
              </a:r>
            </a:p>
            <a:p>
              <a:pPr marL="111082" indent="-111082">
                <a:lnSpc>
                  <a:spcPct val="150000"/>
                </a:lnSpc>
                <a:buFont typeface="Arial" pitchFamily="34" charset="0"/>
                <a:buChar char="•"/>
              </a:pPr>
              <a:r>
                <a:rPr lang="en-US" sz="1200" dirty="0">
                  <a:solidFill>
                    <a:srgbClr val="000000"/>
                  </a:solidFill>
                </a:rPr>
                <a:t>Improves deployment                   success</a:t>
              </a:r>
            </a:p>
          </p:txBody>
        </p:sp>
        <p:pic>
          <p:nvPicPr>
            <p:cNvPr id="201730" name="Picture 2" descr="C:\Documents and Settings\lgrindst\Local Settings\Temporary Internet Files\Content.IE5\9GPGIKGI\MCj02506560000[1].wmf"/>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20000" y="3733800"/>
              <a:ext cx="1188267" cy="1143301"/>
            </a:xfrm>
            <a:prstGeom prst="rect">
              <a:avLst/>
            </a:prstGeom>
            <a:noFill/>
          </p:spPr>
        </p:pic>
        <p:pic>
          <p:nvPicPr>
            <p:cNvPr id="15" name="Picture 5" descr="C:\Documents and Settings\snrichar\Local Settings\Temp\Temporary Internet Files\Content.IE5\C3IX2B0L\MPj04383700000[1].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flipH="1">
              <a:off x="7696200" y="2895600"/>
              <a:ext cx="1024311" cy="685800"/>
            </a:xfrm>
            <a:prstGeom prst="rect">
              <a:avLst/>
            </a:prstGeom>
            <a:ln>
              <a:noFill/>
            </a:ln>
            <a:effectLst>
              <a:outerShdw blurRad="292100" dist="139700" dir="2700000" algn="tl" rotWithShape="0">
                <a:srgbClr val="333333">
                  <a:alpha val="65000"/>
                </a:srgbClr>
              </a:outerShdw>
            </a:effectLst>
          </p:spPr>
        </p:pic>
      </p:grpSp>
      <p:sp>
        <p:nvSpPr>
          <p:cNvPr id="17" name="Rounded Rectangle 16"/>
          <p:cNvSpPr/>
          <p:nvPr/>
        </p:nvSpPr>
        <p:spPr>
          <a:xfrm>
            <a:off x="1438466" y="5313716"/>
            <a:ext cx="6267070" cy="782630"/>
          </a:xfrm>
          <a:prstGeom prst="roundRect">
            <a:avLst>
              <a:gd name="adj" fmla="val 4367"/>
            </a:avLst>
          </a:prstGeom>
          <a:gradFill flip="none" rotWithShape="1">
            <a:gsLst>
              <a:gs pos="5000">
                <a:schemeClr val="accent1"/>
              </a:gs>
              <a:gs pos="95000">
                <a:schemeClr val="accent2">
                  <a:tint val="100000"/>
                  <a:shade val="100000"/>
                  <a:satMod val="100000"/>
                </a:schemeClr>
              </a:gs>
            </a:gsLst>
            <a:lin ang="5400000" scaled="1"/>
            <a:tileRect/>
          </a:gradFill>
          <a:effectLst>
            <a:outerShdw blurRad="190500" dist="25400" dir="2700000" algn="br" rotWithShape="0">
              <a:srgbClr val="000000">
                <a:alpha val="60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182786" tIns="91392" rIns="182786" bIns="91392" numCol="1" spcCol="0" rtlCol="0" fromWordArt="0" anchor="t" anchorCtr="0" forceAA="0" compatLnSpc="1">
            <a:prstTxWarp prst="textNoShape">
              <a:avLst/>
            </a:prstTxWarp>
            <a:noAutofit/>
          </a:bodyPr>
          <a:lstStyle/>
          <a:p>
            <a:pPr algn="ctr"/>
            <a:r>
              <a:rPr lang="en-US" sz="1600" dirty="0">
                <a:solidFill>
                  <a:srgbClr val="FFFFFF"/>
                </a:solidFill>
              </a:rPr>
              <a:t>Designed to help address the need for hardware platforms that support a stable image</a:t>
            </a:r>
          </a:p>
          <a:p>
            <a:pPr algn="ctr"/>
            <a:endParaRPr lang="en-US" sz="1600" dirty="0">
              <a:solidFill>
                <a:srgbClr val="FFFFFF"/>
              </a:solidFill>
            </a:endParaRPr>
          </a:p>
        </p:txBody>
      </p:sp>
      <p:pic>
        <p:nvPicPr>
          <p:cNvPr id="18" name="Picture 2" descr="C:\Users\ecampoy\AppData\Local\Temp\wzce96\2D_Diecon_Atlas_rgb.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394390" y="183315"/>
            <a:ext cx="605557" cy="635835"/>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1"/>
          <p:cNvSpPr>
            <a:spLocks noGrp="1"/>
          </p:cNvSpPr>
          <p:nvPr>
            <p:ph type="sldNum" sz="quarter" idx="4294967295"/>
          </p:nvPr>
        </p:nvSpPr>
        <p:spPr>
          <a:xfrm>
            <a:off x="-3454" y="6592390"/>
            <a:ext cx="2901776" cy="265622"/>
          </a:xfrm>
          <a:prstGeom prst="rect">
            <a:avLst/>
          </a:prstGeom>
        </p:spPr>
        <p:txBody>
          <a:bodyPr/>
          <a:lstStyle/>
          <a:p>
            <a:pPr algn="l"/>
            <a:fld id="{FD44707B-D922-47D5-BD24-D96E91B70543}" type="slidenum">
              <a:rPr lang="en-US" sz="900"/>
              <a:pPr algn="l"/>
              <a:t>69</a:t>
            </a:fld>
            <a:r>
              <a:rPr lang="en-US" sz="900" dirty="0"/>
              <a:t>	</a:t>
            </a:r>
          </a:p>
        </p:txBody>
      </p:sp>
      <p:pic>
        <p:nvPicPr>
          <p:cNvPr id="22" name="Picture 2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232169" y="6399609"/>
            <a:ext cx="557893" cy="439341"/>
          </a:xfrm>
          <a:prstGeom prst="rect">
            <a:avLst/>
          </a:prstGeom>
        </p:spPr>
      </p:pic>
      <p:pic>
        <p:nvPicPr>
          <p:cNvPr id="23" name="Picture 2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19" name="Picture 2" descr="C:\Users\mainscow\Desktop\HP Logos\HP_S_1C_PMS_2925.jpg"/>
          <p:cNvPicPr>
            <a:picLocks noChangeAspect="1" noChangeArrowheads="1"/>
          </p:cNvPicPr>
          <p:nvPr/>
        </p:nvPicPr>
        <p:blipFill>
          <a:blip r:embed="rId11"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spTree>
    <p:extLst>
      <p:ext uri="{BB962C8B-B14F-4D97-AF65-F5344CB8AC3E}">
        <p14:creationId xmlns:p14="http://schemas.microsoft.com/office/powerpoint/2010/main" val="409973848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val 27"/>
          <p:cNvSpPr/>
          <p:nvPr/>
        </p:nvSpPr>
        <p:spPr>
          <a:xfrm>
            <a:off x="446380" y="5362577"/>
            <a:ext cx="7802880" cy="1129104"/>
          </a:xfrm>
          <a:prstGeom prst="ellipse">
            <a:avLst/>
          </a:prstGeom>
          <a:gradFill flip="none" rotWithShape="1">
            <a:gsLst>
              <a:gs pos="48300">
                <a:srgbClr val="00365D">
                  <a:alpha val="53000"/>
                </a:srgbClr>
              </a:gs>
              <a:gs pos="0">
                <a:schemeClr val="tx1">
                  <a:alpha val="78000"/>
                </a:schemeClr>
              </a:gs>
              <a:gs pos="100000">
                <a:srgbClr val="0070C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78" tIns="45689" rIns="91378" bIns="45689" spcCol="0" rtlCol="0" anchor="ctr"/>
          <a:lstStyle/>
          <a:p>
            <a:pPr algn="ctr" defTabSz="913256"/>
            <a:endParaRPr lang="en-US">
              <a:solidFill>
                <a:prstClr val="white"/>
              </a:solidFill>
            </a:endParaRPr>
          </a:p>
        </p:txBody>
      </p:sp>
      <p:sp>
        <p:nvSpPr>
          <p:cNvPr id="39" name="AutoShape 6"/>
          <p:cNvSpPr>
            <a:spLocks noChangeArrowheads="1"/>
          </p:cNvSpPr>
          <p:nvPr/>
        </p:nvSpPr>
        <p:spPr bwMode="auto">
          <a:xfrm rot="5400000">
            <a:off x="2009457" y="763426"/>
            <a:ext cx="4987545" cy="5899093"/>
          </a:xfrm>
          <a:prstGeom prst="roundRect">
            <a:avLst>
              <a:gd name="adj" fmla="val 7322"/>
            </a:avLst>
          </a:prstGeom>
          <a:gradFill>
            <a:gsLst>
              <a:gs pos="0">
                <a:srgbClr val="00B0F0">
                  <a:alpha val="82000"/>
                </a:srgbClr>
              </a:gs>
              <a:gs pos="50000">
                <a:srgbClr val="00B0F0">
                  <a:alpha val="41000"/>
                </a:srgbClr>
              </a:gs>
              <a:gs pos="100000">
                <a:schemeClr val="accent1">
                  <a:gamma/>
                  <a:shade val="46275"/>
                  <a:invGamma/>
                  <a:alpha val="0"/>
                </a:schemeClr>
              </a:gs>
            </a:gsLst>
            <a:lin ang="0" scaled="0"/>
          </a:gradFill>
          <a:ln w="9525" algn="ctr">
            <a:noFill/>
            <a:round/>
            <a:headEnd/>
            <a:tailEnd/>
          </a:ln>
          <a:effectLst>
            <a:outerShdw blurRad="266700" dist="76200" dir="14640000" algn="ctr" rotWithShape="0">
              <a:srgbClr val="000000">
                <a:alpha val="43137"/>
              </a:srgbClr>
            </a:outerShdw>
          </a:effectLst>
        </p:spPr>
        <p:txBody>
          <a:bodyPr wrap="none" lIns="82572" tIns="41285" rIns="82572" bIns="41285" anchorCtr="1"/>
          <a:lstStyle/>
          <a:p>
            <a:pPr algn="ctr" defTabSz="914710" fontAlgn="base">
              <a:spcBef>
                <a:spcPct val="0"/>
              </a:spcBef>
              <a:spcAft>
                <a:spcPct val="0"/>
              </a:spcAft>
            </a:pPr>
            <a:r>
              <a:rPr lang="en-US" sz="2500" dirty="0">
                <a:solidFill>
                  <a:srgbClr val="FFFFFF"/>
                </a:solidFill>
              </a:rPr>
              <a:t>   </a:t>
            </a:r>
          </a:p>
        </p:txBody>
      </p:sp>
      <p:sp>
        <p:nvSpPr>
          <p:cNvPr id="2" name="Title 1"/>
          <p:cNvSpPr>
            <a:spLocks noGrp="1"/>
          </p:cNvSpPr>
          <p:nvPr>
            <p:ph type="title"/>
          </p:nvPr>
        </p:nvSpPr>
        <p:spPr/>
        <p:txBody>
          <a:bodyPr>
            <a:normAutofit/>
          </a:bodyPr>
          <a:lstStyle/>
          <a:p>
            <a:r>
              <a:rPr lang="en-US" dirty="0"/>
              <a:t>Leading Edge Process Technology</a:t>
            </a:r>
          </a:p>
        </p:txBody>
      </p:sp>
      <p:grpSp>
        <p:nvGrpSpPr>
          <p:cNvPr id="90" name="Group 89"/>
          <p:cNvGrpSpPr/>
          <p:nvPr/>
        </p:nvGrpSpPr>
        <p:grpSpPr>
          <a:xfrm>
            <a:off x="7527079" y="1676400"/>
            <a:ext cx="720054" cy="3124213"/>
            <a:chOff x="7527079" y="1606049"/>
            <a:chExt cx="720054" cy="3194557"/>
          </a:xfrm>
        </p:grpSpPr>
        <p:sp>
          <p:nvSpPr>
            <p:cNvPr id="54" name="Text Box 54"/>
            <p:cNvSpPr txBox="1">
              <a:spLocks noChangeArrowheads="1"/>
            </p:cNvSpPr>
            <p:nvPr/>
          </p:nvSpPr>
          <p:spPr bwMode="auto">
            <a:xfrm>
              <a:off x="7527079" y="1606049"/>
              <a:ext cx="368996" cy="298950"/>
            </a:xfrm>
            <a:prstGeom prst="rect">
              <a:avLst/>
            </a:prstGeom>
            <a:noFill/>
            <a:ln w="9525">
              <a:noFill/>
              <a:miter lim="800000"/>
              <a:headEnd/>
              <a:tailEnd/>
            </a:ln>
            <a:effectLst/>
          </p:spPr>
          <p:txBody>
            <a:bodyPr wrap="none" lIns="82597" tIns="41298" rIns="82597" bIns="41298">
              <a:spAutoFit/>
            </a:bodyPr>
            <a:lstStyle/>
            <a:p>
              <a:pPr defTabSz="913256">
                <a:defRPr/>
              </a:pPr>
              <a:r>
                <a:rPr lang="en-US" sz="1400" dirty="0">
                  <a:solidFill>
                    <a:prstClr val="white"/>
                  </a:solidFill>
                  <a:latin typeface="Neo Sans Intel" pitchFamily="34" charset="0"/>
                </a:rPr>
                <a:t>1x</a:t>
              </a:r>
            </a:p>
          </p:txBody>
        </p:sp>
        <p:sp>
          <p:nvSpPr>
            <p:cNvPr id="55" name="Text Box 55"/>
            <p:cNvSpPr txBox="1">
              <a:spLocks noChangeArrowheads="1"/>
            </p:cNvSpPr>
            <p:nvPr/>
          </p:nvSpPr>
          <p:spPr bwMode="auto">
            <a:xfrm>
              <a:off x="7527092" y="2571251"/>
              <a:ext cx="508457" cy="298950"/>
            </a:xfrm>
            <a:prstGeom prst="rect">
              <a:avLst/>
            </a:prstGeom>
            <a:noFill/>
            <a:ln w="9525">
              <a:noFill/>
              <a:miter lim="800000"/>
              <a:headEnd/>
              <a:tailEnd/>
            </a:ln>
            <a:effectLst/>
          </p:spPr>
          <p:txBody>
            <a:bodyPr wrap="none" lIns="82597" tIns="41298" rIns="82597" bIns="41298">
              <a:spAutoFit/>
            </a:bodyPr>
            <a:lstStyle/>
            <a:p>
              <a:pPr defTabSz="913256">
                <a:defRPr/>
              </a:pPr>
              <a:r>
                <a:rPr lang="en-US" sz="1400" dirty="0">
                  <a:solidFill>
                    <a:prstClr val="white"/>
                  </a:solidFill>
                  <a:latin typeface="Neo Sans Intel" pitchFamily="34" charset="0"/>
                </a:rPr>
                <a:t>0.1x</a:t>
              </a:r>
            </a:p>
          </p:txBody>
        </p:sp>
        <p:sp>
          <p:nvSpPr>
            <p:cNvPr id="56" name="Text Box 56"/>
            <p:cNvSpPr txBox="1">
              <a:spLocks noChangeArrowheads="1"/>
            </p:cNvSpPr>
            <p:nvPr/>
          </p:nvSpPr>
          <p:spPr bwMode="auto">
            <a:xfrm>
              <a:off x="7527079" y="3536452"/>
              <a:ext cx="614256" cy="298950"/>
            </a:xfrm>
            <a:prstGeom prst="rect">
              <a:avLst/>
            </a:prstGeom>
            <a:noFill/>
            <a:ln w="9525">
              <a:noFill/>
              <a:miter lim="800000"/>
              <a:headEnd/>
              <a:tailEnd/>
            </a:ln>
            <a:effectLst/>
          </p:spPr>
          <p:txBody>
            <a:bodyPr wrap="none" lIns="82597" tIns="41298" rIns="82597" bIns="41298">
              <a:spAutoFit/>
            </a:bodyPr>
            <a:lstStyle/>
            <a:p>
              <a:pPr defTabSz="913256">
                <a:defRPr/>
              </a:pPr>
              <a:r>
                <a:rPr lang="en-US" sz="1400" dirty="0">
                  <a:solidFill>
                    <a:prstClr val="white"/>
                  </a:solidFill>
                  <a:latin typeface="Neo Sans Intel" pitchFamily="34" charset="0"/>
                </a:rPr>
                <a:t>0.01x</a:t>
              </a:r>
            </a:p>
          </p:txBody>
        </p:sp>
        <p:sp>
          <p:nvSpPr>
            <p:cNvPr id="57" name="Text Box 57"/>
            <p:cNvSpPr txBox="1">
              <a:spLocks noChangeArrowheads="1"/>
            </p:cNvSpPr>
            <p:nvPr/>
          </p:nvSpPr>
          <p:spPr bwMode="auto">
            <a:xfrm>
              <a:off x="7527079" y="4501656"/>
              <a:ext cx="720054" cy="298950"/>
            </a:xfrm>
            <a:prstGeom prst="rect">
              <a:avLst/>
            </a:prstGeom>
            <a:noFill/>
            <a:ln w="9525">
              <a:noFill/>
              <a:miter lim="800000"/>
              <a:headEnd/>
              <a:tailEnd/>
            </a:ln>
            <a:effectLst/>
          </p:spPr>
          <p:txBody>
            <a:bodyPr wrap="none" lIns="82597" tIns="41298" rIns="82597" bIns="41298">
              <a:spAutoFit/>
            </a:bodyPr>
            <a:lstStyle/>
            <a:p>
              <a:pPr defTabSz="913256">
                <a:defRPr/>
              </a:pPr>
              <a:r>
                <a:rPr lang="en-US" sz="1400" dirty="0">
                  <a:solidFill>
                    <a:prstClr val="white"/>
                  </a:solidFill>
                  <a:latin typeface="Neo Sans Intel" pitchFamily="34" charset="0"/>
                </a:rPr>
                <a:t>0.001x</a:t>
              </a:r>
            </a:p>
          </p:txBody>
        </p:sp>
      </p:grpSp>
      <p:sp>
        <p:nvSpPr>
          <p:cNvPr id="61" name="Up Arrow 60"/>
          <p:cNvSpPr/>
          <p:nvPr/>
        </p:nvSpPr>
        <p:spPr bwMode="auto">
          <a:xfrm flipV="1">
            <a:off x="914400" y="1219200"/>
            <a:ext cx="858309" cy="4508174"/>
          </a:xfrm>
          <a:prstGeom prst="upArrow">
            <a:avLst>
              <a:gd name="adj1" fmla="val 50000"/>
              <a:gd name="adj2" fmla="val 38158"/>
            </a:avLst>
          </a:prstGeom>
          <a:gradFill>
            <a:gsLst>
              <a:gs pos="0">
                <a:srgbClr val="00B0F0"/>
              </a:gs>
              <a:gs pos="50000">
                <a:srgbClr val="00B0F0"/>
              </a:gs>
              <a:gs pos="100000">
                <a:srgbClr val="00B0F0">
                  <a:alpha val="0"/>
                </a:srgbClr>
              </a:gs>
            </a:gsLst>
            <a:lin ang="5400000" scaled="0"/>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vert" wrap="square" lIns="0" tIns="0" rIns="0" bIns="0" numCol="1" rtlCol="0" anchor="ctr" anchorCtr="1" compatLnSpc="1">
            <a:prstTxWarp prst="textNoShape">
              <a:avLst/>
            </a:prstTxWarp>
          </a:bodyPr>
          <a:lstStyle/>
          <a:p>
            <a:pPr algn="ctr" defTabSz="913256"/>
            <a:r>
              <a:rPr lang="en-US" sz="1600" i="1" kern="0" dirty="0">
                <a:solidFill>
                  <a:srgbClr val="FFFFFF"/>
                </a:solidFill>
                <a:latin typeface="Neo Sans Intel"/>
              </a:rPr>
              <a:t>Lower Transistor Leakage</a:t>
            </a:r>
          </a:p>
        </p:txBody>
      </p:sp>
      <p:sp>
        <p:nvSpPr>
          <p:cNvPr id="62" name="Up Arrow 61"/>
          <p:cNvSpPr/>
          <p:nvPr/>
        </p:nvSpPr>
        <p:spPr bwMode="auto">
          <a:xfrm rot="16200000" flipH="1" flipV="1">
            <a:off x="4187372" y="2442028"/>
            <a:ext cx="850080" cy="6329225"/>
          </a:xfrm>
          <a:prstGeom prst="upArrow">
            <a:avLst>
              <a:gd name="adj1" fmla="val 50000"/>
              <a:gd name="adj2" fmla="val 38158"/>
            </a:avLst>
          </a:prstGeom>
          <a:gradFill flip="none" rotWithShape="1">
            <a:gsLst>
              <a:gs pos="0">
                <a:srgbClr val="00B0F0">
                  <a:alpha val="0"/>
                </a:srgbClr>
              </a:gs>
              <a:gs pos="50000">
                <a:srgbClr val="00B0F0"/>
              </a:gs>
              <a:gs pos="100000">
                <a:srgbClr val="00B0F0"/>
              </a:gs>
            </a:gsLst>
            <a:lin ang="16200000" scaled="1"/>
            <a:tileRect/>
          </a:gradFill>
          <a:ln w="9525">
            <a:noFill/>
            <a:miter lim="800000"/>
            <a:headEnd/>
            <a:tailEnd/>
          </a:ln>
        </p:spPr>
        <p:txBody>
          <a:bodyPr rot="10800000" vert="vert" wrap="none" lIns="82597" tIns="41298" rIns="82597" bIns="41298" anchor="ctr"/>
          <a:lstStyle/>
          <a:p>
            <a:pPr algn="ctr" defTabSz="913256"/>
            <a:r>
              <a:rPr lang="en-US" sz="1600" i="1" dirty="0">
                <a:solidFill>
                  <a:prstClr val="white"/>
                </a:solidFill>
                <a:latin typeface="Neo Sans Intel" pitchFamily="34" charset="0"/>
              </a:rPr>
              <a:t>Higher Transistor Performance (Switching Speed)</a:t>
            </a:r>
          </a:p>
        </p:txBody>
      </p:sp>
      <p:sp>
        <p:nvSpPr>
          <p:cNvPr id="73" name="TextBox 9"/>
          <p:cNvSpPr txBox="1">
            <a:spLocks noChangeArrowheads="1"/>
          </p:cNvSpPr>
          <p:nvPr/>
        </p:nvSpPr>
        <p:spPr bwMode="auto">
          <a:xfrm>
            <a:off x="1503871" y="5863161"/>
            <a:ext cx="2739767" cy="288674"/>
          </a:xfrm>
          <a:prstGeom prst="rect">
            <a:avLst/>
          </a:prstGeom>
          <a:noFill/>
          <a:ln w="9525">
            <a:noFill/>
            <a:miter lim="800000"/>
            <a:headEnd/>
            <a:tailEnd/>
          </a:ln>
        </p:spPr>
        <p:txBody>
          <a:bodyPr wrap="square" lIns="117982" tIns="58990" rIns="117982" bIns="58990">
            <a:spAutoFit/>
          </a:bodyPr>
          <a:lstStyle/>
          <a:p>
            <a:pPr defTabSz="913256">
              <a:defRPr/>
            </a:pPr>
            <a:r>
              <a:rPr lang="en-US" sz="1100" dirty="0">
                <a:solidFill>
                  <a:prstClr val="white"/>
                </a:solidFill>
                <a:effectLst>
                  <a:outerShdw blurRad="38100" dist="38100" dir="2700000" algn="tl">
                    <a:srgbClr val="000000">
                      <a:alpha val="43137"/>
                    </a:srgbClr>
                  </a:outerShdw>
                </a:effectLst>
                <a:latin typeface="Neo Sans Intel" pitchFamily="34" charset="0"/>
              </a:rPr>
              <a:t>Source: Intel</a:t>
            </a:r>
          </a:p>
        </p:txBody>
      </p:sp>
      <p:sp>
        <p:nvSpPr>
          <p:cNvPr id="74" name="TextBox 73"/>
          <p:cNvSpPr txBox="1"/>
          <p:nvPr/>
        </p:nvSpPr>
        <p:spPr>
          <a:xfrm>
            <a:off x="6238832" y="4859012"/>
            <a:ext cx="946110" cy="283643"/>
          </a:xfrm>
          <a:prstGeom prst="rect">
            <a:avLst/>
          </a:prstGeom>
          <a:noFill/>
        </p:spPr>
        <p:txBody>
          <a:bodyPr wrap="none" lIns="82597" tIns="41298" rIns="82597" bIns="41298" rtlCol="0">
            <a:spAutoFit/>
          </a:bodyPr>
          <a:lstStyle/>
          <a:p>
            <a:pPr defTabSz="913256"/>
            <a:r>
              <a:rPr lang="en-US" sz="1300" dirty="0">
                <a:solidFill>
                  <a:prstClr val="white"/>
                </a:solidFill>
                <a:latin typeface="Neo Sans Intel" pitchFamily="34" charset="0"/>
              </a:rPr>
              <a:t>* projected</a:t>
            </a:r>
          </a:p>
        </p:txBody>
      </p:sp>
      <p:grpSp>
        <p:nvGrpSpPr>
          <p:cNvPr id="67" name="Group 66"/>
          <p:cNvGrpSpPr/>
          <p:nvPr/>
        </p:nvGrpSpPr>
        <p:grpSpPr>
          <a:xfrm>
            <a:off x="2206470" y="1371600"/>
            <a:ext cx="4216724" cy="3581400"/>
            <a:chOff x="1905000" y="1193032"/>
            <a:chExt cx="4216724" cy="3767074"/>
          </a:xfrm>
        </p:grpSpPr>
        <p:sp>
          <p:nvSpPr>
            <p:cNvPr id="68" name="Text Box 4"/>
            <p:cNvSpPr txBox="1">
              <a:spLocks noChangeArrowheads="1"/>
            </p:cNvSpPr>
            <p:nvPr/>
          </p:nvSpPr>
          <p:spPr bwMode="auto">
            <a:xfrm>
              <a:off x="4471681" y="1193032"/>
              <a:ext cx="777762" cy="360507"/>
            </a:xfrm>
            <a:prstGeom prst="rect">
              <a:avLst/>
            </a:prstGeom>
            <a:noFill/>
            <a:ln w="50800" algn="ctr">
              <a:noFill/>
              <a:miter lim="800000"/>
              <a:headEnd/>
              <a:tailEnd/>
            </a:ln>
            <a:effectLst/>
          </p:spPr>
          <p:txBody>
            <a:bodyPr wrap="none" lIns="82597" tIns="41298" rIns="82597" bIns="41298">
              <a:spAutoFit/>
            </a:bodyPr>
            <a:lstStyle/>
            <a:p>
              <a:pPr algn="ctr" defTabSz="990883">
                <a:defRPr/>
              </a:pPr>
              <a:r>
                <a:rPr lang="en-US" dirty="0">
                  <a:solidFill>
                    <a:srgbClr val="A6CE39"/>
                  </a:solidFill>
                  <a:latin typeface="Neo Sans Intel Medium" pitchFamily="34" charset="0"/>
                </a:rPr>
                <a:t>32nm</a:t>
              </a:r>
            </a:p>
          </p:txBody>
        </p:sp>
        <p:sp>
          <p:nvSpPr>
            <p:cNvPr id="69" name="Text Box 5"/>
            <p:cNvSpPr txBox="1">
              <a:spLocks noChangeArrowheads="1"/>
            </p:cNvSpPr>
            <p:nvPr/>
          </p:nvSpPr>
          <p:spPr bwMode="auto">
            <a:xfrm>
              <a:off x="3539930" y="1193032"/>
              <a:ext cx="777762" cy="360507"/>
            </a:xfrm>
            <a:prstGeom prst="rect">
              <a:avLst/>
            </a:prstGeom>
            <a:noFill/>
            <a:ln w="50800" algn="ctr">
              <a:noFill/>
              <a:miter lim="800000"/>
              <a:headEnd/>
              <a:tailEnd/>
            </a:ln>
            <a:effectLst/>
          </p:spPr>
          <p:txBody>
            <a:bodyPr wrap="none" lIns="82597" tIns="41298" rIns="82597" bIns="41298">
              <a:spAutoFit/>
            </a:bodyPr>
            <a:lstStyle/>
            <a:p>
              <a:pPr algn="ctr" defTabSz="990883">
                <a:defRPr/>
              </a:pPr>
              <a:r>
                <a:rPr lang="en-US" dirty="0">
                  <a:solidFill>
                    <a:srgbClr val="00AEEF">
                      <a:lumMod val="60000"/>
                      <a:lumOff val="40000"/>
                    </a:srgbClr>
                  </a:solidFill>
                  <a:latin typeface="Neo Sans Intel Medium" pitchFamily="34" charset="0"/>
                </a:rPr>
                <a:t>45nm</a:t>
              </a:r>
            </a:p>
          </p:txBody>
        </p:sp>
        <p:sp>
          <p:nvSpPr>
            <p:cNvPr id="70" name="Text Box 65"/>
            <p:cNvSpPr txBox="1">
              <a:spLocks noChangeArrowheads="1"/>
            </p:cNvSpPr>
            <p:nvPr/>
          </p:nvSpPr>
          <p:spPr bwMode="auto">
            <a:xfrm>
              <a:off x="2535431" y="1193032"/>
              <a:ext cx="777762" cy="360507"/>
            </a:xfrm>
            <a:prstGeom prst="rect">
              <a:avLst/>
            </a:prstGeom>
            <a:noFill/>
            <a:ln w="50800" algn="ctr">
              <a:noFill/>
              <a:miter lim="800000"/>
              <a:headEnd/>
              <a:tailEnd/>
            </a:ln>
            <a:effectLst/>
          </p:spPr>
          <p:txBody>
            <a:bodyPr wrap="none" lIns="82597" tIns="41298" rIns="82597" bIns="41298">
              <a:spAutoFit/>
            </a:bodyPr>
            <a:lstStyle/>
            <a:p>
              <a:pPr algn="ctr" defTabSz="990883">
                <a:defRPr/>
              </a:pPr>
              <a:r>
                <a:rPr lang="en-US" dirty="0">
                  <a:solidFill>
                    <a:srgbClr val="F37021"/>
                  </a:solidFill>
                  <a:latin typeface="Neo Sans Intel Medium" pitchFamily="34" charset="0"/>
                </a:rPr>
                <a:t>65nm</a:t>
              </a:r>
            </a:p>
          </p:txBody>
        </p:sp>
        <p:sp>
          <p:nvSpPr>
            <p:cNvPr id="71" name="Text Box 15"/>
            <p:cNvSpPr txBox="1">
              <a:spLocks noChangeArrowheads="1"/>
            </p:cNvSpPr>
            <p:nvPr/>
          </p:nvSpPr>
          <p:spPr bwMode="auto">
            <a:xfrm>
              <a:off x="5344172" y="1193032"/>
              <a:ext cx="777552" cy="379087"/>
            </a:xfrm>
            <a:prstGeom prst="rect">
              <a:avLst/>
            </a:prstGeom>
            <a:noFill/>
            <a:ln w="9525">
              <a:noFill/>
              <a:miter lim="800000"/>
              <a:headEnd/>
              <a:tailEnd/>
            </a:ln>
            <a:effectLst/>
          </p:spPr>
          <p:txBody>
            <a:bodyPr wrap="none" lIns="82597" tIns="41298" rIns="82597" bIns="41298">
              <a:spAutoFit/>
            </a:bodyPr>
            <a:lstStyle/>
            <a:p>
              <a:pPr algn="ctr" defTabSz="913256">
                <a:defRPr/>
              </a:pPr>
              <a:r>
                <a:rPr lang="en-US" dirty="0" smtClean="0">
                  <a:solidFill>
                    <a:srgbClr val="FFC000"/>
                  </a:solidFill>
                  <a:latin typeface="Neo Sans Intel Medium" pitchFamily="34" charset="0"/>
                </a:rPr>
                <a:t>22nm</a:t>
              </a:r>
              <a:endParaRPr lang="en-US" dirty="0">
                <a:solidFill>
                  <a:srgbClr val="FFC000"/>
                </a:solidFill>
                <a:latin typeface="Neo Sans Intel Medium" pitchFamily="34" charset="0"/>
              </a:endParaRPr>
            </a:p>
          </p:txBody>
        </p:sp>
        <p:sp>
          <p:nvSpPr>
            <p:cNvPr id="72" name="AutoShape 24"/>
            <p:cNvSpPr>
              <a:spLocks noChangeArrowheads="1"/>
            </p:cNvSpPr>
            <p:nvPr/>
          </p:nvSpPr>
          <p:spPr bwMode="auto">
            <a:xfrm rot="17746553" flipH="1">
              <a:off x="3032762" y="1663801"/>
              <a:ext cx="964955" cy="2279715"/>
            </a:xfrm>
            <a:prstGeom prst="downArrow">
              <a:avLst>
                <a:gd name="adj1" fmla="val 50000"/>
                <a:gd name="adj2" fmla="val 28928"/>
              </a:avLst>
            </a:prstGeom>
            <a:gradFill flip="none" rotWithShape="1">
              <a:gsLst>
                <a:gs pos="0">
                  <a:srgbClr val="00B0F0">
                    <a:alpha val="77000"/>
                  </a:srgbClr>
                </a:gs>
                <a:gs pos="50000">
                  <a:srgbClr val="00B0F0">
                    <a:alpha val="63000"/>
                  </a:srgbClr>
                </a:gs>
                <a:gs pos="100000">
                  <a:srgbClr val="00B0F0">
                    <a:alpha val="0"/>
                  </a:srgbClr>
                </a:gs>
              </a:gsLst>
              <a:lin ang="16200000" scaled="1"/>
              <a:tileRect/>
            </a:gradFill>
            <a:ln w="9525">
              <a:noFill/>
              <a:miter lim="800000"/>
              <a:headEnd/>
              <a:tailEnd/>
            </a:ln>
          </p:spPr>
          <p:txBody>
            <a:bodyPr rot="10800000" wrap="none" lIns="82597" tIns="41298" rIns="82597" bIns="41298" anchor="ctr"/>
            <a:lstStyle/>
            <a:p>
              <a:pPr defTabSz="913256">
                <a:defRPr/>
              </a:pPr>
              <a:endParaRPr lang="en-US" sz="2400" dirty="0">
                <a:solidFill>
                  <a:prstClr val="black"/>
                </a:solidFill>
              </a:endParaRPr>
            </a:p>
          </p:txBody>
        </p:sp>
        <p:grpSp>
          <p:nvGrpSpPr>
            <p:cNvPr id="75" name="Group 29"/>
            <p:cNvGrpSpPr/>
            <p:nvPr/>
          </p:nvGrpSpPr>
          <p:grpSpPr>
            <a:xfrm>
              <a:off x="1905000" y="1673935"/>
              <a:ext cx="3813330" cy="3286171"/>
              <a:chOff x="2669084" y="2010626"/>
              <a:chExt cx="3299182" cy="2934370"/>
            </a:xfrm>
          </p:grpSpPr>
          <p:sp>
            <p:nvSpPr>
              <p:cNvPr id="76" name="Freeform 28"/>
              <p:cNvSpPr>
                <a:spLocks/>
              </p:cNvSpPr>
              <p:nvPr/>
            </p:nvSpPr>
            <p:spPr bwMode="auto">
              <a:xfrm>
                <a:off x="3374835" y="2017022"/>
                <a:ext cx="1078806" cy="1562719"/>
              </a:xfrm>
              <a:custGeom>
                <a:avLst/>
                <a:gdLst/>
                <a:ahLst/>
                <a:cxnLst>
                  <a:cxn ang="0">
                    <a:pos x="0" y="1408"/>
                  </a:cxn>
                  <a:cxn ang="0">
                    <a:pos x="237" y="1134"/>
                  </a:cxn>
                  <a:cxn ang="0">
                    <a:pos x="449" y="869"/>
                  </a:cxn>
                  <a:cxn ang="0">
                    <a:pos x="577" y="695"/>
                  </a:cxn>
                  <a:cxn ang="0">
                    <a:pos x="695" y="521"/>
                  </a:cxn>
                  <a:cxn ang="0">
                    <a:pos x="841" y="284"/>
                  </a:cxn>
                  <a:cxn ang="0">
                    <a:pos x="932" y="119"/>
                  </a:cxn>
                  <a:cxn ang="0">
                    <a:pos x="996" y="0"/>
                  </a:cxn>
                </a:cxnLst>
                <a:rect l="0" t="0" r="r" b="b"/>
                <a:pathLst>
                  <a:path w="996" h="1408">
                    <a:moveTo>
                      <a:pt x="0" y="1408"/>
                    </a:moveTo>
                    <a:cubicBezTo>
                      <a:pt x="40" y="1362"/>
                      <a:pt x="162" y="1224"/>
                      <a:pt x="237" y="1134"/>
                    </a:cubicBezTo>
                    <a:cubicBezTo>
                      <a:pt x="312" y="1044"/>
                      <a:pt x="392" y="942"/>
                      <a:pt x="449" y="869"/>
                    </a:cubicBezTo>
                    <a:cubicBezTo>
                      <a:pt x="506" y="796"/>
                      <a:pt x="536" y="753"/>
                      <a:pt x="577" y="695"/>
                    </a:cubicBezTo>
                    <a:cubicBezTo>
                      <a:pt x="618" y="637"/>
                      <a:pt x="651" y="589"/>
                      <a:pt x="695" y="521"/>
                    </a:cubicBezTo>
                    <a:cubicBezTo>
                      <a:pt x="739" y="453"/>
                      <a:pt x="802" y="351"/>
                      <a:pt x="841" y="284"/>
                    </a:cubicBezTo>
                    <a:cubicBezTo>
                      <a:pt x="880" y="217"/>
                      <a:pt x="906" y="166"/>
                      <a:pt x="932" y="119"/>
                    </a:cubicBezTo>
                    <a:cubicBezTo>
                      <a:pt x="958" y="72"/>
                      <a:pt x="983" y="25"/>
                      <a:pt x="996" y="0"/>
                    </a:cubicBezTo>
                  </a:path>
                </a:pathLst>
              </a:custGeom>
              <a:noFill/>
              <a:ln w="88900" cap="rnd" cmpd="sng">
                <a:solidFill>
                  <a:schemeClr val="accent1">
                    <a:lumMod val="60000"/>
                    <a:lumOff val="40000"/>
                  </a:schemeClr>
                </a:solidFill>
                <a:round/>
                <a:headEnd/>
                <a:tailEnd/>
              </a:ln>
              <a:effectLst>
                <a:outerShdw blurRad="50800" dist="38100" dir="2700000" algn="tl" rotWithShape="0">
                  <a:prstClr val="black">
                    <a:alpha val="40000"/>
                  </a:prstClr>
                </a:outerShdw>
              </a:effectLst>
            </p:spPr>
            <p:txBody>
              <a:bodyPr/>
              <a:lstStyle/>
              <a:p>
                <a:pPr>
                  <a:defRPr/>
                </a:pPr>
                <a:endParaRPr lang="en-US" sz="2600" dirty="0">
                  <a:solidFill>
                    <a:prstClr val="white"/>
                  </a:solidFill>
                  <a:latin typeface="Neo Sans Intel"/>
                  <a:cs typeface="Arial"/>
                </a:endParaRPr>
              </a:p>
            </p:txBody>
          </p:sp>
          <p:sp>
            <p:nvSpPr>
              <p:cNvPr id="77" name="Freeform 60"/>
              <p:cNvSpPr>
                <a:spLocks/>
              </p:cNvSpPr>
              <p:nvPr/>
            </p:nvSpPr>
            <p:spPr bwMode="auto">
              <a:xfrm>
                <a:off x="2669084" y="2017022"/>
                <a:ext cx="908640" cy="1262608"/>
              </a:xfrm>
              <a:custGeom>
                <a:avLst/>
                <a:gdLst/>
                <a:ahLst/>
                <a:cxnLst>
                  <a:cxn ang="0">
                    <a:pos x="0" y="1408"/>
                  </a:cxn>
                  <a:cxn ang="0">
                    <a:pos x="237" y="1134"/>
                  </a:cxn>
                  <a:cxn ang="0">
                    <a:pos x="449" y="869"/>
                  </a:cxn>
                  <a:cxn ang="0">
                    <a:pos x="577" y="695"/>
                  </a:cxn>
                  <a:cxn ang="0">
                    <a:pos x="695" y="521"/>
                  </a:cxn>
                  <a:cxn ang="0">
                    <a:pos x="841" y="284"/>
                  </a:cxn>
                  <a:cxn ang="0">
                    <a:pos x="932" y="119"/>
                  </a:cxn>
                  <a:cxn ang="0">
                    <a:pos x="996" y="0"/>
                  </a:cxn>
                </a:cxnLst>
                <a:rect l="0" t="0" r="r" b="b"/>
                <a:pathLst>
                  <a:path w="996" h="1408">
                    <a:moveTo>
                      <a:pt x="0" y="1408"/>
                    </a:moveTo>
                    <a:cubicBezTo>
                      <a:pt x="40" y="1362"/>
                      <a:pt x="162" y="1224"/>
                      <a:pt x="237" y="1134"/>
                    </a:cubicBezTo>
                    <a:cubicBezTo>
                      <a:pt x="312" y="1044"/>
                      <a:pt x="392" y="942"/>
                      <a:pt x="449" y="869"/>
                    </a:cubicBezTo>
                    <a:cubicBezTo>
                      <a:pt x="506" y="796"/>
                      <a:pt x="536" y="753"/>
                      <a:pt x="577" y="695"/>
                    </a:cubicBezTo>
                    <a:cubicBezTo>
                      <a:pt x="618" y="637"/>
                      <a:pt x="651" y="589"/>
                      <a:pt x="695" y="521"/>
                    </a:cubicBezTo>
                    <a:cubicBezTo>
                      <a:pt x="739" y="453"/>
                      <a:pt x="802" y="351"/>
                      <a:pt x="841" y="284"/>
                    </a:cubicBezTo>
                    <a:cubicBezTo>
                      <a:pt x="880" y="217"/>
                      <a:pt x="906" y="166"/>
                      <a:pt x="932" y="119"/>
                    </a:cubicBezTo>
                    <a:cubicBezTo>
                      <a:pt x="958" y="72"/>
                      <a:pt x="983" y="25"/>
                      <a:pt x="996" y="0"/>
                    </a:cubicBezTo>
                  </a:path>
                </a:pathLst>
              </a:custGeom>
              <a:noFill/>
              <a:ln w="88900" cap="rnd" cmpd="sng">
                <a:solidFill>
                  <a:schemeClr val="accent4"/>
                </a:solidFill>
                <a:round/>
                <a:headEnd/>
                <a:tailEnd/>
              </a:ln>
              <a:effectLst>
                <a:outerShdw blurRad="50800" dist="38100" dir="2700000" algn="tl" rotWithShape="0">
                  <a:prstClr val="black">
                    <a:alpha val="40000"/>
                  </a:prstClr>
                </a:outerShdw>
              </a:effectLst>
            </p:spPr>
            <p:txBody>
              <a:bodyPr/>
              <a:lstStyle/>
              <a:p>
                <a:pPr>
                  <a:defRPr/>
                </a:pPr>
                <a:endParaRPr lang="en-US" sz="2600" dirty="0">
                  <a:solidFill>
                    <a:prstClr val="white"/>
                  </a:solidFill>
                  <a:latin typeface="Neo Sans Intel"/>
                  <a:cs typeface="Arial"/>
                </a:endParaRPr>
              </a:p>
            </p:txBody>
          </p:sp>
          <p:sp>
            <p:nvSpPr>
              <p:cNvPr id="78" name="Freeform 60"/>
              <p:cNvSpPr>
                <a:spLocks/>
              </p:cNvSpPr>
              <p:nvPr/>
            </p:nvSpPr>
            <p:spPr bwMode="auto">
              <a:xfrm>
                <a:off x="2900340" y="2010628"/>
                <a:ext cx="2408666" cy="2595921"/>
              </a:xfrm>
              <a:custGeom>
                <a:avLst/>
                <a:gdLst>
                  <a:gd name="T0" fmla="*/ 0 w 996"/>
                  <a:gd name="T1" fmla="*/ 1408 h 1408"/>
                  <a:gd name="T2" fmla="*/ 237 w 996"/>
                  <a:gd name="T3" fmla="*/ 1134 h 1408"/>
                  <a:gd name="T4" fmla="*/ 449 w 996"/>
                  <a:gd name="T5" fmla="*/ 869 h 1408"/>
                  <a:gd name="T6" fmla="*/ 577 w 996"/>
                  <a:gd name="T7" fmla="*/ 695 h 1408"/>
                  <a:gd name="T8" fmla="*/ 695 w 996"/>
                  <a:gd name="T9" fmla="*/ 521 h 1408"/>
                  <a:gd name="T10" fmla="*/ 841 w 996"/>
                  <a:gd name="T11" fmla="*/ 284 h 1408"/>
                  <a:gd name="T12" fmla="*/ 932 w 996"/>
                  <a:gd name="T13" fmla="*/ 119 h 1408"/>
                  <a:gd name="T14" fmla="*/ 996 w 996"/>
                  <a:gd name="T15" fmla="*/ 0 h 1408"/>
                  <a:gd name="T16" fmla="*/ 0 60000 65536"/>
                  <a:gd name="T17" fmla="*/ 0 60000 65536"/>
                  <a:gd name="T18" fmla="*/ 0 60000 65536"/>
                  <a:gd name="T19" fmla="*/ 0 60000 65536"/>
                  <a:gd name="T20" fmla="*/ 0 60000 65536"/>
                  <a:gd name="T21" fmla="*/ 0 60000 65536"/>
                  <a:gd name="T22" fmla="*/ 0 60000 65536"/>
                  <a:gd name="T23" fmla="*/ 0 60000 65536"/>
                  <a:gd name="T24" fmla="*/ 0 w 996"/>
                  <a:gd name="T25" fmla="*/ 0 h 1408"/>
                  <a:gd name="T26" fmla="*/ 996 w 996"/>
                  <a:gd name="T27" fmla="*/ 1408 h 1408"/>
                  <a:gd name="connsiteX0" fmla="*/ 0 w 31745"/>
                  <a:gd name="connsiteY0" fmla="*/ 53740 h 53740"/>
                  <a:gd name="connsiteX1" fmla="*/ 2380 w 31745"/>
                  <a:gd name="connsiteY1" fmla="*/ 51794 h 53740"/>
                  <a:gd name="connsiteX2" fmla="*/ 4508 w 31745"/>
                  <a:gd name="connsiteY2" fmla="*/ 49912 h 53740"/>
                  <a:gd name="connsiteX3" fmla="*/ 5793 w 31745"/>
                  <a:gd name="connsiteY3" fmla="*/ 48676 h 53740"/>
                  <a:gd name="connsiteX4" fmla="*/ 6978 w 31745"/>
                  <a:gd name="connsiteY4" fmla="*/ 47440 h 53740"/>
                  <a:gd name="connsiteX5" fmla="*/ 8444 w 31745"/>
                  <a:gd name="connsiteY5" fmla="*/ 45757 h 53740"/>
                  <a:gd name="connsiteX6" fmla="*/ 9357 w 31745"/>
                  <a:gd name="connsiteY6" fmla="*/ 44585 h 53740"/>
                  <a:gd name="connsiteX7" fmla="*/ 31745 w 31745"/>
                  <a:gd name="connsiteY7" fmla="*/ 0 h 53740"/>
                  <a:gd name="connsiteX0" fmla="*/ 0 w 31745"/>
                  <a:gd name="connsiteY0" fmla="*/ 53740 h 53740"/>
                  <a:gd name="connsiteX1" fmla="*/ 2380 w 31745"/>
                  <a:gd name="connsiteY1" fmla="*/ 51794 h 53740"/>
                  <a:gd name="connsiteX2" fmla="*/ 4508 w 31745"/>
                  <a:gd name="connsiteY2" fmla="*/ 49912 h 53740"/>
                  <a:gd name="connsiteX3" fmla="*/ 5793 w 31745"/>
                  <a:gd name="connsiteY3" fmla="*/ 48676 h 53740"/>
                  <a:gd name="connsiteX4" fmla="*/ 6978 w 31745"/>
                  <a:gd name="connsiteY4" fmla="*/ 47440 h 53740"/>
                  <a:gd name="connsiteX5" fmla="*/ 8444 w 31745"/>
                  <a:gd name="connsiteY5" fmla="*/ 45757 h 53740"/>
                  <a:gd name="connsiteX6" fmla="*/ 26454 w 31745"/>
                  <a:gd name="connsiteY6" fmla="*/ 14068 h 53740"/>
                  <a:gd name="connsiteX7" fmla="*/ 31745 w 31745"/>
                  <a:gd name="connsiteY7" fmla="*/ 0 h 53740"/>
                  <a:gd name="connsiteX0" fmla="*/ 0 w 31745"/>
                  <a:gd name="connsiteY0" fmla="*/ 53740 h 53740"/>
                  <a:gd name="connsiteX1" fmla="*/ 2380 w 31745"/>
                  <a:gd name="connsiteY1" fmla="*/ 51794 h 53740"/>
                  <a:gd name="connsiteX2" fmla="*/ 4508 w 31745"/>
                  <a:gd name="connsiteY2" fmla="*/ 49912 h 53740"/>
                  <a:gd name="connsiteX3" fmla="*/ 5793 w 31745"/>
                  <a:gd name="connsiteY3" fmla="*/ 48676 h 53740"/>
                  <a:gd name="connsiteX4" fmla="*/ 6978 w 31745"/>
                  <a:gd name="connsiteY4" fmla="*/ 47440 h 53740"/>
                  <a:gd name="connsiteX5" fmla="*/ 8444 w 31745"/>
                  <a:gd name="connsiteY5" fmla="*/ 45757 h 53740"/>
                  <a:gd name="connsiteX6" fmla="*/ 26288 w 31745"/>
                  <a:gd name="connsiteY6" fmla="*/ 14831 h 53740"/>
                  <a:gd name="connsiteX7" fmla="*/ 31745 w 31745"/>
                  <a:gd name="connsiteY7" fmla="*/ 0 h 53740"/>
                  <a:gd name="connsiteX0" fmla="*/ 0 w 31745"/>
                  <a:gd name="connsiteY0" fmla="*/ 53740 h 53740"/>
                  <a:gd name="connsiteX1" fmla="*/ 2380 w 31745"/>
                  <a:gd name="connsiteY1" fmla="*/ 51794 h 53740"/>
                  <a:gd name="connsiteX2" fmla="*/ 4508 w 31745"/>
                  <a:gd name="connsiteY2" fmla="*/ 49912 h 53740"/>
                  <a:gd name="connsiteX3" fmla="*/ 5793 w 31745"/>
                  <a:gd name="connsiteY3" fmla="*/ 48676 h 53740"/>
                  <a:gd name="connsiteX4" fmla="*/ 6978 w 31745"/>
                  <a:gd name="connsiteY4" fmla="*/ 47440 h 53740"/>
                  <a:gd name="connsiteX5" fmla="*/ 17242 w 31745"/>
                  <a:gd name="connsiteY5" fmla="*/ 33042 h 53740"/>
                  <a:gd name="connsiteX6" fmla="*/ 26288 w 31745"/>
                  <a:gd name="connsiteY6" fmla="*/ 14831 h 53740"/>
                  <a:gd name="connsiteX7" fmla="*/ 31745 w 31745"/>
                  <a:gd name="connsiteY7" fmla="*/ 0 h 53740"/>
                  <a:gd name="connsiteX0" fmla="*/ 0 w 31745"/>
                  <a:gd name="connsiteY0" fmla="*/ 53740 h 53740"/>
                  <a:gd name="connsiteX1" fmla="*/ 2380 w 31745"/>
                  <a:gd name="connsiteY1" fmla="*/ 51794 h 53740"/>
                  <a:gd name="connsiteX2" fmla="*/ 4508 w 31745"/>
                  <a:gd name="connsiteY2" fmla="*/ 49912 h 53740"/>
                  <a:gd name="connsiteX3" fmla="*/ 5793 w 31745"/>
                  <a:gd name="connsiteY3" fmla="*/ 48676 h 53740"/>
                  <a:gd name="connsiteX4" fmla="*/ 10630 w 31745"/>
                  <a:gd name="connsiteY4" fmla="*/ 43117 h 53740"/>
                  <a:gd name="connsiteX5" fmla="*/ 17242 w 31745"/>
                  <a:gd name="connsiteY5" fmla="*/ 33042 h 53740"/>
                  <a:gd name="connsiteX6" fmla="*/ 26288 w 31745"/>
                  <a:gd name="connsiteY6" fmla="*/ 14831 h 53740"/>
                  <a:gd name="connsiteX7" fmla="*/ 31745 w 31745"/>
                  <a:gd name="connsiteY7" fmla="*/ 0 h 53740"/>
                  <a:gd name="connsiteX0" fmla="*/ 0 w 31745"/>
                  <a:gd name="connsiteY0" fmla="*/ 53740 h 53740"/>
                  <a:gd name="connsiteX1" fmla="*/ 2380 w 31745"/>
                  <a:gd name="connsiteY1" fmla="*/ 51794 h 53740"/>
                  <a:gd name="connsiteX2" fmla="*/ 4508 w 31745"/>
                  <a:gd name="connsiteY2" fmla="*/ 49912 h 53740"/>
                  <a:gd name="connsiteX3" fmla="*/ 5793 w 31745"/>
                  <a:gd name="connsiteY3" fmla="*/ 48676 h 53740"/>
                  <a:gd name="connsiteX4" fmla="*/ 10630 w 31745"/>
                  <a:gd name="connsiteY4" fmla="*/ 43117 h 53740"/>
                  <a:gd name="connsiteX5" fmla="*/ 20700 w 31745"/>
                  <a:gd name="connsiteY5" fmla="*/ 27479 h 53740"/>
                  <a:gd name="connsiteX6" fmla="*/ 26288 w 31745"/>
                  <a:gd name="connsiteY6" fmla="*/ 14831 h 53740"/>
                  <a:gd name="connsiteX7" fmla="*/ 31745 w 31745"/>
                  <a:gd name="connsiteY7" fmla="*/ 0 h 53740"/>
                  <a:gd name="connsiteX0" fmla="*/ 0 w 31745"/>
                  <a:gd name="connsiteY0" fmla="*/ 53740 h 53740"/>
                  <a:gd name="connsiteX1" fmla="*/ 2380 w 31745"/>
                  <a:gd name="connsiteY1" fmla="*/ 51794 h 53740"/>
                  <a:gd name="connsiteX2" fmla="*/ 5793 w 31745"/>
                  <a:gd name="connsiteY2" fmla="*/ 48676 h 53740"/>
                  <a:gd name="connsiteX3" fmla="*/ 10630 w 31745"/>
                  <a:gd name="connsiteY3" fmla="*/ 43117 h 53740"/>
                  <a:gd name="connsiteX4" fmla="*/ 20700 w 31745"/>
                  <a:gd name="connsiteY4" fmla="*/ 27479 h 53740"/>
                  <a:gd name="connsiteX5" fmla="*/ 26288 w 31745"/>
                  <a:gd name="connsiteY5" fmla="*/ 14831 h 53740"/>
                  <a:gd name="connsiteX6" fmla="*/ 31745 w 31745"/>
                  <a:gd name="connsiteY6" fmla="*/ 0 h 53740"/>
                  <a:gd name="connsiteX0" fmla="*/ 0 w 31745"/>
                  <a:gd name="connsiteY0" fmla="*/ 53740 h 53740"/>
                  <a:gd name="connsiteX1" fmla="*/ 2380 w 31745"/>
                  <a:gd name="connsiteY1" fmla="*/ 51794 h 53740"/>
                  <a:gd name="connsiteX2" fmla="*/ 5793 w 31745"/>
                  <a:gd name="connsiteY2" fmla="*/ 48676 h 53740"/>
                  <a:gd name="connsiteX3" fmla="*/ 13742 w 31745"/>
                  <a:gd name="connsiteY3" fmla="*/ 39143 h 53740"/>
                  <a:gd name="connsiteX4" fmla="*/ 20700 w 31745"/>
                  <a:gd name="connsiteY4" fmla="*/ 27479 h 53740"/>
                  <a:gd name="connsiteX5" fmla="*/ 26288 w 31745"/>
                  <a:gd name="connsiteY5" fmla="*/ 14831 h 53740"/>
                  <a:gd name="connsiteX6" fmla="*/ 31745 w 31745"/>
                  <a:gd name="connsiteY6" fmla="*/ 0 h 53740"/>
                  <a:gd name="connsiteX0" fmla="*/ 0 w 31745"/>
                  <a:gd name="connsiteY0" fmla="*/ 53740 h 53740"/>
                  <a:gd name="connsiteX1" fmla="*/ 5793 w 31745"/>
                  <a:gd name="connsiteY1" fmla="*/ 48676 h 53740"/>
                  <a:gd name="connsiteX2" fmla="*/ 13742 w 31745"/>
                  <a:gd name="connsiteY2" fmla="*/ 39143 h 53740"/>
                  <a:gd name="connsiteX3" fmla="*/ 20700 w 31745"/>
                  <a:gd name="connsiteY3" fmla="*/ 27479 h 53740"/>
                  <a:gd name="connsiteX4" fmla="*/ 26288 w 31745"/>
                  <a:gd name="connsiteY4" fmla="*/ 14831 h 53740"/>
                  <a:gd name="connsiteX5" fmla="*/ 31745 w 31745"/>
                  <a:gd name="connsiteY5" fmla="*/ 0 h 53740"/>
                  <a:gd name="connsiteX0" fmla="*/ 0 w 31578"/>
                  <a:gd name="connsiteY0" fmla="*/ 52723 h 52723"/>
                  <a:gd name="connsiteX1" fmla="*/ 5793 w 31578"/>
                  <a:gd name="connsiteY1" fmla="*/ 47659 h 52723"/>
                  <a:gd name="connsiteX2" fmla="*/ 13742 w 31578"/>
                  <a:gd name="connsiteY2" fmla="*/ 38126 h 52723"/>
                  <a:gd name="connsiteX3" fmla="*/ 20700 w 31578"/>
                  <a:gd name="connsiteY3" fmla="*/ 26462 h 52723"/>
                  <a:gd name="connsiteX4" fmla="*/ 26288 w 31578"/>
                  <a:gd name="connsiteY4" fmla="*/ 13814 h 52723"/>
                  <a:gd name="connsiteX5" fmla="*/ 31578 w 31578"/>
                  <a:gd name="connsiteY5" fmla="*/ 0 h 52723"/>
                  <a:gd name="connsiteX0" fmla="*/ 0 w 31578"/>
                  <a:gd name="connsiteY0" fmla="*/ 52723 h 52723"/>
                  <a:gd name="connsiteX1" fmla="*/ 7803 w 31578"/>
                  <a:gd name="connsiteY1" fmla="*/ 45994 h 52723"/>
                  <a:gd name="connsiteX2" fmla="*/ 13742 w 31578"/>
                  <a:gd name="connsiteY2" fmla="*/ 38126 h 52723"/>
                  <a:gd name="connsiteX3" fmla="*/ 20700 w 31578"/>
                  <a:gd name="connsiteY3" fmla="*/ 26462 h 52723"/>
                  <a:gd name="connsiteX4" fmla="*/ 26288 w 31578"/>
                  <a:gd name="connsiteY4" fmla="*/ 13814 h 52723"/>
                  <a:gd name="connsiteX5" fmla="*/ 31578 w 31578"/>
                  <a:gd name="connsiteY5" fmla="*/ 0 h 52723"/>
                  <a:gd name="connsiteX0" fmla="*/ 0 w 31578"/>
                  <a:gd name="connsiteY0" fmla="*/ 52723 h 52723"/>
                  <a:gd name="connsiteX1" fmla="*/ 7803 w 31578"/>
                  <a:gd name="connsiteY1" fmla="*/ 45994 h 52723"/>
                  <a:gd name="connsiteX2" fmla="*/ 14795 w 31578"/>
                  <a:gd name="connsiteY2" fmla="*/ 37186 h 52723"/>
                  <a:gd name="connsiteX3" fmla="*/ 20700 w 31578"/>
                  <a:gd name="connsiteY3" fmla="*/ 26462 h 52723"/>
                  <a:gd name="connsiteX4" fmla="*/ 26288 w 31578"/>
                  <a:gd name="connsiteY4" fmla="*/ 13814 h 52723"/>
                  <a:gd name="connsiteX5" fmla="*/ 31578 w 31578"/>
                  <a:gd name="connsiteY5" fmla="*/ 0 h 52723"/>
                  <a:gd name="connsiteX0" fmla="*/ 0 w 31578"/>
                  <a:gd name="connsiteY0" fmla="*/ 52723 h 52723"/>
                  <a:gd name="connsiteX1" fmla="*/ 7803 w 31578"/>
                  <a:gd name="connsiteY1" fmla="*/ 45994 h 52723"/>
                  <a:gd name="connsiteX2" fmla="*/ 14795 w 31578"/>
                  <a:gd name="connsiteY2" fmla="*/ 37186 h 52723"/>
                  <a:gd name="connsiteX3" fmla="*/ 20700 w 31578"/>
                  <a:gd name="connsiteY3" fmla="*/ 26462 h 52723"/>
                  <a:gd name="connsiteX4" fmla="*/ 26288 w 31578"/>
                  <a:gd name="connsiteY4" fmla="*/ 13814 h 52723"/>
                  <a:gd name="connsiteX5" fmla="*/ 31578 w 31578"/>
                  <a:gd name="connsiteY5" fmla="*/ 0 h 52723"/>
                  <a:gd name="connsiteX0" fmla="*/ 0 w 31578"/>
                  <a:gd name="connsiteY0" fmla="*/ 52723 h 52723"/>
                  <a:gd name="connsiteX1" fmla="*/ 7803 w 31578"/>
                  <a:gd name="connsiteY1" fmla="*/ 45994 h 52723"/>
                  <a:gd name="connsiteX2" fmla="*/ 15504 w 31578"/>
                  <a:gd name="connsiteY2" fmla="*/ 35837 h 52723"/>
                  <a:gd name="connsiteX3" fmla="*/ 20700 w 31578"/>
                  <a:gd name="connsiteY3" fmla="*/ 26462 h 52723"/>
                  <a:gd name="connsiteX4" fmla="*/ 26288 w 31578"/>
                  <a:gd name="connsiteY4" fmla="*/ 13814 h 52723"/>
                  <a:gd name="connsiteX5" fmla="*/ 31578 w 31578"/>
                  <a:gd name="connsiteY5" fmla="*/ 0 h 52723"/>
                  <a:gd name="connsiteX0" fmla="*/ 0 w 31578"/>
                  <a:gd name="connsiteY0" fmla="*/ 52723 h 52723"/>
                  <a:gd name="connsiteX1" fmla="*/ 6934 w 31578"/>
                  <a:gd name="connsiteY1" fmla="*/ 46591 h 52723"/>
                  <a:gd name="connsiteX2" fmla="*/ 15504 w 31578"/>
                  <a:gd name="connsiteY2" fmla="*/ 35837 h 52723"/>
                  <a:gd name="connsiteX3" fmla="*/ 20700 w 31578"/>
                  <a:gd name="connsiteY3" fmla="*/ 26462 h 52723"/>
                  <a:gd name="connsiteX4" fmla="*/ 26288 w 31578"/>
                  <a:gd name="connsiteY4" fmla="*/ 13814 h 52723"/>
                  <a:gd name="connsiteX5" fmla="*/ 31578 w 31578"/>
                  <a:gd name="connsiteY5" fmla="*/ 0 h 5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8" h="52723">
                    <a:moveTo>
                      <a:pt x="0" y="52723"/>
                    </a:moveTo>
                    <a:cubicBezTo>
                      <a:pt x="1207" y="51668"/>
                      <a:pt x="4468" y="49181"/>
                      <a:pt x="6934" y="46591"/>
                    </a:cubicBezTo>
                    <a:cubicBezTo>
                      <a:pt x="10491" y="42797"/>
                      <a:pt x="13210" y="39192"/>
                      <a:pt x="15504" y="35837"/>
                    </a:cubicBezTo>
                    <a:cubicBezTo>
                      <a:pt x="17798" y="32482"/>
                      <a:pt x="18903" y="30133"/>
                      <a:pt x="20700" y="26462"/>
                    </a:cubicBezTo>
                    <a:cubicBezTo>
                      <a:pt x="22497" y="22791"/>
                      <a:pt x="24475" y="18224"/>
                      <a:pt x="26288" y="13814"/>
                    </a:cubicBezTo>
                    <a:cubicBezTo>
                      <a:pt x="28101" y="9404"/>
                      <a:pt x="31447" y="178"/>
                      <a:pt x="31578" y="0"/>
                    </a:cubicBezTo>
                  </a:path>
                </a:pathLst>
              </a:custGeom>
              <a:noFill/>
              <a:ln w="88900" cap="rnd">
                <a:solidFill>
                  <a:schemeClr val="accent2"/>
                </a:solidFill>
                <a:round/>
                <a:headEnd/>
                <a:tailEnd/>
              </a:ln>
              <a:effectLst>
                <a:outerShdw blurRad="50800" dist="38100" dir="2700000" algn="tl" rotWithShape="0">
                  <a:prstClr val="black">
                    <a:alpha val="40000"/>
                  </a:prstClr>
                </a:outerShdw>
              </a:effectLst>
            </p:spPr>
            <p:txBody>
              <a:bodyPr/>
              <a:lstStyle/>
              <a:p>
                <a:pPr>
                  <a:defRPr/>
                </a:pPr>
                <a:endParaRPr lang="en-US" sz="2600" dirty="0">
                  <a:solidFill>
                    <a:prstClr val="white"/>
                  </a:solidFill>
                  <a:latin typeface="Neo Sans Intel"/>
                  <a:cs typeface="Arial"/>
                </a:endParaRPr>
              </a:p>
            </p:txBody>
          </p:sp>
          <p:sp>
            <p:nvSpPr>
              <p:cNvPr id="79" name="Freeform 60"/>
              <p:cNvSpPr>
                <a:spLocks/>
              </p:cNvSpPr>
              <p:nvPr/>
            </p:nvSpPr>
            <p:spPr bwMode="auto">
              <a:xfrm>
                <a:off x="3438068" y="2010626"/>
                <a:ext cx="2530198" cy="2934370"/>
              </a:xfrm>
              <a:custGeom>
                <a:avLst/>
                <a:gdLst>
                  <a:gd name="T0" fmla="*/ 0 w 996"/>
                  <a:gd name="T1" fmla="*/ 1408 h 1408"/>
                  <a:gd name="T2" fmla="*/ 237 w 996"/>
                  <a:gd name="T3" fmla="*/ 1134 h 1408"/>
                  <a:gd name="T4" fmla="*/ 449 w 996"/>
                  <a:gd name="T5" fmla="*/ 869 h 1408"/>
                  <a:gd name="T6" fmla="*/ 577 w 996"/>
                  <a:gd name="T7" fmla="*/ 695 h 1408"/>
                  <a:gd name="T8" fmla="*/ 695 w 996"/>
                  <a:gd name="T9" fmla="*/ 521 h 1408"/>
                  <a:gd name="T10" fmla="*/ 841 w 996"/>
                  <a:gd name="T11" fmla="*/ 284 h 1408"/>
                  <a:gd name="T12" fmla="*/ 932 w 996"/>
                  <a:gd name="T13" fmla="*/ 119 h 1408"/>
                  <a:gd name="T14" fmla="*/ 996 w 996"/>
                  <a:gd name="T15" fmla="*/ 0 h 1408"/>
                  <a:gd name="T16" fmla="*/ 0 60000 65536"/>
                  <a:gd name="T17" fmla="*/ 0 60000 65536"/>
                  <a:gd name="T18" fmla="*/ 0 60000 65536"/>
                  <a:gd name="T19" fmla="*/ 0 60000 65536"/>
                  <a:gd name="T20" fmla="*/ 0 60000 65536"/>
                  <a:gd name="T21" fmla="*/ 0 60000 65536"/>
                  <a:gd name="T22" fmla="*/ 0 60000 65536"/>
                  <a:gd name="T23" fmla="*/ 0 60000 65536"/>
                  <a:gd name="T24" fmla="*/ 0 w 996"/>
                  <a:gd name="T25" fmla="*/ 0 h 1408"/>
                  <a:gd name="T26" fmla="*/ 996 w 996"/>
                  <a:gd name="T27" fmla="*/ 1408 h 1408"/>
                  <a:gd name="connsiteX0" fmla="*/ 0 w 31745"/>
                  <a:gd name="connsiteY0" fmla="*/ 53740 h 53740"/>
                  <a:gd name="connsiteX1" fmla="*/ 2380 w 31745"/>
                  <a:gd name="connsiteY1" fmla="*/ 51794 h 53740"/>
                  <a:gd name="connsiteX2" fmla="*/ 4508 w 31745"/>
                  <a:gd name="connsiteY2" fmla="*/ 49912 h 53740"/>
                  <a:gd name="connsiteX3" fmla="*/ 5793 w 31745"/>
                  <a:gd name="connsiteY3" fmla="*/ 48676 h 53740"/>
                  <a:gd name="connsiteX4" fmla="*/ 6978 w 31745"/>
                  <a:gd name="connsiteY4" fmla="*/ 47440 h 53740"/>
                  <a:gd name="connsiteX5" fmla="*/ 8444 w 31745"/>
                  <a:gd name="connsiteY5" fmla="*/ 45757 h 53740"/>
                  <a:gd name="connsiteX6" fmla="*/ 9357 w 31745"/>
                  <a:gd name="connsiteY6" fmla="*/ 44585 h 53740"/>
                  <a:gd name="connsiteX7" fmla="*/ 31745 w 31745"/>
                  <a:gd name="connsiteY7" fmla="*/ 0 h 53740"/>
                  <a:gd name="connsiteX0" fmla="*/ 0 w 31745"/>
                  <a:gd name="connsiteY0" fmla="*/ 53740 h 53740"/>
                  <a:gd name="connsiteX1" fmla="*/ 2380 w 31745"/>
                  <a:gd name="connsiteY1" fmla="*/ 51794 h 53740"/>
                  <a:gd name="connsiteX2" fmla="*/ 4508 w 31745"/>
                  <a:gd name="connsiteY2" fmla="*/ 49912 h 53740"/>
                  <a:gd name="connsiteX3" fmla="*/ 5793 w 31745"/>
                  <a:gd name="connsiteY3" fmla="*/ 48676 h 53740"/>
                  <a:gd name="connsiteX4" fmla="*/ 6978 w 31745"/>
                  <a:gd name="connsiteY4" fmla="*/ 47440 h 53740"/>
                  <a:gd name="connsiteX5" fmla="*/ 8444 w 31745"/>
                  <a:gd name="connsiteY5" fmla="*/ 45757 h 53740"/>
                  <a:gd name="connsiteX6" fmla="*/ 26454 w 31745"/>
                  <a:gd name="connsiteY6" fmla="*/ 14068 h 53740"/>
                  <a:gd name="connsiteX7" fmla="*/ 31745 w 31745"/>
                  <a:gd name="connsiteY7" fmla="*/ 0 h 53740"/>
                  <a:gd name="connsiteX0" fmla="*/ 0 w 31745"/>
                  <a:gd name="connsiteY0" fmla="*/ 53740 h 53740"/>
                  <a:gd name="connsiteX1" fmla="*/ 2380 w 31745"/>
                  <a:gd name="connsiteY1" fmla="*/ 51794 h 53740"/>
                  <a:gd name="connsiteX2" fmla="*/ 4508 w 31745"/>
                  <a:gd name="connsiteY2" fmla="*/ 49912 h 53740"/>
                  <a:gd name="connsiteX3" fmla="*/ 5793 w 31745"/>
                  <a:gd name="connsiteY3" fmla="*/ 48676 h 53740"/>
                  <a:gd name="connsiteX4" fmla="*/ 6978 w 31745"/>
                  <a:gd name="connsiteY4" fmla="*/ 47440 h 53740"/>
                  <a:gd name="connsiteX5" fmla="*/ 8444 w 31745"/>
                  <a:gd name="connsiteY5" fmla="*/ 45757 h 53740"/>
                  <a:gd name="connsiteX6" fmla="*/ 26288 w 31745"/>
                  <a:gd name="connsiteY6" fmla="*/ 14831 h 53740"/>
                  <a:gd name="connsiteX7" fmla="*/ 31745 w 31745"/>
                  <a:gd name="connsiteY7" fmla="*/ 0 h 53740"/>
                  <a:gd name="connsiteX0" fmla="*/ 0 w 31745"/>
                  <a:gd name="connsiteY0" fmla="*/ 53740 h 53740"/>
                  <a:gd name="connsiteX1" fmla="*/ 2380 w 31745"/>
                  <a:gd name="connsiteY1" fmla="*/ 51794 h 53740"/>
                  <a:gd name="connsiteX2" fmla="*/ 4508 w 31745"/>
                  <a:gd name="connsiteY2" fmla="*/ 49912 h 53740"/>
                  <a:gd name="connsiteX3" fmla="*/ 5793 w 31745"/>
                  <a:gd name="connsiteY3" fmla="*/ 48676 h 53740"/>
                  <a:gd name="connsiteX4" fmla="*/ 6978 w 31745"/>
                  <a:gd name="connsiteY4" fmla="*/ 47440 h 53740"/>
                  <a:gd name="connsiteX5" fmla="*/ 17242 w 31745"/>
                  <a:gd name="connsiteY5" fmla="*/ 33042 h 53740"/>
                  <a:gd name="connsiteX6" fmla="*/ 26288 w 31745"/>
                  <a:gd name="connsiteY6" fmla="*/ 14831 h 53740"/>
                  <a:gd name="connsiteX7" fmla="*/ 31745 w 31745"/>
                  <a:gd name="connsiteY7" fmla="*/ 0 h 53740"/>
                  <a:gd name="connsiteX0" fmla="*/ 0 w 31745"/>
                  <a:gd name="connsiteY0" fmla="*/ 53740 h 53740"/>
                  <a:gd name="connsiteX1" fmla="*/ 2380 w 31745"/>
                  <a:gd name="connsiteY1" fmla="*/ 51794 h 53740"/>
                  <a:gd name="connsiteX2" fmla="*/ 4508 w 31745"/>
                  <a:gd name="connsiteY2" fmla="*/ 49912 h 53740"/>
                  <a:gd name="connsiteX3" fmla="*/ 5793 w 31745"/>
                  <a:gd name="connsiteY3" fmla="*/ 48676 h 53740"/>
                  <a:gd name="connsiteX4" fmla="*/ 10630 w 31745"/>
                  <a:gd name="connsiteY4" fmla="*/ 43117 h 53740"/>
                  <a:gd name="connsiteX5" fmla="*/ 17242 w 31745"/>
                  <a:gd name="connsiteY5" fmla="*/ 33042 h 53740"/>
                  <a:gd name="connsiteX6" fmla="*/ 26288 w 31745"/>
                  <a:gd name="connsiteY6" fmla="*/ 14831 h 53740"/>
                  <a:gd name="connsiteX7" fmla="*/ 31745 w 31745"/>
                  <a:gd name="connsiteY7" fmla="*/ 0 h 53740"/>
                  <a:gd name="connsiteX0" fmla="*/ 0 w 31745"/>
                  <a:gd name="connsiteY0" fmla="*/ 53740 h 53740"/>
                  <a:gd name="connsiteX1" fmla="*/ 2380 w 31745"/>
                  <a:gd name="connsiteY1" fmla="*/ 51794 h 53740"/>
                  <a:gd name="connsiteX2" fmla="*/ 4508 w 31745"/>
                  <a:gd name="connsiteY2" fmla="*/ 49912 h 53740"/>
                  <a:gd name="connsiteX3" fmla="*/ 5793 w 31745"/>
                  <a:gd name="connsiteY3" fmla="*/ 48676 h 53740"/>
                  <a:gd name="connsiteX4" fmla="*/ 10630 w 31745"/>
                  <a:gd name="connsiteY4" fmla="*/ 43117 h 53740"/>
                  <a:gd name="connsiteX5" fmla="*/ 20700 w 31745"/>
                  <a:gd name="connsiteY5" fmla="*/ 27479 h 53740"/>
                  <a:gd name="connsiteX6" fmla="*/ 26288 w 31745"/>
                  <a:gd name="connsiteY6" fmla="*/ 14831 h 53740"/>
                  <a:gd name="connsiteX7" fmla="*/ 31745 w 31745"/>
                  <a:gd name="connsiteY7" fmla="*/ 0 h 53740"/>
                  <a:gd name="connsiteX0" fmla="*/ 0 w 31745"/>
                  <a:gd name="connsiteY0" fmla="*/ 53740 h 53740"/>
                  <a:gd name="connsiteX1" fmla="*/ 2380 w 31745"/>
                  <a:gd name="connsiteY1" fmla="*/ 51794 h 53740"/>
                  <a:gd name="connsiteX2" fmla="*/ 5793 w 31745"/>
                  <a:gd name="connsiteY2" fmla="*/ 48676 h 53740"/>
                  <a:gd name="connsiteX3" fmla="*/ 10630 w 31745"/>
                  <a:gd name="connsiteY3" fmla="*/ 43117 h 53740"/>
                  <a:gd name="connsiteX4" fmla="*/ 20700 w 31745"/>
                  <a:gd name="connsiteY4" fmla="*/ 27479 h 53740"/>
                  <a:gd name="connsiteX5" fmla="*/ 26288 w 31745"/>
                  <a:gd name="connsiteY5" fmla="*/ 14831 h 53740"/>
                  <a:gd name="connsiteX6" fmla="*/ 31745 w 31745"/>
                  <a:gd name="connsiteY6" fmla="*/ 0 h 53740"/>
                  <a:gd name="connsiteX0" fmla="*/ 0 w 31745"/>
                  <a:gd name="connsiteY0" fmla="*/ 53740 h 53740"/>
                  <a:gd name="connsiteX1" fmla="*/ 2380 w 31745"/>
                  <a:gd name="connsiteY1" fmla="*/ 51794 h 53740"/>
                  <a:gd name="connsiteX2" fmla="*/ 5793 w 31745"/>
                  <a:gd name="connsiteY2" fmla="*/ 48676 h 53740"/>
                  <a:gd name="connsiteX3" fmla="*/ 13742 w 31745"/>
                  <a:gd name="connsiteY3" fmla="*/ 39143 h 53740"/>
                  <a:gd name="connsiteX4" fmla="*/ 20700 w 31745"/>
                  <a:gd name="connsiteY4" fmla="*/ 27479 h 53740"/>
                  <a:gd name="connsiteX5" fmla="*/ 26288 w 31745"/>
                  <a:gd name="connsiteY5" fmla="*/ 14831 h 53740"/>
                  <a:gd name="connsiteX6" fmla="*/ 31745 w 31745"/>
                  <a:gd name="connsiteY6" fmla="*/ 0 h 53740"/>
                  <a:gd name="connsiteX0" fmla="*/ 0 w 31745"/>
                  <a:gd name="connsiteY0" fmla="*/ 53740 h 53740"/>
                  <a:gd name="connsiteX1" fmla="*/ 5793 w 31745"/>
                  <a:gd name="connsiteY1" fmla="*/ 48676 h 53740"/>
                  <a:gd name="connsiteX2" fmla="*/ 13742 w 31745"/>
                  <a:gd name="connsiteY2" fmla="*/ 39143 h 53740"/>
                  <a:gd name="connsiteX3" fmla="*/ 20700 w 31745"/>
                  <a:gd name="connsiteY3" fmla="*/ 27479 h 53740"/>
                  <a:gd name="connsiteX4" fmla="*/ 26288 w 31745"/>
                  <a:gd name="connsiteY4" fmla="*/ 14831 h 53740"/>
                  <a:gd name="connsiteX5" fmla="*/ 31745 w 31745"/>
                  <a:gd name="connsiteY5" fmla="*/ 0 h 53740"/>
                  <a:gd name="connsiteX0" fmla="*/ 0 w 37151"/>
                  <a:gd name="connsiteY0" fmla="*/ 58748 h 58748"/>
                  <a:gd name="connsiteX1" fmla="*/ 11199 w 37151"/>
                  <a:gd name="connsiteY1" fmla="*/ 48676 h 58748"/>
                  <a:gd name="connsiteX2" fmla="*/ 19148 w 37151"/>
                  <a:gd name="connsiteY2" fmla="*/ 39143 h 58748"/>
                  <a:gd name="connsiteX3" fmla="*/ 26106 w 37151"/>
                  <a:gd name="connsiteY3" fmla="*/ 27479 h 58748"/>
                  <a:gd name="connsiteX4" fmla="*/ 31694 w 37151"/>
                  <a:gd name="connsiteY4" fmla="*/ 14831 h 58748"/>
                  <a:gd name="connsiteX5" fmla="*/ 37151 w 37151"/>
                  <a:gd name="connsiteY5" fmla="*/ 0 h 58748"/>
                  <a:gd name="connsiteX0" fmla="*/ 0 w 37151"/>
                  <a:gd name="connsiteY0" fmla="*/ 58748 h 58748"/>
                  <a:gd name="connsiteX1" fmla="*/ 11199 w 37151"/>
                  <a:gd name="connsiteY1" fmla="*/ 48676 h 58748"/>
                  <a:gd name="connsiteX2" fmla="*/ 19148 w 37151"/>
                  <a:gd name="connsiteY2" fmla="*/ 39143 h 58748"/>
                  <a:gd name="connsiteX3" fmla="*/ 26106 w 37151"/>
                  <a:gd name="connsiteY3" fmla="*/ 27479 h 58748"/>
                  <a:gd name="connsiteX4" fmla="*/ 31694 w 37151"/>
                  <a:gd name="connsiteY4" fmla="*/ 14831 h 58748"/>
                  <a:gd name="connsiteX5" fmla="*/ 37151 w 37151"/>
                  <a:gd name="connsiteY5" fmla="*/ 0 h 58748"/>
                  <a:gd name="connsiteX0" fmla="*/ 0 w 41894"/>
                  <a:gd name="connsiteY0" fmla="*/ 61637 h 61637"/>
                  <a:gd name="connsiteX1" fmla="*/ 15942 w 41894"/>
                  <a:gd name="connsiteY1" fmla="*/ 48676 h 61637"/>
                  <a:gd name="connsiteX2" fmla="*/ 23891 w 41894"/>
                  <a:gd name="connsiteY2" fmla="*/ 39143 h 61637"/>
                  <a:gd name="connsiteX3" fmla="*/ 30849 w 41894"/>
                  <a:gd name="connsiteY3" fmla="*/ 27479 h 61637"/>
                  <a:gd name="connsiteX4" fmla="*/ 36437 w 41894"/>
                  <a:gd name="connsiteY4" fmla="*/ 14831 h 61637"/>
                  <a:gd name="connsiteX5" fmla="*/ 41894 w 41894"/>
                  <a:gd name="connsiteY5" fmla="*/ 0 h 61637"/>
                  <a:gd name="connsiteX0" fmla="*/ 0 w 41894"/>
                  <a:gd name="connsiteY0" fmla="*/ 61637 h 61637"/>
                  <a:gd name="connsiteX1" fmla="*/ 15942 w 41894"/>
                  <a:gd name="connsiteY1" fmla="*/ 48676 h 61637"/>
                  <a:gd name="connsiteX2" fmla="*/ 23891 w 41894"/>
                  <a:gd name="connsiteY2" fmla="*/ 39143 h 61637"/>
                  <a:gd name="connsiteX3" fmla="*/ 30849 w 41894"/>
                  <a:gd name="connsiteY3" fmla="*/ 27479 h 61637"/>
                  <a:gd name="connsiteX4" fmla="*/ 36437 w 41894"/>
                  <a:gd name="connsiteY4" fmla="*/ 14831 h 61637"/>
                  <a:gd name="connsiteX5" fmla="*/ 41894 w 41894"/>
                  <a:gd name="connsiteY5" fmla="*/ 0 h 61637"/>
                  <a:gd name="connsiteX0" fmla="*/ 0 w 41894"/>
                  <a:gd name="connsiteY0" fmla="*/ 60674 h 60674"/>
                  <a:gd name="connsiteX1" fmla="*/ 15942 w 41894"/>
                  <a:gd name="connsiteY1" fmla="*/ 47713 h 60674"/>
                  <a:gd name="connsiteX2" fmla="*/ 23891 w 41894"/>
                  <a:gd name="connsiteY2" fmla="*/ 38180 h 60674"/>
                  <a:gd name="connsiteX3" fmla="*/ 30849 w 41894"/>
                  <a:gd name="connsiteY3" fmla="*/ 26516 h 60674"/>
                  <a:gd name="connsiteX4" fmla="*/ 36437 w 41894"/>
                  <a:gd name="connsiteY4" fmla="*/ 13868 h 60674"/>
                  <a:gd name="connsiteX5" fmla="*/ 41894 w 41894"/>
                  <a:gd name="connsiteY5" fmla="*/ 0 h 60674"/>
                  <a:gd name="connsiteX0" fmla="*/ 0 w 41894"/>
                  <a:gd name="connsiteY0" fmla="*/ 60674 h 60674"/>
                  <a:gd name="connsiteX1" fmla="*/ 15809 w 41894"/>
                  <a:gd name="connsiteY1" fmla="*/ 49117 h 60674"/>
                  <a:gd name="connsiteX2" fmla="*/ 23891 w 41894"/>
                  <a:gd name="connsiteY2" fmla="*/ 38180 h 60674"/>
                  <a:gd name="connsiteX3" fmla="*/ 30849 w 41894"/>
                  <a:gd name="connsiteY3" fmla="*/ 26516 h 60674"/>
                  <a:gd name="connsiteX4" fmla="*/ 36437 w 41894"/>
                  <a:gd name="connsiteY4" fmla="*/ 13868 h 60674"/>
                  <a:gd name="connsiteX5" fmla="*/ 41894 w 41894"/>
                  <a:gd name="connsiteY5" fmla="*/ 0 h 60674"/>
                  <a:gd name="connsiteX0" fmla="*/ 263 w 42157"/>
                  <a:gd name="connsiteY0" fmla="*/ 60674 h 60674"/>
                  <a:gd name="connsiteX1" fmla="*/ 2635 w 42157"/>
                  <a:gd name="connsiteY1" fmla="*/ 58748 h 60674"/>
                  <a:gd name="connsiteX2" fmla="*/ 16072 w 42157"/>
                  <a:gd name="connsiteY2" fmla="*/ 49117 h 60674"/>
                  <a:gd name="connsiteX3" fmla="*/ 24154 w 42157"/>
                  <a:gd name="connsiteY3" fmla="*/ 38180 h 60674"/>
                  <a:gd name="connsiteX4" fmla="*/ 31112 w 42157"/>
                  <a:gd name="connsiteY4" fmla="*/ 26516 h 60674"/>
                  <a:gd name="connsiteX5" fmla="*/ 36700 w 42157"/>
                  <a:gd name="connsiteY5" fmla="*/ 13868 h 60674"/>
                  <a:gd name="connsiteX6" fmla="*/ 42157 w 42157"/>
                  <a:gd name="connsiteY6" fmla="*/ 0 h 60674"/>
                  <a:gd name="connsiteX0" fmla="*/ 263 w 42157"/>
                  <a:gd name="connsiteY0" fmla="*/ 60674 h 60674"/>
                  <a:gd name="connsiteX1" fmla="*/ 2635 w 42157"/>
                  <a:gd name="connsiteY1" fmla="*/ 58748 h 60674"/>
                  <a:gd name="connsiteX2" fmla="*/ 16072 w 42157"/>
                  <a:gd name="connsiteY2" fmla="*/ 49117 h 60674"/>
                  <a:gd name="connsiteX3" fmla="*/ 24154 w 42157"/>
                  <a:gd name="connsiteY3" fmla="*/ 38180 h 60674"/>
                  <a:gd name="connsiteX4" fmla="*/ 31112 w 42157"/>
                  <a:gd name="connsiteY4" fmla="*/ 26516 h 60674"/>
                  <a:gd name="connsiteX5" fmla="*/ 36700 w 42157"/>
                  <a:gd name="connsiteY5" fmla="*/ 13868 h 60674"/>
                  <a:gd name="connsiteX6" fmla="*/ 42157 w 42157"/>
                  <a:gd name="connsiteY6" fmla="*/ 0 h 60674"/>
                  <a:gd name="connsiteX0" fmla="*/ 263 w 42157"/>
                  <a:gd name="connsiteY0" fmla="*/ 60674 h 60674"/>
                  <a:gd name="connsiteX1" fmla="*/ 2635 w 42157"/>
                  <a:gd name="connsiteY1" fmla="*/ 58748 h 60674"/>
                  <a:gd name="connsiteX2" fmla="*/ 16072 w 42157"/>
                  <a:gd name="connsiteY2" fmla="*/ 49117 h 60674"/>
                  <a:gd name="connsiteX3" fmla="*/ 24154 w 42157"/>
                  <a:gd name="connsiteY3" fmla="*/ 38180 h 60674"/>
                  <a:gd name="connsiteX4" fmla="*/ 31112 w 42157"/>
                  <a:gd name="connsiteY4" fmla="*/ 26516 h 60674"/>
                  <a:gd name="connsiteX5" fmla="*/ 36700 w 42157"/>
                  <a:gd name="connsiteY5" fmla="*/ 13868 h 60674"/>
                  <a:gd name="connsiteX6" fmla="*/ 42157 w 42157"/>
                  <a:gd name="connsiteY6" fmla="*/ 0 h 60674"/>
                  <a:gd name="connsiteX0" fmla="*/ 0 w 41894"/>
                  <a:gd name="connsiteY0" fmla="*/ 60674 h 60674"/>
                  <a:gd name="connsiteX1" fmla="*/ 4743 w 41894"/>
                  <a:gd name="connsiteY1" fmla="*/ 57785 h 60674"/>
                  <a:gd name="connsiteX2" fmla="*/ 15809 w 41894"/>
                  <a:gd name="connsiteY2" fmla="*/ 49117 h 60674"/>
                  <a:gd name="connsiteX3" fmla="*/ 23891 w 41894"/>
                  <a:gd name="connsiteY3" fmla="*/ 38180 h 60674"/>
                  <a:gd name="connsiteX4" fmla="*/ 30849 w 41894"/>
                  <a:gd name="connsiteY4" fmla="*/ 26516 h 60674"/>
                  <a:gd name="connsiteX5" fmla="*/ 36437 w 41894"/>
                  <a:gd name="connsiteY5" fmla="*/ 13868 h 60674"/>
                  <a:gd name="connsiteX6" fmla="*/ 41894 w 41894"/>
                  <a:gd name="connsiteY6" fmla="*/ 0 h 60674"/>
                  <a:gd name="connsiteX0" fmla="*/ 0 w 41894"/>
                  <a:gd name="connsiteY0" fmla="*/ 60674 h 60674"/>
                  <a:gd name="connsiteX1" fmla="*/ 7114 w 41894"/>
                  <a:gd name="connsiteY1" fmla="*/ 56822 h 60674"/>
                  <a:gd name="connsiteX2" fmla="*/ 15809 w 41894"/>
                  <a:gd name="connsiteY2" fmla="*/ 49117 h 60674"/>
                  <a:gd name="connsiteX3" fmla="*/ 23891 w 41894"/>
                  <a:gd name="connsiteY3" fmla="*/ 38180 h 60674"/>
                  <a:gd name="connsiteX4" fmla="*/ 30849 w 41894"/>
                  <a:gd name="connsiteY4" fmla="*/ 26516 h 60674"/>
                  <a:gd name="connsiteX5" fmla="*/ 36437 w 41894"/>
                  <a:gd name="connsiteY5" fmla="*/ 13868 h 60674"/>
                  <a:gd name="connsiteX6" fmla="*/ 41894 w 41894"/>
                  <a:gd name="connsiteY6" fmla="*/ 0 h 60674"/>
                  <a:gd name="connsiteX0" fmla="*/ 0 w 41894"/>
                  <a:gd name="connsiteY0" fmla="*/ 60674 h 60674"/>
                  <a:gd name="connsiteX1" fmla="*/ 7114 w 41894"/>
                  <a:gd name="connsiteY1" fmla="*/ 56822 h 60674"/>
                  <a:gd name="connsiteX2" fmla="*/ 15809 w 41894"/>
                  <a:gd name="connsiteY2" fmla="*/ 49117 h 60674"/>
                  <a:gd name="connsiteX3" fmla="*/ 23891 w 41894"/>
                  <a:gd name="connsiteY3" fmla="*/ 38180 h 60674"/>
                  <a:gd name="connsiteX4" fmla="*/ 30849 w 41894"/>
                  <a:gd name="connsiteY4" fmla="*/ 26516 h 60674"/>
                  <a:gd name="connsiteX5" fmla="*/ 36437 w 41894"/>
                  <a:gd name="connsiteY5" fmla="*/ 13868 h 60674"/>
                  <a:gd name="connsiteX6" fmla="*/ 41894 w 41894"/>
                  <a:gd name="connsiteY6" fmla="*/ 0 h 60674"/>
                  <a:gd name="connsiteX0" fmla="*/ 0 w 41894"/>
                  <a:gd name="connsiteY0" fmla="*/ 60674 h 60674"/>
                  <a:gd name="connsiteX1" fmla="*/ 7114 w 41894"/>
                  <a:gd name="connsiteY1" fmla="*/ 56822 h 60674"/>
                  <a:gd name="connsiteX2" fmla="*/ 15809 w 41894"/>
                  <a:gd name="connsiteY2" fmla="*/ 49117 h 60674"/>
                  <a:gd name="connsiteX3" fmla="*/ 23891 w 41894"/>
                  <a:gd name="connsiteY3" fmla="*/ 38180 h 60674"/>
                  <a:gd name="connsiteX4" fmla="*/ 30849 w 41894"/>
                  <a:gd name="connsiteY4" fmla="*/ 26516 h 60674"/>
                  <a:gd name="connsiteX5" fmla="*/ 36437 w 41894"/>
                  <a:gd name="connsiteY5" fmla="*/ 13868 h 60674"/>
                  <a:gd name="connsiteX6" fmla="*/ 41894 w 41894"/>
                  <a:gd name="connsiteY6" fmla="*/ 0 h 60674"/>
                  <a:gd name="connsiteX0" fmla="*/ 0 w 41894"/>
                  <a:gd name="connsiteY0" fmla="*/ 60674 h 60674"/>
                  <a:gd name="connsiteX1" fmla="*/ 7905 w 41894"/>
                  <a:gd name="connsiteY1" fmla="*/ 56822 h 60674"/>
                  <a:gd name="connsiteX2" fmla="*/ 15809 w 41894"/>
                  <a:gd name="connsiteY2" fmla="*/ 49117 h 60674"/>
                  <a:gd name="connsiteX3" fmla="*/ 23891 w 41894"/>
                  <a:gd name="connsiteY3" fmla="*/ 38180 h 60674"/>
                  <a:gd name="connsiteX4" fmla="*/ 30849 w 41894"/>
                  <a:gd name="connsiteY4" fmla="*/ 26516 h 60674"/>
                  <a:gd name="connsiteX5" fmla="*/ 36437 w 41894"/>
                  <a:gd name="connsiteY5" fmla="*/ 13868 h 60674"/>
                  <a:gd name="connsiteX6" fmla="*/ 41894 w 41894"/>
                  <a:gd name="connsiteY6" fmla="*/ 0 h 60674"/>
                  <a:gd name="connsiteX0" fmla="*/ 0 w 41894"/>
                  <a:gd name="connsiteY0" fmla="*/ 60674 h 60674"/>
                  <a:gd name="connsiteX1" fmla="*/ 7905 w 41894"/>
                  <a:gd name="connsiteY1" fmla="*/ 56822 h 60674"/>
                  <a:gd name="connsiteX2" fmla="*/ 15809 w 41894"/>
                  <a:gd name="connsiteY2" fmla="*/ 49117 h 60674"/>
                  <a:gd name="connsiteX3" fmla="*/ 23891 w 41894"/>
                  <a:gd name="connsiteY3" fmla="*/ 38180 h 60674"/>
                  <a:gd name="connsiteX4" fmla="*/ 30849 w 41894"/>
                  <a:gd name="connsiteY4" fmla="*/ 26516 h 60674"/>
                  <a:gd name="connsiteX5" fmla="*/ 36437 w 41894"/>
                  <a:gd name="connsiteY5" fmla="*/ 13868 h 60674"/>
                  <a:gd name="connsiteX6" fmla="*/ 41894 w 41894"/>
                  <a:gd name="connsiteY6" fmla="*/ 0 h 60674"/>
                  <a:gd name="connsiteX0" fmla="*/ 0 w 43474"/>
                  <a:gd name="connsiteY0" fmla="*/ 61638 h 61638"/>
                  <a:gd name="connsiteX1" fmla="*/ 9485 w 43474"/>
                  <a:gd name="connsiteY1" fmla="*/ 56822 h 61638"/>
                  <a:gd name="connsiteX2" fmla="*/ 17389 w 43474"/>
                  <a:gd name="connsiteY2" fmla="*/ 49117 h 61638"/>
                  <a:gd name="connsiteX3" fmla="*/ 25471 w 43474"/>
                  <a:gd name="connsiteY3" fmla="*/ 38180 h 61638"/>
                  <a:gd name="connsiteX4" fmla="*/ 32429 w 43474"/>
                  <a:gd name="connsiteY4" fmla="*/ 26516 h 61638"/>
                  <a:gd name="connsiteX5" fmla="*/ 38017 w 43474"/>
                  <a:gd name="connsiteY5" fmla="*/ 13868 h 61638"/>
                  <a:gd name="connsiteX6" fmla="*/ 43474 w 43474"/>
                  <a:gd name="connsiteY6" fmla="*/ 0 h 61638"/>
                  <a:gd name="connsiteX0" fmla="*/ 0 w 45055"/>
                  <a:gd name="connsiteY0" fmla="*/ 66453 h 66453"/>
                  <a:gd name="connsiteX1" fmla="*/ 11066 w 45055"/>
                  <a:gd name="connsiteY1" fmla="*/ 56822 h 66453"/>
                  <a:gd name="connsiteX2" fmla="*/ 18970 w 45055"/>
                  <a:gd name="connsiteY2" fmla="*/ 49117 h 66453"/>
                  <a:gd name="connsiteX3" fmla="*/ 27052 w 45055"/>
                  <a:gd name="connsiteY3" fmla="*/ 38180 h 66453"/>
                  <a:gd name="connsiteX4" fmla="*/ 34010 w 45055"/>
                  <a:gd name="connsiteY4" fmla="*/ 26516 h 66453"/>
                  <a:gd name="connsiteX5" fmla="*/ 39598 w 45055"/>
                  <a:gd name="connsiteY5" fmla="*/ 13868 h 66453"/>
                  <a:gd name="connsiteX6" fmla="*/ 45055 w 45055"/>
                  <a:gd name="connsiteY6" fmla="*/ 0 h 66453"/>
                  <a:gd name="connsiteX0" fmla="*/ 0 w 45055"/>
                  <a:gd name="connsiteY0" fmla="*/ 66453 h 66453"/>
                  <a:gd name="connsiteX1" fmla="*/ 9485 w 45055"/>
                  <a:gd name="connsiteY1" fmla="*/ 59711 h 66453"/>
                  <a:gd name="connsiteX2" fmla="*/ 18970 w 45055"/>
                  <a:gd name="connsiteY2" fmla="*/ 49117 h 66453"/>
                  <a:gd name="connsiteX3" fmla="*/ 27052 w 45055"/>
                  <a:gd name="connsiteY3" fmla="*/ 38180 h 66453"/>
                  <a:gd name="connsiteX4" fmla="*/ 34010 w 45055"/>
                  <a:gd name="connsiteY4" fmla="*/ 26516 h 66453"/>
                  <a:gd name="connsiteX5" fmla="*/ 39598 w 45055"/>
                  <a:gd name="connsiteY5" fmla="*/ 13868 h 66453"/>
                  <a:gd name="connsiteX6" fmla="*/ 45055 w 45055"/>
                  <a:gd name="connsiteY6" fmla="*/ 0 h 66453"/>
                  <a:gd name="connsiteX0" fmla="*/ 0 w 45055"/>
                  <a:gd name="connsiteY0" fmla="*/ 66453 h 66453"/>
                  <a:gd name="connsiteX1" fmla="*/ 9485 w 45055"/>
                  <a:gd name="connsiteY1" fmla="*/ 59711 h 66453"/>
                  <a:gd name="connsiteX2" fmla="*/ 18970 w 45055"/>
                  <a:gd name="connsiteY2" fmla="*/ 49117 h 66453"/>
                  <a:gd name="connsiteX3" fmla="*/ 27052 w 45055"/>
                  <a:gd name="connsiteY3" fmla="*/ 38180 h 66453"/>
                  <a:gd name="connsiteX4" fmla="*/ 33198 w 45055"/>
                  <a:gd name="connsiteY4" fmla="*/ 26966 h 66453"/>
                  <a:gd name="connsiteX5" fmla="*/ 39598 w 45055"/>
                  <a:gd name="connsiteY5" fmla="*/ 13868 h 66453"/>
                  <a:gd name="connsiteX6" fmla="*/ 45055 w 45055"/>
                  <a:gd name="connsiteY6" fmla="*/ 0 h 66453"/>
                  <a:gd name="connsiteX0" fmla="*/ 0 w 45055"/>
                  <a:gd name="connsiteY0" fmla="*/ 66453 h 66453"/>
                  <a:gd name="connsiteX1" fmla="*/ 9485 w 45055"/>
                  <a:gd name="connsiteY1" fmla="*/ 59711 h 66453"/>
                  <a:gd name="connsiteX2" fmla="*/ 18970 w 45055"/>
                  <a:gd name="connsiteY2" fmla="*/ 49117 h 66453"/>
                  <a:gd name="connsiteX3" fmla="*/ 28456 w 45055"/>
                  <a:gd name="connsiteY3" fmla="*/ 34671 h 66453"/>
                  <a:gd name="connsiteX4" fmla="*/ 33198 w 45055"/>
                  <a:gd name="connsiteY4" fmla="*/ 26966 h 66453"/>
                  <a:gd name="connsiteX5" fmla="*/ 39598 w 45055"/>
                  <a:gd name="connsiteY5" fmla="*/ 13868 h 66453"/>
                  <a:gd name="connsiteX6" fmla="*/ 45055 w 45055"/>
                  <a:gd name="connsiteY6" fmla="*/ 0 h 66453"/>
                  <a:gd name="connsiteX0" fmla="*/ 0 w 45055"/>
                  <a:gd name="connsiteY0" fmla="*/ 66453 h 66453"/>
                  <a:gd name="connsiteX1" fmla="*/ 9485 w 45055"/>
                  <a:gd name="connsiteY1" fmla="*/ 59711 h 66453"/>
                  <a:gd name="connsiteX2" fmla="*/ 16599 w 45055"/>
                  <a:gd name="connsiteY2" fmla="*/ 51044 h 66453"/>
                  <a:gd name="connsiteX3" fmla="*/ 28456 w 45055"/>
                  <a:gd name="connsiteY3" fmla="*/ 34671 h 66453"/>
                  <a:gd name="connsiteX4" fmla="*/ 33198 w 45055"/>
                  <a:gd name="connsiteY4" fmla="*/ 26966 h 66453"/>
                  <a:gd name="connsiteX5" fmla="*/ 39598 w 45055"/>
                  <a:gd name="connsiteY5" fmla="*/ 13868 h 66453"/>
                  <a:gd name="connsiteX6" fmla="*/ 45055 w 45055"/>
                  <a:gd name="connsiteY6" fmla="*/ 0 h 66453"/>
                  <a:gd name="connsiteX0" fmla="*/ 0 w 45055"/>
                  <a:gd name="connsiteY0" fmla="*/ 66453 h 66453"/>
                  <a:gd name="connsiteX1" fmla="*/ 8695 w 45055"/>
                  <a:gd name="connsiteY1" fmla="*/ 57785 h 66453"/>
                  <a:gd name="connsiteX2" fmla="*/ 16599 w 45055"/>
                  <a:gd name="connsiteY2" fmla="*/ 51044 h 66453"/>
                  <a:gd name="connsiteX3" fmla="*/ 28456 w 45055"/>
                  <a:gd name="connsiteY3" fmla="*/ 34671 h 66453"/>
                  <a:gd name="connsiteX4" fmla="*/ 33198 w 45055"/>
                  <a:gd name="connsiteY4" fmla="*/ 26966 h 66453"/>
                  <a:gd name="connsiteX5" fmla="*/ 39598 w 45055"/>
                  <a:gd name="connsiteY5" fmla="*/ 13868 h 66453"/>
                  <a:gd name="connsiteX6" fmla="*/ 45055 w 45055"/>
                  <a:gd name="connsiteY6" fmla="*/ 0 h 66453"/>
                  <a:gd name="connsiteX0" fmla="*/ 0 w 45055"/>
                  <a:gd name="connsiteY0" fmla="*/ 66453 h 66453"/>
                  <a:gd name="connsiteX1" fmla="*/ 9485 w 45055"/>
                  <a:gd name="connsiteY1" fmla="*/ 59711 h 66453"/>
                  <a:gd name="connsiteX2" fmla="*/ 16599 w 45055"/>
                  <a:gd name="connsiteY2" fmla="*/ 51044 h 66453"/>
                  <a:gd name="connsiteX3" fmla="*/ 28456 w 45055"/>
                  <a:gd name="connsiteY3" fmla="*/ 34671 h 66453"/>
                  <a:gd name="connsiteX4" fmla="*/ 33198 w 45055"/>
                  <a:gd name="connsiteY4" fmla="*/ 26966 h 66453"/>
                  <a:gd name="connsiteX5" fmla="*/ 39598 w 45055"/>
                  <a:gd name="connsiteY5" fmla="*/ 13868 h 66453"/>
                  <a:gd name="connsiteX6" fmla="*/ 45055 w 45055"/>
                  <a:gd name="connsiteY6" fmla="*/ 0 h 66453"/>
                  <a:gd name="connsiteX0" fmla="*/ 0 w 35570"/>
                  <a:gd name="connsiteY0" fmla="*/ 59711 h 59711"/>
                  <a:gd name="connsiteX1" fmla="*/ 7114 w 35570"/>
                  <a:gd name="connsiteY1" fmla="*/ 51044 h 59711"/>
                  <a:gd name="connsiteX2" fmla="*/ 18971 w 35570"/>
                  <a:gd name="connsiteY2" fmla="*/ 34671 h 59711"/>
                  <a:gd name="connsiteX3" fmla="*/ 23713 w 35570"/>
                  <a:gd name="connsiteY3" fmla="*/ 26966 h 59711"/>
                  <a:gd name="connsiteX4" fmla="*/ 30113 w 35570"/>
                  <a:gd name="connsiteY4" fmla="*/ 13868 h 59711"/>
                  <a:gd name="connsiteX5" fmla="*/ 35570 w 35570"/>
                  <a:gd name="connsiteY5" fmla="*/ 0 h 59711"/>
                  <a:gd name="connsiteX0" fmla="*/ 0 w 37151"/>
                  <a:gd name="connsiteY0" fmla="*/ 57785 h 57785"/>
                  <a:gd name="connsiteX1" fmla="*/ 8695 w 37151"/>
                  <a:gd name="connsiteY1" fmla="*/ 51044 h 57785"/>
                  <a:gd name="connsiteX2" fmla="*/ 20552 w 37151"/>
                  <a:gd name="connsiteY2" fmla="*/ 34671 h 57785"/>
                  <a:gd name="connsiteX3" fmla="*/ 25294 w 37151"/>
                  <a:gd name="connsiteY3" fmla="*/ 26966 h 57785"/>
                  <a:gd name="connsiteX4" fmla="*/ 31694 w 37151"/>
                  <a:gd name="connsiteY4" fmla="*/ 13868 h 57785"/>
                  <a:gd name="connsiteX5" fmla="*/ 37151 w 37151"/>
                  <a:gd name="connsiteY5" fmla="*/ 0 h 57785"/>
                  <a:gd name="connsiteX0" fmla="*/ 0 w 37151"/>
                  <a:gd name="connsiteY0" fmla="*/ 57785 h 57785"/>
                  <a:gd name="connsiteX1" fmla="*/ 10276 w 37151"/>
                  <a:gd name="connsiteY1" fmla="*/ 49117 h 57785"/>
                  <a:gd name="connsiteX2" fmla="*/ 20552 w 37151"/>
                  <a:gd name="connsiteY2" fmla="*/ 34671 h 57785"/>
                  <a:gd name="connsiteX3" fmla="*/ 25294 w 37151"/>
                  <a:gd name="connsiteY3" fmla="*/ 26966 h 57785"/>
                  <a:gd name="connsiteX4" fmla="*/ 31694 w 37151"/>
                  <a:gd name="connsiteY4" fmla="*/ 13868 h 57785"/>
                  <a:gd name="connsiteX5" fmla="*/ 37151 w 37151"/>
                  <a:gd name="connsiteY5" fmla="*/ 0 h 57785"/>
                  <a:gd name="connsiteX0" fmla="*/ 0 w 37151"/>
                  <a:gd name="connsiteY0" fmla="*/ 57785 h 57785"/>
                  <a:gd name="connsiteX1" fmla="*/ 10276 w 37151"/>
                  <a:gd name="connsiteY1" fmla="*/ 49117 h 57785"/>
                  <a:gd name="connsiteX2" fmla="*/ 18971 w 37151"/>
                  <a:gd name="connsiteY2" fmla="*/ 37560 h 57785"/>
                  <a:gd name="connsiteX3" fmla="*/ 25294 w 37151"/>
                  <a:gd name="connsiteY3" fmla="*/ 26966 h 57785"/>
                  <a:gd name="connsiteX4" fmla="*/ 31694 w 37151"/>
                  <a:gd name="connsiteY4" fmla="*/ 13868 h 57785"/>
                  <a:gd name="connsiteX5" fmla="*/ 37151 w 37151"/>
                  <a:gd name="connsiteY5" fmla="*/ 0 h 57785"/>
                  <a:gd name="connsiteX0" fmla="*/ 0 w 37151"/>
                  <a:gd name="connsiteY0" fmla="*/ 57785 h 57785"/>
                  <a:gd name="connsiteX1" fmla="*/ 10276 w 37151"/>
                  <a:gd name="connsiteY1" fmla="*/ 49117 h 57785"/>
                  <a:gd name="connsiteX2" fmla="*/ 18971 w 37151"/>
                  <a:gd name="connsiteY2" fmla="*/ 37560 h 57785"/>
                  <a:gd name="connsiteX3" fmla="*/ 25294 w 37151"/>
                  <a:gd name="connsiteY3" fmla="*/ 26966 h 57785"/>
                  <a:gd name="connsiteX4" fmla="*/ 31694 w 37151"/>
                  <a:gd name="connsiteY4" fmla="*/ 13868 h 57785"/>
                  <a:gd name="connsiteX5" fmla="*/ 37151 w 37151"/>
                  <a:gd name="connsiteY5" fmla="*/ 0 h 57785"/>
                  <a:gd name="connsiteX0" fmla="*/ 0 w 37151"/>
                  <a:gd name="connsiteY0" fmla="*/ 57785 h 57785"/>
                  <a:gd name="connsiteX1" fmla="*/ 11066 w 37151"/>
                  <a:gd name="connsiteY1" fmla="*/ 48154 h 57785"/>
                  <a:gd name="connsiteX2" fmla="*/ 18971 w 37151"/>
                  <a:gd name="connsiteY2" fmla="*/ 37560 h 57785"/>
                  <a:gd name="connsiteX3" fmla="*/ 25294 w 37151"/>
                  <a:gd name="connsiteY3" fmla="*/ 26966 h 57785"/>
                  <a:gd name="connsiteX4" fmla="*/ 31694 w 37151"/>
                  <a:gd name="connsiteY4" fmla="*/ 13868 h 57785"/>
                  <a:gd name="connsiteX5" fmla="*/ 37151 w 37151"/>
                  <a:gd name="connsiteY5" fmla="*/ 0 h 57785"/>
                  <a:gd name="connsiteX0" fmla="*/ 0 w 37151"/>
                  <a:gd name="connsiteY0" fmla="*/ 57785 h 57785"/>
                  <a:gd name="connsiteX1" fmla="*/ 11066 w 37151"/>
                  <a:gd name="connsiteY1" fmla="*/ 48154 h 57785"/>
                  <a:gd name="connsiteX2" fmla="*/ 18971 w 37151"/>
                  <a:gd name="connsiteY2" fmla="*/ 37560 h 57785"/>
                  <a:gd name="connsiteX3" fmla="*/ 26085 w 37151"/>
                  <a:gd name="connsiteY3" fmla="*/ 26966 h 57785"/>
                  <a:gd name="connsiteX4" fmla="*/ 31694 w 37151"/>
                  <a:gd name="connsiteY4" fmla="*/ 13868 h 57785"/>
                  <a:gd name="connsiteX5" fmla="*/ 37151 w 37151"/>
                  <a:gd name="connsiteY5" fmla="*/ 0 h 57785"/>
                  <a:gd name="connsiteX0" fmla="*/ 0 w 37151"/>
                  <a:gd name="connsiteY0" fmla="*/ 57785 h 57785"/>
                  <a:gd name="connsiteX1" fmla="*/ 11066 w 37151"/>
                  <a:gd name="connsiteY1" fmla="*/ 48154 h 57785"/>
                  <a:gd name="connsiteX2" fmla="*/ 18971 w 37151"/>
                  <a:gd name="connsiteY2" fmla="*/ 37560 h 57785"/>
                  <a:gd name="connsiteX3" fmla="*/ 26085 w 37151"/>
                  <a:gd name="connsiteY3" fmla="*/ 26966 h 57785"/>
                  <a:gd name="connsiteX4" fmla="*/ 31694 w 37151"/>
                  <a:gd name="connsiteY4" fmla="*/ 13868 h 57785"/>
                  <a:gd name="connsiteX5" fmla="*/ 37151 w 37151"/>
                  <a:gd name="connsiteY5" fmla="*/ 0 h 57785"/>
                  <a:gd name="connsiteX0" fmla="*/ 0 w 37151"/>
                  <a:gd name="connsiteY0" fmla="*/ 57785 h 57785"/>
                  <a:gd name="connsiteX1" fmla="*/ 11066 w 37151"/>
                  <a:gd name="connsiteY1" fmla="*/ 48154 h 57785"/>
                  <a:gd name="connsiteX2" fmla="*/ 18971 w 37151"/>
                  <a:gd name="connsiteY2" fmla="*/ 37560 h 57785"/>
                  <a:gd name="connsiteX3" fmla="*/ 25294 w 37151"/>
                  <a:gd name="connsiteY3" fmla="*/ 26966 h 57785"/>
                  <a:gd name="connsiteX4" fmla="*/ 31694 w 37151"/>
                  <a:gd name="connsiteY4" fmla="*/ 13868 h 57785"/>
                  <a:gd name="connsiteX5" fmla="*/ 37151 w 37151"/>
                  <a:gd name="connsiteY5" fmla="*/ 0 h 57785"/>
                  <a:gd name="connsiteX0" fmla="*/ 0 w 36360"/>
                  <a:gd name="connsiteY0" fmla="*/ 58748 h 58748"/>
                  <a:gd name="connsiteX1" fmla="*/ 10275 w 36360"/>
                  <a:gd name="connsiteY1" fmla="*/ 48154 h 58748"/>
                  <a:gd name="connsiteX2" fmla="*/ 18180 w 36360"/>
                  <a:gd name="connsiteY2" fmla="*/ 37560 h 58748"/>
                  <a:gd name="connsiteX3" fmla="*/ 24503 w 36360"/>
                  <a:gd name="connsiteY3" fmla="*/ 26966 h 58748"/>
                  <a:gd name="connsiteX4" fmla="*/ 30903 w 36360"/>
                  <a:gd name="connsiteY4" fmla="*/ 13868 h 58748"/>
                  <a:gd name="connsiteX5" fmla="*/ 36360 w 36360"/>
                  <a:gd name="connsiteY5" fmla="*/ 0 h 58748"/>
                  <a:gd name="connsiteX0" fmla="*/ 0 w 36360"/>
                  <a:gd name="connsiteY0" fmla="*/ 58748 h 58748"/>
                  <a:gd name="connsiteX1" fmla="*/ 10275 w 36360"/>
                  <a:gd name="connsiteY1" fmla="*/ 48154 h 58748"/>
                  <a:gd name="connsiteX2" fmla="*/ 18180 w 36360"/>
                  <a:gd name="connsiteY2" fmla="*/ 37560 h 58748"/>
                  <a:gd name="connsiteX3" fmla="*/ 24503 w 36360"/>
                  <a:gd name="connsiteY3" fmla="*/ 26966 h 58748"/>
                  <a:gd name="connsiteX4" fmla="*/ 30903 w 36360"/>
                  <a:gd name="connsiteY4" fmla="*/ 13868 h 58748"/>
                  <a:gd name="connsiteX5" fmla="*/ 36360 w 36360"/>
                  <a:gd name="connsiteY5" fmla="*/ 0 h 58748"/>
                  <a:gd name="connsiteX0" fmla="*/ 0 w 36360"/>
                  <a:gd name="connsiteY0" fmla="*/ 58748 h 58748"/>
                  <a:gd name="connsiteX1" fmla="*/ 11066 w 36360"/>
                  <a:gd name="connsiteY1" fmla="*/ 46228 h 58748"/>
                  <a:gd name="connsiteX2" fmla="*/ 18180 w 36360"/>
                  <a:gd name="connsiteY2" fmla="*/ 37560 h 58748"/>
                  <a:gd name="connsiteX3" fmla="*/ 24503 w 36360"/>
                  <a:gd name="connsiteY3" fmla="*/ 26966 h 58748"/>
                  <a:gd name="connsiteX4" fmla="*/ 30903 w 36360"/>
                  <a:gd name="connsiteY4" fmla="*/ 13868 h 58748"/>
                  <a:gd name="connsiteX5" fmla="*/ 36360 w 36360"/>
                  <a:gd name="connsiteY5" fmla="*/ 0 h 58748"/>
                  <a:gd name="connsiteX0" fmla="*/ 0 w 36360"/>
                  <a:gd name="connsiteY0" fmla="*/ 58748 h 58748"/>
                  <a:gd name="connsiteX1" fmla="*/ 11856 w 36360"/>
                  <a:gd name="connsiteY1" fmla="*/ 46228 h 58748"/>
                  <a:gd name="connsiteX2" fmla="*/ 18180 w 36360"/>
                  <a:gd name="connsiteY2" fmla="*/ 37560 h 58748"/>
                  <a:gd name="connsiteX3" fmla="*/ 24503 w 36360"/>
                  <a:gd name="connsiteY3" fmla="*/ 26966 h 58748"/>
                  <a:gd name="connsiteX4" fmla="*/ 30903 w 36360"/>
                  <a:gd name="connsiteY4" fmla="*/ 13868 h 58748"/>
                  <a:gd name="connsiteX5" fmla="*/ 36360 w 36360"/>
                  <a:gd name="connsiteY5" fmla="*/ 0 h 58748"/>
                  <a:gd name="connsiteX0" fmla="*/ 0 w 36360"/>
                  <a:gd name="connsiteY0" fmla="*/ 58748 h 58748"/>
                  <a:gd name="connsiteX1" fmla="*/ 5587 w 36360"/>
                  <a:gd name="connsiteY1" fmla="*/ 53269 h 58748"/>
                  <a:gd name="connsiteX2" fmla="*/ 11856 w 36360"/>
                  <a:gd name="connsiteY2" fmla="*/ 46228 h 58748"/>
                  <a:gd name="connsiteX3" fmla="*/ 18180 w 36360"/>
                  <a:gd name="connsiteY3" fmla="*/ 37560 h 58748"/>
                  <a:gd name="connsiteX4" fmla="*/ 24503 w 36360"/>
                  <a:gd name="connsiteY4" fmla="*/ 26966 h 58748"/>
                  <a:gd name="connsiteX5" fmla="*/ 30903 w 36360"/>
                  <a:gd name="connsiteY5" fmla="*/ 13868 h 58748"/>
                  <a:gd name="connsiteX6" fmla="*/ 36360 w 36360"/>
                  <a:gd name="connsiteY6" fmla="*/ 0 h 58748"/>
                  <a:gd name="connsiteX0" fmla="*/ 0 w 36360"/>
                  <a:gd name="connsiteY0" fmla="*/ 58748 h 58748"/>
                  <a:gd name="connsiteX1" fmla="*/ 6323 w 36360"/>
                  <a:gd name="connsiteY1" fmla="*/ 53933 h 58748"/>
                  <a:gd name="connsiteX2" fmla="*/ 11856 w 36360"/>
                  <a:gd name="connsiteY2" fmla="*/ 46228 h 58748"/>
                  <a:gd name="connsiteX3" fmla="*/ 18180 w 36360"/>
                  <a:gd name="connsiteY3" fmla="*/ 37560 h 58748"/>
                  <a:gd name="connsiteX4" fmla="*/ 24503 w 36360"/>
                  <a:gd name="connsiteY4" fmla="*/ 26966 h 58748"/>
                  <a:gd name="connsiteX5" fmla="*/ 30903 w 36360"/>
                  <a:gd name="connsiteY5" fmla="*/ 13868 h 58748"/>
                  <a:gd name="connsiteX6" fmla="*/ 36360 w 36360"/>
                  <a:gd name="connsiteY6" fmla="*/ 0 h 58748"/>
                  <a:gd name="connsiteX0" fmla="*/ 0 w 36360"/>
                  <a:gd name="connsiteY0" fmla="*/ 58748 h 58748"/>
                  <a:gd name="connsiteX1" fmla="*/ 5533 w 36360"/>
                  <a:gd name="connsiteY1" fmla="*/ 53933 h 58748"/>
                  <a:gd name="connsiteX2" fmla="*/ 11856 w 36360"/>
                  <a:gd name="connsiteY2" fmla="*/ 46228 h 58748"/>
                  <a:gd name="connsiteX3" fmla="*/ 18180 w 36360"/>
                  <a:gd name="connsiteY3" fmla="*/ 37560 h 58748"/>
                  <a:gd name="connsiteX4" fmla="*/ 24503 w 36360"/>
                  <a:gd name="connsiteY4" fmla="*/ 26966 h 58748"/>
                  <a:gd name="connsiteX5" fmla="*/ 30903 w 36360"/>
                  <a:gd name="connsiteY5" fmla="*/ 13868 h 58748"/>
                  <a:gd name="connsiteX6" fmla="*/ 36360 w 36360"/>
                  <a:gd name="connsiteY6" fmla="*/ 0 h 58748"/>
                  <a:gd name="connsiteX0" fmla="*/ 1713 w 38073"/>
                  <a:gd name="connsiteY0" fmla="*/ 58748 h 58748"/>
                  <a:gd name="connsiteX1" fmla="*/ 922 w 38073"/>
                  <a:gd name="connsiteY1" fmla="*/ 57785 h 58748"/>
                  <a:gd name="connsiteX2" fmla="*/ 7246 w 38073"/>
                  <a:gd name="connsiteY2" fmla="*/ 53933 h 58748"/>
                  <a:gd name="connsiteX3" fmla="*/ 13569 w 38073"/>
                  <a:gd name="connsiteY3" fmla="*/ 46228 h 58748"/>
                  <a:gd name="connsiteX4" fmla="*/ 19893 w 38073"/>
                  <a:gd name="connsiteY4" fmla="*/ 37560 h 58748"/>
                  <a:gd name="connsiteX5" fmla="*/ 26216 w 38073"/>
                  <a:gd name="connsiteY5" fmla="*/ 26966 h 58748"/>
                  <a:gd name="connsiteX6" fmla="*/ 32616 w 38073"/>
                  <a:gd name="connsiteY6" fmla="*/ 13868 h 58748"/>
                  <a:gd name="connsiteX7" fmla="*/ 38073 w 38073"/>
                  <a:gd name="connsiteY7" fmla="*/ 0 h 58748"/>
                  <a:gd name="connsiteX0" fmla="*/ 1713 w 38073"/>
                  <a:gd name="connsiteY0" fmla="*/ 58748 h 59551"/>
                  <a:gd name="connsiteX1" fmla="*/ 922 w 38073"/>
                  <a:gd name="connsiteY1" fmla="*/ 58748 h 59551"/>
                  <a:gd name="connsiteX2" fmla="*/ 7246 w 38073"/>
                  <a:gd name="connsiteY2" fmla="*/ 53933 h 59551"/>
                  <a:gd name="connsiteX3" fmla="*/ 13569 w 38073"/>
                  <a:gd name="connsiteY3" fmla="*/ 46228 h 59551"/>
                  <a:gd name="connsiteX4" fmla="*/ 19893 w 38073"/>
                  <a:gd name="connsiteY4" fmla="*/ 37560 h 59551"/>
                  <a:gd name="connsiteX5" fmla="*/ 26216 w 38073"/>
                  <a:gd name="connsiteY5" fmla="*/ 26966 h 59551"/>
                  <a:gd name="connsiteX6" fmla="*/ 32616 w 38073"/>
                  <a:gd name="connsiteY6" fmla="*/ 13868 h 59551"/>
                  <a:gd name="connsiteX7" fmla="*/ 38073 w 38073"/>
                  <a:gd name="connsiteY7" fmla="*/ 0 h 59551"/>
                  <a:gd name="connsiteX0" fmla="*/ 0 w 37151"/>
                  <a:gd name="connsiteY0" fmla="*/ 58748 h 58748"/>
                  <a:gd name="connsiteX1" fmla="*/ 6324 w 37151"/>
                  <a:gd name="connsiteY1" fmla="*/ 53933 h 58748"/>
                  <a:gd name="connsiteX2" fmla="*/ 12647 w 37151"/>
                  <a:gd name="connsiteY2" fmla="*/ 46228 h 58748"/>
                  <a:gd name="connsiteX3" fmla="*/ 18971 w 37151"/>
                  <a:gd name="connsiteY3" fmla="*/ 37560 h 58748"/>
                  <a:gd name="connsiteX4" fmla="*/ 25294 w 37151"/>
                  <a:gd name="connsiteY4" fmla="*/ 26966 h 58748"/>
                  <a:gd name="connsiteX5" fmla="*/ 31694 w 37151"/>
                  <a:gd name="connsiteY5" fmla="*/ 13868 h 58748"/>
                  <a:gd name="connsiteX6" fmla="*/ 37151 w 37151"/>
                  <a:gd name="connsiteY6" fmla="*/ 0 h 58748"/>
                  <a:gd name="connsiteX0" fmla="*/ 0 w 37151"/>
                  <a:gd name="connsiteY0" fmla="*/ 58748 h 58748"/>
                  <a:gd name="connsiteX1" fmla="*/ 5533 w 37151"/>
                  <a:gd name="connsiteY1" fmla="*/ 53933 h 58748"/>
                  <a:gd name="connsiteX2" fmla="*/ 12647 w 37151"/>
                  <a:gd name="connsiteY2" fmla="*/ 46228 h 58748"/>
                  <a:gd name="connsiteX3" fmla="*/ 18971 w 37151"/>
                  <a:gd name="connsiteY3" fmla="*/ 37560 h 58748"/>
                  <a:gd name="connsiteX4" fmla="*/ 25294 w 37151"/>
                  <a:gd name="connsiteY4" fmla="*/ 26966 h 58748"/>
                  <a:gd name="connsiteX5" fmla="*/ 31694 w 37151"/>
                  <a:gd name="connsiteY5" fmla="*/ 13868 h 58748"/>
                  <a:gd name="connsiteX6" fmla="*/ 37151 w 37151"/>
                  <a:gd name="connsiteY6" fmla="*/ 0 h 58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51" h="58748">
                    <a:moveTo>
                      <a:pt x="0" y="58748"/>
                    </a:moveTo>
                    <a:cubicBezTo>
                      <a:pt x="922" y="57946"/>
                      <a:pt x="3425" y="56020"/>
                      <a:pt x="5533" y="53933"/>
                    </a:cubicBezTo>
                    <a:cubicBezTo>
                      <a:pt x="7641" y="51846"/>
                      <a:pt x="10407" y="48957"/>
                      <a:pt x="12647" y="46228"/>
                    </a:cubicBezTo>
                    <a:cubicBezTo>
                      <a:pt x="14887" y="43499"/>
                      <a:pt x="16863" y="40770"/>
                      <a:pt x="18971" y="37560"/>
                    </a:cubicBezTo>
                    <a:cubicBezTo>
                      <a:pt x="21079" y="34350"/>
                      <a:pt x="23174" y="30915"/>
                      <a:pt x="25294" y="26966"/>
                    </a:cubicBezTo>
                    <a:cubicBezTo>
                      <a:pt x="27414" y="23017"/>
                      <a:pt x="29718" y="18362"/>
                      <a:pt x="31694" y="13868"/>
                    </a:cubicBezTo>
                    <a:cubicBezTo>
                      <a:pt x="33670" y="9374"/>
                      <a:pt x="37020" y="178"/>
                      <a:pt x="37151" y="0"/>
                    </a:cubicBezTo>
                  </a:path>
                </a:pathLst>
              </a:custGeom>
              <a:noFill/>
              <a:ln w="88900" cap="rnd">
                <a:solidFill>
                  <a:srgbClr val="FFC000"/>
                </a:solidFill>
                <a:prstDash val="solid"/>
                <a:round/>
                <a:headEnd/>
                <a:tailEnd/>
              </a:ln>
              <a:effectLst>
                <a:outerShdw blurRad="50800" dist="38100" dir="2700000" algn="tl" rotWithShape="0">
                  <a:prstClr val="black">
                    <a:alpha val="40000"/>
                  </a:prstClr>
                </a:outerShdw>
              </a:effectLst>
            </p:spPr>
            <p:txBody>
              <a:bodyPr/>
              <a:lstStyle/>
              <a:p>
                <a:pPr>
                  <a:defRPr/>
                </a:pPr>
                <a:endParaRPr lang="en-US" sz="2600" dirty="0">
                  <a:solidFill>
                    <a:prstClr val="white"/>
                  </a:solidFill>
                  <a:latin typeface="Neo Sans Intel"/>
                  <a:cs typeface="Arial"/>
                </a:endParaRPr>
              </a:p>
            </p:txBody>
          </p:sp>
        </p:grpSp>
      </p:grpSp>
      <p:pic>
        <p:nvPicPr>
          <p:cNvPr id="80" name="Picture 7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24600" y="1633255"/>
            <a:ext cx="762000" cy="728945"/>
          </a:xfrm>
          <a:prstGeom prst="rect">
            <a:avLst/>
          </a:prstGeom>
          <a:effectLst>
            <a:outerShdw blurRad="279400" dist="101600" dir="7260000" algn="ctr" rotWithShape="0">
              <a:srgbClr val="000000">
                <a:alpha val="43137"/>
              </a:srgbClr>
            </a:outerShdw>
          </a:effectLst>
        </p:spPr>
      </p:pic>
      <p:pic>
        <p:nvPicPr>
          <p:cNvPr id="81" name="Picture 8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18081" y="2350909"/>
            <a:ext cx="887519" cy="773291"/>
          </a:xfrm>
          <a:prstGeom prst="rect">
            <a:avLst/>
          </a:prstGeom>
          <a:effectLst>
            <a:outerShdw blurRad="279400" dist="101600" dir="7260000" algn="ctr" rotWithShape="0">
              <a:srgbClr val="000000">
                <a:alpha val="43137"/>
              </a:srgbClr>
            </a:outerShdw>
          </a:effectLst>
        </p:spPr>
      </p:pic>
      <p:pic>
        <p:nvPicPr>
          <p:cNvPr id="82" name="Picture 6"/>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39568"/>
          <a:stretch/>
        </p:blipFill>
        <p:spPr bwMode="auto">
          <a:xfrm>
            <a:off x="4495800" y="4327926"/>
            <a:ext cx="533400" cy="339969"/>
          </a:xfrm>
          <a:prstGeom prst="rect">
            <a:avLst/>
          </a:prstGeom>
          <a:effectLst>
            <a:outerShdw blurRad="279400" dist="101600" dir="7260000" algn="ctr" rotWithShape="0">
              <a:srgbClr val="000000">
                <a:alpha val="43137"/>
              </a:srgbClr>
            </a:outerShdw>
          </a:effectLst>
        </p:spPr>
      </p:pic>
      <p:pic>
        <p:nvPicPr>
          <p:cNvPr id="83" name="Picture 8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01638" y="3711316"/>
            <a:ext cx="838200" cy="529865"/>
          </a:xfrm>
          <a:prstGeom prst="rect">
            <a:avLst/>
          </a:prstGeom>
          <a:effectLst>
            <a:outerShdw blurRad="279400" dist="101600" dir="7260000" algn="ctr" rotWithShape="0">
              <a:srgbClr val="000000">
                <a:alpha val="43137"/>
              </a:srgbClr>
            </a:outerShdw>
          </a:effectLst>
        </p:spPr>
      </p:pic>
      <p:grpSp>
        <p:nvGrpSpPr>
          <p:cNvPr id="84" name="Group 83"/>
          <p:cNvGrpSpPr/>
          <p:nvPr/>
        </p:nvGrpSpPr>
        <p:grpSpPr>
          <a:xfrm>
            <a:off x="4001388" y="4655769"/>
            <a:ext cx="265812" cy="449631"/>
            <a:chOff x="2547275" y="4724400"/>
            <a:chExt cx="346681" cy="586424"/>
          </a:xfrm>
        </p:grpSpPr>
        <p:pic>
          <p:nvPicPr>
            <p:cNvPr id="85" name="Picture 8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47275" y="4724400"/>
              <a:ext cx="346681" cy="586424"/>
            </a:xfrm>
            <a:prstGeom prst="rect">
              <a:avLst/>
            </a:prstGeom>
            <a:effectLst>
              <a:outerShdw blurRad="279400" dist="101600" dir="7260000" algn="ctr" rotWithShape="0">
                <a:srgbClr val="000000">
                  <a:alpha val="43137"/>
                </a:srgbClr>
              </a:outerShdw>
            </a:effectLst>
          </p:spPr>
        </p:pic>
        <p:pic>
          <p:nvPicPr>
            <p:cNvPr id="86" name="Picture 8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605488" y="4808876"/>
              <a:ext cx="234110" cy="380987"/>
            </a:xfrm>
            <a:prstGeom prst="rect">
              <a:avLst/>
            </a:prstGeom>
            <a:effectLst>
              <a:outerShdw blurRad="279400" dist="101600" dir="7260000" algn="ctr" rotWithShape="0">
                <a:srgbClr val="000000">
                  <a:alpha val="43137"/>
                </a:srgbClr>
              </a:outerShdw>
            </a:effectLst>
          </p:spPr>
        </p:pic>
      </p:grpSp>
      <p:pic>
        <p:nvPicPr>
          <p:cNvPr id="87" name="Picture 8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413445" y="3200400"/>
            <a:ext cx="758755" cy="509463"/>
          </a:xfrm>
          <a:prstGeom prst="rect">
            <a:avLst/>
          </a:prstGeom>
          <a:effectLst>
            <a:outerShdw blurRad="279400" dist="101600" dir="7260000" algn="ctr" rotWithShape="0">
              <a:srgbClr val="000000">
                <a:alpha val="43137"/>
              </a:srgbClr>
            </a:outerShdw>
          </a:effectLst>
        </p:spPr>
      </p:pic>
    </p:spTree>
    <p:extLst>
      <p:ext uri="{BB962C8B-B14F-4D97-AF65-F5344CB8AC3E}">
        <p14:creationId xmlns:p14="http://schemas.microsoft.com/office/powerpoint/2010/main" val="1687418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5"/>
          <p:cNvGrpSpPr/>
          <p:nvPr/>
        </p:nvGrpSpPr>
        <p:grpSpPr>
          <a:xfrm>
            <a:off x="1309858" y="5135321"/>
            <a:ext cx="6765473" cy="1182173"/>
            <a:chOff x="76200" y="4783138"/>
            <a:chExt cx="6765473" cy="1182174"/>
          </a:xfrm>
        </p:grpSpPr>
        <p:sp>
          <p:nvSpPr>
            <p:cNvPr id="34" name="AutoShape 7"/>
            <p:cNvSpPr>
              <a:spLocks noChangeArrowheads="1"/>
            </p:cNvSpPr>
            <p:nvPr/>
          </p:nvSpPr>
          <p:spPr bwMode="auto">
            <a:xfrm rot="5400000">
              <a:off x="-151348" y="5051962"/>
              <a:ext cx="1140896" cy="685800"/>
            </a:xfrm>
            <a:prstGeom prst="homePlate">
              <a:avLst>
                <a:gd name="adj" fmla="val 852"/>
              </a:avLst>
            </a:prstGeom>
            <a:solidFill>
              <a:schemeClr val="bg1">
                <a:lumMod val="85000"/>
              </a:schemeClr>
            </a:solidFill>
            <a:ln w="3175" algn="ctr">
              <a:noFill/>
              <a:miter lim="800000"/>
              <a:headEnd/>
              <a:tailEnd/>
            </a:ln>
          </p:spPr>
          <p:txBody>
            <a:bodyPr rot="10800000" vert="eaVert" wrap="none" anchor="ctr"/>
            <a:lstStyle/>
            <a:p>
              <a:pPr marL="285589" indent="-285589" algn="ctr" defTabSz="913890" fontAlgn="ctr" hangingPunct="0">
                <a:lnSpc>
                  <a:spcPct val="95000"/>
                </a:lnSpc>
                <a:spcBef>
                  <a:spcPct val="0"/>
                </a:spcBef>
                <a:spcAft>
                  <a:spcPct val="0"/>
                </a:spcAft>
                <a:buClr>
                  <a:srgbClr val="EEECE1"/>
                </a:buClr>
              </a:pPr>
              <a:endParaRPr lang="en-US" sz="1000" b="1" dirty="0">
                <a:solidFill>
                  <a:srgbClr val="000000"/>
                </a:solidFill>
                <a:latin typeface="Arial" pitchFamily="34" charset="0"/>
              </a:endParaRPr>
            </a:p>
          </p:txBody>
        </p:sp>
        <p:sp>
          <p:nvSpPr>
            <p:cNvPr id="35" name="Text Box 9"/>
            <p:cNvSpPr txBox="1">
              <a:spLocks noChangeArrowheads="1"/>
            </p:cNvSpPr>
            <p:nvPr/>
          </p:nvSpPr>
          <p:spPr bwMode="auto">
            <a:xfrm>
              <a:off x="76201" y="4783138"/>
              <a:ext cx="685800" cy="215444"/>
            </a:xfrm>
            <a:prstGeom prst="rect">
              <a:avLst/>
            </a:prstGeom>
            <a:solidFill>
              <a:schemeClr val="bg2"/>
            </a:solidFill>
            <a:ln w="3175" algn="ctr">
              <a:noFill/>
              <a:miter lim="800000"/>
              <a:headEnd/>
              <a:tailEnd/>
            </a:ln>
          </p:spPr>
          <p:txBody>
            <a:bodyPr wrap="square">
              <a:spAutoFit/>
            </a:bodyPr>
            <a:lstStyle/>
            <a:p>
              <a:pPr algn="ctr" defTabSz="913890" eaLnBrk="0" fontAlgn="base" hangingPunct="0">
                <a:lnSpc>
                  <a:spcPct val="80000"/>
                </a:lnSpc>
                <a:spcBef>
                  <a:spcPct val="0"/>
                </a:spcBef>
                <a:spcAft>
                  <a:spcPct val="0"/>
                </a:spcAft>
              </a:pPr>
              <a:r>
                <a:rPr lang="en-US" sz="1000" b="1" dirty="0">
                  <a:solidFill>
                    <a:srgbClr val="000000"/>
                  </a:solidFill>
                  <a:latin typeface="Arial" charset="0"/>
                </a:rPr>
                <a:t>2011</a:t>
              </a:r>
            </a:p>
          </p:txBody>
        </p:sp>
        <p:sp>
          <p:nvSpPr>
            <p:cNvPr id="36" name="AutoShape 5"/>
            <p:cNvSpPr>
              <a:spLocks noChangeArrowheads="1"/>
            </p:cNvSpPr>
            <p:nvPr/>
          </p:nvSpPr>
          <p:spPr bwMode="auto">
            <a:xfrm rot="5400000">
              <a:off x="4966756" y="5074187"/>
              <a:ext cx="1105970" cy="676280"/>
            </a:xfrm>
            <a:prstGeom prst="homePlate">
              <a:avLst>
                <a:gd name="adj" fmla="val 1617"/>
              </a:avLst>
            </a:prstGeom>
            <a:solidFill>
              <a:schemeClr val="bg1">
                <a:lumMod val="85000"/>
              </a:schemeClr>
            </a:solidFill>
            <a:ln w="3175" algn="ctr">
              <a:noFill/>
              <a:miter lim="800000"/>
              <a:headEnd/>
              <a:tailEnd/>
            </a:ln>
          </p:spPr>
          <p:txBody>
            <a:bodyPr rot="10800000" vert="eaVert" wrap="none" anchor="ctr"/>
            <a:lstStyle/>
            <a:p>
              <a:pPr marL="285589" indent="-285589" algn="ctr" defTabSz="913890" fontAlgn="ctr" hangingPunct="0">
                <a:lnSpc>
                  <a:spcPct val="95000"/>
                </a:lnSpc>
                <a:spcBef>
                  <a:spcPct val="0"/>
                </a:spcBef>
                <a:spcAft>
                  <a:spcPct val="0"/>
                </a:spcAft>
                <a:buClr>
                  <a:srgbClr val="EEECE1"/>
                </a:buClr>
              </a:pPr>
              <a:endParaRPr lang="en-US" sz="1000" b="1" dirty="0">
                <a:solidFill>
                  <a:srgbClr val="000000"/>
                </a:solidFill>
                <a:latin typeface="Arial" pitchFamily="34" charset="0"/>
              </a:endParaRPr>
            </a:p>
          </p:txBody>
        </p:sp>
        <p:sp>
          <p:nvSpPr>
            <p:cNvPr id="45" name="AutoShape 6"/>
            <p:cNvSpPr>
              <a:spLocks noChangeArrowheads="1"/>
            </p:cNvSpPr>
            <p:nvPr/>
          </p:nvSpPr>
          <p:spPr bwMode="auto">
            <a:xfrm rot="5400000">
              <a:off x="2553754" y="5048785"/>
              <a:ext cx="1105966" cy="727074"/>
            </a:xfrm>
            <a:prstGeom prst="homePlate">
              <a:avLst>
                <a:gd name="adj" fmla="val 0"/>
              </a:avLst>
            </a:prstGeom>
            <a:solidFill>
              <a:schemeClr val="bg1">
                <a:lumMod val="85000"/>
              </a:schemeClr>
            </a:solidFill>
            <a:ln w="3175" algn="ctr">
              <a:noFill/>
              <a:miter lim="800000"/>
              <a:headEnd/>
              <a:tailEnd/>
            </a:ln>
          </p:spPr>
          <p:txBody>
            <a:bodyPr rot="10800000" vert="eaVert" wrap="none" anchor="ctr"/>
            <a:lstStyle/>
            <a:p>
              <a:pPr marL="285589" indent="-285589" algn="ctr" defTabSz="913890" fontAlgn="ctr" hangingPunct="0">
                <a:lnSpc>
                  <a:spcPct val="95000"/>
                </a:lnSpc>
                <a:spcBef>
                  <a:spcPct val="0"/>
                </a:spcBef>
                <a:spcAft>
                  <a:spcPct val="0"/>
                </a:spcAft>
                <a:buClr>
                  <a:srgbClr val="EEECE1"/>
                </a:buClr>
              </a:pPr>
              <a:endParaRPr lang="en-US" sz="1000" b="1" dirty="0">
                <a:solidFill>
                  <a:srgbClr val="000000"/>
                </a:solidFill>
                <a:latin typeface="Arial" pitchFamily="34" charset="0"/>
              </a:endParaRPr>
            </a:p>
          </p:txBody>
        </p:sp>
        <p:sp>
          <p:nvSpPr>
            <p:cNvPr id="47" name="Text Box 9"/>
            <p:cNvSpPr txBox="1">
              <a:spLocks noChangeArrowheads="1"/>
            </p:cNvSpPr>
            <p:nvPr/>
          </p:nvSpPr>
          <p:spPr bwMode="auto">
            <a:xfrm>
              <a:off x="2743201" y="4783138"/>
              <a:ext cx="727074" cy="215444"/>
            </a:xfrm>
            <a:prstGeom prst="rect">
              <a:avLst/>
            </a:prstGeom>
            <a:solidFill>
              <a:schemeClr val="bg2"/>
            </a:solidFill>
            <a:ln w="3175" algn="ctr">
              <a:noFill/>
              <a:miter lim="800000"/>
              <a:headEnd/>
              <a:tailEnd/>
            </a:ln>
          </p:spPr>
          <p:txBody>
            <a:bodyPr wrap="square">
              <a:spAutoFit/>
            </a:bodyPr>
            <a:lstStyle/>
            <a:p>
              <a:pPr algn="ctr" defTabSz="913890" eaLnBrk="0" fontAlgn="base" hangingPunct="0">
                <a:lnSpc>
                  <a:spcPct val="80000"/>
                </a:lnSpc>
                <a:spcBef>
                  <a:spcPct val="0"/>
                </a:spcBef>
                <a:spcAft>
                  <a:spcPct val="0"/>
                </a:spcAft>
              </a:pPr>
              <a:r>
                <a:rPr lang="en-US" sz="1000" b="1" dirty="0">
                  <a:solidFill>
                    <a:srgbClr val="000000"/>
                  </a:solidFill>
                  <a:latin typeface="Arial" charset="0"/>
                </a:rPr>
                <a:t>2012</a:t>
              </a:r>
            </a:p>
          </p:txBody>
        </p:sp>
        <p:sp>
          <p:nvSpPr>
            <p:cNvPr id="50" name="Text Box 10"/>
            <p:cNvSpPr txBox="1">
              <a:spLocks noChangeArrowheads="1"/>
            </p:cNvSpPr>
            <p:nvPr/>
          </p:nvSpPr>
          <p:spPr bwMode="auto">
            <a:xfrm>
              <a:off x="5181602" y="4783138"/>
              <a:ext cx="683551" cy="215444"/>
            </a:xfrm>
            <a:prstGeom prst="rect">
              <a:avLst/>
            </a:prstGeom>
            <a:solidFill>
              <a:schemeClr val="bg2"/>
            </a:solidFill>
            <a:ln w="3175" algn="ctr">
              <a:noFill/>
              <a:miter lim="800000"/>
              <a:headEnd/>
              <a:tailEnd/>
            </a:ln>
          </p:spPr>
          <p:txBody>
            <a:bodyPr wrap="square">
              <a:spAutoFit/>
            </a:bodyPr>
            <a:lstStyle/>
            <a:p>
              <a:pPr algn="ctr" defTabSz="913890" eaLnBrk="0" fontAlgn="base" hangingPunct="0">
                <a:lnSpc>
                  <a:spcPct val="80000"/>
                </a:lnSpc>
                <a:spcBef>
                  <a:spcPct val="0"/>
                </a:spcBef>
                <a:spcAft>
                  <a:spcPct val="0"/>
                </a:spcAft>
              </a:pPr>
              <a:r>
                <a:rPr lang="en-US" sz="1000" b="1" dirty="0">
                  <a:solidFill>
                    <a:srgbClr val="000000"/>
                  </a:solidFill>
                  <a:latin typeface="Arial" charset="0"/>
                </a:rPr>
                <a:t>2013</a:t>
              </a:r>
            </a:p>
          </p:txBody>
        </p:sp>
        <p:sp>
          <p:nvSpPr>
            <p:cNvPr id="54" name="Text Box 20"/>
            <p:cNvSpPr txBox="1">
              <a:spLocks noChangeArrowheads="1"/>
            </p:cNvSpPr>
            <p:nvPr/>
          </p:nvSpPr>
          <p:spPr bwMode="auto">
            <a:xfrm>
              <a:off x="76201" y="5392737"/>
              <a:ext cx="3924300" cy="215444"/>
            </a:xfrm>
            <a:prstGeom prst="rect">
              <a:avLst/>
            </a:prstGeom>
            <a:solidFill>
              <a:schemeClr val="accent2"/>
            </a:solidFill>
            <a:ln w="3175" algn="ctr">
              <a:noFill/>
              <a:miter lim="800000"/>
              <a:headEnd/>
              <a:tailEnd/>
            </a:ln>
          </p:spPr>
          <p:txBody>
            <a:bodyPr wrap="square">
              <a:spAutoFit/>
            </a:bodyPr>
            <a:lstStyle/>
            <a:p>
              <a:pPr defTabSz="913890" eaLnBrk="0" fontAlgn="base" hangingPunct="0">
                <a:lnSpc>
                  <a:spcPct val="80000"/>
                </a:lnSpc>
                <a:spcBef>
                  <a:spcPct val="0"/>
                </a:spcBef>
                <a:spcAft>
                  <a:spcPct val="0"/>
                </a:spcAft>
              </a:pPr>
              <a:r>
                <a:rPr lang="en-US" sz="1000" b="1" dirty="0">
                  <a:solidFill>
                    <a:srgbClr val="000000"/>
                  </a:solidFill>
                  <a:latin typeface="Arial" charset="0"/>
                </a:rPr>
                <a:t>Qual         Deploy     2011    Intel</a:t>
              </a:r>
              <a:r>
                <a:rPr lang="en-US" sz="1000" b="1" baseline="30000" dirty="0">
                  <a:solidFill>
                    <a:srgbClr val="000000"/>
                  </a:solidFill>
                  <a:latin typeface="Arial" charset="0"/>
                </a:rPr>
                <a:t>®</a:t>
              </a:r>
              <a:r>
                <a:rPr lang="en-US" sz="1000" b="1" dirty="0">
                  <a:solidFill>
                    <a:srgbClr val="000000"/>
                  </a:solidFill>
                  <a:latin typeface="Arial" charset="0"/>
                </a:rPr>
                <a:t> SIPP Platforms</a:t>
              </a:r>
            </a:p>
          </p:txBody>
        </p:sp>
        <p:sp>
          <p:nvSpPr>
            <p:cNvPr id="55" name="Text Box 20"/>
            <p:cNvSpPr txBox="1">
              <a:spLocks noChangeArrowheads="1"/>
            </p:cNvSpPr>
            <p:nvPr/>
          </p:nvSpPr>
          <p:spPr bwMode="auto">
            <a:xfrm>
              <a:off x="3505200" y="5697541"/>
              <a:ext cx="3336473" cy="215444"/>
            </a:xfrm>
            <a:prstGeom prst="rect">
              <a:avLst/>
            </a:prstGeom>
            <a:solidFill>
              <a:schemeClr val="accent2"/>
            </a:solidFill>
            <a:ln w="3175" algn="ctr">
              <a:noFill/>
              <a:miter lim="800000"/>
              <a:headEnd/>
              <a:tailEnd/>
            </a:ln>
          </p:spPr>
          <p:txBody>
            <a:bodyPr wrap="square">
              <a:spAutoFit/>
            </a:bodyPr>
            <a:lstStyle/>
            <a:p>
              <a:pPr defTabSz="913890" eaLnBrk="0" fontAlgn="base" hangingPunct="0">
                <a:lnSpc>
                  <a:spcPct val="80000"/>
                </a:lnSpc>
                <a:spcBef>
                  <a:spcPct val="0"/>
                </a:spcBef>
                <a:spcAft>
                  <a:spcPct val="0"/>
                </a:spcAft>
              </a:pPr>
              <a:r>
                <a:rPr lang="en-US" sz="1000" b="1" dirty="0">
                  <a:solidFill>
                    <a:srgbClr val="000000"/>
                  </a:solidFill>
                  <a:latin typeface="Arial" charset="0"/>
                </a:rPr>
                <a:t>Qual           Deploy    2012    Intel</a:t>
              </a:r>
              <a:r>
                <a:rPr lang="en-US" sz="1000" b="1" baseline="30000" dirty="0">
                  <a:solidFill>
                    <a:srgbClr val="000000"/>
                  </a:solidFill>
                  <a:latin typeface="Arial" charset="0"/>
                </a:rPr>
                <a:t>®</a:t>
              </a:r>
              <a:r>
                <a:rPr lang="en-US" sz="1000" b="1" dirty="0">
                  <a:solidFill>
                    <a:srgbClr val="000000"/>
                  </a:solidFill>
                  <a:latin typeface="Arial" charset="0"/>
                </a:rPr>
                <a:t> SIPP Platforms</a:t>
              </a:r>
            </a:p>
          </p:txBody>
        </p:sp>
        <p:sp>
          <p:nvSpPr>
            <p:cNvPr id="56" name="Text Box 18"/>
            <p:cNvSpPr txBox="1">
              <a:spLocks noChangeArrowheads="1"/>
            </p:cNvSpPr>
            <p:nvPr/>
          </p:nvSpPr>
          <p:spPr bwMode="auto">
            <a:xfrm>
              <a:off x="76201" y="5011740"/>
              <a:ext cx="6629400" cy="239169"/>
            </a:xfrm>
            <a:prstGeom prst="rect">
              <a:avLst/>
            </a:prstGeom>
            <a:solidFill>
              <a:srgbClr val="247DC6"/>
            </a:solidFill>
            <a:ln w="9525" algn="ctr">
              <a:noFill/>
              <a:miter lim="800000"/>
              <a:headEnd/>
              <a:tailEnd/>
            </a:ln>
          </p:spPr>
          <p:txBody>
            <a:bodyPr wrap="square" lIns="92075" tIns="46038" rIns="92075" bIns="46038">
              <a:spAutoFit/>
            </a:bodyPr>
            <a:lstStyle/>
            <a:p>
              <a:pPr marL="285589" indent="-285589" defTabSz="913890" fontAlgn="ctr" hangingPunct="0">
                <a:lnSpc>
                  <a:spcPct val="95000"/>
                </a:lnSpc>
                <a:spcBef>
                  <a:spcPct val="0"/>
                </a:spcBef>
                <a:spcAft>
                  <a:spcPct val="0"/>
                </a:spcAft>
                <a:buClr>
                  <a:srgbClr val="EEECE1"/>
                </a:buClr>
              </a:pPr>
              <a:r>
                <a:rPr lang="en-US" sz="1000" dirty="0">
                  <a:solidFill>
                    <a:srgbClr val="000000"/>
                  </a:solidFill>
                  <a:latin typeface="Arial" pitchFamily="34" charset="0"/>
                </a:rPr>
                <a:t> Q1’11         Q2’11           Q3’11          Q4’11        Q1’12         Q2 ‘12       Q3 ‘12      Q4 12      Q1 ’13        Q2’13</a:t>
              </a:r>
            </a:p>
          </p:txBody>
        </p:sp>
      </p:grpSp>
      <p:sp>
        <p:nvSpPr>
          <p:cNvPr id="26" name="Rounded Rectangle 25"/>
          <p:cNvSpPr/>
          <p:nvPr/>
        </p:nvSpPr>
        <p:spPr>
          <a:xfrm>
            <a:off x="653146" y="1505778"/>
            <a:ext cx="7837711" cy="1697397"/>
          </a:xfrm>
          <a:prstGeom prst="roundRect">
            <a:avLst>
              <a:gd name="adj" fmla="val 6335"/>
            </a:avLst>
          </a:prstGeom>
          <a:gradFill flip="none" rotWithShape="1">
            <a:gsLst>
              <a:gs pos="5000">
                <a:schemeClr val="accent1"/>
              </a:gs>
              <a:gs pos="95000">
                <a:schemeClr val="accent2">
                  <a:tint val="100000"/>
                  <a:shade val="100000"/>
                  <a:satMod val="100000"/>
                </a:schemeClr>
              </a:gs>
            </a:gsLst>
            <a:lin ang="5400000" scaled="1"/>
            <a:tileRect/>
          </a:gradFill>
          <a:effectLst>
            <a:outerShdw blurRad="190500" dist="25400" dir="2700000" algn="br" rotWithShape="0">
              <a:srgbClr val="000000">
                <a:alpha val="60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387" tIns="45691" rIns="91387" bIns="45691" numCol="1" spcCol="0" rtlCol="0" fromWordArt="0" anchor="ctr" anchorCtr="0" forceAA="0" compatLnSpc="1">
            <a:prstTxWarp prst="textNoShape">
              <a:avLst/>
            </a:prstTxWarp>
            <a:noAutofit/>
          </a:bodyPr>
          <a:lstStyle/>
          <a:p>
            <a:pPr defTabSz="913890">
              <a:spcBef>
                <a:spcPts val="1200"/>
              </a:spcBef>
            </a:pPr>
            <a:r>
              <a:rPr lang="en-US" dirty="0">
                <a:solidFill>
                  <a:srgbClr val="FFFFFF"/>
                </a:solidFill>
              </a:rPr>
              <a:t>.</a:t>
            </a:r>
            <a:endParaRPr lang="en-US" u="sng" dirty="0">
              <a:solidFill>
                <a:srgbClr val="FFFFFF"/>
              </a:solidFill>
            </a:endParaRPr>
          </a:p>
        </p:txBody>
      </p:sp>
      <p:sp>
        <p:nvSpPr>
          <p:cNvPr id="4" name="TextBox 3"/>
          <p:cNvSpPr txBox="1"/>
          <p:nvPr/>
        </p:nvSpPr>
        <p:spPr>
          <a:xfrm>
            <a:off x="630969" y="1520691"/>
            <a:ext cx="7859890" cy="1626149"/>
          </a:xfrm>
          <a:prstGeom prst="rect">
            <a:avLst/>
          </a:prstGeom>
          <a:noFill/>
        </p:spPr>
        <p:txBody>
          <a:bodyPr wrap="square" lIns="91387" tIns="45691" rIns="91387" bIns="45691" rtlCol="0">
            <a:spAutoFit/>
          </a:bodyPr>
          <a:lstStyle/>
          <a:p>
            <a:pPr defTabSz="913890"/>
            <a:r>
              <a:rPr lang="en-US" sz="1600" b="1" dirty="0">
                <a:solidFill>
                  <a:srgbClr val="FFFFFF"/>
                </a:solidFill>
              </a:rPr>
              <a:t>2012 Best Platform </a:t>
            </a:r>
            <a:r>
              <a:rPr lang="en-US" sz="1600" b="1" dirty="0" err="1">
                <a:solidFill>
                  <a:srgbClr val="FFFFFF"/>
                </a:solidFill>
              </a:rPr>
              <a:t>Maho</a:t>
            </a:r>
            <a:r>
              <a:rPr lang="en-US" sz="1600" b="1" dirty="0">
                <a:solidFill>
                  <a:srgbClr val="FFFFFF"/>
                </a:solidFill>
              </a:rPr>
              <a:t> Bay</a:t>
            </a:r>
          </a:p>
          <a:p>
            <a:pPr defTabSz="913890"/>
            <a:r>
              <a:rPr lang="en-US" sz="1500" i="1" dirty="0">
                <a:solidFill>
                  <a:srgbClr val="FFFFFF"/>
                </a:solidFill>
              </a:rPr>
              <a:t>3</a:t>
            </a:r>
            <a:r>
              <a:rPr lang="en-US" sz="1500" i="1" baseline="30000" dirty="0">
                <a:solidFill>
                  <a:srgbClr val="FFFFFF"/>
                </a:solidFill>
              </a:rPr>
              <a:t>rd</a:t>
            </a:r>
            <a:r>
              <a:rPr lang="en-US" sz="1500" i="1" dirty="0">
                <a:solidFill>
                  <a:srgbClr val="FFFFFF"/>
                </a:solidFill>
              </a:rPr>
              <a:t> Gen Intel</a:t>
            </a:r>
            <a:r>
              <a:rPr lang="en-US" sz="1500" i="1" baseline="30000" dirty="0">
                <a:solidFill>
                  <a:srgbClr val="FFFFFF"/>
                </a:solidFill>
                <a:cs typeface="Verdana" pitchFamily="34" charset="0"/>
              </a:rPr>
              <a:t>®</a:t>
            </a:r>
            <a:r>
              <a:rPr lang="en-US" sz="1500" i="1" dirty="0">
                <a:solidFill>
                  <a:srgbClr val="FFFFFF"/>
                </a:solidFill>
              </a:rPr>
              <a:t> Core</a:t>
            </a:r>
            <a:r>
              <a:rPr lang="en-US" sz="1500" i="1" dirty="0">
                <a:solidFill>
                  <a:srgbClr val="FFFFFF"/>
                </a:solidFill>
                <a:cs typeface="Verdana" pitchFamily="34" charset="0"/>
              </a:rPr>
              <a:t>™</a:t>
            </a:r>
            <a:r>
              <a:rPr lang="en-US" sz="1500" i="1" dirty="0">
                <a:solidFill>
                  <a:srgbClr val="FFFFFF"/>
                </a:solidFill>
              </a:rPr>
              <a:t> i5 and Core</a:t>
            </a:r>
            <a:r>
              <a:rPr lang="en-US" sz="1500" i="1" dirty="0">
                <a:solidFill>
                  <a:srgbClr val="FFFFFF"/>
                </a:solidFill>
                <a:cs typeface="Verdana" pitchFamily="34" charset="0"/>
              </a:rPr>
              <a:t>™</a:t>
            </a:r>
            <a:r>
              <a:rPr lang="en-US" sz="1500" i="1" dirty="0">
                <a:solidFill>
                  <a:srgbClr val="FFFFFF"/>
                </a:solidFill>
              </a:rPr>
              <a:t> i7 </a:t>
            </a:r>
            <a:r>
              <a:rPr lang="en-US" sz="1500" i="1" dirty="0" err="1">
                <a:solidFill>
                  <a:srgbClr val="FFFFFF"/>
                </a:solidFill>
              </a:rPr>
              <a:t>vPro</a:t>
            </a:r>
            <a:r>
              <a:rPr lang="en-US" sz="1500" i="1" dirty="0">
                <a:solidFill>
                  <a:srgbClr val="FFFFFF"/>
                </a:solidFill>
                <a:cs typeface="Verdana" pitchFamily="34" charset="0"/>
              </a:rPr>
              <a:t>™</a:t>
            </a:r>
            <a:r>
              <a:rPr lang="en-US" sz="1500" i="1" dirty="0">
                <a:solidFill>
                  <a:srgbClr val="FFFFFF"/>
                </a:solidFill>
              </a:rPr>
              <a:t> Processors (Ivy Bridge)</a:t>
            </a:r>
            <a:endParaRPr lang="en-US" sz="1600" i="1" dirty="0">
              <a:solidFill>
                <a:srgbClr val="FFFFFF"/>
              </a:solidFill>
            </a:endParaRPr>
          </a:p>
          <a:p>
            <a:pPr defTabSz="913890" fontAlgn="base">
              <a:spcBef>
                <a:spcPct val="0"/>
              </a:spcBef>
              <a:spcAft>
                <a:spcPct val="0"/>
              </a:spcAft>
            </a:pPr>
            <a:r>
              <a:rPr lang="it-IT" sz="1500" dirty="0">
                <a:solidFill>
                  <a:srgbClr val="FFFFFF"/>
                </a:solidFill>
                <a:cs typeface="Verdana" pitchFamily="34" charset="0"/>
              </a:rPr>
              <a:t>	i7-3770,	i7-3770S, i7-3770T, i5-3550, i5-3550S, i5-3570, i5-3570S,</a:t>
            </a:r>
            <a:br>
              <a:rPr lang="it-IT" sz="1500" dirty="0">
                <a:solidFill>
                  <a:srgbClr val="FFFFFF"/>
                </a:solidFill>
                <a:cs typeface="Verdana" pitchFamily="34" charset="0"/>
              </a:rPr>
            </a:br>
            <a:r>
              <a:rPr lang="it-IT" sz="1500" dirty="0">
                <a:solidFill>
                  <a:srgbClr val="FFFFFF"/>
                </a:solidFill>
                <a:cs typeface="Verdana" pitchFamily="34" charset="0"/>
              </a:rPr>
              <a:t>	i5-3570T, i5-3470, i5-3470S, i5-3470T</a:t>
            </a:r>
            <a:endParaRPr lang="it-IT" sz="700" dirty="0">
              <a:solidFill>
                <a:srgbClr val="FFFFFF"/>
              </a:solidFill>
              <a:cs typeface="Verdana" pitchFamily="34" charset="0"/>
            </a:endParaRPr>
          </a:p>
          <a:p>
            <a:pPr defTabSz="913890" fontAlgn="base">
              <a:spcBef>
                <a:spcPts val="583"/>
              </a:spcBef>
              <a:spcAft>
                <a:spcPct val="0"/>
              </a:spcAft>
            </a:pPr>
            <a:r>
              <a:rPr lang="en-US" sz="1600" b="1" dirty="0">
                <a:solidFill>
                  <a:srgbClr val="FFFFFF"/>
                </a:solidFill>
              </a:rPr>
              <a:t>Intel</a:t>
            </a:r>
            <a:r>
              <a:rPr lang="en-US" sz="1600" b="1" baseline="30000" dirty="0">
                <a:solidFill>
                  <a:srgbClr val="FFFFFF"/>
                </a:solidFill>
                <a:cs typeface="Verdana" pitchFamily="34" charset="0"/>
              </a:rPr>
              <a:t>®</a:t>
            </a:r>
            <a:r>
              <a:rPr lang="en-US" sz="1600" b="1" dirty="0">
                <a:solidFill>
                  <a:srgbClr val="FFFFFF"/>
                </a:solidFill>
              </a:rPr>
              <a:t> Q77 Express Chipsets</a:t>
            </a:r>
          </a:p>
          <a:p>
            <a:pPr defTabSz="913890"/>
            <a:r>
              <a:rPr lang="en-US" sz="1500" i="1" dirty="0">
                <a:solidFill>
                  <a:srgbClr val="FFFFFF"/>
                </a:solidFill>
                <a:cs typeface="Verdana" pitchFamily="34" charset="0"/>
              </a:rPr>
              <a:t>Intel</a:t>
            </a:r>
            <a:r>
              <a:rPr lang="en-US" sz="1500" i="1" baseline="30000" dirty="0">
                <a:solidFill>
                  <a:srgbClr val="FFFFFF"/>
                </a:solidFill>
                <a:cs typeface="Verdana" pitchFamily="34" charset="0"/>
              </a:rPr>
              <a:t>®</a:t>
            </a:r>
            <a:r>
              <a:rPr lang="en-US" sz="1500" i="1" dirty="0">
                <a:solidFill>
                  <a:srgbClr val="FFFFFF"/>
                </a:solidFill>
                <a:cs typeface="Verdana" pitchFamily="34" charset="0"/>
              </a:rPr>
              <a:t> 82579LM Gigabit Network Connection,  Intel</a:t>
            </a:r>
            <a:r>
              <a:rPr lang="en-US" sz="1500" i="1" baseline="30000" dirty="0">
                <a:solidFill>
                  <a:srgbClr val="FFFFFF"/>
                </a:solidFill>
                <a:cs typeface="Verdana" pitchFamily="34" charset="0"/>
              </a:rPr>
              <a:t>®</a:t>
            </a:r>
            <a:r>
              <a:rPr lang="en-US" sz="1500" i="1" dirty="0">
                <a:solidFill>
                  <a:srgbClr val="FFFFFF"/>
                </a:solidFill>
                <a:cs typeface="Verdana" pitchFamily="34" charset="0"/>
              </a:rPr>
              <a:t> HD Graphics 2500/4000</a:t>
            </a:r>
            <a:endParaRPr lang="en-US" sz="1500" i="1" dirty="0">
              <a:solidFill>
                <a:srgbClr val="FFFFFF"/>
              </a:solidFill>
            </a:endParaRPr>
          </a:p>
        </p:txBody>
      </p:sp>
      <p:sp>
        <p:nvSpPr>
          <p:cNvPr id="41" name="Rounded Rectangle 40"/>
          <p:cNvSpPr/>
          <p:nvPr/>
        </p:nvSpPr>
        <p:spPr>
          <a:xfrm>
            <a:off x="666995" y="3279924"/>
            <a:ext cx="7823864" cy="1698290"/>
          </a:xfrm>
          <a:prstGeom prst="roundRect">
            <a:avLst>
              <a:gd name="adj" fmla="val 6335"/>
            </a:avLst>
          </a:prstGeom>
          <a:gradFill flip="none" rotWithShape="1">
            <a:gsLst>
              <a:gs pos="5000">
                <a:schemeClr val="accent1"/>
              </a:gs>
              <a:gs pos="95000">
                <a:schemeClr val="accent2">
                  <a:tint val="100000"/>
                  <a:shade val="100000"/>
                  <a:satMod val="100000"/>
                </a:schemeClr>
              </a:gs>
            </a:gsLst>
            <a:lin ang="5400000" scaled="1"/>
            <a:tileRect/>
          </a:gradFill>
          <a:effectLst>
            <a:outerShdw blurRad="190500" dist="25400" dir="2700000" algn="br" rotWithShape="0">
              <a:srgbClr val="000000">
                <a:alpha val="60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387" tIns="45691" rIns="91387" bIns="45691" numCol="1" spcCol="0" rtlCol="0" fromWordArt="0" anchor="ctr" anchorCtr="0" forceAA="0" compatLnSpc="1">
            <a:prstTxWarp prst="textNoShape">
              <a:avLst/>
            </a:prstTxWarp>
            <a:noAutofit/>
          </a:bodyPr>
          <a:lstStyle/>
          <a:p>
            <a:pPr defTabSz="913890">
              <a:spcBef>
                <a:spcPts val="1200"/>
              </a:spcBef>
            </a:pPr>
            <a:r>
              <a:rPr lang="en-US" dirty="0">
                <a:solidFill>
                  <a:srgbClr val="FFFFFF"/>
                </a:solidFill>
              </a:rPr>
              <a:t>.</a:t>
            </a:r>
            <a:endParaRPr lang="en-US" u="sng" dirty="0">
              <a:solidFill>
                <a:srgbClr val="FFFFFF"/>
              </a:solidFill>
            </a:endParaRPr>
          </a:p>
        </p:txBody>
      </p:sp>
      <p:sp>
        <p:nvSpPr>
          <p:cNvPr id="42" name="TextBox 41"/>
          <p:cNvSpPr txBox="1"/>
          <p:nvPr/>
        </p:nvSpPr>
        <p:spPr>
          <a:xfrm>
            <a:off x="656485" y="3309743"/>
            <a:ext cx="7861969" cy="1626149"/>
          </a:xfrm>
          <a:prstGeom prst="rect">
            <a:avLst/>
          </a:prstGeom>
          <a:noFill/>
        </p:spPr>
        <p:txBody>
          <a:bodyPr wrap="square" lIns="91387" tIns="45691" rIns="91387" bIns="45691" rtlCol="0">
            <a:spAutoFit/>
          </a:bodyPr>
          <a:lstStyle/>
          <a:p>
            <a:pPr defTabSz="913890"/>
            <a:r>
              <a:rPr lang="en-US" sz="1600" b="1" dirty="0">
                <a:solidFill>
                  <a:srgbClr val="FFFFFF"/>
                </a:solidFill>
              </a:rPr>
              <a:t>2012 Better Platform </a:t>
            </a:r>
            <a:r>
              <a:rPr lang="en-US" sz="1600" b="1" dirty="0" err="1">
                <a:solidFill>
                  <a:srgbClr val="FFFFFF"/>
                </a:solidFill>
              </a:rPr>
              <a:t>Maho</a:t>
            </a:r>
            <a:r>
              <a:rPr lang="en-US" sz="1600" b="1" dirty="0">
                <a:solidFill>
                  <a:srgbClr val="FFFFFF"/>
                </a:solidFill>
              </a:rPr>
              <a:t> Bay</a:t>
            </a:r>
          </a:p>
          <a:p>
            <a:pPr defTabSz="913890"/>
            <a:r>
              <a:rPr lang="en-US" sz="1500" i="1" dirty="0">
                <a:solidFill>
                  <a:srgbClr val="FFFFFF"/>
                </a:solidFill>
              </a:rPr>
              <a:t>3</a:t>
            </a:r>
            <a:r>
              <a:rPr lang="en-US" sz="1500" i="1" baseline="30000" dirty="0">
                <a:solidFill>
                  <a:srgbClr val="FFFFFF"/>
                </a:solidFill>
              </a:rPr>
              <a:t>rd</a:t>
            </a:r>
            <a:r>
              <a:rPr lang="en-US" sz="1500" i="1" dirty="0">
                <a:solidFill>
                  <a:srgbClr val="FFFFFF"/>
                </a:solidFill>
              </a:rPr>
              <a:t> Gen Intel</a:t>
            </a:r>
            <a:r>
              <a:rPr lang="en-US" sz="1500" i="1" baseline="30000" dirty="0">
                <a:solidFill>
                  <a:srgbClr val="FFFFFF"/>
                </a:solidFill>
                <a:cs typeface="Verdana" pitchFamily="34" charset="0"/>
              </a:rPr>
              <a:t>®</a:t>
            </a:r>
            <a:r>
              <a:rPr lang="en-US" sz="1500" i="1" dirty="0">
                <a:solidFill>
                  <a:srgbClr val="FFFFFF"/>
                </a:solidFill>
              </a:rPr>
              <a:t> Core</a:t>
            </a:r>
            <a:r>
              <a:rPr lang="en-US" sz="1500" i="1" dirty="0">
                <a:solidFill>
                  <a:srgbClr val="FFFFFF"/>
                </a:solidFill>
                <a:cs typeface="Verdana" pitchFamily="34" charset="0"/>
              </a:rPr>
              <a:t>™</a:t>
            </a:r>
            <a:r>
              <a:rPr lang="en-US" sz="1500" i="1" dirty="0">
                <a:solidFill>
                  <a:srgbClr val="FFFFFF"/>
                </a:solidFill>
              </a:rPr>
              <a:t> i5 and Core</a:t>
            </a:r>
            <a:r>
              <a:rPr lang="en-US" sz="1500" i="1" dirty="0">
                <a:solidFill>
                  <a:srgbClr val="FFFFFF"/>
                </a:solidFill>
                <a:cs typeface="Verdana" pitchFamily="34" charset="0"/>
              </a:rPr>
              <a:t>™</a:t>
            </a:r>
            <a:r>
              <a:rPr lang="en-US" sz="1500" i="1" dirty="0">
                <a:solidFill>
                  <a:srgbClr val="FFFFFF"/>
                </a:solidFill>
              </a:rPr>
              <a:t> i7 </a:t>
            </a:r>
            <a:r>
              <a:rPr lang="en-US" sz="1500" i="1" dirty="0" err="1">
                <a:solidFill>
                  <a:srgbClr val="FFFFFF"/>
                </a:solidFill>
              </a:rPr>
              <a:t>vPro</a:t>
            </a:r>
            <a:r>
              <a:rPr lang="en-US" sz="1500" i="1" dirty="0">
                <a:solidFill>
                  <a:srgbClr val="FFFFFF"/>
                </a:solidFill>
                <a:cs typeface="Verdana" pitchFamily="34" charset="0"/>
              </a:rPr>
              <a:t>™</a:t>
            </a:r>
            <a:r>
              <a:rPr lang="en-US" sz="1500" i="1" dirty="0">
                <a:solidFill>
                  <a:srgbClr val="FFFFFF"/>
                </a:solidFill>
              </a:rPr>
              <a:t> Processors (Ivy Bridge)</a:t>
            </a:r>
          </a:p>
          <a:p>
            <a:pPr defTabSz="913890" fontAlgn="base">
              <a:spcBef>
                <a:spcPct val="0"/>
              </a:spcBef>
              <a:spcAft>
                <a:spcPct val="0"/>
              </a:spcAft>
            </a:pPr>
            <a:r>
              <a:rPr lang="it-IT" sz="1500" dirty="0">
                <a:solidFill>
                  <a:srgbClr val="FFFFFF"/>
                </a:solidFill>
                <a:cs typeface="Verdana" pitchFamily="34" charset="0"/>
              </a:rPr>
              <a:t>	i7-3770, i7-3770S, i7-3770T, i5-3550, i5-3550S, i5-3570, i5-3570S, 	i5-3570T, i5-3470, i5-3470S, i5-3470T</a:t>
            </a:r>
            <a:endParaRPr lang="en-US" sz="1500" dirty="0">
              <a:solidFill>
                <a:srgbClr val="FFFFFF"/>
              </a:solidFill>
            </a:endParaRPr>
          </a:p>
          <a:p>
            <a:pPr defTabSz="913890">
              <a:spcBef>
                <a:spcPts val="583"/>
              </a:spcBef>
            </a:pPr>
            <a:r>
              <a:rPr lang="en-US" sz="1600" b="1" dirty="0">
                <a:solidFill>
                  <a:srgbClr val="FFFFFF"/>
                </a:solidFill>
              </a:rPr>
              <a:t>Intel</a:t>
            </a:r>
            <a:r>
              <a:rPr lang="en-US" sz="1600" b="1" baseline="30000" dirty="0">
                <a:solidFill>
                  <a:srgbClr val="FFFFFF"/>
                </a:solidFill>
                <a:cs typeface="Verdana" pitchFamily="34" charset="0"/>
              </a:rPr>
              <a:t>®</a:t>
            </a:r>
            <a:r>
              <a:rPr lang="en-US" sz="1600" b="1" dirty="0">
                <a:solidFill>
                  <a:srgbClr val="FFFFFF"/>
                </a:solidFill>
              </a:rPr>
              <a:t> Q75 Express Chipsets</a:t>
            </a:r>
          </a:p>
          <a:p>
            <a:pPr defTabSz="913890"/>
            <a:r>
              <a:rPr lang="en-US" sz="1500" i="1" dirty="0">
                <a:solidFill>
                  <a:srgbClr val="FFFFFF"/>
                </a:solidFill>
                <a:cs typeface="Verdana" pitchFamily="34" charset="0"/>
              </a:rPr>
              <a:t>Intel</a:t>
            </a:r>
            <a:r>
              <a:rPr lang="en-US" sz="1500" i="1" baseline="30000" dirty="0">
                <a:solidFill>
                  <a:srgbClr val="FFFFFF"/>
                </a:solidFill>
                <a:cs typeface="Verdana" pitchFamily="34" charset="0"/>
              </a:rPr>
              <a:t>®</a:t>
            </a:r>
            <a:r>
              <a:rPr lang="en-US" sz="1500" i="1" dirty="0">
                <a:solidFill>
                  <a:srgbClr val="FFFFFF"/>
                </a:solidFill>
                <a:cs typeface="Verdana" pitchFamily="34" charset="0"/>
              </a:rPr>
              <a:t> 82759V Gigabit Network Connection,  Intel</a:t>
            </a:r>
            <a:r>
              <a:rPr lang="en-US" sz="1500" i="1" baseline="30000" dirty="0">
                <a:solidFill>
                  <a:srgbClr val="FFFFFF"/>
                </a:solidFill>
                <a:cs typeface="Verdana" pitchFamily="34" charset="0"/>
              </a:rPr>
              <a:t>®</a:t>
            </a:r>
            <a:r>
              <a:rPr lang="en-US" sz="1500" i="1" dirty="0">
                <a:solidFill>
                  <a:srgbClr val="FFFFFF"/>
                </a:solidFill>
                <a:cs typeface="Verdana" pitchFamily="34" charset="0"/>
              </a:rPr>
              <a:t> HD Graphics 2500/4000</a:t>
            </a:r>
            <a:endParaRPr lang="en-US" sz="1600" i="1" dirty="0">
              <a:solidFill>
                <a:srgbClr val="FFFFFF"/>
              </a:solidFill>
            </a:endParaRPr>
          </a:p>
        </p:txBody>
      </p:sp>
      <p:sp>
        <p:nvSpPr>
          <p:cNvPr id="2" name="TextBox 1"/>
          <p:cNvSpPr txBox="1"/>
          <p:nvPr/>
        </p:nvSpPr>
        <p:spPr>
          <a:xfrm>
            <a:off x="618289" y="1124447"/>
            <a:ext cx="8078880" cy="396206"/>
          </a:xfrm>
          <a:prstGeom prst="rect">
            <a:avLst/>
          </a:prstGeom>
          <a:noFill/>
        </p:spPr>
        <p:txBody>
          <a:bodyPr wrap="square" lIns="133294" tIns="66647" rIns="133294" bIns="66647" rtlCol="0">
            <a:spAutoFit/>
          </a:bodyPr>
          <a:lstStyle/>
          <a:p>
            <a:pPr defTabSz="913890"/>
            <a:r>
              <a:rPr lang="en-US" i="1" dirty="0">
                <a:solidFill>
                  <a:srgbClr val="0071C5"/>
                </a:solidFill>
                <a:cs typeface="Verdana" pitchFamily="34" charset="0"/>
              </a:rPr>
              <a:t>Requirements &amp; Transition Calendar</a:t>
            </a:r>
          </a:p>
        </p:txBody>
      </p:sp>
      <p:sp>
        <p:nvSpPr>
          <p:cNvPr id="19" name="Title 10"/>
          <p:cNvSpPr txBox="1">
            <a:spLocks/>
          </p:cNvSpPr>
          <p:nvPr/>
        </p:nvSpPr>
        <p:spPr>
          <a:xfrm>
            <a:off x="540253" y="314331"/>
            <a:ext cx="7859891" cy="685799"/>
          </a:xfrm>
          <a:prstGeom prst="rect">
            <a:avLst/>
          </a:prstGeom>
        </p:spPr>
        <p:txBody>
          <a:bodyPr lIns="0" tIns="0" rIns="0" bIns="0"/>
          <a:lstStyle>
            <a:lvl1pPr algn="l" defTabSz="626929" rtl="0" eaLnBrk="1" latinLnBrk="0" hangingPunct="1">
              <a:lnSpc>
                <a:spcPts val="1783"/>
              </a:lnSpc>
              <a:spcBef>
                <a:spcPct val="0"/>
              </a:spcBef>
              <a:buNone/>
              <a:defRPr lang="en-US" altLang="ja-JP" sz="2100" b="1" i="0" kern="1200" dirty="0" smtClean="0">
                <a:solidFill>
                  <a:schemeClr val="accent1"/>
                </a:solidFill>
                <a:latin typeface="+mj-lt"/>
                <a:ea typeface="+mj-ea"/>
                <a:cs typeface="+mj-cs"/>
              </a:defRPr>
            </a:lvl1pPr>
          </a:lstStyle>
          <a:p>
            <a:pPr>
              <a:lnSpc>
                <a:spcPct val="100000"/>
              </a:lnSpc>
            </a:pPr>
            <a:r>
              <a:rPr sz="2900" dirty="0">
                <a:solidFill>
                  <a:srgbClr val="0071C5"/>
                </a:solidFill>
                <a:ea typeface="ＭＳ ゴシック"/>
              </a:rPr>
              <a:t>Intel</a:t>
            </a:r>
            <a:r>
              <a:rPr sz="2900" baseline="30000" dirty="0">
                <a:solidFill>
                  <a:srgbClr val="0071C5"/>
                </a:solidFill>
                <a:ea typeface="ＭＳ ゴシック"/>
              </a:rPr>
              <a:t>®</a:t>
            </a:r>
            <a:r>
              <a:rPr sz="2900" dirty="0">
                <a:solidFill>
                  <a:srgbClr val="0071C5"/>
                </a:solidFill>
                <a:ea typeface="ＭＳ ゴシック"/>
              </a:rPr>
              <a:t> Stable Image Platform Program (Intel</a:t>
            </a:r>
            <a:r>
              <a:rPr sz="2900" baseline="30000" dirty="0">
                <a:solidFill>
                  <a:srgbClr val="0071C5"/>
                </a:solidFill>
                <a:ea typeface="ＭＳ ゴシック"/>
              </a:rPr>
              <a:t> ®</a:t>
            </a:r>
            <a:r>
              <a:rPr sz="2900" dirty="0">
                <a:solidFill>
                  <a:srgbClr val="0071C5"/>
                </a:solidFill>
                <a:ea typeface="ＭＳ ゴシック"/>
              </a:rPr>
              <a:t> SIPP)</a:t>
            </a:r>
          </a:p>
        </p:txBody>
      </p:sp>
      <p:sp>
        <p:nvSpPr>
          <p:cNvPr id="20" name="Slide Number Placeholder 1"/>
          <p:cNvSpPr>
            <a:spLocks noGrp="1"/>
          </p:cNvSpPr>
          <p:nvPr>
            <p:ph type="sldNum" sz="quarter" idx="4294967295"/>
          </p:nvPr>
        </p:nvSpPr>
        <p:spPr>
          <a:xfrm>
            <a:off x="-3454" y="6592391"/>
            <a:ext cx="2901776" cy="265622"/>
          </a:xfrm>
          <a:prstGeom prst="rect">
            <a:avLst/>
          </a:prstGeom>
        </p:spPr>
        <p:txBody>
          <a:bodyPr/>
          <a:lstStyle/>
          <a:p>
            <a:pPr algn="l"/>
            <a:fld id="{FD44707B-D922-47D5-BD24-D96E91B70543}" type="slidenum">
              <a:rPr sz="900">
                <a:solidFill>
                  <a:srgbClr val="FFFFFF"/>
                </a:solidFill>
              </a:rPr>
              <a:pPr algn="l"/>
              <a:t>70</a:t>
            </a:fld>
            <a:r>
              <a:rPr sz="900" dirty="0">
                <a:solidFill>
                  <a:srgbClr val="FFFFFF"/>
                </a:solidFill>
              </a:rPr>
              <a:t>	</a:t>
            </a:r>
          </a:p>
        </p:txBody>
      </p:sp>
      <p:pic>
        <p:nvPicPr>
          <p:cNvPr id="21" name="Picture 2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2171" y="6399609"/>
            <a:ext cx="557893" cy="439341"/>
          </a:xfrm>
          <a:prstGeom prst="rect">
            <a:avLst/>
          </a:prstGeom>
        </p:spPr>
      </p:pic>
      <p:pic>
        <p:nvPicPr>
          <p:cNvPr id="22" name="Picture 2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23" name="Picture 2" descr="C:\Users\ecampoy\AppData\Local\Temp\wzce96\2D_Diecon_Atlas_rgb.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394390" y="183315"/>
            <a:ext cx="605557" cy="63583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Users\mainscow\Desktop\HP Logos\HP_S_1C_PMS_2925.jpg"/>
          <p:cNvPicPr>
            <a:picLocks noChangeAspect="1" noChangeArrowheads="1"/>
          </p:cNvPicPr>
          <p:nvPr/>
        </p:nvPicPr>
        <p:blipFill>
          <a:blip r:embed="rId6"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spTree>
    <p:extLst>
      <p:ext uri="{BB962C8B-B14F-4D97-AF65-F5344CB8AC3E}">
        <p14:creationId xmlns:p14="http://schemas.microsoft.com/office/powerpoint/2010/main" val="4114022370"/>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1839036" y="862225"/>
            <a:ext cx="4857750" cy="445262"/>
          </a:xfrm>
          <a:prstGeom prst="roundRect">
            <a:avLst/>
          </a:prstGeom>
          <a:solidFill>
            <a:srgbClr val="00AEEF"/>
          </a:solidFill>
          <a:ln w="57150" cap="flat" cmpd="sng" algn="ctr">
            <a:noFill/>
            <a:prstDash val="solid"/>
            <a:round/>
            <a:headEnd type="none" w="sm" len="sm"/>
            <a:tailEnd type="none" w="sm" len="sm"/>
          </a:ln>
          <a:effectLst/>
          <a:scene3d>
            <a:camera prst="orthographicFront">
              <a:rot lat="0" lon="0" rev="0"/>
            </a:camera>
            <a:lightRig rig="contrasting" dir="t">
              <a:rot lat="0" lon="0" rev="1500000"/>
            </a:lightRig>
          </a:scene3d>
          <a:sp3d prstMaterial="metal"/>
        </p:spPr>
        <p:txBody>
          <a:bodyPr wrap="none" lIns="54834" tIns="27417" rIns="54834" bIns="27417" anchor="ctr"/>
          <a:lstStyle/>
          <a:p>
            <a:pPr eaLnBrk="0" hangingPunct="0">
              <a:defRPr/>
            </a:pPr>
            <a:endParaRPr lang="en-US" sz="1300" dirty="0">
              <a:cs typeface="Verdana" pitchFamily="34" charset="0"/>
            </a:endParaRPr>
          </a:p>
        </p:txBody>
      </p:sp>
      <p:sp>
        <p:nvSpPr>
          <p:cNvPr id="34" name="Rounded Rectangle 33"/>
          <p:cNvSpPr/>
          <p:nvPr/>
        </p:nvSpPr>
        <p:spPr>
          <a:xfrm>
            <a:off x="5053177" y="952550"/>
            <a:ext cx="304249" cy="304284"/>
          </a:xfrm>
          <a:prstGeom prst="roundRect">
            <a:avLst/>
          </a:prstGeom>
          <a:solidFill>
            <a:schemeClr val="bg1"/>
          </a:solidFill>
          <a:ln w="3175" cap="flat" cmpd="sng" algn="ctr">
            <a:solidFill>
              <a:schemeClr val="tx1"/>
            </a:solidFill>
            <a:prstDash val="solid"/>
            <a:round/>
            <a:headEnd type="none" w="sm" len="sm"/>
            <a:tailEnd type="none" w="sm" len="sm"/>
          </a:ln>
          <a:effectLst/>
        </p:spPr>
        <p:txBody>
          <a:bodyPr vert="horz" wrap="none" lIns="91408" tIns="45703" rIns="91408" bIns="45703" numCol="1" rtlCol="0" anchor="ctr" anchorCtr="0" compatLnSpc="1">
            <a:prstTxWarp prst="textNoShape">
              <a:avLst/>
            </a:prstTxWarp>
          </a:bodyPr>
          <a:lstStyle/>
          <a:p>
            <a:pPr algn="ctr" eaLnBrk="0" fontAlgn="base" hangingPunct="0">
              <a:spcBef>
                <a:spcPct val="0"/>
              </a:spcBef>
              <a:spcAft>
                <a:spcPct val="0"/>
              </a:spcAft>
            </a:pPr>
            <a:endParaRPr lang="en-US" sz="2000" b="1">
              <a:cs typeface="Arial" pitchFamily="34" charset="0"/>
            </a:endParaRPr>
          </a:p>
        </p:txBody>
      </p:sp>
      <p:sp>
        <p:nvSpPr>
          <p:cNvPr id="32" name="Rounded Rectangle 31"/>
          <p:cNvSpPr/>
          <p:nvPr/>
        </p:nvSpPr>
        <p:spPr>
          <a:xfrm>
            <a:off x="4008152" y="939315"/>
            <a:ext cx="780464" cy="317516"/>
          </a:xfrm>
          <a:prstGeom prst="roundRect">
            <a:avLst/>
          </a:prstGeom>
          <a:solidFill>
            <a:schemeClr val="accent6"/>
          </a:solidFill>
          <a:ln w="3175" cap="flat" cmpd="sng" algn="ctr">
            <a:solidFill>
              <a:schemeClr val="tx1"/>
            </a:solidFill>
            <a:prstDash val="solid"/>
            <a:round/>
            <a:headEnd type="none" w="sm" len="sm"/>
            <a:tailEnd type="none" w="sm" len="sm"/>
          </a:ln>
          <a:effectLst/>
        </p:spPr>
        <p:txBody>
          <a:bodyPr vert="horz" wrap="none" lIns="91408" tIns="45703" rIns="91408" bIns="45703" numCol="1" rtlCol="0" anchor="ctr" anchorCtr="0" compatLnSpc="1">
            <a:prstTxWarp prst="textNoShape">
              <a:avLst/>
            </a:prstTxWarp>
          </a:bodyPr>
          <a:lstStyle/>
          <a:p>
            <a:pPr algn="ctr" eaLnBrk="0" fontAlgn="base" hangingPunct="0">
              <a:spcBef>
                <a:spcPct val="0"/>
              </a:spcBef>
              <a:spcAft>
                <a:spcPct val="0"/>
              </a:spcAft>
            </a:pPr>
            <a:endParaRPr lang="en-US" sz="2000" b="1">
              <a:cs typeface="Arial" pitchFamily="34" charset="0"/>
            </a:endParaRPr>
          </a:p>
        </p:txBody>
      </p:sp>
      <p:sp>
        <p:nvSpPr>
          <p:cNvPr id="7" name="Title 6"/>
          <p:cNvSpPr>
            <a:spLocks noGrp="1"/>
          </p:cNvSpPr>
          <p:nvPr>
            <p:ph type="title"/>
          </p:nvPr>
        </p:nvSpPr>
        <p:spPr>
          <a:xfrm>
            <a:off x="653144" y="342900"/>
            <a:ext cx="7837714" cy="685800"/>
          </a:xfrm>
        </p:spPr>
        <p:txBody>
          <a:bodyPr>
            <a:noAutofit/>
          </a:bodyPr>
          <a:lstStyle/>
          <a:p>
            <a:pPr defTabSz="385566" eaLnBrk="0" hangingPunct="0">
              <a:defRPr/>
            </a:pPr>
            <a:r>
              <a:rPr lang="en-US" sz="2900" kern="0" dirty="0"/>
              <a:t>Intel</a:t>
            </a:r>
            <a:r>
              <a:rPr lang="en-US" sz="2900" kern="0" baseline="30000" dirty="0"/>
              <a:t>®</a:t>
            </a:r>
            <a:r>
              <a:rPr lang="en-US" sz="2900" kern="0" dirty="0"/>
              <a:t> Core™ Processor Numbering</a:t>
            </a:r>
            <a:endParaRPr lang="en-US" sz="2900" kern="0" noProof="1"/>
          </a:p>
        </p:txBody>
      </p:sp>
      <p:graphicFrame>
        <p:nvGraphicFramePr>
          <p:cNvPr id="12" name="Group 247"/>
          <p:cNvGraphicFramePr>
            <a:graphicFrameLocks/>
          </p:cNvGraphicFramePr>
          <p:nvPr>
            <p:extLst>
              <p:ext uri="{D42A27DB-BD31-4B8C-83A1-F6EECF244321}">
                <p14:modId xmlns:p14="http://schemas.microsoft.com/office/powerpoint/2010/main" val="1063541350"/>
              </p:ext>
            </p:extLst>
          </p:nvPr>
        </p:nvGraphicFramePr>
        <p:xfrm>
          <a:off x="1629847" y="2013873"/>
          <a:ext cx="5605983" cy="3125845"/>
        </p:xfrm>
        <a:graphic>
          <a:graphicData uri="http://schemas.openxmlformats.org/drawingml/2006/table">
            <a:tbl>
              <a:tblPr>
                <a:tableStyleId>{B301B821-A1FF-4177-AEE7-76D212191A09}</a:tableStyleId>
              </a:tblPr>
              <a:tblGrid>
                <a:gridCol w="762796"/>
                <a:gridCol w="4843187"/>
              </a:tblGrid>
              <a:tr h="3505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dirty="0" smtClean="0">
                          <a:ln>
                            <a:noFill/>
                          </a:ln>
                          <a:solidFill>
                            <a:schemeClr val="bg1"/>
                          </a:solidFill>
                          <a:effectLst/>
                          <a:latin typeface="+mn-lt"/>
                          <a:cs typeface="Neo Sans Intel"/>
                        </a:rPr>
                        <a:t>Suffix</a:t>
                      </a:r>
                    </a:p>
                  </a:txBody>
                  <a:tcPr marL="0" marR="0" anchor="ctr" anchorCtr="1" horzOverflow="overflow">
                    <a:gradFill>
                      <a:gsLst>
                        <a:gs pos="5000">
                          <a:schemeClr val="accent2"/>
                        </a:gs>
                        <a:gs pos="95000">
                          <a:schemeClr val="accent1"/>
                        </a:gs>
                      </a:gsLst>
                      <a:lin ang="16200000" scaled="0"/>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dirty="0" smtClean="0">
                          <a:ln>
                            <a:noFill/>
                          </a:ln>
                          <a:solidFill>
                            <a:schemeClr val="bg1"/>
                          </a:solidFill>
                          <a:effectLst/>
                          <a:latin typeface="+mn-lt"/>
                          <a:cs typeface="Neo Sans Intel"/>
                        </a:rPr>
                        <a:t>Description</a:t>
                      </a:r>
                    </a:p>
                  </a:txBody>
                  <a:tcPr marL="0" marR="0" anchor="ctr" anchorCtr="1" horzOverflow="overflow">
                    <a:gradFill>
                      <a:gsLst>
                        <a:gs pos="5000">
                          <a:schemeClr val="accent2"/>
                        </a:gs>
                        <a:gs pos="95000">
                          <a:schemeClr val="accent1"/>
                        </a:gs>
                      </a:gsLst>
                      <a:lin ang="16200000" scaled="0"/>
                    </a:gradFill>
                  </a:tcPr>
                </a:tc>
              </a:tr>
              <a:tr h="28166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smtClean="0">
                          <a:ln>
                            <a:noFill/>
                          </a:ln>
                          <a:solidFill>
                            <a:schemeClr val="dk1"/>
                          </a:solidFill>
                          <a:effectLst/>
                          <a:latin typeface="+mn-lt"/>
                          <a:cs typeface="Neo Sans Intel"/>
                        </a:rPr>
                        <a:t>K</a:t>
                      </a:r>
                      <a:endParaRPr kumimoji="0" lang="en-US" sz="1100" b="0" i="0" u="none" strike="noStrike" cap="none" normalizeH="0" baseline="0" dirty="0" smtClean="0">
                        <a:ln>
                          <a:noFill/>
                        </a:ln>
                        <a:solidFill>
                          <a:schemeClr val="tx1"/>
                        </a:solidFill>
                        <a:effectLst/>
                        <a:latin typeface="+mn-lt"/>
                        <a:cs typeface="Neo Sans Intel"/>
                      </a:endParaRPr>
                    </a:p>
                  </a:txBody>
                  <a:tcPr marL="0" marR="0"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smtClean="0">
                          <a:ln>
                            <a:noFill/>
                          </a:ln>
                          <a:effectLst/>
                          <a:latin typeface="+mn-lt"/>
                          <a:cs typeface="Neo Sans Intel"/>
                        </a:rPr>
                        <a:t>Processors that have unlocked CPU clock multipliers</a:t>
                      </a:r>
                      <a:endParaRPr kumimoji="0" lang="en-US" sz="1100" b="0" i="0" u="none" strike="noStrike" cap="none" normalizeH="0" baseline="0" dirty="0" smtClean="0">
                        <a:ln>
                          <a:noFill/>
                        </a:ln>
                        <a:solidFill>
                          <a:schemeClr val="tx1"/>
                        </a:solidFill>
                        <a:effectLst/>
                        <a:latin typeface="+mn-lt"/>
                        <a:cs typeface="Neo Sans Intel"/>
                      </a:endParaRPr>
                    </a:p>
                  </a:txBody>
                  <a:tcPr marL="0" marR="0" anchor="ctr" anchorCtr="1" horzOverflow="overflow"/>
                </a:tc>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smtClean="0">
                          <a:ln>
                            <a:noFill/>
                          </a:ln>
                          <a:effectLst/>
                          <a:latin typeface="+mn-lt"/>
                          <a:cs typeface="Neo Sans Intel"/>
                        </a:rPr>
                        <a:t>S</a:t>
                      </a:r>
                      <a:endParaRPr kumimoji="0" lang="en-US" sz="1100" b="0" i="0" u="none" strike="noStrike" cap="none" normalizeH="0" baseline="0" dirty="0" smtClean="0">
                        <a:ln>
                          <a:noFill/>
                        </a:ln>
                        <a:solidFill>
                          <a:schemeClr val="tx1"/>
                        </a:solidFill>
                        <a:effectLst/>
                        <a:latin typeface="+mn-lt"/>
                        <a:cs typeface="Neo Sans Intel"/>
                      </a:endParaRPr>
                    </a:p>
                  </a:txBody>
                  <a:tcPr marL="0" marR="0"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smtClean="0">
                          <a:ln>
                            <a:noFill/>
                          </a:ln>
                          <a:effectLst/>
                          <a:latin typeface="+mn-lt"/>
                          <a:cs typeface="Neo Sans Intel"/>
                        </a:rPr>
                        <a:t>Performance optimized </a:t>
                      </a:r>
                      <a:r>
                        <a:rPr kumimoji="0" lang="en-US" sz="1100" b="0" i="0" u="none" strike="noStrike" cap="none" normalizeH="0" baseline="0" smtClean="0">
                          <a:ln>
                            <a:noFill/>
                          </a:ln>
                          <a:effectLst/>
                          <a:latin typeface="+mn-lt"/>
                          <a:cs typeface="Neo Sans Intel"/>
                        </a:rPr>
                        <a:t>lifestyle processors</a:t>
                      </a:r>
                      <a:endParaRPr kumimoji="0" lang="en-US" sz="1100" b="0" i="0" u="none" strike="noStrike" cap="none" normalizeH="0" baseline="0" dirty="0" smtClean="0">
                        <a:ln>
                          <a:noFill/>
                        </a:ln>
                        <a:solidFill>
                          <a:schemeClr val="tx1"/>
                        </a:solidFill>
                        <a:effectLst/>
                        <a:latin typeface="+mn-lt"/>
                        <a:cs typeface="Neo Sans Intel"/>
                      </a:endParaRPr>
                    </a:p>
                  </a:txBody>
                  <a:tcPr marL="0" marR="0" anchor="ctr" anchorCtr="1" horzOverflow="overflow"/>
                </a:tc>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smtClean="0">
                          <a:ln>
                            <a:noFill/>
                          </a:ln>
                          <a:effectLst/>
                          <a:latin typeface="+mn-lt"/>
                          <a:cs typeface="Neo Sans Intel"/>
                        </a:rPr>
                        <a:t>T</a:t>
                      </a:r>
                      <a:endParaRPr kumimoji="0" lang="en-US" sz="1100" b="0" i="0" u="none" strike="noStrike" cap="none" normalizeH="0" baseline="0" dirty="0" smtClean="0">
                        <a:ln>
                          <a:noFill/>
                        </a:ln>
                        <a:solidFill>
                          <a:schemeClr val="tx1"/>
                        </a:solidFill>
                        <a:effectLst/>
                        <a:latin typeface="+mn-lt"/>
                        <a:cs typeface="Neo Sans Intel"/>
                      </a:endParaRPr>
                    </a:p>
                  </a:txBody>
                  <a:tcPr marL="0" marR="0"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smtClean="0">
                          <a:ln>
                            <a:noFill/>
                          </a:ln>
                          <a:effectLst/>
                          <a:latin typeface="+mn-lt"/>
                          <a:cs typeface="Neo Sans Intel"/>
                        </a:rPr>
                        <a:t>Power optimized lifestyle processors</a:t>
                      </a:r>
                      <a:endParaRPr kumimoji="0" lang="en-US" sz="1100" b="0" i="0" u="none" strike="noStrike" cap="none" normalizeH="0" baseline="0" dirty="0" smtClean="0">
                        <a:ln>
                          <a:noFill/>
                        </a:ln>
                        <a:solidFill>
                          <a:schemeClr val="tx1"/>
                        </a:solidFill>
                        <a:effectLst/>
                        <a:latin typeface="+mn-lt"/>
                        <a:cs typeface="Neo Sans Intel"/>
                      </a:endParaRPr>
                    </a:p>
                  </a:txBody>
                  <a:tcPr marL="0" marR="0" anchor="ctr" anchorCtr="1" horzOverflow="overflow"/>
                </a:tc>
              </a:tr>
              <a:tr h="2805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smtClean="0">
                          <a:ln>
                            <a:noFill/>
                          </a:ln>
                          <a:effectLst/>
                          <a:latin typeface="+mn-lt"/>
                          <a:cs typeface="Neo Sans Intel"/>
                        </a:rPr>
                        <a:t>M</a:t>
                      </a:r>
                      <a:endParaRPr kumimoji="0" lang="en-US" sz="1100" b="0" i="0" u="none" strike="noStrike" cap="none" normalizeH="0" baseline="0" dirty="0" smtClean="0">
                        <a:ln>
                          <a:noFill/>
                        </a:ln>
                        <a:solidFill>
                          <a:schemeClr val="tx1"/>
                        </a:solidFill>
                        <a:effectLst/>
                        <a:latin typeface="+mn-lt"/>
                        <a:cs typeface="Neo Sans Intel"/>
                      </a:endParaRPr>
                    </a:p>
                  </a:txBody>
                  <a:tcPr marL="0" marR="0"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smtClean="0">
                          <a:ln>
                            <a:noFill/>
                          </a:ln>
                          <a:effectLst/>
                          <a:latin typeface="+mn-lt"/>
                          <a:cs typeface="Neo Sans Intel"/>
                        </a:rPr>
                        <a:t>Low voltage mobile processors</a:t>
                      </a:r>
                      <a:endParaRPr kumimoji="0" lang="en-US" sz="1100" b="0" i="0" u="none" strike="noStrike" cap="none" normalizeH="0" baseline="0" dirty="0" smtClean="0">
                        <a:ln>
                          <a:noFill/>
                        </a:ln>
                        <a:solidFill>
                          <a:schemeClr val="tx1"/>
                        </a:solidFill>
                        <a:effectLst/>
                        <a:latin typeface="+mn-lt"/>
                        <a:cs typeface="Neo Sans Intel"/>
                      </a:endParaRPr>
                    </a:p>
                  </a:txBody>
                  <a:tcPr marL="0" marR="0" anchor="ctr" anchorCtr="1" horzOverflow="overflow"/>
                </a:tc>
              </a:tr>
              <a:tr h="2805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smtClean="0">
                          <a:ln>
                            <a:noFill/>
                          </a:ln>
                          <a:effectLst/>
                          <a:latin typeface="+mn-lt"/>
                          <a:cs typeface="Neo Sans Intel"/>
                        </a:rPr>
                        <a:t>QM</a:t>
                      </a:r>
                      <a:endParaRPr kumimoji="0" lang="en-US" sz="1100" b="0" i="0" u="none" strike="noStrike" cap="none" normalizeH="0" baseline="0" dirty="0" smtClean="0">
                        <a:ln>
                          <a:noFill/>
                        </a:ln>
                        <a:solidFill>
                          <a:schemeClr val="tx1"/>
                        </a:solidFill>
                        <a:effectLst/>
                        <a:latin typeface="+mn-lt"/>
                        <a:cs typeface="Neo Sans Intel"/>
                      </a:endParaRPr>
                    </a:p>
                  </a:txBody>
                  <a:tcPr marL="0" marR="0"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smtClean="0">
                          <a:ln>
                            <a:noFill/>
                          </a:ln>
                          <a:effectLst/>
                          <a:latin typeface="+mn-lt"/>
                          <a:cs typeface="Neo Sans Intel"/>
                        </a:rPr>
                        <a:t>Quad-core mobile processors</a:t>
                      </a:r>
                      <a:endParaRPr kumimoji="0" lang="en-US" sz="1100" b="0" i="0" u="none" strike="noStrike" cap="none" normalizeH="0" baseline="0" dirty="0" smtClean="0">
                        <a:ln>
                          <a:noFill/>
                        </a:ln>
                        <a:solidFill>
                          <a:schemeClr val="tx1"/>
                        </a:solidFill>
                        <a:effectLst/>
                        <a:latin typeface="+mn-lt"/>
                        <a:cs typeface="Neo Sans Intel"/>
                      </a:endParaRPr>
                    </a:p>
                  </a:txBody>
                  <a:tcPr marL="0" marR="0" anchor="ctr" anchorCtr="1" horzOverflow="overflow"/>
                </a:tc>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smtClean="0">
                          <a:ln>
                            <a:noFill/>
                          </a:ln>
                          <a:effectLst/>
                          <a:latin typeface="+mn-lt"/>
                          <a:cs typeface="Neo Sans Intel"/>
                        </a:rPr>
                        <a:t>XM</a:t>
                      </a:r>
                      <a:endParaRPr kumimoji="0" lang="en-US" sz="1100" b="0" i="0" u="none" strike="noStrike" cap="none" normalizeH="0" baseline="0" dirty="0" smtClean="0">
                        <a:ln>
                          <a:noFill/>
                        </a:ln>
                        <a:solidFill>
                          <a:schemeClr val="tx1"/>
                        </a:solidFill>
                        <a:effectLst/>
                        <a:latin typeface="+mn-lt"/>
                        <a:cs typeface="Neo Sans Intel"/>
                      </a:endParaRPr>
                    </a:p>
                  </a:txBody>
                  <a:tcPr marL="0" marR="0"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smtClean="0">
                          <a:ln>
                            <a:noFill/>
                          </a:ln>
                          <a:effectLst/>
                          <a:latin typeface="+mn-lt"/>
                          <a:cs typeface="Neo Sans Intel"/>
                        </a:rPr>
                        <a:t>Extreme quad-core mobile processors that feature unlocked Turbo multipliers</a:t>
                      </a:r>
                      <a:endParaRPr kumimoji="0" lang="en-US" sz="1100" b="0" i="0" u="none" strike="noStrike" cap="none" normalizeH="0" baseline="0" dirty="0" smtClean="0">
                        <a:ln>
                          <a:noFill/>
                        </a:ln>
                        <a:solidFill>
                          <a:schemeClr val="tx1"/>
                        </a:solidFill>
                        <a:effectLst/>
                        <a:latin typeface="+mn-lt"/>
                        <a:cs typeface="Neo Sans Intel"/>
                      </a:endParaRPr>
                    </a:p>
                  </a:txBody>
                  <a:tcPr marL="0" marR="0" anchor="ctr" anchorCtr="1" horzOverflow="overflow"/>
                </a:tc>
              </a:tr>
              <a:tr h="2805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cs typeface="Neo Sans Intel"/>
                        </a:rPr>
                        <a:t>E</a:t>
                      </a:r>
                    </a:p>
                  </a:txBody>
                  <a:tcPr marL="0" marR="0"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cs typeface="Neo Sans Intel"/>
                        </a:rPr>
                        <a:t>Embedded mobile processors</a:t>
                      </a:r>
                    </a:p>
                  </a:txBody>
                  <a:tcPr marL="0" marR="0" anchor="ctr" anchorCtr="1" horzOverflow="overflow"/>
                </a:tc>
              </a:tr>
              <a:tr h="2805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cs typeface="Neo Sans Intel"/>
                        </a:rPr>
                        <a:t>U</a:t>
                      </a:r>
                    </a:p>
                  </a:txBody>
                  <a:tcPr marL="0" marR="0"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cs typeface="Neo Sans Intel"/>
                        </a:rPr>
                        <a:t>Ultra low voltage mobile processors</a:t>
                      </a:r>
                    </a:p>
                  </a:txBody>
                  <a:tcPr marL="0" marR="0" anchor="ctr" anchorCtr="1" horzOverflow="overflow"/>
                </a:tc>
              </a:tr>
            </a:tbl>
          </a:graphicData>
        </a:graphic>
      </p:graphicFrame>
      <p:sp>
        <p:nvSpPr>
          <p:cNvPr id="8" name="Rectangle 7"/>
          <p:cNvSpPr>
            <a:spLocks noChangeArrowheads="1"/>
          </p:cNvSpPr>
          <p:nvPr/>
        </p:nvSpPr>
        <p:spPr bwMode="auto">
          <a:xfrm>
            <a:off x="5569887" y="939685"/>
            <a:ext cx="1110349" cy="287799"/>
          </a:xfrm>
          <a:prstGeom prst="rect">
            <a:avLst/>
          </a:prstGeom>
          <a:solidFill>
            <a:srgbClr val="00AEEF"/>
          </a:solidFill>
          <a:ln w="9525">
            <a:noFill/>
            <a:miter lim="800000"/>
            <a:headEnd/>
            <a:tailEnd/>
          </a:ln>
          <a:effectLst/>
        </p:spPr>
        <p:txBody>
          <a:bodyPr wrap="square" lIns="54834" tIns="27417" rIns="54834" bIns="27417">
            <a:spAutoFit/>
          </a:bodyPr>
          <a:lstStyle/>
          <a:p>
            <a:pPr eaLnBrk="0" hangingPunct="0"/>
            <a:r>
              <a:rPr lang="en-US" sz="1500" dirty="0">
                <a:cs typeface="Verdana" pitchFamily="34" charset="0"/>
              </a:rPr>
              <a:t>processor</a:t>
            </a:r>
          </a:p>
        </p:txBody>
      </p:sp>
      <p:sp>
        <p:nvSpPr>
          <p:cNvPr id="2" name="TextBox 1"/>
          <p:cNvSpPr txBox="1"/>
          <p:nvPr/>
        </p:nvSpPr>
        <p:spPr>
          <a:xfrm>
            <a:off x="2698556" y="1455287"/>
            <a:ext cx="568811" cy="246187"/>
          </a:xfrm>
          <a:prstGeom prst="rect">
            <a:avLst/>
          </a:prstGeom>
          <a:noFill/>
        </p:spPr>
        <p:txBody>
          <a:bodyPr wrap="square" lIns="91408" tIns="45703" rIns="91408" bIns="45703" rtlCol="0">
            <a:spAutoFit/>
          </a:bodyPr>
          <a:lstStyle/>
          <a:p>
            <a:r>
              <a:rPr lang="en-US" sz="1000" dirty="0"/>
              <a:t>Brand</a:t>
            </a:r>
          </a:p>
        </p:txBody>
      </p:sp>
      <p:sp>
        <p:nvSpPr>
          <p:cNvPr id="15" name="TextBox 14"/>
          <p:cNvSpPr txBox="1"/>
          <p:nvPr/>
        </p:nvSpPr>
        <p:spPr>
          <a:xfrm>
            <a:off x="3340411" y="1409237"/>
            <a:ext cx="707433" cy="400075"/>
          </a:xfrm>
          <a:prstGeom prst="rect">
            <a:avLst/>
          </a:prstGeom>
          <a:noFill/>
        </p:spPr>
        <p:txBody>
          <a:bodyPr wrap="square" lIns="91408" tIns="45703" rIns="91408" bIns="45703" rtlCol="0">
            <a:spAutoFit/>
          </a:bodyPr>
          <a:lstStyle/>
          <a:p>
            <a:r>
              <a:rPr lang="en-US" sz="1000" dirty="0"/>
              <a:t>Brand Modifier</a:t>
            </a:r>
          </a:p>
        </p:txBody>
      </p:sp>
      <p:sp>
        <p:nvSpPr>
          <p:cNvPr id="16" name="TextBox 15"/>
          <p:cNvSpPr txBox="1"/>
          <p:nvPr/>
        </p:nvSpPr>
        <p:spPr>
          <a:xfrm>
            <a:off x="4054720" y="1396010"/>
            <a:ext cx="866171" cy="400075"/>
          </a:xfrm>
          <a:prstGeom prst="rect">
            <a:avLst/>
          </a:prstGeom>
          <a:noFill/>
        </p:spPr>
        <p:txBody>
          <a:bodyPr wrap="square" lIns="91408" tIns="45703" rIns="91408" bIns="45703" rtlCol="0">
            <a:spAutoFit/>
          </a:bodyPr>
          <a:lstStyle/>
          <a:p>
            <a:r>
              <a:rPr lang="en-US" sz="1000" dirty="0"/>
              <a:t>Gen Indicator</a:t>
            </a:r>
          </a:p>
        </p:txBody>
      </p:sp>
      <p:sp>
        <p:nvSpPr>
          <p:cNvPr id="17" name="TextBox 16"/>
          <p:cNvSpPr txBox="1"/>
          <p:nvPr/>
        </p:nvSpPr>
        <p:spPr>
          <a:xfrm>
            <a:off x="4683349" y="1363188"/>
            <a:ext cx="779913" cy="553963"/>
          </a:xfrm>
          <a:prstGeom prst="rect">
            <a:avLst/>
          </a:prstGeom>
          <a:noFill/>
        </p:spPr>
        <p:txBody>
          <a:bodyPr wrap="square" lIns="91408" tIns="45703" rIns="91408" bIns="45703" rtlCol="0">
            <a:spAutoFit/>
          </a:bodyPr>
          <a:lstStyle/>
          <a:p>
            <a:r>
              <a:rPr lang="en-US" sz="1000" dirty="0"/>
              <a:t>SKU Numeric Digits</a:t>
            </a:r>
          </a:p>
        </p:txBody>
      </p:sp>
      <p:sp>
        <p:nvSpPr>
          <p:cNvPr id="18" name="TextBox 17"/>
          <p:cNvSpPr txBox="1"/>
          <p:nvPr/>
        </p:nvSpPr>
        <p:spPr>
          <a:xfrm>
            <a:off x="5397666" y="1455800"/>
            <a:ext cx="581490" cy="400075"/>
          </a:xfrm>
          <a:prstGeom prst="rect">
            <a:avLst/>
          </a:prstGeom>
          <a:noFill/>
        </p:spPr>
        <p:txBody>
          <a:bodyPr wrap="square" lIns="91408" tIns="45703" rIns="91408" bIns="45703" rtlCol="0">
            <a:spAutoFit/>
          </a:bodyPr>
          <a:lstStyle/>
          <a:p>
            <a:r>
              <a:rPr lang="en-US" sz="1000" dirty="0"/>
              <a:t>Letter Suffix</a:t>
            </a:r>
          </a:p>
        </p:txBody>
      </p:sp>
      <p:cxnSp>
        <p:nvCxnSpPr>
          <p:cNvPr id="4" name="Straight Connector 3"/>
          <p:cNvCxnSpPr>
            <a:endCxn id="2" idx="0"/>
          </p:cNvCxnSpPr>
          <p:nvPr/>
        </p:nvCxnSpPr>
        <p:spPr>
          <a:xfrm>
            <a:off x="2976347" y="1336216"/>
            <a:ext cx="6615" cy="1190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657867" y="1343090"/>
            <a:ext cx="6614" cy="1190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273247" y="1323500"/>
            <a:ext cx="6614" cy="1190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1904865" y="939320"/>
            <a:ext cx="1521244" cy="317514"/>
          </a:xfrm>
          <a:prstGeom prst="roundRect">
            <a:avLst/>
          </a:prstGeom>
          <a:solidFill>
            <a:schemeClr val="accent4"/>
          </a:solidFill>
          <a:ln w="3175" cap="flat" cmpd="sng" algn="ctr">
            <a:solidFill>
              <a:schemeClr val="tx1"/>
            </a:solidFill>
            <a:prstDash val="solid"/>
            <a:round/>
            <a:headEnd type="none" w="sm" len="sm"/>
            <a:tailEnd type="none" w="sm" len="sm"/>
          </a:ln>
          <a:effectLst/>
        </p:spPr>
        <p:txBody>
          <a:bodyPr vert="horz" wrap="none" lIns="91408" tIns="45703" rIns="91408" bIns="45703" numCol="1" rtlCol="0" anchor="ctr" anchorCtr="0" compatLnSpc="1">
            <a:prstTxWarp prst="textNoShape">
              <a:avLst/>
            </a:prstTxWarp>
          </a:bodyPr>
          <a:lstStyle/>
          <a:p>
            <a:pPr algn="ctr" eaLnBrk="0" fontAlgn="base" hangingPunct="0">
              <a:spcBef>
                <a:spcPct val="0"/>
              </a:spcBef>
              <a:spcAft>
                <a:spcPct val="0"/>
              </a:spcAft>
            </a:pPr>
            <a:r>
              <a:rPr lang="en-US" sz="1500" dirty="0">
                <a:cs typeface="Verdana" pitchFamily="34" charset="0"/>
              </a:rPr>
              <a:t>Intel</a:t>
            </a:r>
            <a:r>
              <a:rPr lang="en-US" sz="1500" baseline="30000" dirty="0">
                <a:cs typeface="Verdana" pitchFamily="34" charset="0"/>
              </a:rPr>
              <a:t>®</a:t>
            </a:r>
            <a:r>
              <a:rPr lang="en-US" sz="1500" dirty="0">
                <a:cs typeface="Verdana" pitchFamily="34" charset="0"/>
              </a:rPr>
              <a:t> Core™ </a:t>
            </a:r>
            <a:endParaRPr lang="en-US" sz="1500" b="1" dirty="0">
              <a:cs typeface="Arial" pitchFamily="34" charset="0"/>
            </a:endParaRPr>
          </a:p>
        </p:txBody>
      </p:sp>
      <p:cxnSp>
        <p:nvCxnSpPr>
          <p:cNvPr id="23" name="Straight Connector 22"/>
          <p:cNvCxnSpPr/>
          <p:nvPr/>
        </p:nvCxnSpPr>
        <p:spPr>
          <a:xfrm>
            <a:off x="4888627" y="1330361"/>
            <a:ext cx="5811" cy="455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278056" y="1322990"/>
            <a:ext cx="225676" cy="16613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3545160" y="939320"/>
            <a:ext cx="317477" cy="317514"/>
          </a:xfrm>
          <a:prstGeom prst="roundRect">
            <a:avLst/>
          </a:prstGeom>
          <a:solidFill>
            <a:schemeClr val="accent5"/>
          </a:solidFill>
          <a:ln w="3175" cap="flat" cmpd="sng" algn="ctr">
            <a:solidFill>
              <a:schemeClr val="tx1"/>
            </a:solidFill>
            <a:prstDash val="solid"/>
            <a:round/>
            <a:headEnd type="none" w="sm" len="sm"/>
            <a:tailEnd type="none" w="sm" len="sm"/>
          </a:ln>
          <a:effectLst/>
        </p:spPr>
        <p:txBody>
          <a:bodyPr vert="horz" wrap="none" lIns="91408" tIns="45703" rIns="91408" bIns="45703" numCol="1" rtlCol="0" anchor="ctr" anchorCtr="0" compatLnSpc="1">
            <a:prstTxWarp prst="textNoShape">
              <a:avLst/>
            </a:prstTxWarp>
          </a:bodyPr>
          <a:lstStyle/>
          <a:p>
            <a:pPr algn="ctr" eaLnBrk="0" fontAlgn="base" hangingPunct="0">
              <a:spcBef>
                <a:spcPct val="0"/>
              </a:spcBef>
              <a:spcAft>
                <a:spcPct val="0"/>
              </a:spcAft>
            </a:pPr>
            <a:endParaRPr lang="en-US" sz="2000" b="1">
              <a:cs typeface="Arial" pitchFamily="34" charset="0"/>
            </a:endParaRPr>
          </a:p>
        </p:txBody>
      </p:sp>
      <p:sp>
        <p:nvSpPr>
          <p:cNvPr id="29" name="TextBox 28"/>
          <p:cNvSpPr txBox="1"/>
          <p:nvPr/>
        </p:nvSpPr>
        <p:spPr>
          <a:xfrm>
            <a:off x="3531941" y="939326"/>
            <a:ext cx="357161" cy="325793"/>
          </a:xfrm>
          <a:prstGeom prst="rect">
            <a:avLst/>
          </a:prstGeom>
          <a:noFill/>
        </p:spPr>
        <p:txBody>
          <a:bodyPr wrap="square" lIns="91408" tIns="45703" rIns="91408" bIns="45703" rtlCol="0">
            <a:spAutoFit/>
          </a:bodyPr>
          <a:lstStyle/>
          <a:p>
            <a:r>
              <a:rPr lang="en-US" sz="1500" dirty="0">
                <a:cs typeface="Verdana" pitchFamily="34" charset="0"/>
              </a:rPr>
              <a:t>i7</a:t>
            </a:r>
            <a:endParaRPr lang="en-US" sz="1500" dirty="0"/>
          </a:p>
        </p:txBody>
      </p:sp>
      <p:sp>
        <p:nvSpPr>
          <p:cNvPr id="31" name="TextBox 30"/>
          <p:cNvSpPr txBox="1"/>
          <p:nvPr/>
        </p:nvSpPr>
        <p:spPr>
          <a:xfrm>
            <a:off x="3994929" y="939326"/>
            <a:ext cx="833379" cy="325793"/>
          </a:xfrm>
          <a:prstGeom prst="rect">
            <a:avLst/>
          </a:prstGeom>
          <a:noFill/>
        </p:spPr>
        <p:txBody>
          <a:bodyPr wrap="square" lIns="91408" tIns="45703" rIns="91408" bIns="45703" rtlCol="0">
            <a:spAutoFit/>
          </a:bodyPr>
          <a:lstStyle/>
          <a:p>
            <a:r>
              <a:rPr lang="en-US" sz="1500" b="1" dirty="0">
                <a:cs typeface="Verdana" pitchFamily="34" charset="0"/>
              </a:rPr>
              <a:t> 3</a:t>
            </a:r>
            <a:r>
              <a:rPr lang="en-US" sz="1500" dirty="0">
                <a:cs typeface="Verdana" pitchFamily="34" charset="0"/>
              </a:rPr>
              <a:t>600 </a:t>
            </a:r>
            <a:endParaRPr lang="en-US" sz="1500" dirty="0"/>
          </a:p>
        </p:txBody>
      </p:sp>
      <p:sp>
        <p:nvSpPr>
          <p:cNvPr id="33" name="TextBox 32"/>
          <p:cNvSpPr txBox="1"/>
          <p:nvPr/>
        </p:nvSpPr>
        <p:spPr>
          <a:xfrm>
            <a:off x="5039948" y="939328"/>
            <a:ext cx="330706" cy="325793"/>
          </a:xfrm>
          <a:prstGeom prst="rect">
            <a:avLst/>
          </a:prstGeom>
          <a:noFill/>
        </p:spPr>
        <p:txBody>
          <a:bodyPr wrap="square" lIns="91408" tIns="45703" rIns="91408" bIns="45703" rtlCol="0">
            <a:spAutoFit/>
          </a:bodyPr>
          <a:lstStyle/>
          <a:p>
            <a:r>
              <a:rPr lang="en-US" sz="1500" dirty="0">
                <a:cs typeface="Verdana" pitchFamily="34" charset="0"/>
              </a:rPr>
              <a:t>K</a:t>
            </a:r>
            <a:endParaRPr lang="en-US" sz="1500" dirty="0"/>
          </a:p>
        </p:txBody>
      </p:sp>
      <p:sp>
        <p:nvSpPr>
          <p:cNvPr id="26" name="Slide Number Placeholder 1"/>
          <p:cNvSpPr>
            <a:spLocks noGrp="1"/>
          </p:cNvSpPr>
          <p:nvPr>
            <p:ph type="sldNum" sz="quarter" idx="4294967295"/>
          </p:nvPr>
        </p:nvSpPr>
        <p:spPr>
          <a:xfrm>
            <a:off x="-3454" y="6592384"/>
            <a:ext cx="2901776" cy="265622"/>
          </a:xfrm>
          <a:prstGeom prst="rect">
            <a:avLst/>
          </a:prstGeom>
        </p:spPr>
        <p:txBody>
          <a:bodyPr/>
          <a:lstStyle/>
          <a:p>
            <a:pPr algn="l"/>
            <a:fld id="{FD44707B-D922-47D5-BD24-D96E91B70543}" type="slidenum">
              <a:rPr lang="en-US" sz="900"/>
              <a:pPr algn="l"/>
              <a:t>71</a:t>
            </a:fld>
            <a:r>
              <a:rPr lang="en-US" sz="900" dirty="0"/>
              <a:t>	</a:t>
            </a:r>
          </a:p>
        </p:txBody>
      </p:sp>
      <p:pic>
        <p:nvPicPr>
          <p:cNvPr id="24" name="Picture 2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2164" y="6399609"/>
            <a:ext cx="557893" cy="439341"/>
          </a:xfrm>
          <a:prstGeom prst="rect">
            <a:avLst/>
          </a:prstGeom>
        </p:spPr>
      </p:pic>
      <p:pic>
        <p:nvPicPr>
          <p:cNvPr id="27" name="Picture 2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35" name="Picture 2" descr="C:\Users\mainscow\Desktop\HP Logos\HP_S_1C_PMS_2925.jpg"/>
          <p:cNvPicPr>
            <a:picLocks noChangeAspect="1" noChangeArrowheads="1"/>
          </p:cNvPicPr>
          <p:nvPr/>
        </p:nvPicPr>
        <p:blipFill>
          <a:blip r:embed="rId5"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pic>
        <p:nvPicPr>
          <p:cNvPr id="36"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394396" y="158755"/>
            <a:ext cx="612719" cy="612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087279"/>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1692" y="-321463"/>
            <a:ext cx="6090849" cy="265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 name="Rectangle 4"/>
          <p:cNvSpPr>
            <a:spLocks/>
          </p:cNvSpPr>
          <p:nvPr/>
        </p:nvSpPr>
        <p:spPr bwMode="auto">
          <a:xfrm>
            <a:off x="321473" y="763068"/>
            <a:ext cx="3303986" cy="366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900" dirty="0">
                <a:solidFill>
                  <a:srgbClr val="FFFFFF"/>
                </a:solidFill>
                <a:ea typeface="ＭＳ Ｐゴシック" charset="0"/>
                <a:cs typeface="Neo Sans Intel Light"/>
                <a:sym typeface="Neo Sans Intel Medium" charset="0"/>
              </a:rPr>
              <a:t>What’s Inside</a:t>
            </a:r>
          </a:p>
        </p:txBody>
      </p:sp>
      <p:graphicFrame>
        <p:nvGraphicFramePr>
          <p:cNvPr id="25" name="Diagram 24"/>
          <p:cNvGraphicFramePr/>
          <p:nvPr>
            <p:extLst>
              <p:ext uri="{D42A27DB-BD31-4B8C-83A1-F6EECF244321}">
                <p14:modId xmlns:p14="http://schemas.microsoft.com/office/powerpoint/2010/main" val="1757460132"/>
              </p:ext>
            </p:extLst>
          </p:nvPr>
        </p:nvGraphicFramePr>
        <p:xfrm>
          <a:off x="515391" y="1842861"/>
          <a:ext cx="8038409" cy="35846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icture 2" descr="C:\Users\ecampoy\AppData\Local\Temp\wz5227\2D_Diecon_Brain_rgb.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368805" y="183028"/>
            <a:ext cx="1502064" cy="1646313"/>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
          <p:cNvSpPr>
            <a:spLocks noGrp="1"/>
          </p:cNvSpPr>
          <p:nvPr>
            <p:ph type="sldNum" sz="quarter" idx="4294967295"/>
          </p:nvPr>
        </p:nvSpPr>
        <p:spPr>
          <a:xfrm>
            <a:off x="-3454" y="6592391"/>
            <a:ext cx="2901776" cy="265622"/>
          </a:xfrm>
          <a:prstGeom prst="rect">
            <a:avLst/>
          </a:prstGeom>
        </p:spPr>
        <p:txBody>
          <a:bodyPr/>
          <a:lstStyle/>
          <a:p>
            <a:pPr algn="l"/>
            <a:fld id="{FD44707B-D922-47D5-BD24-D96E91B70543}" type="slidenum">
              <a:rPr sz="900">
                <a:solidFill>
                  <a:srgbClr val="FFFFFF"/>
                </a:solidFill>
              </a:rPr>
              <a:pPr algn="l"/>
              <a:t>72</a:t>
            </a:fld>
            <a:r>
              <a:rPr sz="900" dirty="0">
                <a:solidFill>
                  <a:srgbClr val="FFFFFF"/>
                </a:solidFill>
              </a:rPr>
              <a:t>	</a:t>
            </a:r>
          </a:p>
        </p:txBody>
      </p:sp>
      <p:pic>
        <p:nvPicPr>
          <p:cNvPr id="12" name="Picture 1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232171" y="6399609"/>
            <a:ext cx="557893" cy="439341"/>
          </a:xfrm>
          <a:prstGeom prst="rect">
            <a:avLst/>
          </a:prstGeom>
        </p:spPr>
      </p:pic>
      <p:pic>
        <p:nvPicPr>
          <p:cNvPr id="15" name="Picture 1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16" name="Picture 2" descr="C:\Users\mainscow\Desktop\HP Logos\HP_S_1C_PMS_2925.jpg"/>
          <p:cNvPicPr>
            <a:picLocks noChangeAspect="1" noChangeArrowheads="1"/>
          </p:cNvPicPr>
          <p:nvPr/>
        </p:nvPicPr>
        <p:blipFill>
          <a:blip r:embed="rId12"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spTree>
    <p:extLst>
      <p:ext uri="{BB962C8B-B14F-4D97-AF65-F5344CB8AC3E}">
        <p14:creationId xmlns:p14="http://schemas.microsoft.com/office/powerpoint/2010/main" val="2923369859"/>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7" name="Rectangle 5"/>
          <p:cNvSpPr>
            <a:spLocks noGrp="1" noChangeArrowheads="1"/>
          </p:cNvSpPr>
          <p:nvPr>
            <p:ph type="title"/>
          </p:nvPr>
        </p:nvSpPr>
        <p:spPr>
          <a:xfrm>
            <a:off x="653142" y="342902"/>
            <a:ext cx="8035370" cy="685800"/>
          </a:xfrm>
        </p:spPr>
        <p:txBody>
          <a:bodyPr>
            <a:noAutofit/>
          </a:bodyPr>
          <a:lstStyle/>
          <a:p>
            <a:r>
              <a:rPr lang="en-US" altLang="zh-CN" sz="2800" spc="-109" dirty="0"/>
              <a:t>2012 vPro: </a:t>
            </a:r>
            <a:r>
              <a:rPr lang="en-US" altLang="zh-CN" sz="2800" dirty="0"/>
              <a:t>The Three Pillars of Security</a:t>
            </a:r>
            <a:r>
              <a:rPr lang="en-US" altLang="zh-CN" sz="2800" spc="-109" dirty="0"/>
              <a:t> </a:t>
            </a:r>
            <a:endParaRPr lang="en-US" altLang="zh-CN" sz="2900" dirty="0"/>
          </a:p>
        </p:txBody>
      </p:sp>
      <p:sp>
        <p:nvSpPr>
          <p:cNvPr id="46" name="Slide Number Placeholder 1"/>
          <p:cNvSpPr>
            <a:spLocks noGrp="1"/>
          </p:cNvSpPr>
          <p:nvPr>
            <p:ph type="sldNum" sz="quarter" idx="12"/>
          </p:nvPr>
        </p:nvSpPr>
        <p:spPr>
          <a:xfrm>
            <a:off x="-3454" y="6592379"/>
            <a:ext cx="2901776" cy="265622"/>
          </a:xfrm>
        </p:spPr>
        <p:txBody>
          <a:bodyPr/>
          <a:lstStyle/>
          <a:p>
            <a:pPr algn="l"/>
            <a:fld id="{FD44707B-D922-47D5-BD24-D96E91B70543}" type="slidenum">
              <a:rPr sz="900">
                <a:solidFill>
                  <a:prstClr val="white"/>
                </a:solidFill>
              </a:rPr>
              <a:pPr algn="l"/>
              <a:t>73</a:t>
            </a:fld>
            <a:r>
              <a:rPr sz="900" dirty="0">
                <a:solidFill>
                  <a:srgbClr val="FFFFFF"/>
                </a:solidFill>
              </a:rPr>
              <a:t>	</a:t>
            </a:r>
          </a:p>
        </p:txBody>
      </p:sp>
      <p:pic>
        <p:nvPicPr>
          <p:cNvPr id="47" name="Picture 4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2159" y="6399609"/>
            <a:ext cx="557893" cy="439341"/>
          </a:xfrm>
          <a:prstGeom prst="rect">
            <a:avLst/>
          </a:prstGeom>
        </p:spPr>
      </p:pic>
      <p:pic>
        <p:nvPicPr>
          <p:cNvPr id="50" name="Picture 4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32710" y="237754"/>
            <a:ext cx="428986" cy="981239"/>
          </a:xfrm>
          <a:prstGeom prst="rect">
            <a:avLst/>
          </a:prstGeom>
        </p:spPr>
      </p:pic>
      <p:sp>
        <p:nvSpPr>
          <p:cNvPr id="70" name="Rounded Rectangle 69"/>
          <p:cNvSpPr/>
          <p:nvPr/>
        </p:nvSpPr>
        <p:spPr>
          <a:xfrm>
            <a:off x="513640" y="1478280"/>
            <a:ext cx="8162279" cy="2103120"/>
          </a:xfrm>
          <a:prstGeom prst="roundRect">
            <a:avLst>
              <a:gd name="adj" fmla="val 10000"/>
            </a:avLst>
          </a:prstGeom>
          <a:solidFill>
            <a:srgbClr val="0860A8">
              <a:lumMod val="20000"/>
              <a:lumOff val="80000"/>
              <a:alpha val="90000"/>
            </a:srgbClr>
          </a:solidFill>
          <a:ln w="25400" cap="flat" cmpd="sng" algn="ctr">
            <a:solidFill>
              <a:srgbClr val="FF5C00">
                <a:tint val="40000"/>
                <a:alpha val="90000"/>
                <a:hueOff val="0"/>
                <a:satOff val="0"/>
                <a:lumOff val="0"/>
                <a:alphaOff val="0"/>
              </a:srgbClr>
            </a:solidFill>
            <a:prstDash val="solid"/>
          </a:ln>
          <a:effectLst>
            <a:outerShdw blurRad="63500" sx="102000" sy="102000" algn="ctr" rotWithShape="0">
              <a:prstClr val="black">
                <a:alpha val="40000"/>
              </a:prstClr>
            </a:outerShdw>
          </a:effectLst>
        </p:spPr>
      </p:sp>
      <p:sp>
        <p:nvSpPr>
          <p:cNvPr id="71" name="Rounded Rectangle 70"/>
          <p:cNvSpPr>
            <a:spLocks noChangeAspect="1"/>
          </p:cNvSpPr>
          <p:nvPr/>
        </p:nvSpPr>
        <p:spPr>
          <a:xfrm>
            <a:off x="525260" y="5103253"/>
            <a:ext cx="8162279" cy="1120109"/>
          </a:xfrm>
          <a:prstGeom prst="roundRect">
            <a:avLst>
              <a:gd name="adj" fmla="val 10000"/>
            </a:avLst>
          </a:prstGeom>
          <a:solidFill>
            <a:srgbClr val="0860A8">
              <a:lumMod val="20000"/>
              <a:lumOff val="80000"/>
              <a:alpha val="90000"/>
            </a:srgbClr>
          </a:solidFill>
          <a:ln w="25400" cap="flat" cmpd="sng" algn="ctr">
            <a:solidFill>
              <a:srgbClr val="FF5C00">
                <a:tint val="40000"/>
                <a:alpha val="90000"/>
                <a:hueOff val="0"/>
                <a:satOff val="0"/>
                <a:lumOff val="0"/>
                <a:alphaOff val="0"/>
              </a:srgbClr>
            </a:solidFill>
            <a:prstDash val="solid"/>
          </a:ln>
          <a:effectLst>
            <a:outerShdw blurRad="63500" sx="102000" sy="102000" algn="ctr" rotWithShape="0">
              <a:prstClr val="black">
                <a:alpha val="40000"/>
              </a:prstClr>
            </a:outerShdw>
          </a:effectLst>
        </p:spPr>
      </p:sp>
      <p:graphicFrame>
        <p:nvGraphicFramePr>
          <p:cNvPr id="3" name="Diagram 2"/>
          <p:cNvGraphicFramePr/>
          <p:nvPr>
            <p:extLst>
              <p:ext uri="{D42A27DB-BD31-4B8C-83A1-F6EECF244321}">
                <p14:modId xmlns:p14="http://schemas.microsoft.com/office/powerpoint/2010/main" val="1688773132"/>
              </p:ext>
            </p:extLst>
          </p:nvPr>
        </p:nvGraphicFramePr>
        <p:xfrm>
          <a:off x="641761" y="3474742"/>
          <a:ext cx="2588743" cy="181573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4" name="Diagram 3"/>
          <p:cNvGraphicFramePr/>
          <p:nvPr>
            <p:extLst>
              <p:ext uri="{D42A27DB-BD31-4B8C-83A1-F6EECF244321}">
                <p14:modId xmlns:p14="http://schemas.microsoft.com/office/powerpoint/2010/main" val="3037618194"/>
              </p:ext>
            </p:extLst>
          </p:nvPr>
        </p:nvGraphicFramePr>
        <p:xfrm>
          <a:off x="3312024" y="3474742"/>
          <a:ext cx="2588743" cy="181573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5" name="Diagram 4"/>
          <p:cNvGraphicFramePr/>
          <p:nvPr>
            <p:extLst>
              <p:ext uri="{D42A27DB-BD31-4B8C-83A1-F6EECF244321}">
                <p14:modId xmlns:p14="http://schemas.microsoft.com/office/powerpoint/2010/main" val="4149011039"/>
              </p:ext>
            </p:extLst>
          </p:nvPr>
        </p:nvGraphicFramePr>
        <p:xfrm>
          <a:off x="5981794" y="3474742"/>
          <a:ext cx="2588743" cy="1815737"/>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
        <p:nvSpPr>
          <p:cNvPr id="76" name="TextBox 75"/>
          <p:cNvSpPr txBox="1"/>
          <p:nvPr/>
        </p:nvSpPr>
        <p:spPr>
          <a:xfrm>
            <a:off x="1680907" y="5135747"/>
            <a:ext cx="5638800" cy="572910"/>
          </a:xfrm>
          <a:prstGeom prst="leftRightArrow">
            <a:avLst>
              <a:gd name="adj1" fmla="val 61538"/>
              <a:gd name="adj2" fmla="val 50000"/>
            </a:avLst>
          </a:prstGeom>
          <a:solidFill>
            <a:srgbClr val="FFFF00"/>
          </a:solidFill>
          <a:ln w="28575">
            <a:solidFill>
              <a:srgbClr val="0860A8"/>
            </a:solidFill>
          </a:ln>
          <a:effectLst>
            <a:outerShdw blurRad="63500" sx="102000" sy="102000" algn="ctr" rotWithShape="0">
              <a:prstClr val="black">
                <a:alpha val="40000"/>
              </a:prstClr>
            </a:outerShdw>
          </a:effectLst>
        </p:spPr>
        <p:txBody>
          <a:bodyPr wrap="square" lIns="91383" tIns="45687" rIns="91383" bIns="45687" rtlCol="0" anchor="ctr">
            <a:spAutoFit/>
          </a:bodyPr>
          <a:lstStyle/>
          <a:p>
            <a:pPr marL="0" marR="0" lvl="0" indent="0" algn="ctr" defTabSz="913796"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Neo Sans Intel" pitchFamily="34" charset="0"/>
                <a:cs typeface="Verdana"/>
              </a:rPr>
              <a:t>Security Monitoring / Remediation/ Reporting</a:t>
            </a:r>
          </a:p>
        </p:txBody>
      </p:sp>
      <p:sp>
        <p:nvSpPr>
          <p:cNvPr id="77" name="TextBox 76"/>
          <p:cNvSpPr txBox="1"/>
          <p:nvPr/>
        </p:nvSpPr>
        <p:spPr>
          <a:xfrm>
            <a:off x="642753" y="990609"/>
            <a:ext cx="2587751" cy="380037"/>
          </a:xfrm>
          <a:prstGeom prst="rect">
            <a:avLst/>
          </a:prstGeom>
          <a:solidFill>
            <a:srgbClr val="00B050"/>
          </a:solidFill>
        </p:spPr>
        <p:txBody>
          <a:bodyPr wrap="square" lIns="45687" tIns="45687" rIns="45687" bIns="45687" rtlCol="0">
            <a:spAutoFit/>
          </a:bodyPr>
          <a:lstStyle/>
          <a:p>
            <a:pPr algn="ctr" defTabSz="913796">
              <a:lnSpc>
                <a:spcPct val="110000"/>
              </a:lnSpc>
            </a:pPr>
            <a:r>
              <a:rPr lang="en-US" dirty="0">
                <a:solidFill>
                  <a:srgbClr val="FFFFFF"/>
                </a:solidFill>
                <a:latin typeface="Neo Sans Intel" pitchFamily="34" charset="0"/>
                <a:cs typeface="Verdana"/>
              </a:rPr>
              <a:t>Threat Management</a:t>
            </a:r>
          </a:p>
        </p:txBody>
      </p:sp>
      <p:sp>
        <p:nvSpPr>
          <p:cNvPr id="79" name="TextBox 78"/>
          <p:cNvSpPr txBox="1"/>
          <p:nvPr/>
        </p:nvSpPr>
        <p:spPr>
          <a:xfrm>
            <a:off x="3312026" y="990609"/>
            <a:ext cx="2587751" cy="380037"/>
          </a:xfrm>
          <a:prstGeom prst="rect">
            <a:avLst/>
          </a:prstGeom>
          <a:solidFill>
            <a:srgbClr val="A88000"/>
          </a:solidFill>
        </p:spPr>
        <p:txBody>
          <a:bodyPr wrap="square" lIns="45687" tIns="45687" rIns="45687" bIns="45687" rtlCol="0">
            <a:spAutoFit/>
          </a:bodyPr>
          <a:lstStyle/>
          <a:p>
            <a:pPr marL="0" marR="0" lvl="0" indent="0" algn="ctr" defTabSz="913796" eaLnBrk="1" fontAlgn="auto" latinLnBrk="0" hangingPunct="1">
              <a:lnSpc>
                <a:spcPct val="11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Neo Sans Intel" pitchFamily="34" charset="0"/>
                <a:cs typeface="Verdana"/>
              </a:rPr>
              <a:t>Identity &amp; Access</a:t>
            </a:r>
          </a:p>
        </p:txBody>
      </p:sp>
      <p:sp>
        <p:nvSpPr>
          <p:cNvPr id="80" name="TextBox 79"/>
          <p:cNvSpPr txBox="1"/>
          <p:nvPr/>
        </p:nvSpPr>
        <p:spPr>
          <a:xfrm>
            <a:off x="5982783" y="990609"/>
            <a:ext cx="2587751" cy="380037"/>
          </a:xfrm>
          <a:prstGeom prst="rect">
            <a:avLst/>
          </a:prstGeom>
          <a:solidFill>
            <a:srgbClr val="0860A8">
              <a:lumMod val="75000"/>
            </a:srgbClr>
          </a:solidFill>
        </p:spPr>
        <p:txBody>
          <a:bodyPr wrap="square" lIns="45687" tIns="45687" rIns="45687" bIns="45687" rtlCol="0">
            <a:spAutoFit/>
          </a:bodyPr>
          <a:lstStyle/>
          <a:p>
            <a:pPr marL="0" marR="0" lvl="0" indent="0" algn="ctr" defTabSz="913796" eaLnBrk="1" fontAlgn="auto" latinLnBrk="0" hangingPunct="1">
              <a:lnSpc>
                <a:spcPct val="11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Neo Sans Intel" pitchFamily="34" charset="0"/>
                <a:cs typeface="Verdana"/>
              </a:rPr>
              <a:t>Data Protection</a:t>
            </a:r>
          </a:p>
        </p:txBody>
      </p:sp>
      <p:sp>
        <p:nvSpPr>
          <p:cNvPr id="81" name="Rounded Rectangle 80"/>
          <p:cNvSpPr/>
          <p:nvPr/>
        </p:nvSpPr>
        <p:spPr bwMode="auto">
          <a:xfrm>
            <a:off x="990600" y="1447803"/>
            <a:ext cx="2036406" cy="1979300"/>
          </a:xfrm>
          <a:prstGeom prst="roundRect">
            <a:avLst/>
          </a:prstGeom>
          <a:blipFill dpi="0" rotWithShape="1">
            <a:blip r:embed="rId21" cstate="email">
              <a:extLst>
                <a:ext uri="{28A0092B-C50C-407E-A947-70E740481C1C}">
                  <a14:useLocalDpi xmlns:a14="http://schemas.microsoft.com/office/drawing/2010/main"/>
                </a:ext>
              </a:extLst>
            </a:blip>
            <a:srcRect/>
            <a:stretch>
              <a:fillRect/>
            </a:stretch>
          </a:blipFill>
          <a:ln w="76200" cap="flat" cmpd="sng" algn="ctr">
            <a:solidFill>
              <a:srgbClr val="1F497D">
                <a:lumMod val="75000"/>
              </a:srgbClr>
            </a:solidFill>
            <a:prstDash val="solid"/>
            <a:round/>
            <a:headEnd type="none" w="med" len="med"/>
            <a:tailEnd type="none" w="med" len="med"/>
          </a:ln>
          <a:effectLst>
            <a:outerShdw blurRad="149987" dist="250190" dir="8460000" algn="ctr">
              <a:srgbClr val="000000">
                <a:alpha val="28000"/>
              </a:srgbClr>
            </a:outerShdw>
            <a:reflection blurRad="6350" stA="52000" endA="300" endPos="35000" dir="5400000" sy="-100000" algn="bl" rotWithShape="0"/>
          </a:effectLst>
          <a:scene3d>
            <a:camera prst="orthographicFront">
              <a:rot lat="0" lon="0" rev="0"/>
            </a:camera>
            <a:lightRig rig="contrasting" dir="t">
              <a:rot lat="0" lon="0" rev="1500000"/>
            </a:lightRig>
          </a:scene3d>
          <a:sp3d prstMaterial="metal">
            <a:bevelT w="88900" h="88900"/>
          </a:sp3d>
        </p:spPr>
        <p:txBody>
          <a:bodyPr lIns="70592" tIns="35297" rIns="70592" bIns="35297" anchorCtr="1"/>
          <a:lstStyle/>
          <a:p>
            <a:pPr defTabSz="706425">
              <a:lnSpc>
                <a:spcPct val="95000"/>
              </a:lnSpc>
              <a:spcBef>
                <a:spcPct val="30000"/>
              </a:spcBef>
              <a:buClr>
                <a:srgbClr val="FFFFFF"/>
              </a:buClr>
              <a:defRPr/>
            </a:pPr>
            <a:endParaRPr lang="en-US" sz="1500" kern="0" dirty="0">
              <a:solidFill>
                <a:srgbClr val="FFFFFF"/>
              </a:solidFill>
              <a:effectLst>
                <a:outerShdw blurRad="38100" dist="38100" dir="2700000" algn="tl">
                  <a:srgbClr val="000000">
                    <a:alpha val="43137"/>
                  </a:srgbClr>
                </a:outerShdw>
              </a:effectLst>
              <a:latin typeface="Arial Narrow" pitchFamily="34" charset="0"/>
            </a:endParaRPr>
          </a:p>
        </p:txBody>
      </p:sp>
      <p:sp>
        <p:nvSpPr>
          <p:cNvPr id="82" name="Rounded Rectangle 81"/>
          <p:cNvSpPr>
            <a:spLocks noChangeAspect="1"/>
          </p:cNvSpPr>
          <p:nvPr/>
        </p:nvSpPr>
        <p:spPr bwMode="auto">
          <a:xfrm>
            <a:off x="7346126" y="5290479"/>
            <a:ext cx="1340676" cy="949080"/>
          </a:xfrm>
          <a:prstGeom prst="roundRect">
            <a:avLst/>
          </a:prstGeom>
          <a:blipFill>
            <a:blip r:embed="rId22" cstate="email">
              <a:extLst>
                <a:ext uri="{28A0092B-C50C-407E-A947-70E740481C1C}">
                  <a14:useLocalDpi xmlns:a14="http://schemas.microsoft.com/office/drawing/2010/main"/>
                </a:ext>
              </a:extLst>
            </a:blip>
            <a:stretch>
              <a:fillRect/>
            </a:stretch>
          </a:blipFill>
          <a:ln w="76200" cap="flat" cmpd="sng" algn="ctr">
            <a:solidFill>
              <a:srgbClr val="1F497D">
                <a:lumMod val="75000"/>
              </a:srgbClr>
            </a:solidFill>
            <a:prstDash val="solid"/>
            <a:round/>
            <a:headEnd type="none" w="med" len="med"/>
            <a:tailEnd type="none" w="med" len="med"/>
          </a:ln>
          <a:effectLst>
            <a:outerShdw blurRad="149987" dist="250190" dir="8460000" algn="ctr">
              <a:srgbClr val="000000">
                <a:alpha val="28000"/>
              </a:srgbClr>
            </a:outerShdw>
            <a:reflection blurRad="6350" stA="52000" endA="300" endPos="35000" dir="5400000" sy="-100000" algn="bl" rotWithShape="0"/>
          </a:effectLst>
          <a:scene3d>
            <a:camera prst="orthographicFront">
              <a:rot lat="0" lon="0" rev="0"/>
            </a:camera>
            <a:lightRig rig="contrasting" dir="t">
              <a:rot lat="0" lon="0" rev="1500000"/>
            </a:lightRig>
          </a:scene3d>
          <a:sp3d prstMaterial="metal">
            <a:bevelT w="88900" h="88900"/>
          </a:sp3d>
        </p:spPr>
        <p:txBody>
          <a:bodyPr lIns="70592" tIns="35297" rIns="70592" bIns="35297" anchorCtr="1"/>
          <a:lstStyle/>
          <a:p>
            <a:pPr defTabSz="706425">
              <a:lnSpc>
                <a:spcPct val="95000"/>
              </a:lnSpc>
              <a:spcBef>
                <a:spcPct val="30000"/>
              </a:spcBef>
              <a:buClr>
                <a:srgbClr val="FFFFFF"/>
              </a:buClr>
              <a:defRPr/>
            </a:pPr>
            <a:endParaRPr lang="en-US" sz="1500" kern="0" dirty="0">
              <a:solidFill>
                <a:srgbClr val="FFFFFF"/>
              </a:solidFill>
              <a:effectLst>
                <a:outerShdw blurRad="38100" dist="38100" dir="2700000" algn="tl">
                  <a:srgbClr val="000000">
                    <a:alpha val="43137"/>
                  </a:srgbClr>
                </a:outerShdw>
              </a:effectLst>
              <a:latin typeface="Arial Narrow" pitchFamily="34" charset="0"/>
            </a:endParaRPr>
          </a:p>
        </p:txBody>
      </p:sp>
      <p:sp>
        <p:nvSpPr>
          <p:cNvPr id="83" name="Rounded Rectangle 82"/>
          <p:cNvSpPr>
            <a:spLocks noChangeAspect="1"/>
          </p:cNvSpPr>
          <p:nvPr/>
        </p:nvSpPr>
        <p:spPr bwMode="auto">
          <a:xfrm>
            <a:off x="304802" y="5290479"/>
            <a:ext cx="1340676" cy="967134"/>
          </a:xfrm>
          <a:prstGeom prst="roundRect">
            <a:avLst/>
          </a:prstGeom>
          <a:blipFill>
            <a:blip r:embed="rId23" cstate="email">
              <a:extLst>
                <a:ext uri="{28A0092B-C50C-407E-A947-70E740481C1C}">
                  <a14:useLocalDpi xmlns:a14="http://schemas.microsoft.com/office/drawing/2010/main"/>
                </a:ext>
              </a:extLst>
            </a:blip>
            <a:stretch>
              <a:fillRect/>
            </a:stretch>
          </a:blipFill>
          <a:ln w="76200" cap="flat" cmpd="sng" algn="ctr">
            <a:solidFill>
              <a:srgbClr val="1F497D">
                <a:lumMod val="75000"/>
              </a:srgbClr>
            </a:solidFill>
            <a:prstDash val="solid"/>
            <a:round/>
            <a:headEnd type="none" w="med" len="med"/>
            <a:tailEnd type="none" w="med" len="med"/>
          </a:ln>
          <a:effectLst>
            <a:outerShdw blurRad="149987" dist="250190" dir="8460000" algn="ctr">
              <a:srgbClr val="000000">
                <a:alpha val="28000"/>
              </a:srgbClr>
            </a:outerShdw>
            <a:reflection blurRad="6350" stA="52000" endA="300" endPos="35000" dir="5400000" sy="-100000" algn="bl" rotWithShape="0"/>
          </a:effectLst>
          <a:scene3d>
            <a:camera prst="orthographicFront">
              <a:rot lat="0" lon="0" rev="0"/>
            </a:camera>
            <a:lightRig rig="contrasting" dir="t">
              <a:rot lat="0" lon="0" rev="1500000"/>
            </a:lightRig>
          </a:scene3d>
          <a:sp3d prstMaterial="metal">
            <a:bevelT w="88900" h="88900"/>
          </a:sp3d>
        </p:spPr>
        <p:txBody>
          <a:bodyPr lIns="70592" tIns="35297" rIns="70592" bIns="35297" anchorCtr="1"/>
          <a:lstStyle/>
          <a:p>
            <a:pPr defTabSz="706425">
              <a:lnSpc>
                <a:spcPct val="95000"/>
              </a:lnSpc>
              <a:spcBef>
                <a:spcPct val="30000"/>
              </a:spcBef>
              <a:buClr>
                <a:srgbClr val="FFFFFF"/>
              </a:buClr>
              <a:defRPr/>
            </a:pPr>
            <a:endParaRPr lang="en-US" sz="1500" kern="0" dirty="0">
              <a:solidFill>
                <a:srgbClr val="FFFFFF"/>
              </a:solidFill>
              <a:effectLst>
                <a:outerShdw blurRad="38100" dist="38100" dir="2700000" algn="tl">
                  <a:srgbClr val="000000">
                    <a:alpha val="43137"/>
                  </a:srgbClr>
                </a:outerShdw>
              </a:effectLst>
              <a:latin typeface="Arial Narrow" pitchFamily="34" charset="0"/>
            </a:endParaRPr>
          </a:p>
        </p:txBody>
      </p:sp>
      <p:sp>
        <p:nvSpPr>
          <p:cNvPr id="84" name="Rounded Rectangle 83"/>
          <p:cNvSpPr/>
          <p:nvPr/>
        </p:nvSpPr>
        <p:spPr bwMode="auto">
          <a:xfrm>
            <a:off x="6345114" y="1524000"/>
            <a:ext cx="2036886" cy="1979300"/>
          </a:xfrm>
          <a:prstGeom prst="roundRect">
            <a:avLst/>
          </a:prstGeom>
          <a:blipFill>
            <a:blip r:embed="rId24" cstate="email">
              <a:extLst>
                <a:ext uri="{28A0092B-C50C-407E-A947-70E740481C1C}">
                  <a14:useLocalDpi xmlns:a14="http://schemas.microsoft.com/office/drawing/2010/main"/>
                </a:ext>
              </a:extLst>
            </a:blip>
            <a:stretch>
              <a:fillRect/>
            </a:stretch>
          </a:blipFill>
          <a:ln w="76200" cap="flat" cmpd="sng" algn="ctr">
            <a:solidFill>
              <a:srgbClr val="1F497D">
                <a:lumMod val="75000"/>
              </a:srgbClr>
            </a:solidFill>
            <a:prstDash val="solid"/>
            <a:round/>
            <a:headEnd type="none" w="med" len="med"/>
            <a:tailEnd type="none" w="med" len="med"/>
          </a:ln>
          <a:effectLst>
            <a:outerShdw blurRad="149987" dist="250190" dir="8460000" algn="ctr">
              <a:srgbClr val="000000">
                <a:alpha val="28000"/>
              </a:srgbClr>
            </a:outerShdw>
            <a:reflection blurRad="6350" stA="52000" endA="300" endPos="35000" dir="5400000" sy="-100000" algn="bl" rotWithShape="0"/>
          </a:effectLst>
          <a:scene3d>
            <a:camera prst="orthographicFront">
              <a:rot lat="0" lon="0" rev="0"/>
            </a:camera>
            <a:lightRig rig="contrasting" dir="t">
              <a:rot lat="0" lon="0" rev="1500000"/>
            </a:lightRig>
          </a:scene3d>
          <a:sp3d prstMaterial="metal">
            <a:bevelT w="88900" h="88900"/>
          </a:sp3d>
        </p:spPr>
        <p:txBody>
          <a:bodyPr lIns="70592" tIns="35297" rIns="70592" bIns="35297" anchorCtr="1"/>
          <a:lstStyle/>
          <a:p>
            <a:pPr defTabSz="706425">
              <a:lnSpc>
                <a:spcPct val="95000"/>
              </a:lnSpc>
              <a:spcBef>
                <a:spcPct val="30000"/>
              </a:spcBef>
              <a:buClr>
                <a:srgbClr val="FFFFFF"/>
              </a:buClr>
              <a:defRPr/>
            </a:pPr>
            <a:endParaRPr lang="en-US" sz="1500" kern="0" dirty="0">
              <a:solidFill>
                <a:srgbClr val="FFFFFF"/>
              </a:solidFill>
              <a:effectLst>
                <a:outerShdw blurRad="38100" dist="38100" dir="2700000" algn="tl">
                  <a:srgbClr val="000000">
                    <a:alpha val="43137"/>
                  </a:srgbClr>
                </a:outerShdw>
              </a:effectLst>
              <a:latin typeface="Arial Narrow" pitchFamily="34" charset="0"/>
            </a:endParaRPr>
          </a:p>
        </p:txBody>
      </p:sp>
      <p:sp>
        <p:nvSpPr>
          <p:cNvPr id="86" name="Rounded Rectangle 85"/>
          <p:cNvSpPr/>
          <p:nvPr/>
        </p:nvSpPr>
        <p:spPr bwMode="auto">
          <a:xfrm>
            <a:off x="3657600" y="1447803"/>
            <a:ext cx="2036886" cy="1979300"/>
          </a:xfrm>
          <a:prstGeom prst="roundRect">
            <a:avLst/>
          </a:prstGeom>
          <a:blipFill>
            <a:blip r:embed="rId25" cstate="email">
              <a:extLst>
                <a:ext uri="{28A0092B-C50C-407E-A947-70E740481C1C}">
                  <a14:useLocalDpi xmlns:a14="http://schemas.microsoft.com/office/drawing/2010/main"/>
                </a:ext>
              </a:extLst>
            </a:blip>
            <a:stretch>
              <a:fillRect/>
            </a:stretch>
          </a:blipFill>
          <a:ln w="76200" cap="flat" cmpd="sng" algn="ctr">
            <a:solidFill>
              <a:srgbClr val="1F497D">
                <a:lumMod val="75000"/>
              </a:srgbClr>
            </a:solidFill>
            <a:prstDash val="solid"/>
            <a:round/>
            <a:headEnd type="none" w="med" len="med"/>
            <a:tailEnd type="none" w="med" len="med"/>
          </a:ln>
          <a:effectLst>
            <a:outerShdw blurRad="149987" dist="250190" dir="8460000" algn="ctr">
              <a:srgbClr val="000000">
                <a:alpha val="28000"/>
              </a:srgbClr>
            </a:outerShdw>
            <a:reflection blurRad="6350" stA="52000" endA="300" endPos="35000" dir="5400000" sy="-100000" algn="bl" rotWithShape="0"/>
          </a:effectLst>
          <a:scene3d>
            <a:camera prst="orthographicFront">
              <a:rot lat="0" lon="0" rev="0"/>
            </a:camera>
            <a:lightRig rig="contrasting" dir="t">
              <a:rot lat="0" lon="0" rev="1500000"/>
            </a:lightRig>
          </a:scene3d>
          <a:sp3d prstMaterial="metal">
            <a:bevelT w="88900" h="88900"/>
          </a:sp3d>
        </p:spPr>
        <p:txBody>
          <a:bodyPr lIns="70592" tIns="35297" rIns="70592" bIns="35297" anchorCtr="1"/>
          <a:lstStyle/>
          <a:p>
            <a:pPr defTabSz="706425">
              <a:lnSpc>
                <a:spcPct val="95000"/>
              </a:lnSpc>
              <a:spcBef>
                <a:spcPct val="30000"/>
              </a:spcBef>
              <a:buClr>
                <a:srgbClr val="FFFFFF"/>
              </a:buClr>
              <a:defRPr/>
            </a:pPr>
            <a:endParaRPr lang="en-US" sz="1500" kern="0" dirty="0">
              <a:solidFill>
                <a:srgbClr val="FFFFFF"/>
              </a:solidFill>
              <a:effectLst>
                <a:outerShdw blurRad="38100" dist="38100" dir="2700000" algn="tl">
                  <a:srgbClr val="000000">
                    <a:alpha val="43137"/>
                  </a:srgbClr>
                </a:outerShdw>
              </a:effectLst>
              <a:latin typeface="Arial Narrow" pitchFamily="34" charset="0"/>
            </a:endParaRPr>
          </a:p>
        </p:txBody>
      </p:sp>
      <p:sp>
        <p:nvSpPr>
          <p:cNvPr id="88" name="TextBox 87"/>
          <p:cNvSpPr txBox="1"/>
          <p:nvPr/>
        </p:nvSpPr>
        <p:spPr>
          <a:xfrm>
            <a:off x="2013857" y="5623196"/>
            <a:ext cx="5007429" cy="602801"/>
          </a:xfrm>
          <a:prstGeom prst="rect">
            <a:avLst/>
          </a:prstGeom>
          <a:noFill/>
        </p:spPr>
        <p:txBody>
          <a:bodyPr wrap="square" lIns="91383" tIns="45687" rIns="91383" bIns="45687" rtlCol="0">
            <a:spAutoFit/>
          </a:bodyPr>
          <a:lstStyle/>
          <a:p>
            <a:pPr marL="0" marR="0" lvl="0" indent="0" algn="ctr" defTabSz="913796"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Calibri"/>
                <a:hlinkClick r:id="" action="ppaction://noaction"/>
              </a:rPr>
              <a:t>Intel® Active Management Technology (Intel® AMT)</a:t>
            </a:r>
            <a:endParaRPr kumimoji="0" lang="en-US" sz="1600" b="1" i="0" u="none" strike="noStrike" kern="0" cap="none" spc="0" normalizeH="0" baseline="0" noProof="0" dirty="0">
              <a:ln>
                <a:noFill/>
              </a:ln>
              <a:solidFill>
                <a:srgbClr val="000000"/>
              </a:solidFill>
              <a:effectLst/>
              <a:uLnTx/>
              <a:uFillTx/>
              <a:latin typeface="Calibri"/>
            </a:endParaRPr>
          </a:p>
          <a:p>
            <a:pPr marL="0" marR="0" lvl="0" indent="0" algn="ctr" defTabSz="913796"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Calibri"/>
                <a:hlinkClick r:id="" action="ppaction://noaction"/>
              </a:rPr>
              <a:t>Enhanced KVM</a:t>
            </a:r>
            <a:endParaRPr kumimoji="0" lang="en-US" sz="1600" b="1" i="0" u="none" strike="noStrike" kern="0" cap="none" spc="0" normalizeH="0" baseline="0" noProof="0" dirty="0">
              <a:ln>
                <a:noFill/>
              </a:ln>
              <a:solidFill>
                <a:srgbClr val="000000"/>
              </a:solidFill>
              <a:effectLst/>
              <a:uLnTx/>
              <a:uFillTx/>
              <a:latin typeface="Calibri"/>
            </a:endParaRPr>
          </a:p>
        </p:txBody>
      </p:sp>
      <p:pic>
        <p:nvPicPr>
          <p:cNvPr id="89" name="Picture 2" descr="C:\Users\mainscow\Desktop\HP Logos\HP_S_1C_PMS_2925.jpg"/>
          <p:cNvPicPr>
            <a:picLocks noChangeAspect="1" noChangeArrowheads="1"/>
          </p:cNvPicPr>
          <p:nvPr/>
        </p:nvPicPr>
        <p:blipFill>
          <a:blip r:embed="rId26"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spTree>
    <p:extLst>
      <p:ext uri="{BB962C8B-B14F-4D97-AF65-F5344CB8AC3E}">
        <p14:creationId xmlns:p14="http://schemas.microsoft.com/office/powerpoint/2010/main" val="3550008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ounded Rectangle 67"/>
          <p:cNvSpPr/>
          <p:nvPr/>
        </p:nvSpPr>
        <p:spPr>
          <a:xfrm>
            <a:off x="2463402" y="1730550"/>
            <a:ext cx="5976690" cy="2204088"/>
          </a:xfrm>
          <a:prstGeom prst="roundRect">
            <a:avLst>
              <a:gd name="adj" fmla="val 3480"/>
            </a:avLst>
          </a:prstGeom>
          <a:gradFill>
            <a:gsLst>
              <a:gs pos="100000">
                <a:srgbClr val="FFFFFF">
                  <a:lumMod val="95000"/>
                </a:srgbClr>
              </a:gs>
              <a:gs pos="0">
                <a:srgbClr val="FFFFFF"/>
              </a:gs>
            </a:gsLst>
            <a:lin ang="16200000" scaled="1"/>
          </a:gradFill>
          <a:ln w="38100">
            <a:solidFill>
              <a:schemeClr val="bg1"/>
            </a:solidFill>
          </a:ln>
          <a:effectLst>
            <a:outerShdw blurRad="63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fontAlgn="base">
              <a:lnSpc>
                <a:spcPct val="110000"/>
              </a:lnSpc>
              <a:spcBef>
                <a:spcPts val="1200"/>
              </a:spcBef>
              <a:spcAft>
                <a:spcPct val="0"/>
              </a:spcAft>
            </a:pPr>
            <a:endParaRPr lang="en-US" sz="1500" i="1" dirty="0">
              <a:solidFill>
                <a:srgbClr val="061922"/>
              </a:solidFill>
            </a:endParaRPr>
          </a:p>
        </p:txBody>
      </p:sp>
      <p:sp>
        <p:nvSpPr>
          <p:cNvPr id="146" name="Rounded Rectangle 145"/>
          <p:cNvSpPr/>
          <p:nvPr/>
        </p:nvSpPr>
        <p:spPr>
          <a:xfrm>
            <a:off x="2465384" y="4028433"/>
            <a:ext cx="5976690" cy="2131005"/>
          </a:xfrm>
          <a:prstGeom prst="roundRect">
            <a:avLst>
              <a:gd name="adj" fmla="val 3480"/>
            </a:avLst>
          </a:prstGeom>
          <a:gradFill>
            <a:gsLst>
              <a:gs pos="100000">
                <a:srgbClr val="FFFFFF">
                  <a:lumMod val="95000"/>
                </a:srgbClr>
              </a:gs>
              <a:gs pos="0">
                <a:srgbClr val="FFFFFF"/>
              </a:gs>
            </a:gsLst>
            <a:lin ang="16200000" scaled="1"/>
          </a:gradFill>
          <a:ln w="38100">
            <a:solidFill>
              <a:schemeClr val="bg1"/>
            </a:solidFill>
          </a:ln>
          <a:effectLst>
            <a:outerShdw blurRad="63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fontAlgn="base">
              <a:lnSpc>
                <a:spcPct val="110000"/>
              </a:lnSpc>
              <a:spcBef>
                <a:spcPts val="1200"/>
              </a:spcBef>
              <a:spcAft>
                <a:spcPct val="0"/>
              </a:spcAft>
            </a:pPr>
            <a:endParaRPr lang="en-US" sz="1500" i="1" dirty="0">
              <a:solidFill>
                <a:srgbClr val="061922"/>
              </a:solidFill>
            </a:endParaRPr>
          </a:p>
        </p:txBody>
      </p:sp>
      <p:sp>
        <p:nvSpPr>
          <p:cNvPr id="2" name="Title 1"/>
          <p:cNvSpPr>
            <a:spLocks noGrp="1"/>
          </p:cNvSpPr>
          <p:nvPr>
            <p:ph type="title"/>
          </p:nvPr>
        </p:nvSpPr>
        <p:spPr>
          <a:xfrm>
            <a:off x="653143" y="342902"/>
            <a:ext cx="7837714" cy="685799"/>
          </a:xfrm>
        </p:spPr>
        <p:txBody>
          <a:bodyPr/>
          <a:lstStyle/>
          <a:p>
            <a:r>
              <a:rPr lang="en-US" sz="2900" dirty="0"/>
              <a:t>Intel</a:t>
            </a:r>
            <a:r>
              <a:rPr lang="en-US" sz="2900" baseline="30000" dirty="0"/>
              <a:t>®</a:t>
            </a:r>
            <a:r>
              <a:rPr lang="en-US" sz="2900" dirty="0"/>
              <a:t> Trusted Execution Technology (Intel</a:t>
            </a:r>
            <a:r>
              <a:rPr lang="en-US" sz="2900" baseline="30000" dirty="0"/>
              <a:t>®</a:t>
            </a:r>
            <a:r>
              <a:rPr lang="en-US" sz="2900" dirty="0"/>
              <a:t> TXT)</a:t>
            </a:r>
            <a:endParaRPr lang="en-US" sz="2900" baseline="30000" dirty="0"/>
          </a:p>
        </p:txBody>
      </p:sp>
      <p:sp>
        <p:nvSpPr>
          <p:cNvPr id="82" name="TextBox 78"/>
          <p:cNvSpPr txBox="1">
            <a:spLocks noChangeArrowheads="1"/>
          </p:cNvSpPr>
          <p:nvPr/>
        </p:nvSpPr>
        <p:spPr bwMode="auto">
          <a:xfrm rot="16200000">
            <a:off x="7705691" y="5357110"/>
            <a:ext cx="1174586" cy="369332"/>
          </a:xfrm>
          <a:prstGeom prst="rect">
            <a:avLst/>
          </a:prstGeom>
          <a:noFill/>
          <a:ln w="9525">
            <a:noFill/>
            <a:miter lim="800000"/>
            <a:headEnd/>
            <a:tailEnd/>
          </a:ln>
        </p:spPr>
        <p:txBody>
          <a:bodyPr wrap="square" lIns="0" tIns="0" rIns="0" bIns="0" anchor="ctr">
            <a:spAutoFit/>
          </a:bodyPr>
          <a:lstStyle/>
          <a:p>
            <a:r>
              <a:rPr lang="en-US" sz="1200" b="1" dirty="0">
                <a:solidFill>
                  <a:srgbClr val="111111"/>
                </a:solidFill>
                <a:cs typeface="Arial" pitchFamily="34" charset="0"/>
              </a:rPr>
              <a:t>Trust Level:</a:t>
            </a:r>
          </a:p>
          <a:p>
            <a:r>
              <a:rPr lang="en-US" sz="1200" b="1" dirty="0">
                <a:solidFill>
                  <a:srgbClr val="111111"/>
                </a:solidFill>
                <a:cs typeface="Arial" pitchFamily="34" charset="0"/>
              </a:rPr>
              <a:t>Enforced</a:t>
            </a:r>
          </a:p>
        </p:txBody>
      </p:sp>
      <p:sp>
        <p:nvSpPr>
          <p:cNvPr id="84" name="Rounded Rectangle 83"/>
          <p:cNvSpPr/>
          <p:nvPr/>
        </p:nvSpPr>
        <p:spPr bwMode="auto">
          <a:xfrm>
            <a:off x="3761024" y="4119725"/>
            <a:ext cx="1329564" cy="2009345"/>
          </a:xfrm>
          <a:prstGeom prst="roundRect">
            <a:avLst>
              <a:gd name="adj" fmla="val 6176"/>
            </a:avLst>
          </a:prstGeom>
          <a:solidFill>
            <a:schemeClr val="bg1"/>
          </a:solidFill>
          <a:ln w="9525">
            <a:noFill/>
          </a:ln>
          <a:effectLst/>
          <a:scene3d>
            <a:camera prst="orthographicFront">
              <a:rot lat="0" lon="0" rev="0"/>
            </a:camera>
            <a:lightRig rig="contrasting" dir="t">
              <a:rot lat="0" lon="0" rev="7800000"/>
            </a:lightRig>
          </a:scene3d>
          <a:sp3d prstMaterial="flat">
            <a:bevelT w="139700" h="139700"/>
          </a:sp3d>
        </p:spPr>
        <p:style>
          <a:lnRef idx="2">
            <a:schemeClr val="accent5">
              <a:shade val="50000"/>
            </a:schemeClr>
          </a:lnRef>
          <a:fillRef idx="1">
            <a:schemeClr val="accent5"/>
          </a:fillRef>
          <a:effectRef idx="0">
            <a:schemeClr val="accent5"/>
          </a:effectRef>
          <a:fontRef idx="minor">
            <a:schemeClr val="lt1"/>
          </a:fontRef>
        </p:style>
        <p:txBody>
          <a:bodyPr lIns="91425" tIns="45713" rIns="91425" bIns="45713" anchor="ctr"/>
          <a:lstStyle/>
          <a:p>
            <a:pPr algn="ctr">
              <a:defRPr/>
            </a:pPr>
            <a:endParaRPr lang="en-US" sz="1000">
              <a:solidFill>
                <a:srgbClr val="111111">
                  <a:lumMod val="50000"/>
                </a:srgbClr>
              </a:solidFill>
            </a:endParaRPr>
          </a:p>
        </p:txBody>
      </p:sp>
      <p:sp>
        <p:nvSpPr>
          <p:cNvPr id="86" name="Rounded Rectangle 85"/>
          <p:cNvSpPr/>
          <p:nvPr/>
        </p:nvSpPr>
        <p:spPr bwMode="auto">
          <a:xfrm>
            <a:off x="5269955" y="4119725"/>
            <a:ext cx="1329564" cy="2009345"/>
          </a:xfrm>
          <a:prstGeom prst="roundRect">
            <a:avLst>
              <a:gd name="adj" fmla="val 6176"/>
            </a:avLst>
          </a:prstGeom>
          <a:solidFill>
            <a:schemeClr val="bg1"/>
          </a:solidFill>
          <a:ln w="9525">
            <a:noFill/>
          </a:ln>
          <a:effectLst/>
          <a:scene3d>
            <a:camera prst="orthographicFront">
              <a:rot lat="0" lon="0" rev="0"/>
            </a:camera>
            <a:lightRig rig="contrasting" dir="t">
              <a:rot lat="0" lon="0" rev="7800000"/>
            </a:lightRig>
          </a:scene3d>
          <a:sp3d prstMaterial="flat">
            <a:bevelT w="139700" h="139700"/>
          </a:sp3d>
        </p:spPr>
        <p:style>
          <a:lnRef idx="2">
            <a:schemeClr val="accent5">
              <a:shade val="50000"/>
            </a:schemeClr>
          </a:lnRef>
          <a:fillRef idx="1">
            <a:schemeClr val="accent5"/>
          </a:fillRef>
          <a:effectRef idx="0">
            <a:schemeClr val="accent5"/>
          </a:effectRef>
          <a:fontRef idx="minor">
            <a:schemeClr val="lt1"/>
          </a:fontRef>
        </p:style>
        <p:txBody>
          <a:bodyPr lIns="91425" tIns="45713" rIns="91425" bIns="45713" anchor="ctr"/>
          <a:lstStyle/>
          <a:p>
            <a:pPr algn="ctr">
              <a:defRPr/>
            </a:pPr>
            <a:endParaRPr lang="en-US" sz="1000">
              <a:solidFill>
                <a:srgbClr val="111111">
                  <a:lumMod val="50000"/>
                </a:srgbClr>
              </a:solidFill>
            </a:endParaRPr>
          </a:p>
        </p:txBody>
      </p:sp>
      <p:sp>
        <p:nvSpPr>
          <p:cNvPr id="88" name="Rounded Rectangle 87"/>
          <p:cNvSpPr/>
          <p:nvPr/>
        </p:nvSpPr>
        <p:spPr bwMode="auto">
          <a:xfrm>
            <a:off x="6778887" y="4119725"/>
            <a:ext cx="1329564" cy="2009345"/>
          </a:xfrm>
          <a:prstGeom prst="roundRect">
            <a:avLst>
              <a:gd name="adj" fmla="val 6176"/>
            </a:avLst>
          </a:prstGeom>
          <a:solidFill>
            <a:schemeClr val="bg1"/>
          </a:solidFill>
          <a:ln w="9525">
            <a:noFill/>
          </a:ln>
          <a:effectLst/>
          <a:scene3d>
            <a:camera prst="orthographicFront">
              <a:rot lat="0" lon="0" rev="0"/>
            </a:camera>
            <a:lightRig rig="contrasting" dir="t">
              <a:rot lat="0" lon="0" rev="7800000"/>
            </a:lightRig>
          </a:scene3d>
          <a:sp3d prstMaterial="flat">
            <a:bevelT w="139700" h="139700"/>
          </a:sp3d>
        </p:spPr>
        <p:style>
          <a:lnRef idx="2">
            <a:schemeClr val="accent5">
              <a:shade val="50000"/>
            </a:schemeClr>
          </a:lnRef>
          <a:fillRef idx="1">
            <a:schemeClr val="accent5"/>
          </a:fillRef>
          <a:effectRef idx="0">
            <a:schemeClr val="accent5"/>
          </a:effectRef>
          <a:fontRef idx="minor">
            <a:schemeClr val="lt1"/>
          </a:fontRef>
        </p:style>
        <p:txBody>
          <a:bodyPr lIns="91425" tIns="45713" rIns="91425" bIns="45713" anchor="ctr"/>
          <a:lstStyle/>
          <a:p>
            <a:pPr algn="ctr">
              <a:defRPr/>
            </a:pPr>
            <a:endParaRPr lang="en-US" sz="1000">
              <a:solidFill>
                <a:srgbClr val="111111">
                  <a:lumMod val="50000"/>
                </a:srgbClr>
              </a:solidFill>
            </a:endParaRPr>
          </a:p>
        </p:txBody>
      </p:sp>
      <p:sp>
        <p:nvSpPr>
          <p:cNvPr id="89" name="Cube 88"/>
          <p:cNvSpPr/>
          <p:nvPr/>
        </p:nvSpPr>
        <p:spPr bwMode="auto">
          <a:xfrm>
            <a:off x="6977618" y="5376804"/>
            <a:ext cx="904270" cy="544197"/>
          </a:xfrm>
          <a:prstGeom prst="cube">
            <a:avLst>
              <a:gd name="adj" fmla="val 58750"/>
            </a:avLst>
          </a:prstGeom>
          <a:solidFill>
            <a:schemeClr val="tx2">
              <a:lumMod val="20000"/>
              <a:lumOff val="80000"/>
            </a:schemeClr>
          </a:solidFill>
          <a:ln>
            <a:noFill/>
          </a:ln>
          <a:effectLst/>
        </p:spPr>
        <p:style>
          <a:lnRef idx="2">
            <a:schemeClr val="accent1">
              <a:shade val="50000"/>
            </a:schemeClr>
          </a:lnRef>
          <a:fillRef idx="1003">
            <a:schemeClr val="lt2"/>
          </a:fillRef>
          <a:effectRef idx="0">
            <a:schemeClr val="accent1"/>
          </a:effectRef>
          <a:fontRef idx="minor">
            <a:schemeClr val="lt1"/>
          </a:fontRef>
        </p:style>
        <p:txBody>
          <a:bodyPr lIns="91425" tIns="45713" rIns="91425" bIns="45713" anchor="ctr"/>
          <a:lstStyle/>
          <a:p>
            <a:pPr algn="ctr">
              <a:defRPr/>
            </a:pPr>
            <a:r>
              <a:rPr lang="en-US" sz="1000" b="1" dirty="0">
                <a:solidFill>
                  <a:srgbClr val="111111"/>
                </a:solidFill>
              </a:rPr>
              <a:t>HW</a:t>
            </a:r>
          </a:p>
        </p:txBody>
      </p:sp>
      <p:sp>
        <p:nvSpPr>
          <p:cNvPr id="91" name="TextBox 90"/>
          <p:cNvSpPr txBox="1"/>
          <p:nvPr/>
        </p:nvSpPr>
        <p:spPr bwMode="auto">
          <a:xfrm>
            <a:off x="3742184" y="4230827"/>
            <a:ext cx="1329604" cy="556625"/>
          </a:xfrm>
          <a:prstGeom prst="rect">
            <a:avLst/>
          </a:prstGeom>
          <a:noFill/>
        </p:spPr>
        <p:txBody>
          <a:bodyPr wrap="square" lIns="91425" tIns="45713" rIns="91425" bIns="45713">
            <a:spAutoFit/>
          </a:bodyPr>
          <a:lstStyle/>
          <a:p>
            <a:pPr>
              <a:defRPr/>
            </a:pPr>
            <a:r>
              <a:rPr lang="en-US" sz="1500" dirty="0">
                <a:solidFill>
                  <a:srgbClr val="0860A8"/>
                </a:solidFill>
                <a:cs typeface="Arial" charset="0"/>
              </a:rPr>
              <a:t>Boots Clean</a:t>
            </a:r>
          </a:p>
          <a:p>
            <a:pPr>
              <a:defRPr/>
            </a:pPr>
            <a:endParaRPr lang="en-US" sz="1500" dirty="0">
              <a:solidFill>
                <a:srgbClr val="0860A8"/>
              </a:solidFill>
              <a:cs typeface="Arial" charset="0"/>
            </a:endParaRPr>
          </a:p>
        </p:txBody>
      </p:sp>
      <p:sp>
        <p:nvSpPr>
          <p:cNvPr id="92" name="Cube 91"/>
          <p:cNvSpPr/>
          <p:nvPr/>
        </p:nvSpPr>
        <p:spPr bwMode="auto">
          <a:xfrm>
            <a:off x="5423254" y="5376804"/>
            <a:ext cx="904270" cy="544197"/>
          </a:xfrm>
          <a:prstGeom prst="cube">
            <a:avLst>
              <a:gd name="adj" fmla="val 58750"/>
            </a:avLst>
          </a:prstGeom>
          <a:solidFill>
            <a:schemeClr val="tx2">
              <a:lumMod val="20000"/>
              <a:lumOff val="80000"/>
            </a:schemeClr>
          </a:solidFill>
          <a:ln>
            <a:noFill/>
          </a:ln>
          <a:effectLst/>
        </p:spPr>
        <p:style>
          <a:lnRef idx="2">
            <a:schemeClr val="accent1">
              <a:shade val="50000"/>
            </a:schemeClr>
          </a:lnRef>
          <a:fillRef idx="1003">
            <a:schemeClr val="lt2"/>
          </a:fillRef>
          <a:effectRef idx="0">
            <a:schemeClr val="accent1"/>
          </a:effectRef>
          <a:fontRef idx="minor">
            <a:schemeClr val="lt1"/>
          </a:fontRef>
        </p:style>
        <p:txBody>
          <a:bodyPr lIns="91425" tIns="45713" rIns="91425" bIns="45713" anchor="ctr"/>
          <a:lstStyle/>
          <a:p>
            <a:pPr algn="ctr">
              <a:defRPr/>
            </a:pPr>
            <a:r>
              <a:rPr lang="en-US" sz="1000" b="1" dirty="0">
                <a:solidFill>
                  <a:srgbClr val="111111"/>
                </a:solidFill>
              </a:rPr>
              <a:t>HW</a:t>
            </a:r>
          </a:p>
        </p:txBody>
      </p:sp>
      <p:sp>
        <p:nvSpPr>
          <p:cNvPr id="93" name="Cube 92"/>
          <p:cNvSpPr/>
          <p:nvPr/>
        </p:nvSpPr>
        <p:spPr bwMode="auto">
          <a:xfrm>
            <a:off x="5422991" y="5168114"/>
            <a:ext cx="902204" cy="544197"/>
          </a:xfrm>
          <a:prstGeom prst="cube">
            <a:avLst>
              <a:gd name="adj" fmla="val 58750"/>
            </a:avLst>
          </a:prstGeom>
          <a:solidFill>
            <a:srgbClr val="FFB5AA"/>
          </a:solidFill>
          <a:ln>
            <a:noFill/>
          </a:ln>
          <a:effectLst>
            <a:glow rad="2286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lvl="1" algn="ctr">
              <a:lnSpc>
                <a:spcPct val="85000"/>
              </a:lnSpc>
              <a:defRPr/>
            </a:pPr>
            <a:r>
              <a:rPr lang="en-US" sz="600" b="1" dirty="0" err="1">
                <a:solidFill>
                  <a:srgbClr val="FFFFFF"/>
                </a:solidFill>
              </a:rPr>
              <a:t>Rootkit</a:t>
            </a:r>
            <a:r>
              <a:rPr lang="en-US" sz="600" b="1" dirty="0">
                <a:solidFill>
                  <a:srgbClr val="FFFFFF"/>
                </a:solidFill>
              </a:rPr>
              <a:t> Hypervisor</a:t>
            </a:r>
            <a:endParaRPr lang="en-US" sz="600" dirty="0">
              <a:solidFill>
                <a:srgbClr val="FFFFFF"/>
              </a:solidFill>
            </a:endParaRPr>
          </a:p>
        </p:txBody>
      </p:sp>
      <p:cxnSp>
        <p:nvCxnSpPr>
          <p:cNvPr id="94" name="Straight Connector 93"/>
          <p:cNvCxnSpPr>
            <a:stCxn id="95" idx="7"/>
            <a:endCxn id="95" idx="3"/>
          </p:cNvCxnSpPr>
          <p:nvPr/>
        </p:nvCxnSpPr>
        <p:spPr bwMode="auto">
          <a:xfrm>
            <a:off x="5508720" y="5272377"/>
            <a:ext cx="161591" cy="17483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5" name="Oval 94"/>
          <p:cNvSpPr/>
          <p:nvPr/>
        </p:nvSpPr>
        <p:spPr bwMode="auto">
          <a:xfrm flipH="1">
            <a:off x="5475253" y="5236167"/>
            <a:ext cx="228526" cy="24725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en-US" sz="1000">
              <a:solidFill>
                <a:srgbClr val="FFFFFF"/>
              </a:solidFill>
            </a:endParaRPr>
          </a:p>
        </p:txBody>
      </p:sp>
      <p:sp>
        <p:nvSpPr>
          <p:cNvPr id="96" name="Rectangular Callout 95"/>
          <p:cNvSpPr/>
          <p:nvPr/>
        </p:nvSpPr>
        <p:spPr bwMode="auto">
          <a:xfrm>
            <a:off x="5863962" y="5026920"/>
            <a:ext cx="654907" cy="376752"/>
          </a:xfrm>
          <a:prstGeom prst="wedgeRectCallout">
            <a:avLst>
              <a:gd name="adj1" fmla="val -22371"/>
              <a:gd name="adj2" fmla="val 99167"/>
            </a:avLst>
          </a:prstGeom>
          <a:solidFill>
            <a:schemeClr val="accent2">
              <a:lumMod val="20000"/>
              <a:lumOff val="80000"/>
            </a:schemeClr>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200" b="1" u="sng" dirty="0">
                <a:solidFill>
                  <a:srgbClr val="FF0000"/>
                </a:solidFill>
              </a:rPr>
              <a:t>No</a:t>
            </a:r>
          </a:p>
        </p:txBody>
      </p:sp>
      <p:sp>
        <p:nvSpPr>
          <p:cNvPr id="97" name="Cube 96"/>
          <p:cNvSpPr/>
          <p:nvPr/>
        </p:nvSpPr>
        <p:spPr bwMode="auto">
          <a:xfrm>
            <a:off x="3966191" y="5376804"/>
            <a:ext cx="904270" cy="544197"/>
          </a:xfrm>
          <a:prstGeom prst="cube">
            <a:avLst>
              <a:gd name="adj" fmla="val 58750"/>
            </a:avLst>
          </a:prstGeom>
          <a:solidFill>
            <a:schemeClr val="tx2">
              <a:lumMod val="20000"/>
              <a:lumOff val="80000"/>
            </a:schemeClr>
          </a:solidFill>
          <a:ln>
            <a:noFill/>
          </a:ln>
          <a:effectLst/>
        </p:spPr>
        <p:style>
          <a:lnRef idx="2">
            <a:schemeClr val="accent1">
              <a:shade val="50000"/>
            </a:schemeClr>
          </a:lnRef>
          <a:fillRef idx="1003">
            <a:schemeClr val="lt2"/>
          </a:fillRef>
          <a:effectRef idx="0">
            <a:schemeClr val="accent1"/>
          </a:effectRef>
          <a:fontRef idx="minor">
            <a:schemeClr val="lt1"/>
          </a:fontRef>
        </p:style>
        <p:txBody>
          <a:bodyPr lIns="91425" tIns="45713" rIns="91425" bIns="45713" anchor="ctr"/>
          <a:lstStyle/>
          <a:p>
            <a:pPr algn="ctr">
              <a:defRPr/>
            </a:pPr>
            <a:r>
              <a:rPr lang="en-US" sz="1000" b="1" dirty="0">
                <a:solidFill>
                  <a:srgbClr val="111111"/>
                </a:solidFill>
              </a:rPr>
              <a:t>HW</a:t>
            </a:r>
          </a:p>
        </p:txBody>
      </p:sp>
      <p:sp>
        <p:nvSpPr>
          <p:cNvPr id="98" name="Rectangular Callout 97"/>
          <p:cNvSpPr/>
          <p:nvPr/>
        </p:nvSpPr>
        <p:spPr bwMode="auto">
          <a:xfrm>
            <a:off x="4356533" y="5026920"/>
            <a:ext cx="655897" cy="376752"/>
          </a:xfrm>
          <a:prstGeom prst="wedgeRectCallout">
            <a:avLst>
              <a:gd name="adj1" fmla="val -22371"/>
              <a:gd name="adj2" fmla="val 99167"/>
            </a:avLst>
          </a:prstGeom>
          <a:solidFill>
            <a:schemeClr val="accent2">
              <a:lumMod val="20000"/>
              <a:lumOff val="80000"/>
            </a:schemeClr>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200" dirty="0">
                <a:solidFill>
                  <a:srgbClr val="000000"/>
                </a:solidFill>
              </a:rPr>
              <a:t>Clean? Yes</a:t>
            </a:r>
          </a:p>
        </p:txBody>
      </p:sp>
      <p:sp>
        <p:nvSpPr>
          <p:cNvPr id="99" name="TextBox 98"/>
          <p:cNvSpPr txBox="1"/>
          <p:nvPr/>
        </p:nvSpPr>
        <p:spPr bwMode="auto">
          <a:xfrm>
            <a:off x="4185429" y="5452112"/>
            <a:ext cx="415054" cy="400095"/>
          </a:xfrm>
          <a:prstGeom prst="rect">
            <a:avLst/>
          </a:prstGeom>
          <a:noFill/>
        </p:spPr>
        <p:txBody>
          <a:bodyPr wrap="square" lIns="91425" tIns="45713" rIns="91425" bIns="45713">
            <a:spAutoFit/>
          </a:bodyPr>
          <a:lstStyle/>
          <a:p>
            <a:pPr>
              <a:defRPr/>
            </a:pPr>
            <a:r>
              <a:rPr lang="en-US" sz="1000" b="1" dirty="0">
                <a:solidFill>
                  <a:srgbClr val="111111"/>
                </a:solidFill>
                <a:cs typeface="Arial" charset="0"/>
              </a:rPr>
              <a:t>TXT</a:t>
            </a:r>
          </a:p>
        </p:txBody>
      </p:sp>
      <p:sp>
        <p:nvSpPr>
          <p:cNvPr id="105" name="Rounded Rectangle 104"/>
          <p:cNvSpPr/>
          <p:nvPr/>
        </p:nvSpPr>
        <p:spPr bwMode="auto">
          <a:xfrm>
            <a:off x="3740237" y="1885495"/>
            <a:ext cx="1329604" cy="2009345"/>
          </a:xfrm>
          <a:prstGeom prst="roundRect">
            <a:avLst>
              <a:gd name="adj" fmla="val 6176"/>
            </a:avLst>
          </a:prstGeom>
          <a:solidFill>
            <a:schemeClr val="bg1"/>
          </a:solidFill>
          <a:ln w="9525">
            <a:noFill/>
          </a:ln>
          <a:effectLst/>
          <a:scene3d>
            <a:camera prst="orthographicFront">
              <a:rot lat="0" lon="0" rev="0"/>
            </a:camera>
            <a:lightRig rig="contrasting" dir="t">
              <a:rot lat="0" lon="0" rev="7800000"/>
            </a:lightRig>
          </a:scene3d>
          <a:sp3d prstMaterial="flat">
            <a:bevelT w="139700" h="139700"/>
          </a:sp3d>
        </p:spPr>
        <p:style>
          <a:lnRef idx="2">
            <a:schemeClr val="accent5">
              <a:shade val="50000"/>
            </a:schemeClr>
          </a:lnRef>
          <a:fillRef idx="1">
            <a:schemeClr val="accent5"/>
          </a:fillRef>
          <a:effectRef idx="0">
            <a:schemeClr val="accent5"/>
          </a:effectRef>
          <a:fontRef idx="minor">
            <a:schemeClr val="lt1"/>
          </a:fontRef>
        </p:style>
        <p:txBody>
          <a:bodyPr lIns="91425" tIns="45713" rIns="91425" bIns="45713" anchor="ctr"/>
          <a:lstStyle/>
          <a:p>
            <a:pPr algn="ctr">
              <a:defRPr/>
            </a:pPr>
            <a:endParaRPr lang="en-US" sz="1000">
              <a:solidFill>
                <a:srgbClr val="111111">
                  <a:lumMod val="50000"/>
                </a:srgbClr>
              </a:solidFill>
            </a:endParaRPr>
          </a:p>
        </p:txBody>
      </p:sp>
      <p:sp>
        <p:nvSpPr>
          <p:cNvPr id="102" name="Rounded Rectangle 101"/>
          <p:cNvSpPr/>
          <p:nvPr/>
        </p:nvSpPr>
        <p:spPr bwMode="auto">
          <a:xfrm>
            <a:off x="6758187" y="1885495"/>
            <a:ext cx="1329604" cy="2009345"/>
          </a:xfrm>
          <a:prstGeom prst="roundRect">
            <a:avLst>
              <a:gd name="adj" fmla="val 6176"/>
            </a:avLst>
          </a:prstGeom>
          <a:solidFill>
            <a:schemeClr val="bg1"/>
          </a:solidFill>
          <a:ln w="9525">
            <a:noFill/>
          </a:ln>
          <a:effectLst/>
          <a:scene3d>
            <a:camera prst="orthographicFront">
              <a:rot lat="0" lon="0" rev="0"/>
            </a:camera>
            <a:lightRig rig="contrasting" dir="t">
              <a:rot lat="0" lon="0" rev="7800000"/>
            </a:lightRig>
          </a:scene3d>
          <a:sp3d prstMaterial="flat">
            <a:bevelT w="139700" h="139700"/>
          </a:sp3d>
        </p:spPr>
        <p:style>
          <a:lnRef idx="2">
            <a:schemeClr val="accent5">
              <a:shade val="50000"/>
            </a:schemeClr>
          </a:lnRef>
          <a:fillRef idx="1">
            <a:schemeClr val="accent5"/>
          </a:fillRef>
          <a:effectRef idx="0">
            <a:schemeClr val="accent5"/>
          </a:effectRef>
          <a:fontRef idx="minor">
            <a:schemeClr val="lt1"/>
          </a:fontRef>
        </p:style>
        <p:txBody>
          <a:bodyPr lIns="91425" tIns="45713" rIns="91425" bIns="45713" anchor="ctr"/>
          <a:lstStyle/>
          <a:p>
            <a:pPr algn="ctr">
              <a:defRPr/>
            </a:pPr>
            <a:endParaRPr lang="en-US" sz="1000">
              <a:solidFill>
                <a:srgbClr val="111111">
                  <a:lumMod val="50000"/>
                </a:srgbClr>
              </a:solidFill>
            </a:endParaRPr>
          </a:p>
        </p:txBody>
      </p:sp>
      <p:sp>
        <p:nvSpPr>
          <p:cNvPr id="107" name="Rounded Rectangle 106"/>
          <p:cNvSpPr/>
          <p:nvPr/>
        </p:nvSpPr>
        <p:spPr bwMode="auto">
          <a:xfrm>
            <a:off x="5249209" y="1885495"/>
            <a:ext cx="1329604" cy="2009345"/>
          </a:xfrm>
          <a:prstGeom prst="roundRect">
            <a:avLst>
              <a:gd name="adj" fmla="val 6176"/>
            </a:avLst>
          </a:prstGeom>
          <a:solidFill>
            <a:schemeClr val="bg1"/>
          </a:solidFill>
          <a:ln w="9525">
            <a:noFill/>
          </a:ln>
          <a:effectLst/>
          <a:scene3d>
            <a:camera prst="orthographicFront">
              <a:rot lat="0" lon="0" rev="0"/>
            </a:camera>
            <a:lightRig rig="contrasting" dir="t">
              <a:rot lat="0" lon="0" rev="7800000"/>
            </a:lightRig>
          </a:scene3d>
          <a:sp3d prstMaterial="flat">
            <a:bevelT w="139700" h="139700"/>
          </a:sp3d>
        </p:spPr>
        <p:style>
          <a:lnRef idx="2">
            <a:schemeClr val="accent5">
              <a:shade val="50000"/>
            </a:schemeClr>
          </a:lnRef>
          <a:fillRef idx="1">
            <a:schemeClr val="accent5"/>
          </a:fillRef>
          <a:effectRef idx="0">
            <a:schemeClr val="accent5"/>
          </a:effectRef>
          <a:fontRef idx="minor">
            <a:schemeClr val="lt1"/>
          </a:fontRef>
        </p:style>
        <p:txBody>
          <a:bodyPr lIns="91425" tIns="45713" rIns="91425" bIns="45713" anchor="ctr"/>
          <a:lstStyle/>
          <a:p>
            <a:pPr algn="ctr">
              <a:defRPr/>
            </a:pPr>
            <a:endParaRPr lang="en-US" sz="1000">
              <a:solidFill>
                <a:srgbClr val="111111">
                  <a:lumMod val="50000"/>
                </a:srgbClr>
              </a:solidFill>
            </a:endParaRPr>
          </a:p>
        </p:txBody>
      </p:sp>
      <p:sp>
        <p:nvSpPr>
          <p:cNvPr id="111" name="Cube 110"/>
          <p:cNvSpPr/>
          <p:nvPr/>
        </p:nvSpPr>
        <p:spPr bwMode="auto">
          <a:xfrm>
            <a:off x="3966287" y="3214170"/>
            <a:ext cx="904209" cy="544197"/>
          </a:xfrm>
          <a:prstGeom prst="cube">
            <a:avLst>
              <a:gd name="adj" fmla="val 58750"/>
            </a:avLst>
          </a:prstGeom>
          <a:solidFill>
            <a:schemeClr val="bg1">
              <a:lumMod val="85000"/>
            </a:schemeClr>
          </a:solidFill>
          <a:ln>
            <a:noFill/>
          </a:ln>
          <a:effectLst/>
        </p:spPr>
        <p:style>
          <a:lnRef idx="2">
            <a:schemeClr val="accent1">
              <a:shade val="50000"/>
            </a:schemeClr>
          </a:lnRef>
          <a:fillRef idx="1003">
            <a:schemeClr val="lt2"/>
          </a:fillRef>
          <a:effectRef idx="0">
            <a:schemeClr val="accent1"/>
          </a:effectRef>
          <a:fontRef idx="minor">
            <a:schemeClr val="lt1"/>
          </a:fontRef>
        </p:style>
        <p:txBody>
          <a:bodyPr lIns="91425" tIns="45713" rIns="91425" bIns="45713" anchor="ctr"/>
          <a:lstStyle/>
          <a:p>
            <a:pPr algn="ctr">
              <a:defRPr/>
            </a:pPr>
            <a:r>
              <a:rPr lang="en-US" sz="1000" b="1" dirty="0">
                <a:solidFill>
                  <a:srgbClr val="111111"/>
                </a:solidFill>
              </a:rPr>
              <a:t>HW</a:t>
            </a:r>
          </a:p>
        </p:txBody>
      </p:sp>
      <p:sp>
        <p:nvSpPr>
          <p:cNvPr id="112" name="TextBox 111"/>
          <p:cNvSpPr txBox="1"/>
          <p:nvPr/>
        </p:nvSpPr>
        <p:spPr>
          <a:xfrm>
            <a:off x="4185427" y="3289881"/>
            <a:ext cx="415054" cy="400095"/>
          </a:xfrm>
          <a:prstGeom prst="rect">
            <a:avLst/>
          </a:prstGeom>
          <a:noFill/>
        </p:spPr>
        <p:txBody>
          <a:bodyPr wrap="square" lIns="91425" tIns="45713" rIns="91425" bIns="45713">
            <a:spAutoFit/>
          </a:bodyPr>
          <a:lstStyle/>
          <a:p>
            <a:pPr>
              <a:defRPr/>
            </a:pPr>
            <a:r>
              <a:rPr lang="en-US" sz="1000" b="1" dirty="0">
                <a:solidFill>
                  <a:srgbClr val="111111"/>
                </a:solidFill>
                <a:cs typeface="Arial" charset="0"/>
              </a:rPr>
              <a:t>TXT</a:t>
            </a:r>
          </a:p>
        </p:txBody>
      </p:sp>
      <p:sp>
        <p:nvSpPr>
          <p:cNvPr id="113" name="Cube 112"/>
          <p:cNvSpPr/>
          <p:nvPr/>
        </p:nvSpPr>
        <p:spPr bwMode="auto">
          <a:xfrm>
            <a:off x="5473211" y="3213624"/>
            <a:ext cx="904297" cy="544197"/>
          </a:xfrm>
          <a:prstGeom prst="cube">
            <a:avLst>
              <a:gd name="adj" fmla="val 58750"/>
            </a:avLst>
          </a:prstGeom>
          <a:solidFill>
            <a:schemeClr val="tx2">
              <a:lumMod val="20000"/>
              <a:lumOff val="80000"/>
            </a:schemeClr>
          </a:solidFill>
          <a:ln>
            <a:noFill/>
          </a:ln>
          <a:effectLst/>
        </p:spPr>
        <p:style>
          <a:lnRef idx="2">
            <a:schemeClr val="accent1">
              <a:shade val="50000"/>
            </a:schemeClr>
          </a:lnRef>
          <a:fillRef idx="1003">
            <a:schemeClr val="lt2"/>
          </a:fillRef>
          <a:effectRef idx="0">
            <a:schemeClr val="accent1"/>
          </a:effectRef>
          <a:fontRef idx="minor">
            <a:schemeClr val="lt1"/>
          </a:fontRef>
        </p:style>
        <p:txBody>
          <a:bodyPr lIns="91425" tIns="45713" rIns="91425" bIns="45713" anchor="ctr"/>
          <a:lstStyle/>
          <a:p>
            <a:pPr algn="ctr">
              <a:defRPr/>
            </a:pPr>
            <a:r>
              <a:rPr lang="en-US" sz="1000" b="1" dirty="0">
                <a:solidFill>
                  <a:srgbClr val="111111"/>
                </a:solidFill>
              </a:rPr>
              <a:t>HW</a:t>
            </a:r>
          </a:p>
        </p:txBody>
      </p:sp>
      <p:sp>
        <p:nvSpPr>
          <p:cNvPr id="114" name="Cube 113"/>
          <p:cNvSpPr/>
          <p:nvPr/>
        </p:nvSpPr>
        <p:spPr bwMode="auto">
          <a:xfrm>
            <a:off x="5472783" y="2995848"/>
            <a:ext cx="905199" cy="544197"/>
          </a:xfrm>
          <a:prstGeom prst="cube">
            <a:avLst>
              <a:gd name="adj" fmla="val 58750"/>
            </a:avLst>
          </a:prstGeom>
          <a:solidFill>
            <a:schemeClr val="bg2">
              <a:lumMod val="75000"/>
            </a:schemeClr>
          </a:solidFill>
          <a:ln>
            <a:noFill/>
          </a:ln>
          <a:effectLst/>
        </p:spPr>
        <p:style>
          <a:lnRef idx="2">
            <a:schemeClr val="accent1">
              <a:shade val="50000"/>
            </a:schemeClr>
          </a:lnRef>
          <a:fillRef idx="1003">
            <a:schemeClr val="lt2"/>
          </a:fillRef>
          <a:effectRef idx="0">
            <a:schemeClr val="accent1"/>
          </a:effectRef>
          <a:fontRef idx="minor">
            <a:schemeClr val="lt1"/>
          </a:fontRef>
        </p:style>
        <p:txBody>
          <a:bodyPr lIns="91425" tIns="45713" rIns="91425" bIns="45713" anchor="ctr"/>
          <a:lstStyle/>
          <a:p>
            <a:pPr algn="ctr">
              <a:defRPr/>
            </a:pPr>
            <a:r>
              <a:rPr lang="en-US" sz="400" b="1" dirty="0">
                <a:solidFill>
                  <a:srgbClr val="111111"/>
                </a:solidFill>
              </a:rPr>
              <a:t>Hypervisor</a:t>
            </a:r>
          </a:p>
        </p:txBody>
      </p:sp>
      <p:sp>
        <p:nvSpPr>
          <p:cNvPr id="115" name="Cube 114"/>
          <p:cNvSpPr/>
          <p:nvPr/>
        </p:nvSpPr>
        <p:spPr bwMode="auto">
          <a:xfrm>
            <a:off x="5473211" y="2995242"/>
            <a:ext cx="904297" cy="544197"/>
          </a:xfrm>
          <a:prstGeom prst="cube">
            <a:avLst>
              <a:gd name="adj" fmla="val 58750"/>
            </a:avLst>
          </a:prstGeom>
          <a:solidFill>
            <a:schemeClr val="tx2"/>
          </a:solidFill>
          <a:ln>
            <a:noFill/>
          </a:ln>
          <a:effectLst/>
        </p:spPr>
        <p:style>
          <a:lnRef idx="2">
            <a:schemeClr val="accent1">
              <a:shade val="50000"/>
            </a:schemeClr>
          </a:lnRef>
          <a:fillRef idx="1003">
            <a:schemeClr val="lt2"/>
          </a:fillRef>
          <a:effectRef idx="0">
            <a:schemeClr val="accent1"/>
          </a:effectRef>
          <a:fontRef idx="minor">
            <a:schemeClr val="lt1"/>
          </a:fontRef>
        </p:style>
        <p:txBody>
          <a:bodyPr lIns="91425" tIns="45713" rIns="91425" bIns="45713" anchor="ctr"/>
          <a:lstStyle/>
          <a:p>
            <a:pPr algn="ctr">
              <a:defRPr/>
            </a:pPr>
            <a:r>
              <a:rPr lang="en-US" sz="400" b="1" dirty="0">
                <a:solidFill>
                  <a:srgbClr val="111111"/>
                </a:solidFill>
              </a:rPr>
              <a:t>Hypervisor</a:t>
            </a:r>
          </a:p>
        </p:txBody>
      </p:sp>
      <p:sp>
        <p:nvSpPr>
          <p:cNvPr id="116" name="Rectangular Callout 115"/>
          <p:cNvSpPr/>
          <p:nvPr/>
        </p:nvSpPr>
        <p:spPr>
          <a:xfrm>
            <a:off x="5864036" y="2833320"/>
            <a:ext cx="655897" cy="376752"/>
          </a:xfrm>
          <a:prstGeom prst="wedgeRectCallout">
            <a:avLst>
              <a:gd name="adj1" fmla="val -22371"/>
              <a:gd name="adj2" fmla="val 99167"/>
            </a:avLst>
          </a:prstGeom>
          <a:solidFill>
            <a:schemeClr val="accent2">
              <a:lumMod val="20000"/>
              <a:lumOff val="80000"/>
            </a:schemeClr>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200" dirty="0">
                <a:solidFill>
                  <a:srgbClr val="000000"/>
                </a:solidFill>
              </a:rPr>
              <a:t>Yes</a:t>
            </a:r>
          </a:p>
        </p:txBody>
      </p:sp>
      <p:grpSp>
        <p:nvGrpSpPr>
          <p:cNvPr id="10" name="Group 148"/>
          <p:cNvGrpSpPr>
            <a:grpSpLocks/>
          </p:cNvGrpSpPr>
          <p:nvPr/>
        </p:nvGrpSpPr>
        <p:grpSpPr bwMode="auto">
          <a:xfrm>
            <a:off x="3966286" y="3214178"/>
            <a:ext cx="904210" cy="544199"/>
            <a:chOff x="2213416" y="2480572"/>
            <a:chExt cx="1451112" cy="660400"/>
          </a:xfrm>
        </p:grpSpPr>
        <p:sp>
          <p:nvSpPr>
            <p:cNvPr id="137" name="Cube 136"/>
            <p:cNvSpPr/>
            <p:nvPr/>
          </p:nvSpPr>
          <p:spPr bwMode="auto">
            <a:xfrm>
              <a:off x="2213416" y="2480572"/>
              <a:ext cx="1451112" cy="660400"/>
            </a:xfrm>
            <a:prstGeom prst="cube">
              <a:avLst>
                <a:gd name="adj" fmla="val 58750"/>
              </a:avLst>
            </a:prstGeom>
            <a:solidFill>
              <a:schemeClr val="tx2">
                <a:lumMod val="20000"/>
                <a:lumOff val="80000"/>
              </a:schemeClr>
            </a:solidFill>
            <a:ln>
              <a:noFill/>
            </a:ln>
            <a:effectLst/>
          </p:spPr>
          <p:style>
            <a:lnRef idx="2">
              <a:schemeClr val="accent1">
                <a:shade val="50000"/>
              </a:schemeClr>
            </a:lnRef>
            <a:fillRef idx="1003">
              <a:schemeClr val="lt2"/>
            </a:fillRef>
            <a:effectRef idx="0">
              <a:schemeClr val="accent1"/>
            </a:effectRef>
            <a:fontRef idx="minor">
              <a:schemeClr val="lt1"/>
            </a:fontRef>
          </p:style>
          <p:txBody>
            <a:bodyPr anchor="ctr"/>
            <a:lstStyle/>
            <a:p>
              <a:pPr algn="ctr">
                <a:defRPr/>
              </a:pPr>
              <a:r>
                <a:rPr lang="en-US" sz="1000" b="1" dirty="0">
                  <a:solidFill>
                    <a:srgbClr val="111111"/>
                  </a:solidFill>
                </a:rPr>
                <a:t>HW</a:t>
              </a:r>
            </a:p>
          </p:txBody>
        </p:sp>
        <p:sp>
          <p:nvSpPr>
            <p:cNvPr id="138" name="TextBox 137"/>
            <p:cNvSpPr txBox="1"/>
            <p:nvPr/>
          </p:nvSpPr>
          <p:spPr>
            <a:xfrm>
              <a:off x="2591275" y="2556763"/>
              <a:ext cx="736268" cy="298796"/>
            </a:xfrm>
            <a:prstGeom prst="rect">
              <a:avLst/>
            </a:prstGeom>
            <a:noFill/>
          </p:spPr>
          <p:txBody>
            <a:bodyPr wrap="none">
              <a:spAutoFit/>
            </a:bodyPr>
            <a:lstStyle/>
            <a:p>
              <a:pPr>
                <a:defRPr/>
              </a:pPr>
              <a:r>
                <a:rPr lang="en-US" sz="1000" b="1" dirty="0">
                  <a:solidFill>
                    <a:srgbClr val="111111"/>
                  </a:solidFill>
                  <a:cs typeface="Arial" charset="0"/>
                </a:rPr>
                <a:t>TXT</a:t>
              </a:r>
            </a:p>
          </p:txBody>
        </p:sp>
      </p:grpSp>
      <p:sp>
        <p:nvSpPr>
          <p:cNvPr id="139" name="Rectangular Callout 138"/>
          <p:cNvSpPr/>
          <p:nvPr/>
        </p:nvSpPr>
        <p:spPr>
          <a:xfrm>
            <a:off x="4357536" y="2833320"/>
            <a:ext cx="654909" cy="376752"/>
          </a:xfrm>
          <a:prstGeom prst="wedgeRectCallout">
            <a:avLst>
              <a:gd name="adj1" fmla="val -22371"/>
              <a:gd name="adj2" fmla="val 99167"/>
            </a:avLst>
          </a:prstGeom>
          <a:solidFill>
            <a:schemeClr val="accent2">
              <a:lumMod val="20000"/>
              <a:lumOff val="80000"/>
            </a:schemeClr>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200" dirty="0">
                <a:solidFill>
                  <a:srgbClr val="000000"/>
                </a:solidFill>
              </a:rPr>
              <a:t>Clean? Yes</a:t>
            </a:r>
          </a:p>
        </p:txBody>
      </p:sp>
      <p:sp>
        <p:nvSpPr>
          <p:cNvPr id="147" name="Text Box 3"/>
          <p:cNvSpPr txBox="1">
            <a:spLocks noChangeAspect="1" noChangeArrowheads="1"/>
          </p:cNvSpPr>
          <p:nvPr/>
        </p:nvSpPr>
        <p:spPr bwMode="auto">
          <a:xfrm>
            <a:off x="2463402" y="4192192"/>
            <a:ext cx="1297621" cy="1969756"/>
          </a:xfrm>
          <a:prstGeom prst="rect">
            <a:avLst/>
          </a:prstGeom>
          <a:noFill/>
          <a:ln w="50800" algn="ctr">
            <a:noFill/>
            <a:miter lim="800000"/>
            <a:headEnd/>
            <a:tailEnd/>
          </a:ln>
        </p:spPr>
        <p:txBody>
          <a:bodyPr wrap="square" lIns="91425" tIns="45713" rIns="91425" bIns="45713">
            <a:spAutoFit/>
          </a:bodyPr>
          <a:lstStyle/>
          <a:p>
            <a:pPr eaLnBrk="0" hangingPunct="0">
              <a:defRPr/>
            </a:pPr>
            <a:r>
              <a:rPr lang="en-US" sz="1600" b="1" dirty="0">
                <a:solidFill>
                  <a:srgbClr val="061922"/>
                </a:solidFill>
                <a:cs typeface="Arial" charset="0"/>
              </a:rPr>
              <a:t>With TXT: </a:t>
            </a:r>
            <a:br>
              <a:rPr lang="en-US" sz="1600" b="1" dirty="0">
                <a:solidFill>
                  <a:srgbClr val="061922"/>
                </a:solidFill>
                <a:cs typeface="Arial" charset="0"/>
              </a:rPr>
            </a:br>
            <a:r>
              <a:rPr lang="en-US" sz="1500" dirty="0">
                <a:solidFill>
                  <a:srgbClr val="484A4C"/>
                </a:solidFill>
                <a:cs typeface="Arial" charset="0"/>
              </a:rPr>
              <a:t>Unknown software is measured, detected and can be </a:t>
            </a:r>
            <a:r>
              <a:rPr lang="en-US" sz="1500" u="sng" dirty="0">
                <a:solidFill>
                  <a:srgbClr val="484A4C"/>
                </a:solidFill>
                <a:cs typeface="Arial" charset="0"/>
              </a:rPr>
              <a:t>blocked</a:t>
            </a:r>
          </a:p>
        </p:txBody>
      </p:sp>
      <p:sp>
        <p:nvSpPr>
          <p:cNvPr id="148" name="Text Box 3"/>
          <p:cNvSpPr txBox="1">
            <a:spLocks noChangeAspect="1" noChangeArrowheads="1"/>
          </p:cNvSpPr>
          <p:nvPr/>
        </p:nvSpPr>
        <p:spPr bwMode="auto">
          <a:xfrm>
            <a:off x="2465384" y="1991293"/>
            <a:ext cx="1370681" cy="1733870"/>
          </a:xfrm>
          <a:prstGeom prst="rect">
            <a:avLst/>
          </a:prstGeom>
          <a:noFill/>
          <a:ln w="50800" algn="ctr">
            <a:noFill/>
            <a:miter lim="800000"/>
            <a:headEnd/>
            <a:tailEnd/>
          </a:ln>
        </p:spPr>
        <p:txBody>
          <a:bodyPr wrap="square" lIns="91425" tIns="45713" rIns="91425" bIns="45713">
            <a:spAutoFit/>
          </a:bodyPr>
          <a:lstStyle/>
          <a:p>
            <a:pPr eaLnBrk="0" hangingPunct="0">
              <a:defRPr/>
            </a:pPr>
            <a:r>
              <a:rPr lang="en-US" sz="1600" b="1" dirty="0">
                <a:solidFill>
                  <a:srgbClr val="061922"/>
                </a:solidFill>
                <a:cs typeface="Arial" charset="0"/>
              </a:rPr>
              <a:t>With TXT: </a:t>
            </a:r>
            <a:br>
              <a:rPr lang="en-US" sz="1600" b="1" dirty="0">
                <a:solidFill>
                  <a:srgbClr val="061922"/>
                </a:solidFill>
                <a:cs typeface="Arial" charset="0"/>
              </a:rPr>
            </a:br>
            <a:r>
              <a:rPr lang="en-US" sz="1500" dirty="0">
                <a:solidFill>
                  <a:srgbClr val="484A4C"/>
                </a:solidFill>
                <a:cs typeface="Arial" charset="0"/>
              </a:rPr>
              <a:t>Software can be measured and </a:t>
            </a:r>
            <a:r>
              <a:rPr lang="en-US" sz="1500" u="sng" dirty="0">
                <a:solidFill>
                  <a:srgbClr val="484A4C"/>
                </a:solidFill>
                <a:cs typeface="Arial" charset="0"/>
              </a:rPr>
              <a:t>verified</a:t>
            </a:r>
            <a:r>
              <a:rPr lang="en-US" sz="1500" dirty="0">
                <a:solidFill>
                  <a:srgbClr val="484A4C"/>
                </a:solidFill>
                <a:cs typeface="Arial" charset="0"/>
              </a:rPr>
              <a:t> as known good</a:t>
            </a:r>
          </a:p>
        </p:txBody>
      </p:sp>
      <p:pic>
        <p:nvPicPr>
          <p:cNvPr id="150" name="Picture 4" descr="D:\Documents\Studios\20110205\lock.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87351" y="4629719"/>
            <a:ext cx="252864" cy="40439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1" name="Rectangle 150"/>
          <p:cNvSpPr/>
          <p:nvPr/>
        </p:nvSpPr>
        <p:spPr bwMode="auto">
          <a:xfrm>
            <a:off x="653143" y="1987851"/>
            <a:ext cx="1681809" cy="3211197"/>
          </a:xfrm>
          <a:prstGeom prst="rect">
            <a:avLst/>
          </a:prstGeom>
          <a:noFill/>
          <a:ln w="25400" cap="flat" cmpd="sng" algn="ctr">
            <a:noFill/>
            <a:prstDash val="solid"/>
          </a:ln>
          <a:effectLst>
            <a:outerShdw blurRad="254000" sx="104000" sy="104000" algn="ctr" rotWithShape="0">
              <a:srgbClr val="2EA5D5">
                <a:alpha val="40000"/>
              </a:srgbClr>
            </a:outerShdw>
          </a:effectLst>
          <a:scene3d>
            <a:camera prst="orthographicFront">
              <a:rot lat="0" lon="0" rev="0"/>
            </a:camera>
            <a:lightRig rig="contrasting" dir="t"/>
          </a:scene3d>
          <a:sp3d prstMaterial="powder"/>
        </p:spPr>
        <p:txBody>
          <a:bodyPr wrap="square" lIns="91425" tIns="45713" rIns="91425" bIns="45713" anchor="t" anchorCtr="0">
            <a:spAutoFit/>
          </a:bodyPr>
          <a:lstStyle/>
          <a:p>
            <a:pPr marL="114283" indent="-114283">
              <a:spcBef>
                <a:spcPct val="50000"/>
              </a:spcBef>
              <a:buFont typeface="Arial" pitchFamily="34" charset="0"/>
              <a:buChar char="•"/>
              <a:defRPr/>
            </a:pPr>
            <a:r>
              <a:rPr lang="en-US" sz="1500" kern="0" dirty="0">
                <a:solidFill>
                  <a:srgbClr val="484A4C"/>
                </a:solidFill>
                <a:cs typeface="Arial" charset="0"/>
              </a:rPr>
              <a:t>Allows greater control of the boot process</a:t>
            </a:r>
          </a:p>
          <a:p>
            <a:pPr marL="114283" indent="-114283">
              <a:spcBef>
                <a:spcPct val="50000"/>
              </a:spcBef>
              <a:buFont typeface="Arial" pitchFamily="34" charset="0"/>
              <a:buChar char="•"/>
              <a:defRPr/>
            </a:pPr>
            <a:r>
              <a:rPr lang="en-US" sz="1500" kern="0" dirty="0">
                <a:solidFill>
                  <a:srgbClr val="484A4C"/>
                </a:solidFill>
                <a:cs typeface="Arial" charset="0"/>
              </a:rPr>
              <a:t>Complements anti-virus applications</a:t>
            </a:r>
          </a:p>
          <a:p>
            <a:pPr marL="114283" indent="-114283">
              <a:spcBef>
                <a:spcPct val="50000"/>
              </a:spcBef>
              <a:buFont typeface="Arial" pitchFamily="34" charset="0"/>
              <a:buChar char="•"/>
              <a:defRPr/>
            </a:pPr>
            <a:r>
              <a:rPr lang="en-US" sz="1500" kern="0" dirty="0">
                <a:solidFill>
                  <a:srgbClr val="484A4C"/>
                </a:solidFill>
                <a:cs typeface="Arial" charset="0"/>
              </a:rPr>
              <a:t>Reduces support and repair costs</a:t>
            </a:r>
          </a:p>
          <a:p>
            <a:pPr marL="114283" indent="-114283">
              <a:spcBef>
                <a:spcPct val="50000"/>
              </a:spcBef>
              <a:buFont typeface="Arial" pitchFamily="34" charset="0"/>
              <a:buChar char="•"/>
              <a:defRPr/>
            </a:pPr>
            <a:r>
              <a:rPr lang="en-US" sz="1500" kern="0" dirty="0">
                <a:solidFill>
                  <a:srgbClr val="484A4C"/>
                </a:solidFill>
                <a:cs typeface="Arial" charset="0"/>
              </a:rPr>
              <a:t>Provides compliance verification</a:t>
            </a:r>
          </a:p>
        </p:txBody>
      </p:sp>
      <p:sp>
        <p:nvSpPr>
          <p:cNvPr id="72" name="Title 1"/>
          <p:cNvSpPr txBox="1">
            <a:spLocks/>
          </p:cNvSpPr>
          <p:nvPr/>
        </p:nvSpPr>
        <p:spPr>
          <a:xfrm>
            <a:off x="614201" y="1028700"/>
            <a:ext cx="8112493" cy="615539"/>
          </a:xfrm>
          <a:prstGeom prst="rect">
            <a:avLst/>
          </a:prstGeom>
        </p:spPr>
        <p:txBody>
          <a:bodyPr vert="horz" wrap="square" lIns="91425" tIns="45713" rIns="91425" bIns="45713" rtlCol="0" anchor="t" anchorCtr="0">
            <a:spAutoFit/>
          </a:bodyPr>
          <a:lstStyle>
            <a:lvl1pPr algn="l" defTabSz="914400" rtl="0" eaLnBrk="1" latinLnBrk="0" hangingPunct="1">
              <a:spcBef>
                <a:spcPct val="0"/>
              </a:spcBef>
              <a:buNone/>
              <a:defRPr sz="2600" b="1" kern="1200">
                <a:solidFill>
                  <a:schemeClr val="accent1"/>
                </a:solidFill>
                <a:latin typeface="+mj-lt"/>
                <a:ea typeface="+mj-ea"/>
                <a:cs typeface="+mj-cs"/>
              </a:defRPr>
            </a:lvl1pPr>
          </a:lstStyle>
          <a:p>
            <a:r>
              <a:rPr lang="en-US" sz="1700" b="0" i="1" dirty="0">
                <a:solidFill>
                  <a:srgbClr val="004280"/>
                </a:solidFill>
              </a:rPr>
              <a:t>A hardware-based chain of trust that protects from</a:t>
            </a:r>
          </a:p>
          <a:p>
            <a:r>
              <a:rPr lang="en-US" sz="1700" b="0" i="1" dirty="0">
                <a:solidFill>
                  <a:srgbClr val="004280"/>
                </a:solidFill>
              </a:rPr>
              <a:t>software-based attacks.</a:t>
            </a:r>
          </a:p>
        </p:txBody>
      </p:sp>
      <p:sp>
        <p:nvSpPr>
          <p:cNvPr id="70" name="TextBox 69"/>
          <p:cNvSpPr txBox="1"/>
          <p:nvPr/>
        </p:nvSpPr>
        <p:spPr bwMode="auto">
          <a:xfrm>
            <a:off x="5341547" y="4230826"/>
            <a:ext cx="1329604" cy="787457"/>
          </a:xfrm>
          <a:prstGeom prst="rect">
            <a:avLst/>
          </a:prstGeom>
          <a:noFill/>
        </p:spPr>
        <p:txBody>
          <a:bodyPr wrap="square" lIns="91425" tIns="45713" rIns="91425" bIns="45713">
            <a:spAutoFit/>
          </a:bodyPr>
          <a:lstStyle/>
          <a:p>
            <a:pPr>
              <a:defRPr/>
            </a:pPr>
            <a:r>
              <a:rPr lang="en-US" sz="1500" dirty="0">
                <a:solidFill>
                  <a:srgbClr val="0860A8"/>
                </a:solidFill>
                <a:cs typeface="Arial" charset="0"/>
              </a:rPr>
              <a:t>Blocks Bad Code</a:t>
            </a:r>
          </a:p>
          <a:p>
            <a:pPr>
              <a:defRPr/>
            </a:pPr>
            <a:endParaRPr lang="en-US" sz="1500" dirty="0">
              <a:solidFill>
                <a:srgbClr val="0860A8"/>
              </a:solidFill>
              <a:cs typeface="Arial" charset="0"/>
            </a:endParaRPr>
          </a:p>
        </p:txBody>
      </p:sp>
      <p:sp>
        <p:nvSpPr>
          <p:cNvPr id="73" name="TextBox 72"/>
          <p:cNvSpPr txBox="1"/>
          <p:nvPr/>
        </p:nvSpPr>
        <p:spPr bwMode="auto">
          <a:xfrm>
            <a:off x="6780134" y="4230826"/>
            <a:ext cx="1329604" cy="787457"/>
          </a:xfrm>
          <a:prstGeom prst="rect">
            <a:avLst/>
          </a:prstGeom>
          <a:noFill/>
        </p:spPr>
        <p:txBody>
          <a:bodyPr wrap="square" lIns="91425" tIns="45713" rIns="91425" bIns="45713">
            <a:spAutoFit/>
          </a:bodyPr>
          <a:lstStyle/>
          <a:p>
            <a:pPr>
              <a:defRPr/>
            </a:pPr>
            <a:r>
              <a:rPr lang="en-US" sz="1500" dirty="0">
                <a:solidFill>
                  <a:srgbClr val="0860A8"/>
                </a:solidFill>
                <a:cs typeface="Arial" charset="0"/>
              </a:rPr>
              <a:t>Bad Code Prevented</a:t>
            </a:r>
          </a:p>
          <a:p>
            <a:pPr>
              <a:defRPr/>
            </a:pPr>
            <a:endParaRPr lang="en-US" sz="1500" dirty="0">
              <a:solidFill>
                <a:srgbClr val="0860A8"/>
              </a:solidFill>
              <a:cs typeface="Arial" charset="0"/>
            </a:endParaRPr>
          </a:p>
        </p:txBody>
      </p:sp>
      <p:sp>
        <p:nvSpPr>
          <p:cNvPr id="74" name="TextBox 73"/>
          <p:cNvSpPr txBox="1"/>
          <p:nvPr/>
        </p:nvSpPr>
        <p:spPr bwMode="auto">
          <a:xfrm>
            <a:off x="3745534" y="2011515"/>
            <a:ext cx="1329604" cy="787457"/>
          </a:xfrm>
          <a:prstGeom prst="rect">
            <a:avLst/>
          </a:prstGeom>
          <a:noFill/>
        </p:spPr>
        <p:txBody>
          <a:bodyPr wrap="square" lIns="91425" tIns="45713" rIns="91425" bIns="45713">
            <a:spAutoFit/>
          </a:bodyPr>
          <a:lstStyle/>
          <a:p>
            <a:pPr>
              <a:defRPr/>
            </a:pPr>
            <a:r>
              <a:rPr lang="en-US" sz="1500" dirty="0">
                <a:solidFill>
                  <a:srgbClr val="0860A8"/>
                </a:solidFill>
                <a:cs typeface="Arial" charset="0"/>
              </a:rPr>
              <a:t>Blocks Bad Code</a:t>
            </a:r>
          </a:p>
          <a:p>
            <a:pPr>
              <a:defRPr/>
            </a:pPr>
            <a:endParaRPr lang="en-US" sz="1500" dirty="0">
              <a:solidFill>
                <a:srgbClr val="0860A8"/>
              </a:solidFill>
              <a:cs typeface="Arial" charset="0"/>
            </a:endParaRPr>
          </a:p>
        </p:txBody>
      </p:sp>
      <p:sp>
        <p:nvSpPr>
          <p:cNvPr id="75" name="TextBox 74"/>
          <p:cNvSpPr txBox="1"/>
          <p:nvPr/>
        </p:nvSpPr>
        <p:spPr bwMode="auto">
          <a:xfrm>
            <a:off x="5262834" y="2008099"/>
            <a:ext cx="1329604" cy="1018289"/>
          </a:xfrm>
          <a:prstGeom prst="rect">
            <a:avLst/>
          </a:prstGeom>
          <a:noFill/>
        </p:spPr>
        <p:txBody>
          <a:bodyPr wrap="square" lIns="91425" tIns="45713" rIns="91425" bIns="45713">
            <a:spAutoFit/>
          </a:bodyPr>
          <a:lstStyle/>
          <a:p>
            <a:pPr>
              <a:defRPr/>
            </a:pPr>
            <a:r>
              <a:rPr lang="en-US" sz="1500" dirty="0">
                <a:solidFill>
                  <a:srgbClr val="0860A8"/>
                </a:solidFill>
                <a:cs typeface="Arial" charset="0"/>
              </a:rPr>
              <a:t>Allows Approved Code</a:t>
            </a:r>
          </a:p>
          <a:p>
            <a:pPr>
              <a:defRPr/>
            </a:pPr>
            <a:endParaRPr lang="en-US" sz="1500" dirty="0">
              <a:solidFill>
                <a:srgbClr val="0860A8"/>
              </a:solidFill>
              <a:cs typeface="Arial" charset="0"/>
            </a:endParaRPr>
          </a:p>
        </p:txBody>
      </p:sp>
      <p:sp>
        <p:nvSpPr>
          <p:cNvPr id="76" name="TextBox 75"/>
          <p:cNvSpPr txBox="1"/>
          <p:nvPr/>
        </p:nvSpPr>
        <p:spPr bwMode="auto">
          <a:xfrm>
            <a:off x="6761711" y="2016610"/>
            <a:ext cx="1329604" cy="556625"/>
          </a:xfrm>
          <a:prstGeom prst="rect">
            <a:avLst/>
          </a:prstGeom>
          <a:noFill/>
        </p:spPr>
        <p:txBody>
          <a:bodyPr wrap="square" lIns="91425" tIns="45713" rIns="91425" bIns="45713">
            <a:spAutoFit/>
          </a:bodyPr>
          <a:lstStyle/>
          <a:p>
            <a:pPr>
              <a:defRPr/>
            </a:pPr>
            <a:r>
              <a:rPr lang="en-US" sz="1500" dirty="0">
                <a:solidFill>
                  <a:srgbClr val="0860A8"/>
                </a:solidFill>
                <a:cs typeface="Arial" charset="0"/>
              </a:rPr>
              <a:t>VM Running</a:t>
            </a:r>
          </a:p>
          <a:p>
            <a:pPr>
              <a:defRPr/>
            </a:pPr>
            <a:endParaRPr lang="en-US" sz="1500" dirty="0">
              <a:solidFill>
                <a:srgbClr val="0860A8"/>
              </a:solidFill>
              <a:cs typeface="Arial" charset="0"/>
            </a:endParaRPr>
          </a:p>
        </p:txBody>
      </p:sp>
      <p:sp>
        <p:nvSpPr>
          <p:cNvPr id="80" name="TextBox 97"/>
          <p:cNvSpPr txBox="1">
            <a:spLocks noChangeArrowheads="1"/>
          </p:cNvSpPr>
          <p:nvPr/>
        </p:nvSpPr>
        <p:spPr bwMode="auto">
          <a:xfrm rot="16200000">
            <a:off x="7687755" y="3055486"/>
            <a:ext cx="1217055" cy="461651"/>
          </a:xfrm>
          <a:prstGeom prst="rect">
            <a:avLst/>
          </a:prstGeom>
          <a:noFill/>
          <a:ln w="9525">
            <a:noFill/>
            <a:miter lim="800000"/>
            <a:headEnd/>
            <a:tailEnd/>
          </a:ln>
        </p:spPr>
        <p:txBody>
          <a:bodyPr wrap="square" lIns="91425" tIns="45713" rIns="91425" bIns="45713">
            <a:spAutoFit/>
          </a:bodyPr>
          <a:lstStyle/>
          <a:p>
            <a:r>
              <a:rPr lang="en-US" sz="1200" b="1" dirty="0">
                <a:solidFill>
                  <a:srgbClr val="111111"/>
                </a:solidFill>
                <a:cs typeface="Arial" pitchFamily="34" charset="0"/>
              </a:rPr>
              <a:t>Trust Level:</a:t>
            </a:r>
          </a:p>
          <a:p>
            <a:r>
              <a:rPr lang="en-US" sz="1200" b="1" dirty="0">
                <a:solidFill>
                  <a:srgbClr val="111111"/>
                </a:solidFill>
                <a:cs typeface="Arial" pitchFamily="34" charset="0"/>
              </a:rPr>
              <a:t>Measured</a:t>
            </a:r>
          </a:p>
        </p:txBody>
      </p:sp>
      <p:pic>
        <p:nvPicPr>
          <p:cNvPr id="149" name="Picture 4" descr="D:\Documents\Studios\20110205\lock.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79398" y="2279826"/>
            <a:ext cx="252864" cy="40439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3" name="Cube 102"/>
          <p:cNvSpPr/>
          <p:nvPr/>
        </p:nvSpPr>
        <p:spPr bwMode="auto">
          <a:xfrm>
            <a:off x="6978106" y="3213624"/>
            <a:ext cx="904297" cy="544197"/>
          </a:xfrm>
          <a:prstGeom prst="cube">
            <a:avLst>
              <a:gd name="adj" fmla="val 58750"/>
            </a:avLst>
          </a:prstGeom>
          <a:solidFill>
            <a:schemeClr val="tx2">
              <a:lumMod val="20000"/>
              <a:lumOff val="80000"/>
            </a:schemeClr>
          </a:solidFill>
          <a:ln>
            <a:noFill/>
          </a:ln>
          <a:effectLst/>
        </p:spPr>
        <p:style>
          <a:lnRef idx="2">
            <a:schemeClr val="accent1">
              <a:shade val="50000"/>
            </a:schemeClr>
          </a:lnRef>
          <a:fillRef idx="1003">
            <a:schemeClr val="lt2"/>
          </a:fillRef>
          <a:effectRef idx="0">
            <a:schemeClr val="accent1"/>
          </a:effectRef>
          <a:fontRef idx="minor">
            <a:schemeClr val="lt1"/>
          </a:fontRef>
        </p:style>
        <p:txBody>
          <a:bodyPr lIns="91425" tIns="45713" rIns="91425" bIns="45713" anchor="ctr"/>
          <a:lstStyle/>
          <a:p>
            <a:pPr algn="ctr">
              <a:defRPr/>
            </a:pPr>
            <a:r>
              <a:rPr lang="en-US" sz="1000" b="1" dirty="0">
                <a:solidFill>
                  <a:srgbClr val="111111"/>
                </a:solidFill>
              </a:rPr>
              <a:t>HW</a:t>
            </a:r>
          </a:p>
        </p:txBody>
      </p:sp>
      <p:sp>
        <p:nvSpPr>
          <p:cNvPr id="104" name="Cube 103"/>
          <p:cNvSpPr/>
          <p:nvPr/>
        </p:nvSpPr>
        <p:spPr bwMode="auto">
          <a:xfrm>
            <a:off x="6978106" y="2995242"/>
            <a:ext cx="904297" cy="544197"/>
          </a:xfrm>
          <a:prstGeom prst="cube">
            <a:avLst>
              <a:gd name="adj" fmla="val 58750"/>
            </a:avLst>
          </a:prstGeom>
          <a:solidFill>
            <a:schemeClr val="tx2"/>
          </a:solidFill>
          <a:ln>
            <a:noFill/>
          </a:ln>
          <a:effectLst/>
        </p:spPr>
        <p:style>
          <a:lnRef idx="2">
            <a:schemeClr val="accent1">
              <a:shade val="50000"/>
            </a:schemeClr>
          </a:lnRef>
          <a:fillRef idx="1003">
            <a:schemeClr val="lt2"/>
          </a:fillRef>
          <a:effectRef idx="0">
            <a:schemeClr val="accent1"/>
          </a:effectRef>
          <a:fontRef idx="minor">
            <a:schemeClr val="lt1"/>
          </a:fontRef>
        </p:style>
        <p:txBody>
          <a:bodyPr lIns="91425" tIns="45713" rIns="91425" bIns="45713" anchor="ctr"/>
          <a:lstStyle/>
          <a:p>
            <a:pPr algn="ctr">
              <a:defRPr/>
            </a:pPr>
            <a:r>
              <a:rPr lang="en-US" sz="400" b="1" dirty="0">
                <a:solidFill>
                  <a:srgbClr val="111111"/>
                </a:solidFill>
              </a:rPr>
              <a:t>Hypervisor</a:t>
            </a:r>
          </a:p>
        </p:txBody>
      </p:sp>
      <p:grpSp>
        <p:nvGrpSpPr>
          <p:cNvPr id="4" name="Group 334"/>
          <p:cNvGrpSpPr>
            <a:grpSpLocks/>
          </p:cNvGrpSpPr>
          <p:nvPr/>
        </p:nvGrpSpPr>
        <p:grpSpPr bwMode="auto">
          <a:xfrm>
            <a:off x="7025328" y="2458373"/>
            <a:ext cx="775759" cy="831405"/>
            <a:chOff x="6924039" y="3957955"/>
            <a:chExt cx="1279111" cy="1055370"/>
          </a:xfrm>
        </p:grpSpPr>
        <p:grpSp>
          <p:nvGrpSpPr>
            <p:cNvPr id="6" name="Group 293"/>
            <p:cNvGrpSpPr>
              <a:grpSpLocks/>
            </p:cNvGrpSpPr>
            <p:nvPr/>
          </p:nvGrpSpPr>
          <p:grpSpPr bwMode="auto">
            <a:xfrm>
              <a:off x="6924043" y="3962717"/>
              <a:ext cx="745222" cy="1050608"/>
              <a:chOff x="7034962" y="930000"/>
              <a:chExt cx="882727" cy="1187644"/>
            </a:xfrm>
          </p:grpSpPr>
          <p:grpSp>
            <p:nvGrpSpPr>
              <p:cNvPr id="7" name="Group 127"/>
              <p:cNvGrpSpPr>
                <a:grpSpLocks/>
              </p:cNvGrpSpPr>
              <p:nvPr/>
            </p:nvGrpSpPr>
            <p:grpSpPr bwMode="auto">
              <a:xfrm>
                <a:off x="7331765" y="1388050"/>
                <a:ext cx="368245" cy="396240"/>
                <a:chOff x="5791200" y="2057400"/>
                <a:chExt cx="2133600" cy="2133600"/>
              </a:xfrm>
            </p:grpSpPr>
            <p:sp>
              <p:nvSpPr>
                <p:cNvPr id="134" name="Oval 133"/>
                <p:cNvSpPr/>
                <p:nvPr/>
              </p:nvSpPr>
              <p:spPr>
                <a:xfrm>
                  <a:off x="5791200" y="2057400"/>
                  <a:ext cx="2133600" cy="2133600"/>
                </a:xfrm>
                <a:prstGeom prst="ellipse">
                  <a:avLst/>
                </a:prstGeom>
                <a:ln>
                  <a:noFill/>
                </a:ln>
                <a:effectLst>
                  <a:glow rad="228600">
                    <a:srgbClr val="FF0000">
                      <a:alpha val="40000"/>
                    </a:srgbClr>
                  </a:glow>
                </a:effectLst>
              </p:spPr>
              <p:style>
                <a:lnRef idx="2">
                  <a:schemeClr val="accent1">
                    <a:shade val="50000"/>
                  </a:schemeClr>
                </a:lnRef>
                <a:fillRef idx="1003">
                  <a:schemeClr val="lt2"/>
                </a:fillRef>
                <a:effectRef idx="0">
                  <a:schemeClr val="accent1"/>
                </a:effectRef>
                <a:fontRef idx="minor">
                  <a:schemeClr val="lt1"/>
                </a:fontRef>
              </p:style>
              <p:txBody>
                <a:bodyPr anchor="ctr"/>
                <a:lstStyle/>
                <a:p>
                  <a:pPr algn="ctr">
                    <a:defRPr/>
                  </a:pPr>
                  <a:endParaRPr lang="en-US" sz="600">
                    <a:solidFill>
                      <a:srgbClr val="FFFFFF"/>
                    </a:solidFill>
                  </a:endParaRPr>
                </a:p>
              </p:txBody>
            </p:sp>
            <p:pic>
              <p:nvPicPr>
                <p:cNvPr id="135" name="Picture 8" descr="C:\Documents and Settings\jpcasazz\Local Settings\Temporary Internet Files\Content.IE5\KDQJSDEF\MCj04315980000[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43600" y="2209800"/>
                  <a:ext cx="1828572" cy="1828572"/>
                </a:xfrm>
                <a:prstGeom prst="rect">
                  <a:avLst/>
                </a:prstGeom>
                <a:noFill/>
                <a:ln w="9525">
                  <a:noFill/>
                  <a:miter lim="800000"/>
                  <a:headEnd/>
                  <a:tailEnd/>
                </a:ln>
              </p:spPr>
            </p:pic>
          </p:grpSp>
          <p:sp>
            <p:nvSpPr>
              <p:cNvPr id="129" name="Cube 128"/>
              <p:cNvSpPr/>
              <p:nvPr/>
            </p:nvSpPr>
            <p:spPr>
              <a:xfrm>
                <a:off x="7059430" y="1457443"/>
                <a:ext cx="858259" cy="660201"/>
              </a:xfrm>
              <a:prstGeom prst="cube">
                <a:avLst>
                  <a:gd name="adj" fmla="val 58750"/>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r>
                  <a:rPr lang="en-US" sz="400" b="1" dirty="0">
                    <a:solidFill>
                      <a:sysClr val="windowText" lastClr="000000"/>
                    </a:solidFill>
                  </a:rPr>
                  <a:t>OS</a:t>
                </a:r>
                <a:endParaRPr lang="en-US" sz="400" dirty="0">
                  <a:solidFill>
                    <a:srgbClr val="FFFFFF"/>
                  </a:solidFill>
                </a:endParaRPr>
              </a:p>
            </p:txBody>
          </p:sp>
          <p:sp>
            <p:nvSpPr>
              <p:cNvPr id="130" name="Cube 129"/>
              <p:cNvSpPr/>
              <p:nvPr/>
            </p:nvSpPr>
            <p:spPr>
              <a:xfrm>
                <a:off x="7292817" y="940764"/>
                <a:ext cx="613580" cy="527443"/>
              </a:xfrm>
              <a:prstGeom prst="cube">
                <a:avLst>
                  <a:gd name="adj" fmla="val 1406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 b="1" dirty="0">
                    <a:solidFill>
                      <a:srgbClr val="111111"/>
                    </a:solidFill>
                  </a:rPr>
                  <a:t>App</a:t>
                </a:r>
                <a:endParaRPr lang="en-US" sz="400" dirty="0">
                  <a:solidFill>
                    <a:srgbClr val="111111"/>
                  </a:solidFill>
                </a:endParaRPr>
              </a:p>
            </p:txBody>
          </p:sp>
          <p:sp>
            <p:nvSpPr>
              <p:cNvPr id="131" name="Cube 130"/>
              <p:cNvSpPr/>
              <p:nvPr/>
            </p:nvSpPr>
            <p:spPr>
              <a:xfrm>
                <a:off x="7168595" y="1062758"/>
                <a:ext cx="615461" cy="527443"/>
              </a:xfrm>
              <a:prstGeom prst="cube">
                <a:avLst>
                  <a:gd name="adj" fmla="val 1406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 b="1" dirty="0">
                    <a:solidFill>
                      <a:srgbClr val="111111"/>
                    </a:solidFill>
                  </a:rPr>
                  <a:t>App</a:t>
                </a:r>
                <a:endParaRPr lang="en-US" sz="400" dirty="0">
                  <a:solidFill>
                    <a:srgbClr val="111111"/>
                  </a:solidFill>
                </a:endParaRPr>
              </a:p>
            </p:txBody>
          </p:sp>
          <p:sp>
            <p:nvSpPr>
              <p:cNvPr id="132" name="Cube 131"/>
              <p:cNvSpPr/>
              <p:nvPr/>
            </p:nvSpPr>
            <p:spPr>
              <a:xfrm>
                <a:off x="7046255" y="1193721"/>
                <a:ext cx="613580" cy="527443"/>
              </a:xfrm>
              <a:prstGeom prst="cube">
                <a:avLst>
                  <a:gd name="adj" fmla="val 1406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r>
                  <a:rPr lang="en-US" sz="400" b="1" dirty="0">
                    <a:solidFill>
                      <a:srgbClr val="111111"/>
                    </a:solidFill>
                  </a:rPr>
                  <a:t>App</a:t>
                </a:r>
                <a:endParaRPr lang="en-US" sz="400" dirty="0">
                  <a:solidFill>
                    <a:srgbClr val="111111"/>
                  </a:solidFill>
                </a:endParaRPr>
              </a:p>
            </p:txBody>
          </p:sp>
          <p:sp>
            <p:nvSpPr>
              <p:cNvPr id="133" name="Cube 132"/>
              <p:cNvSpPr/>
              <p:nvPr/>
            </p:nvSpPr>
            <p:spPr>
              <a:xfrm>
                <a:off x="7034962" y="930000"/>
                <a:ext cx="858259" cy="1187644"/>
              </a:xfrm>
              <a:prstGeom prst="cube">
                <a:avLst>
                  <a:gd name="adj" fmla="val 39544"/>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 dirty="0">
                  <a:solidFill>
                    <a:srgbClr val="FFFFFF"/>
                  </a:solidFill>
                </a:endParaRPr>
              </a:p>
            </p:txBody>
          </p:sp>
        </p:grpSp>
        <p:grpSp>
          <p:nvGrpSpPr>
            <p:cNvPr id="8" name="Group 302"/>
            <p:cNvGrpSpPr>
              <a:grpSpLocks/>
            </p:cNvGrpSpPr>
            <p:nvPr/>
          </p:nvGrpSpPr>
          <p:grpSpPr bwMode="auto">
            <a:xfrm>
              <a:off x="7457924" y="3957955"/>
              <a:ext cx="745221" cy="1050608"/>
              <a:chOff x="7035538" y="907386"/>
              <a:chExt cx="882726" cy="1187644"/>
            </a:xfrm>
          </p:grpSpPr>
          <p:grpSp>
            <p:nvGrpSpPr>
              <p:cNvPr id="9" name="Group 62"/>
              <p:cNvGrpSpPr>
                <a:grpSpLocks/>
              </p:cNvGrpSpPr>
              <p:nvPr/>
            </p:nvGrpSpPr>
            <p:grpSpPr bwMode="auto">
              <a:xfrm>
                <a:off x="7331765" y="1388050"/>
                <a:ext cx="368245" cy="396240"/>
                <a:chOff x="5791200" y="2057400"/>
                <a:chExt cx="2133600" cy="2133600"/>
              </a:xfrm>
            </p:grpSpPr>
            <p:sp>
              <p:nvSpPr>
                <p:cNvPr id="126" name="Oval 125"/>
                <p:cNvSpPr/>
                <p:nvPr/>
              </p:nvSpPr>
              <p:spPr>
                <a:xfrm>
                  <a:off x="5791200" y="2057400"/>
                  <a:ext cx="2133600" cy="2133600"/>
                </a:xfrm>
                <a:prstGeom prst="ellipse">
                  <a:avLst/>
                </a:prstGeom>
                <a:ln>
                  <a:noFill/>
                </a:ln>
                <a:effectLst>
                  <a:glow rad="228600">
                    <a:srgbClr val="FF0000">
                      <a:alpha val="40000"/>
                    </a:srgbClr>
                  </a:glow>
                </a:effectLst>
              </p:spPr>
              <p:style>
                <a:lnRef idx="2">
                  <a:schemeClr val="accent1">
                    <a:shade val="50000"/>
                  </a:schemeClr>
                </a:lnRef>
                <a:fillRef idx="1003">
                  <a:schemeClr val="lt2"/>
                </a:fillRef>
                <a:effectRef idx="0">
                  <a:schemeClr val="accent1"/>
                </a:effectRef>
                <a:fontRef idx="minor">
                  <a:schemeClr val="lt1"/>
                </a:fontRef>
              </p:style>
              <p:txBody>
                <a:bodyPr anchor="ctr"/>
                <a:lstStyle/>
                <a:p>
                  <a:pPr algn="ctr">
                    <a:defRPr/>
                  </a:pPr>
                  <a:endParaRPr lang="en-US" sz="600">
                    <a:solidFill>
                      <a:srgbClr val="FFFFFF"/>
                    </a:solidFill>
                  </a:endParaRPr>
                </a:p>
              </p:txBody>
            </p:sp>
            <p:pic>
              <p:nvPicPr>
                <p:cNvPr id="127" name="Picture 8" descr="C:\Documents and Settings\jpcasazz\Local Settings\Temporary Internet Files\Content.IE5\KDQJSDEF\MCj04315980000[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43600" y="2209800"/>
                  <a:ext cx="1828572" cy="1828572"/>
                </a:xfrm>
                <a:prstGeom prst="rect">
                  <a:avLst/>
                </a:prstGeom>
                <a:noFill/>
                <a:ln w="9525">
                  <a:noFill/>
                  <a:miter lim="800000"/>
                  <a:headEnd/>
                  <a:tailEnd/>
                </a:ln>
              </p:spPr>
            </p:pic>
          </p:grpSp>
          <p:sp>
            <p:nvSpPr>
              <p:cNvPr id="121" name="Cube 120"/>
              <p:cNvSpPr/>
              <p:nvPr/>
            </p:nvSpPr>
            <p:spPr>
              <a:xfrm>
                <a:off x="7060006" y="1434829"/>
                <a:ext cx="858258" cy="660201"/>
              </a:xfrm>
              <a:prstGeom prst="cube">
                <a:avLst>
                  <a:gd name="adj" fmla="val 58750"/>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r>
                  <a:rPr lang="en-US" sz="400" b="1" dirty="0">
                    <a:solidFill>
                      <a:sysClr val="windowText" lastClr="000000"/>
                    </a:solidFill>
                  </a:rPr>
                  <a:t>OS</a:t>
                </a:r>
                <a:endParaRPr lang="en-US" sz="400" dirty="0">
                  <a:solidFill>
                    <a:srgbClr val="FFFFFF"/>
                  </a:solidFill>
                </a:endParaRPr>
              </a:p>
            </p:txBody>
          </p:sp>
          <p:sp>
            <p:nvSpPr>
              <p:cNvPr id="122" name="Cube 121"/>
              <p:cNvSpPr/>
              <p:nvPr/>
            </p:nvSpPr>
            <p:spPr>
              <a:xfrm>
                <a:off x="7293392" y="907386"/>
                <a:ext cx="613579" cy="527443"/>
              </a:xfrm>
              <a:prstGeom prst="cube">
                <a:avLst>
                  <a:gd name="adj" fmla="val 1406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 b="1" dirty="0">
                    <a:solidFill>
                      <a:srgbClr val="111111"/>
                    </a:solidFill>
                  </a:rPr>
                  <a:t>App</a:t>
                </a:r>
                <a:endParaRPr lang="en-US" sz="400" dirty="0">
                  <a:solidFill>
                    <a:srgbClr val="111111"/>
                  </a:solidFill>
                </a:endParaRPr>
              </a:p>
            </p:txBody>
          </p:sp>
          <p:sp>
            <p:nvSpPr>
              <p:cNvPr id="123" name="Cube 122"/>
              <p:cNvSpPr/>
              <p:nvPr/>
            </p:nvSpPr>
            <p:spPr>
              <a:xfrm>
                <a:off x="7169170" y="1040144"/>
                <a:ext cx="615461" cy="527443"/>
              </a:xfrm>
              <a:prstGeom prst="cube">
                <a:avLst>
                  <a:gd name="adj" fmla="val 1406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 b="1" dirty="0">
                    <a:solidFill>
                      <a:srgbClr val="111111"/>
                    </a:solidFill>
                  </a:rPr>
                  <a:t>App</a:t>
                </a:r>
                <a:endParaRPr lang="en-US" sz="400" dirty="0">
                  <a:solidFill>
                    <a:srgbClr val="111111"/>
                  </a:solidFill>
                </a:endParaRPr>
              </a:p>
            </p:txBody>
          </p:sp>
          <p:sp>
            <p:nvSpPr>
              <p:cNvPr id="124" name="Cube 123"/>
              <p:cNvSpPr/>
              <p:nvPr/>
            </p:nvSpPr>
            <p:spPr>
              <a:xfrm>
                <a:off x="7046830" y="1171108"/>
                <a:ext cx="613579" cy="527443"/>
              </a:xfrm>
              <a:prstGeom prst="cube">
                <a:avLst>
                  <a:gd name="adj" fmla="val 1406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r>
                  <a:rPr lang="en-US" sz="400" b="1" dirty="0">
                    <a:solidFill>
                      <a:srgbClr val="111111"/>
                    </a:solidFill>
                  </a:rPr>
                  <a:t>App</a:t>
                </a:r>
                <a:endParaRPr lang="en-US" sz="400" dirty="0">
                  <a:solidFill>
                    <a:srgbClr val="111111"/>
                  </a:solidFill>
                </a:endParaRPr>
              </a:p>
            </p:txBody>
          </p:sp>
          <p:sp>
            <p:nvSpPr>
              <p:cNvPr id="125" name="Cube 124"/>
              <p:cNvSpPr/>
              <p:nvPr/>
            </p:nvSpPr>
            <p:spPr>
              <a:xfrm>
                <a:off x="7035538" y="907386"/>
                <a:ext cx="858258" cy="1187644"/>
              </a:xfrm>
              <a:prstGeom prst="cube">
                <a:avLst>
                  <a:gd name="adj" fmla="val 39544"/>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 dirty="0">
                  <a:solidFill>
                    <a:srgbClr val="FFFFFF"/>
                  </a:solidFill>
                </a:endParaRPr>
              </a:p>
            </p:txBody>
          </p:sp>
        </p:grpSp>
      </p:grpSp>
      <p:sp>
        <p:nvSpPr>
          <p:cNvPr id="69" name="Slide Number Placeholder 1"/>
          <p:cNvSpPr>
            <a:spLocks noGrp="1"/>
          </p:cNvSpPr>
          <p:nvPr>
            <p:ph type="sldNum" sz="quarter" idx="12"/>
          </p:nvPr>
        </p:nvSpPr>
        <p:spPr>
          <a:xfrm>
            <a:off x="-3454" y="6592378"/>
            <a:ext cx="2901776" cy="265622"/>
          </a:xfrm>
        </p:spPr>
        <p:txBody>
          <a:bodyPr/>
          <a:lstStyle/>
          <a:p>
            <a:pPr algn="l"/>
            <a:fld id="{FD44707B-D922-47D5-BD24-D96E91B70543}" type="slidenum">
              <a:rPr lang="en-US" sz="900">
                <a:solidFill>
                  <a:prstClr val="white"/>
                </a:solidFill>
              </a:rPr>
              <a:pPr algn="l"/>
              <a:t>74</a:t>
            </a:fld>
            <a:r>
              <a:rPr lang="en-US" sz="900" dirty="0"/>
              <a:t>	</a:t>
            </a:r>
          </a:p>
        </p:txBody>
      </p:sp>
      <p:pic>
        <p:nvPicPr>
          <p:cNvPr id="67" name="Picture 6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32158" y="6399609"/>
            <a:ext cx="557893" cy="439341"/>
          </a:xfrm>
          <a:prstGeom prst="rect">
            <a:avLst/>
          </a:prstGeom>
        </p:spPr>
      </p:pic>
      <p:pic>
        <p:nvPicPr>
          <p:cNvPr id="71" name="Picture 7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77" name="Picture 7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532710" y="237752"/>
            <a:ext cx="428986" cy="981239"/>
          </a:xfrm>
          <a:prstGeom prst="rect">
            <a:avLst/>
          </a:prstGeom>
        </p:spPr>
      </p:pic>
      <p:pic>
        <p:nvPicPr>
          <p:cNvPr id="78" name="Picture 2" descr="C:\Users\mainscow\Desktop\HP Logos\HP_S_1C_PMS_2925.jpg"/>
          <p:cNvPicPr>
            <a:picLocks noChangeAspect="1" noChangeArrowheads="1"/>
          </p:cNvPicPr>
          <p:nvPr/>
        </p:nvPicPr>
        <p:blipFill>
          <a:blip r:embed="rId8"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sp>
        <p:nvSpPr>
          <p:cNvPr id="79" name="TextBox 78"/>
          <p:cNvSpPr txBox="1"/>
          <p:nvPr/>
        </p:nvSpPr>
        <p:spPr>
          <a:xfrm>
            <a:off x="360742" y="6425762"/>
            <a:ext cx="2587751" cy="380037"/>
          </a:xfrm>
          <a:prstGeom prst="rect">
            <a:avLst/>
          </a:prstGeom>
          <a:solidFill>
            <a:srgbClr val="00B050"/>
          </a:solidFill>
        </p:spPr>
        <p:txBody>
          <a:bodyPr wrap="square" lIns="45687" tIns="45687" rIns="45687" bIns="45687" rtlCol="0">
            <a:spAutoFit/>
          </a:bodyPr>
          <a:lstStyle/>
          <a:p>
            <a:pPr algn="ctr" defTabSz="913796">
              <a:lnSpc>
                <a:spcPct val="110000"/>
              </a:lnSpc>
            </a:pPr>
            <a:r>
              <a:rPr lang="en-US" dirty="0">
                <a:solidFill>
                  <a:srgbClr val="FFFFFF"/>
                </a:solidFill>
                <a:latin typeface="Neo Sans Intel" pitchFamily="34" charset="0"/>
                <a:cs typeface="Verdana"/>
              </a:rPr>
              <a:t>Threat Management</a:t>
            </a:r>
          </a:p>
        </p:txBody>
      </p:sp>
    </p:spTree>
    <p:extLst>
      <p:ext uri="{BB962C8B-B14F-4D97-AF65-F5344CB8AC3E}">
        <p14:creationId xmlns:p14="http://schemas.microsoft.com/office/powerpoint/2010/main" val="204661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8" name="Title 1"/>
          <p:cNvSpPr>
            <a:spLocks noGrp="1"/>
          </p:cNvSpPr>
          <p:nvPr>
            <p:ph type="title"/>
          </p:nvPr>
        </p:nvSpPr>
        <p:spPr>
          <a:xfrm>
            <a:off x="228600" y="228600"/>
            <a:ext cx="9144000" cy="889000"/>
          </a:xfrm>
        </p:spPr>
        <p:txBody>
          <a:bodyPr>
            <a:normAutofit/>
          </a:bodyPr>
          <a:lstStyle/>
          <a:p>
            <a:r>
              <a:rPr lang="en-US" sz="3000" dirty="0" smtClean="0"/>
              <a:t>Desktop Virtualization Delivery</a:t>
            </a:r>
            <a:endParaRPr lang="en-US" sz="3000" i="1" dirty="0" smtClean="0">
              <a:solidFill>
                <a:schemeClr val="tx1"/>
              </a:solidFill>
            </a:endParaRPr>
          </a:p>
        </p:txBody>
      </p:sp>
      <p:grpSp>
        <p:nvGrpSpPr>
          <p:cNvPr id="2" name="Group 62"/>
          <p:cNvGrpSpPr/>
          <p:nvPr/>
        </p:nvGrpSpPr>
        <p:grpSpPr>
          <a:xfrm>
            <a:off x="7091613" y="680113"/>
            <a:ext cx="1628365" cy="4138783"/>
            <a:chOff x="7064786" y="1028639"/>
            <a:chExt cx="1628365" cy="4138783"/>
          </a:xfrm>
        </p:grpSpPr>
        <p:sp>
          <p:nvSpPr>
            <p:cNvPr id="72" name="Rounded Rectangle 71"/>
            <p:cNvSpPr/>
            <p:nvPr/>
          </p:nvSpPr>
          <p:spPr>
            <a:xfrm>
              <a:off x="7064786" y="1028639"/>
              <a:ext cx="1628362" cy="4138783"/>
            </a:xfrm>
            <a:prstGeom prst="roundRect">
              <a:avLst>
                <a:gd name="adj" fmla="val 6838"/>
              </a:avLst>
            </a:prstGeom>
            <a:gradFill flip="none" rotWithShape="1">
              <a:gsLst>
                <a:gs pos="0">
                  <a:schemeClr val="accent2">
                    <a:lumMod val="75000"/>
                    <a:alpha val="80000"/>
                  </a:schemeClr>
                </a:gs>
                <a:gs pos="9000">
                  <a:schemeClr val="accent2">
                    <a:alpha val="80000"/>
                  </a:schemeClr>
                </a:gs>
                <a:gs pos="15000">
                  <a:schemeClr val="accent2">
                    <a:alpha val="80000"/>
                  </a:schemeClr>
                </a:gs>
                <a:gs pos="40000">
                  <a:schemeClr val="accent2">
                    <a:lumMod val="40000"/>
                    <a:lumOff val="60000"/>
                    <a:alpha val="80000"/>
                  </a:schemeClr>
                </a:gs>
                <a:gs pos="76000">
                  <a:schemeClr val="accent2">
                    <a:lumMod val="40000"/>
                    <a:lumOff val="60000"/>
                    <a:alpha val="80000"/>
                  </a:schemeClr>
                </a:gs>
                <a:gs pos="100000">
                  <a:schemeClr val="accent2">
                    <a:alpha val="80000"/>
                  </a:schemeClr>
                </a:gs>
              </a:gsLst>
              <a:lin ang="17400000" scaled="0"/>
              <a:tileRect/>
            </a:gradFill>
            <a:ln w="25400" cap="flat" cmpd="sng" algn="ctr">
              <a:noFill/>
              <a:prstDash val="solid"/>
            </a:ln>
            <a:effectLst>
              <a:outerShdw blurRad="254000" sx="104000" sy="104000" algn="ctr" rotWithShape="0">
                <a:schemeClr val="accent2">
                  <a:alpha val="40000"/>
                </a:schemeClr>
              </a:outerShdw>
            </a:effectLst>
            <a:scene3d>
              <a:camera prst="orthographicFront">
                <a:rot lat="0" lon="0" rev="0"/>
              </a:camera>
              <a:lightRig rig="contrasting" dir="t"/>
            </a:scene3d>
            <a:sp3d prstMaterial="translucentPowder">
              <a:bevelT h="63500"/>
            </a:sp3d>
          </p:spPr>
          <p:txBody>
            <a:bodyPr rtlCol="0" anchor="t" anchorCtr="0"/>
            <a:lstStyle/>
            <a:p>
              <a:pPr algn="ctr" rtl="0">
                <a:defRPr/>
              </a:pPr>
              <a:endParaRPr lang="en-US" sz="1200">
                <a:solidFill>
                  <a:srgbClr val="FDB605"/>
                </a:solidFill>
                <a:latin typeface="Neo Sans Intel"/>
                <a:ea typeface="+mn-ea"/>
                <a:cs typeface="Arial" charset="0"/>
              </a:endParaRPr>
            </a:p>
          </p:txBody>
        </p:sp>
        <p:sp>
          <p:nvSpPr>
            <p:cNvPr id="73" name="Rounded Rectangle 72"/>
            <p:cNvSpPr/>
            <p:nvPr/>
          </p:nvSpPr>
          <p:spPr>
            <a:xfrm>
              <a:off x="7064786" y="1028639"/>
              <a:ext cx="1628365" cy="4138783"/>
            </a:xfrm>
            <a:prstGeom prst="roundRect">
              <a:avLst>
                <a:gd name="adj" fmla="val 7730"/>
              </a:avLst>
            </a:prstGeom>
            <a:solidFill>
              <a:schemeClr val="accent2">
                <a:alpha val="10000"/>
              </a:schemeClr>
            </a:solidFill>
            <a:ln w="25400" cap="flat" cmpd="sng" algn="ctr">
              <a:noFill/>
              <a:prstDash val="solid"/>
            </a:ln>
            <a:effectLst>
              <a:outerShdw blurRad="254000" sx="104000" sy="104000" algn="ctr" rotWithShape="0">
                <a:srgbClr val="2EA5D5">
                  <a:alpha val="40000"/>
                </a:srgbClr>
              </a:outerShdw>
            </a:effectLst>
            <a:scene3d>
              <a:camera prst="orthographicFront">
                <a:rot lat="0" lon="0" rev="0"/>
              </a:camera>
              <a:lightRig rig="contrasting" dir="t"/>
            </a:scene3d>
            <a:sp3d prstMaterial="clear">
              <a:bevelT h="63500"/>
            </a:sp3d>
          </p:spPr>
          <p:txBody>
            <a:bodyPr rtlCol="0" anchor="t" anchorCtr="0"/>
            <a:lstStyle/>
            <a:p>
              <a:pPr algn="ctr" rtl="0">
                <a:defRPr/>
              </a:pPr>
              <a:endParaRPr lang="en-US" sz="1200">
                <a:solidFill>
                  <a:srgbClr val="FDB605"/>
                </a:solidFill>
                <a:latin typeface="Neo Sans Intel"/>
                <a:ea typeface="+mn-ea"/>
                <a:cs typeface="Arial" charset="0"/>
              </a:endParaRPr>
            </a:p>
          </p:txBody>
        </p:sp>
        <p:sp>
          <p:nvSpPr>
            <p:cNvPr id="74" name="Round Same Side Corner Rectangle 73"/>
            <p:cNvSpPr/>
            <p:nvPr/>
          </p:nvSpPr>
          <p:spPr>
            <a:xfrm>
              <a:off x="7064786" y="1028639"/>
              <a:ext cx="1628362" cy="800159"/>
            </a:xfrm>
            <a:prstGeom prst="round2SameRect">
              <a:avLst>
                <a:gd name="adj1" fmla="val 15451"/>
                <a:gd name="adj2" fmla="val 0"/>
              </a:avLst>
            </a:prstGeom>
            <a:gradFill flip="none" rotWithShape="1">
              <a:gsLst>
                <a:gs pos="0">
                  <a:srgbClr val="0860A8">
                    <a:lumMod val="50000"/>
                    <a:alpha val="85000"/>
                  </a:srgbClr>
                </a:gs>
                <a:gs pos="50000">
                  <a:srgbClr val="0860A8">
                    <a:alpha val="70000"/>
                  </a:srgbClr>
                </a:gs>
                <a:gs pos="100000">
                  <a:srgbClr val="2EA5D5">
                    <a:shade val="100000"/>
                    <a:satMod val="115000"/>
                    <a:alpha val="55000"/>
                  </a:srgbClr>
                </a:gs>
              </a:gsLst>
              <a:lin ang="4200000" scaled="0"/>
              <a:tileRect/>
            </a:gradFill>
            <a:ln w="25400" cap="flat" cmpd="sng" algn="ctr">
              <a:noFill/>
              <a:prstDash val="solid"/>
            </a:ln>
            <a:effectLst>
              <a:outerShdw blurRad="254000" sx="104000" sy="104000" algn="ctr" rotWithShape="0">
                <a:srgbClr val="2EA5D5">
                  <a:alpha val="40000"/>
                </a:srgbClr>
              </a:outerShdw>
            </a:effectLst>
            <a:scene3d>
              <a:camera prst="orthographicFront">
                <a:rot lat="0" lon="0" rev="0"/>
              </a:camera>
              <a:lightRig rig="contrasting" dir="t"/>
            </a:scene3d>
            <a:sp3d prstMaterial="powder"/>
          </p:spPr>
          <p:txBody>
            <a:bodyPr rtlCol="0" anchor="ctr" anchorCtr="0"/>
            <a:lstStyle/>
            <a:p>
              <a:pPr algn="ctr" rtl="0">
                <a:defRPr/>
              </a:pPr>
              <a:r>
                <a:rPr lang="en-US" sz="1400" b="1" dirty="0">
                  <a:solidFill>
                    <a:srgbClr val="FFFFFF"/>
                  </a:solidFill>
                  <a:latin typeface="Verdana"/>
                  <a:ea typeface="+mn-ea"/>
                  <a:cs typeface="Arial" charset="0"/>
                </a:rPr>
                <a:t>Terminal </a:t>
              </a:r>
              <a:r>
                <a:rPr lang="en-US" sz="1400" b="1" dirty="0" smtClean="0">
                  <a:solidFill>
                    <a:srgbClr val="FFFFFF"/>
                  </a:solidFill>
                  <a:latin typeface="Verdana"/>
                  <a:ea typeface="+mn-ea"/>
                  <a:cs typeface="Arial" charset="0"/>
                </a:rPr>
                <a:t>Services (TS)</a:t>
              </a:r>
              <a:endParaRPr lang="en-US" sz="1400" b="1" dirty="0">
                <a:solidFill>
                  <a:srgbClr val="FFFFFF"/>
                </a:solidFill>
                <a:latin typeface="Verdana"/>
                <a:ea typeface="+mn-ea"/>
                <a:cs typeface="Arial" charset="0"/>
              </a:endParaRPr>
            </a:p>
          </p:txBody>
        </p:sp>
        <p:sp>
          <p:nvSpPr>
            <p:cNvPr id="71" name="TextBox 70"/>
            <p:cNvSpPr txBox="1"/>
            <p:nvPr/>
          </p:nvSpPr>
          <p:spPr>
            <a:xfrm>
              <a:off x="7064789" y="3095061"/>
              <a:ext cx="1628361" cy="2072361"/>
            </a:xfrm>
            <a:prstGeom prst="rect">
              <a:avLst/>
            </a:prstGeom>
            <a:noFill/>
          </p:spPr>
          <p:txBody>
            <a:bodyPr wrap="square" rtlCol="0">
              <a:noAutofit/>
            </a:bodyPr>
            <a:lstStyle/>
            <a:p>
              <a:pPr indent="-117475" fontAlgn="base">
                <a:spcBef>
                  <a:spcPct val="0"/>
                </a:spcBef>
                <a:spcAft>
                  <a:spcPts val="600"/>
                </a:spcAft>
              </a:pPr>
              <a:r>
                <a:rPr lang="en-US" sz="1200" dirty="0" smtClean="0"/>
                <a:t>All computation is done centrally on the server and all data is stored in a data center. Nothing is executed or persistent on the client. </a:t>
              </a:r>
            </a:p>
          </p:txBody>
        </p:sp>
        <p:pic>
          <p:nvPicPr>
            <p:cNvPr id="38" name="Picture 37" descr="workstation pc.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7325244" y="2010769"/>
              <a:ext cx="1014413" cy="1012825"/>
            </a:xfrm>
            <a:prstGeom prst="rect">
              <a:avLst/>
            </a:prstGeom>
            <a:noFill/>
            <a:ln>
              <a:noFill/>
            </a:ln>
            <a:effectLst>
              <a:outerShdw blurRad="50800" dist="38100" dir="2700000" algn="tl" rotWithShape="0">
                <a:prstClr val="black">
                  <a:alpha val="40000"/>
                </a:prstClr>
              </a:outerShdw>
            </a:effectLst>
          </p:spPr>
        </p:pic>
      </p:grpSp>
      <p:grpSp>
        <p:nvGrpSpPr>
          <p:cNvPr id="3" name="Group 91"/>
          <p:cNvGrpSpPr/>
          <p:nvPr/>
        </p:nvGrpSpPr>
        <p:grpSpPr>
          <a:xfrm>
            <a:off x="5439317" y="680111"/>
            <a:ext cx="1628367" cy="4178134"/>
            <a:chOff x="5412490" y="1028637"/>
            <a:chExt cx="1628367" cy="4178134"/>
          </a:xfrm>
        </p:grpSpPr>
        <p:grpSp>
          <p:nvGrpSpPr>
            <p:cNvPr id="4" name="Group 166"/>
            <p:cNvGrpSpPr/>
            <p:nvPr/>
          </p:nvGrpSpPr>
          <p:grpSpPr>
            <a:xfrm>
              <a:off x="5412490" y="1028637"/>
              <a:ext cx="1628367" cy="4178134"/>
              <a:chOff x="-2249785" y="1375458"/>
              <a:chExt cx="2075443" cy="842275"/>
            </a:xfrm>
          </p:grpSpPr>
          <p:grpSp>
            <p:nvGrpSpPr>
              <p:cNvPr id="5" name="Group 99"/>
              <p:cNvGrpSpPr/>
              <p:nvPr/>
            </p:nvGrpSpPr>
            <p:grpSpPr>
              <a:xfrm>
                <a:off x="-2249785" y="1375458"/>
                <a:ext cx="2075441" cy="834342"/>
                <a:chOff x="-2837437" y="1935124"/>
                <a:chExt cx="1255619" cy="1447800"/>
              </a:xfrm>
            </p:grpSpPr>
            <p:sp>
              <p:nvSpPr>
                <p:cNvPr id="60" name="Rounded Rectangle 59"/>
                <p:cNvSpPr/>
                <p:nvPr/>
              </p:nvSpPr>
              <p:spPr>
                <a:xfrm>
                  <a:off x="-2837437" y="1935124"/>
                  <a:ext cx="1255617" cy="1447800"/>
                </a:xfrm>
                <a:prstGeom prst="roundRect">
                  <a:avLst>
                    <a:gd name="adj" fmla="val 6838"/>
                  </a:avLst>
                </a:prstGeom>
                <a:gradFill flip="none" rotWithShape="1">
                  <a:gsLst>
                    <a:gs pos="0">
                      <a:srgbClr val="2EA5D5">
                        <a:lumMod val="50000"/>
                        <a:alpha val="70000"/>
                      </a:srgbClr>
                    </a:gs>
                    <a:gs pos="9000">
                      <a:srgbClr val="2EA5D5">
                        <a:lumMod val="75000"/>
                        <a:alpha val="70000"/>
                      </a:srgbClr>
                    </a:gs>
                    <a:gs pos="15000">
                      <a:srgbClr val="2EA5D5">
                        <a:alpha val="70000"/>
                      </a:srgbClr>
                    </a:gs>
                    <a:gs pos="40000">
                      <a:srgbClr val="FFFFFF">
                        <a:alpha val="70000"/>
                      </a:srgbClr>
                    </a:gs>
                    <a:gs pos="76000">
                      <a:srgbClr val="2EA5D5">
                        <a:lumMod val="20000"/>
                        <a:lumOff val="80000"/>
                        <a:alpha val="70000"/>
                      </a:srgbClr>
                    </a:gs>
                    <a:gs pos="100000">
                      <a:srgbClr val="2EA5D5">
                        <a:alpha val="35000"/>
                      </a:srgbClr>
                    </a:gs>
                  </a:gsLst>
                  <a:lin ang="17400000" scaled="0"/>
                  <a:tileRect/>
                </a:gradFill>
                <a:ln w="25400" cap="flat" cmpd="sng" algn="ctr">
                  <a:noFill/>
                  <a:prstDash val="solid"/>
                </a:ln>
                <a:effectLst>
                  <a:outerShdw blurRad="254000" sx="104000" sy="104000" algn="ctr" rotWithShape="0">
                    <a:srgbClr val="FFFFFF">
                      <a:alpha val="40000"/>
                    </a:srgbClr>
                  </a:outerShdw>
                </a:effectLst>
                <a:scene3d>
                  <a:camera prst="orthographicFront">
                    <a:rot lat="0" lon="0" rev="0"/>
                  </a:camera>
                  <a:lightRig rig="contrasting" dir="t"/>
                </a:scene3d>
                <a:sp3d prstMaterial="translucentPowder">
                  <a:bevelT h="63500"/>
                </a:sp3d>
              </p:spPr>
              <p:txBody>
                <a:bodyPr rtlCol="0" anchor="t" anchorCtr="0"/>
                <a:lstStyle/>
                <a:p>
                  <a:pPr algn="ctr" rtl="0">
                    <a:defRPr/>
                  </a:pPr>
                  <a:endParaRPr lang="en-US" sz="1200">
                    <a:solidFill>
                      <a:srgbClr val="FDB605"/>
                    </a:solidFill>
                    <a:latin typeface="Neo Sans Intel"/>
                    <a:ea typeface="+mn-ea"/>
                    <a:cs typeface="Arial" charset="0"/>
                  </a:endParaRPr>
                </a:p>
              </p:txBody>
            </p:sp>
            <p:sp>
              <p:nvSpPr>
                <p:cNvPr id="61" name="Rounded Rectangle 60"/>
                <p:cNvSpPr/>
                <p:nvPr/>
              </p:nvSpPr>
              <p:spPr>
                <a:xfrm>
                  <a:off x="-2837437" y="1935124"/>
                  <a:ext cx="1255619" cy="1447800"/>
                </a:xfrm>
                <a:prstGeom prst="roundRect">
                  <a:avLst>
                    <a:gd name="adj" fmla="val 7730"/>
                  </a:avLst>
                </a:prstGeom>
                <a:solidFill>
                  <a:srgbClr val="D8D8D8">
                    <a:alpha val="38000"/>
                  </a:srgbClr>
                </a:solidFill>
                <a:ln w="25400" cap="flat" cmpd="sng" algn="ctr">
                  <a:noFill/>
                  <a:prstDash val="solid"/>
                </a:ln>
                <a:effectLst>
                  <a:outerShdw blurRad="254000" sx="104000" sy="104000" algn="ctr" rotWithShape="0">
                    <a:srgbClr val="2EA5D5">
                      <a:alpha val="40000"/>
                    </a:srgbClr>
                  </a:outerShdw>
                </a:effectLst>
                <a:scene3d>
                  <a:camera prst="orthographicFront">
                    <a:rot lat="0" lon="0" rev="0"/>
                  </a:camera>
                  <a:lightRig rig="contrasting" dir="t"/>
                </a:scene3d>
                <a:sp3d prstMaterial="clear">
                  <a:bevelT h="63500"/>
                </a:sp3d>
              </p:spPr>
              <p:txBody>
                <a:bodyPr rtlCol="0" anchor="t" anchorCtr="0"/>
                <a:lstStyle/>
                <a:p>
                  <a:pPr algn="ctr" rtl="0">
                    <a:defRPr/>
                  </a:pPr>
                  <a:endParaRPr lang="en-US" sz="1200">
                    <a:solidFill>
                      <a:srgbClr val="FDB605"/>
                    </a:solidFill>
                    <a:latin typeface="Neo Sans Intel"/>
                    <a:ea typeface="+mn-ea"/>
                    <a:cs typeface="Arial" charset="0"/>
                  </a:endParaRPr>
                </a:p>
              </p:txBody>
            </p:sp>
            <p:sp>
              <p:nvSpPr>
                <p:cNvPr id="62" name="Round Same Side Corner Rectangle 61"/>
                <p:cNvSpPr/>
                <p:nvPr/>
              </p:nvSpPr>
              <p:spPr>
                <a:xfrm>
                  <a:off x="-2837435" y="1935124"/>
                  <a:ext cx="1255617" cy="279906"/>
                </a:xfrm>
                <a:prstGeom prst="round2SameRect">
                  <a:avLst>
                    <a:gd name="adj1" fmla="val 15451"/>
                    <a:gd name="adj2" fmla="val 0"/>
                  </a:avLst>
                </a:prstGeom>
                <a:gradFill flip="none" rotWithShape="1">
                  <a:gsLst>
                    <a:gs pos="0">
                      <a:srgbClr val="0860A8">
                        <a:lumMod val="50000"/>
                        <a:alpha val="85000"/>
                      </a:srgbClr>
                    </a:gs>
                    <a:gs pos="50000">
                      <a:srgbClr val="0860A8">
                        <a:alpha val="70000"/>
                      </a:srgbClr>
                    </a:gs>
                    <a:gs pos="100000">
                      <a:srgbClr val="2EA5D5">
                        <a:shade val="100000"/>
                        <a:satMod val="115000"/>
                        <a:alpha val="55000"/>
                      </a:srgbClr>
                    </a:gs>
                  </a:gsLst>
                  <a:lin ang="4200000" scaled="0"/>
                  <a:tileRect/>
                </a:gradFill>
                <a:ln w="25400" cap="flat" cmpd="sng" algn="ctr">
                  <a:noFill/>
                  <a:prstDash val="solid"/>
                </a:ln>
                <a:effectLst>
                  <a:outerShdw blurRad="254000" sx="104000" sy="104000" algn="ctr" rotWithShape="0">
                    <a:srgbClr val="2EA5D5">
                      <a:alpha val="40000"/>
                    </a:srgbClr>
                  </a:outerShdw>
                </a:effectLst>
                <a:scene3d>
                  <a:camera prst="orthographicFront">
                    <a:rot lat="0" lon="0" rev="0"/>
                  </a:camera>
                  <a:lightRig rig="contrasting" dir="t"/>
                </a:scene3d>
                <a:sp3d prstMaterial="powder"/>
              </p:spPr>
              <p:txBody>
                <a:bodyPr rtlCol="0" anchor="ctr" anchorCtr="0"/>
                <a:lstStyle/>
                <a:p>
                  <a:pPr algn="ctr" rtl="0">
                    <a:defRPr/>
                  </a:pPr>
                  <a:r>
                    <a:rPr lang="en-US" sz="1400" b="1" dirty="0">
                      <a:solidFill>
                        <a:srgbClr val="FFFFFF"/>
                      </a:solidFill>
                      <a:latin typeface="Verdana"/>
                      <a:ea typeface="+mn-ea"/>
                      <a:cs typeface="Arial" charset="0"/>
                    </a:rPr>
                    <a:t>Virtual Hosted </a:t>
                  </a:r>
                  <a:r>
                    <a:rPr lang="en-US" sz="1400" b="1" dirty="0" smtClean="0">
                      <a:solidFill>
                        <a:srgbClr val="FFFFFF"/>
                      </a:solidFill>
                      <a:latin typeface="Verdana"/>
                      <a:ea typeface="+mn-ea"/>
                      <a:cs typeface="Arial" charset="0"/>
                    </a:rPr>
                    <a:t>Desktop</a:t>
                  </a:r>
                  <a:endParaRPr lang="en-US" sz="1400" b="1" dirty="0">
                    <a:solidFill>
                      <a:srgbClr val="FFFFFF"/>
                    </a:solidFill>
                    <a:latin typeface="Verdana"/>
                    <a:ea typeface="+mn-ea"/>
                    <a:cs typeface="Arial" charset="0"/>
                  </a:endParaRPr>
                </a:p>
              </p:txBody>
            </p:sp>
          </p:grpSp>
          <p:sp>
            <p:nvSpPr>
              <p:cNvPr id="59" name="TextBox 58"/>
              <p:cNvSpPr txBox="1"/>
              <p:nvPr/>
            </p:nvSpPr>
            <p:spPr>
              <a:xfrm>
                <a:off x="-2249777" y="1792031"/>
                <a:ext cx="2075435" cy="425702"/>
              </a:xfrm>
              <a:prstGeom prst="rect">
                <a:avLst/>
              </a:prstGeom>
              <a:noFill/>
            </p:spPr>
            <p:txBody>
              <a:bodyPr wrap="square" rtlCol="0">
                <a:noAutofit/>
              </a:bodyPr>
              <a:lstStyle/>
              <a:p>
                <a:r>
                  <a:rPr lang="en-US" sz="1200" dirty="0" smtClean="0"/>
                  <a:t>VHD/VDI is similar to TS in that all computation and storage are centralized. Users have their own complete virtual machine and customized OS, applications, and settings. </a:t>
                </a:r>
              </a:p>
            </p:txBody>
          </p:sp>
        </p:grpSp>
        <p:pic>
          <p:nvPicPr>
            <p:cNvPr id="51" name="Picture 50" descr="Untitled-4.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70023" y="1922940"/>
              <a:ext cx="1276350" cy="1266825"/>
            </a:xfrm>
            <a:prstGeom prst="rect">
              <a:avLst/>
            </a:prstGeom>
          </p:spPr>
        </p:pic>
      </p:grpSp>
      <p:grpSp>
        <p:nvGrpSpPr>
          <p:cNvPr id="6" name="Group 94"/>
          <p:cNvGrpSpPr/>
          <p:nvPr/>
        </p:nvGrpSpPr>
        <p:grpSpPr>
          <a:xfrm>
            <a:off x="482441" y="680113"/>
            <a:ext cx="1628367" cy="4138783"/>
            <a:chOff x="455614" y="1028639"/>
            <a:chExt cx="1628367" cy="4138783"/>
          </a:xfrm>
        </p:grpSpPr>
        <p:grpSp>
          <p:nvGrpSpPr>
            <p:cNvPr id="7" name="Group 166"/>
            <p:cNvGrpSpPr/>
            <p:nvPr/>
          </p:nvGrpSpPr>
          <p:grpSpPr>
            <a:xfrm>
              <a:off x="455614" y="1028639"/>
              <a:ext cx="1628367" cy="4138783"/>
              <a:chOff x="-2249785" y="1375458"/>
              <a:chExt cx="2075443" cy="834342"/>
            </a:xfrm>
          </p:grpSpPr>
          <p:grpSp>
            <p:nvGrpSpPr>
              <p:cNvPr id="8" name="Group 99"/>
              <p:cNvGrpSpPr/>
              <p:nvPr/>
            </p:nvGrpSpPr>
            <p:grpSpPr>
              <a:xfrm>
                <a:off x="-2249785" y="1375458"/>
                <a:ext cx="2075441" cy="834342"/>
                <a:chOff x="-2837437" y="1935124"/>
                <a:chExt cx="1255619" cy="1447800"/>
              </a:xfrm>
            </p:grpSpPr>
            <p:sp>
              <p:nvSpPr>
                <p:cNvPr id="48" name="Rounded Rectangle 47"/>
                <p:cNvSpPr/>
                <p:nvPr/>
              </p:nvSpPr>
              <p:spPr>
                <a:xfrm>
                  <a:off x="-2837437" y="1935124"/>
                  <a:ext cx="1255617" cy="1447800"/>
                </a:xfrm>
                <a:prstGeom prst="roundRect">
                  <a:avLst>
                    <a:gd name="adj" fmla="val 6838"/>
                  </a:avLst>
                </a:prstGeom>
                <a:gradFill flip="none" rotWithShape="1">
                  <a:gsLst>
                    <a:gs pos="0">
                      <a:srgbClr val="2EA5D5">
                        <a:lumMod val="50000"/>
                        <a:alpha val="70000"/>
                      </a:srgbClr>
                    </a:gs>
                    <a:gs pos="9000">
                      <a:srgbClr val="2EA5D5">
                        <a:lumMod val="75000"/>
                        <a:alpha val="70000"/>
                      </a:srgbClr>
                    </a:gs>
                    <a:gs pos="15000">
                      <a:srgbClr val="2EA5D5">
                        <a:alpha val="70000"/>
                      </a:srgbClr>
                    </a:gs>
                    <a:gs pos="40000">
                      <a:srgbClr val="FFFFFF">
                        <a:alpha val="70000"/>
                      </a:srgbClr>
                    </a:gs>
                    <a:gs pos="76000">
                      <a:srgbClr val="2EA5D5">
                        <a:lumMod val="20000"/>
                        <a:lumOff val="80000"/>
                        <a:alpha val="70000"/>
                      </a:srgbClr>
                    </a:gs>
                    <a:gs pos="100000">
                      <a:srgbClr val="2EA5D5">
                        <a:alpha val="35000"/>
                      </a:srgbClr>
                    </a:gs>
                  </a:gsLst>
                  <a:lin ang="17400000" scaled="0"/>
                  <a:tileRect/>
                </a:gradFill>
                <a:ln w="25400" cap="flat" cmpd="sng" algn="ctr">
                  <a:noFill/>
                  <a:prstDash val="solid"/>
                </a:ln>
                <a:effectLst>
                  <a:outerShdw blurRad="254000" sx="104000" sy="104000" algn="ctr" rotWithShape="0">
                    <a:srgbClr val="FFFFFF">
                      <a:alpha val="40000"/>
                    </a:srgbClr>
                  </a:outerShdw>
                </a:effectLst>
                <a:scene3d>
                  <a:camera prst="orthographicFront">
                    <a:rot lat="0" lon="0" rev="0"/>
                  </a:camera>
                  <a:lightRig rig="contrasting" dir="t"/>
                </a:scene3d>
                <a:sp3d prstMaterial="translucentPowder">
                  <a:bevelT h="63500"/>
                </a:sp3d>
              </p:spPr>
              <p:txBody>
                <a:bodyPr rtlCol="0" anchor="t" anchorCtr="0"/>
                <a:lstStyle/>
                <a:p>
                  <a:pPr algn="ctr" rtl="0">
                    <a:defRPr/>
                  </a:pPr>
                  <a:endParaRPr lang="en-US" sz="1200">
                    <a:solidFill>
                      <a:srgbClr val="FDB605"/>
                    </a:solidFill>
                    <a:latin typeface="Neo Sans Intel"/>
                    <a:ea typeface="+mn-ea"/>
                    <a:cs typeface="Arial" charset="0"/>
                  </a:endParaRPr>
                </a:p>
              </p:txBody>
            </p:sp>
            <p:sp>
              <p:nvSpPr>
                <p:cNvPr id="49" name="Rounded Rectangle 48"/>
                <p:cNvSpPr/>
                <p:nvPr/>
              </p:nvSpPr>
              <p:spPr>
                <a:xfrm>
                  <a:off x="-2837437" y="1935124"/>
                  <a:ext cx="1255618" cy="1447800"/>
                </a:xfrm>
                <a:prstGeom prst="roundRect">
                  <a:avLst>
                    <a:gd name="adj" fmla="val 7730"/>
                  </a:avLst>
                </a:prstGeom>
                <a:solidFill>
                  <a:srgbClr val="D8D8D8">
                    <a:alpha val="38000"/>
                  </a:srgbClr>
                </a:solidFill>
                <a:ln w="25400" cap="flat" cmpd="sng" algn="ctr">
                  <a:noFill/>
                  <a:prstDash val="solid"/>
                </a:ln>
                <a:effectLst>
                  <a:outerShdw blurRad="254000" sx="104000" sy="104000" algn="ctr" rotWithShape="0">
                    <a:srgbClr val="2EA5D5">
                      <a:alpha val="40000"/>
                    </a:srgbClr>
                  </a:outerShdw>
                </a:effectLst>
                <a:scene3d>
                  <a:camera prst="orthographicFront">
                    <a:rot lat="0" lon="0" rev="0"/>
                  </a:camera>
                  <a:lightRig rig="contrasting" dir="t"/>
                </a:scene3d>
                <a:sp3d prstMaterial="clear">
                  <a:bevelT h="63500"/>
                </a:sp3d>
              </p:spPr>
              <p:txBody>
                <a:bodyPr rtlCol="0" anchor="t" anchorCtr="0"/>
                <a:lstStyle/>
                <a:p>
                  <a:pPr algn="ctr" rtl="0">
                    <a:defRPr/>
                  </a:pPr>
                  <a:endParaRPr lang="en-US" sz="1200">
                    <a:solidFill>
                      <a:srgbClr val="FDB605"/>
                    </a:solidFill>
                    <a:latin typeface="Neo Sans Intel"/>
                    <a:ea typeface="+mn-ea"/>
                    <a:cs typeface="Arial" charset="0"/>
                  </a:endParaRPr>
                </a:p>
              </p:txBody>
            </p:sp>
            <p:sp>
              <p:nvSpPr>
                <p:cNvPr id="50" name="Round Same Side Corner Rectangle 49"/>
                <p:cNvSpPr/>
                <p:nvPr/>
              </p:nvSpPr>
              <p:spPr>
                <a:xfrm>
                  <a:off x="-2837435" y="1935124"/>
                  <a:ext cx="1255617" cy="279906"/>
                </a:xfrm>
                <a:prstGeom prst="round2SameRect">
                  <a:avLst>
                    <a:gd name="adj1" fmla="val 15451"/>
                    <a:gd name="adj2" fmla="val 0"/>
                  </a:avLst>
                </a:prstGeom>
                <a:gradFill flip="none" rotWithShape="1">
                  <a:gsLst>
                    <a:gs pos="0">
                      <a:srgbClr val="0860A8">
                        <a:lumMod val="50000"/>
                        <a:alpha val="85000"/>
                      </a:srgbClr>
                    </a:gs>
                    <a:gs pos="50000">
                      <a:srgbClr val="0860A8">
                        <a:alpha val="70000"/>
                      </a:srgbClr>
                    </a:gs>
                    <a:gs pos="100000">
                      <a:srgbClr val="2EA5D5">
                        <a:shade val="100000"/>
                        <a:satMod val="115000"/>
                        <a:alpha val="55000"/>
                      </a:srgbClr>
                    </a:gs>
                  </a:gsLst>
                  <a:lin ang="4200000" scaled="0"/>
                  <a:tileRect/>
                </a:gradFill>
                <a:ln w="25400" cap="flat" cmpd="sng" algn="ctr">
                  <a:noFill/>
                  <a:prstDash val="solid"/>
                </a:ln>
                <a:effectLst>
                  <a:outerShdw blurRad="254000" sx="104000" sy="104000" algn="ctr" rotWithShape="0">
                    <a:srgbClr val="2EA5D5">
                      <a:alpha val="40000"/>
                    </a:srgbClr>
                  </a:outerShdw>
                </a:effectLst>
                <a:scene3d>
                  <a:camera prst="orthographicFront">
                    <a:rot lat="0" lon="0" rev="0"/>
                  </a:camera>
                  <a:lightRig rig="contrasting" dir="t"/>
                </a:scene3d>
                <a:sp3d prstMaterial="powder"/>
              </p:spPr>
              <p:txBody>
                <a:bodyPr rtlCol="0" anchor="ctr" anchorCtr="0"/>
                <a:lstStyle/>
                <a:p>
                  <a:pPr algn="ctr" rtl="0">
                    <a:defRPr/>
                  </a:pPr>
                  <a:r>
                    <a:rPr lang="en-US" sz="1400" b="1" dirty="0">
                      <a:solidFill>
                        <a:srgbClr val="FFFFFF"/>
                      </a:solidFill>
                      <a:latin typeface="Verdana"/>
                      <a:ea typeface="+mn-ea"/>
                      <a:cs typeface="Arial" charset="0"/>
                    </a:rPr>
                    <a:t>Virtual Container</a:t>
                  </a:r>
                </a:p>
              </p:txBody>
            </p:sp>
          </p:grpSp>
          <p:sp>
            <p:nvSpPr>
              <p:cNvPr id="47" name="TextBox 46"/>
              <p:cNvSpPr txBox="1"/>
              <p:nvPr/>
            </p:nvSpPr>
            <p:spPr>
              <a:xfrm>
                <a:off x="-2249777" y="1792030"/>
                <a:ext cx="2075435" cy="417770"/>
              </a:xfrm>
              <a:prstGeom prst="rect">
                <a:avLst/>
              </a:prstGeom>
              <a:noFill/>
            </p:spPr>
            <p:txBody>
              <a:bodyPr wrap="square" rtlCol="0">
                <a:noAutofit/>
              </a:bodyPr>
              <a:lstStyle/>
              <a:p>
                <a:r>
                  <a:rPr lang="en-US" sz="1200" dirty="0" smtClean="0"/>
                  <a:t>Unlike a locally installed or streamed OS, the virtual container is abstracted from the platform via a client-based virtual machine manager. </a:t>
                </a:r>
              </a:p>
            </p:txBody>
          </p:sp>
        </p:grpSp>
        <p:pic>
          <p:nvPicPr>
            <p:cNvPr id="85021" name="Picture 6" descr="C:\Users\robbins\AppData\Local\Microsoft\Windows\Temporary Internet Files\Content.IE5\T2IDR26P\MCj04398230000[1].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0030" y="1961271"/>
              <a:ext cx="1118269" cy="1118795"/>
            </a:xfrm>
            <a:prstGeom prst="rect">
              <a:avLst/>
            </a:prstGeom>
            <a:noFill/>
            <a:ln w="9525">
              <a:noFill/>
              <a:miter lim="800000"/>
              <a:headEnd/>
              <a:tailEnd/>
            </a:ln>
          </p:spPr>
        </p:pic>
      </p:grpSp>
      <p:grpSp>
        <p:nvGrpSpPr>
          <p:cNvPr id="9" name="Group 105"/>
          <p:cNvGrpSpPr/>
          <p:nvPr/>
        </p:nvGrpSpPr>
        <p:grpSpPr>
          <a:xfrm>
            <a:off x="2134739" y="680113"/>
            <a:ext cx="1628365" cy="4138783"/>
            <a:chOff x="2107912" y="1028639"/>
            <a:chExt cx="1628365" cy="4138783"/>
          </a:xfrm>
        </p:grpSpPr>
        <p:grpSp>
          <p:nvGrpSpPr>
            <p:cNvPr id="10" name="Group 89"/>
            <p:cNvGrpSpPr/>
            <p:nvPr/>
          </p:nvGrpSpPr>
          <p:grpSpPr>
            <a:xfrm>
              <a:off x="2107912" y="1028639"/>
              <a:ext cx="1628365" cy="4138783"/>
              <a:chOff x="2107912" y="1028639"/>
              <a:chExt cx="1628365" cy="4138783"/>
            </a:xfrm>
          </p:grpSpPr>
          <p:sp>
            <p:nvSpPr>
              <p:cNvPr id="66" name="Rounded Rectangle 65"/>
              <p:cNvSpPr/>
              <p:nvPr/>
            </p:nvSpPr>
            <p:spPr>
              <a:xfrm>
                <a:off x="2107912" y="1028639"/>
                <a:ext cx="1628362" cy="4138783"/>
              </a:xfrm>
              <a:prstGeom prst="roundRect">
                <a:avLst>
                  <a:gd name="adj" fmla="val 6838"/>
                </a:avLst>
              </a:prstGeom>
              <a:gradFill flip="none" rotWithShape="1">
                <a:gsLst>
                  <a:gs pos="0">
                    <a:schemeClr val="accent1">
                      <a:lumMod val="75000"/>
                      <a:alpha val="80000"/>
                    </a:schemeClr>
                  </a:gs>
                  <a:gs pos="9000">
                    <a:schemeClr val="accent1">
                      <a:alpha val="80000"/>
                    </a:schemeClr>
                  </a:gs>
                  <a:gs pos="15000">
                    <a:schemeClr val="accent1">
                      <a:alpha val="80000"/>
                    </a:schemeClr>
                  </a:gs>
                  <a:gs pos="40000">
                    <a:schemeClr val="accent1">
                      <a:lumMod val="60000"/>
                      <a:lumOff val="40000"/>
                      <a:alpha val="80000"/>
                    </a:schemeClr>
                  </a:gs>
                  <a:gs pos="76000">
                    <a:schemeClr val="accent1">
                      <a:lumMod val="60000"/>
                      <a:lumOff val="40000"/>
                      <a:alpha val="80000"/>
                    </a:schemeClr>
                  </a:gs>
                  <a:gs pos="100000">
                    <a:schemeClr val="accent1">
                      <a:alpha val="40000"/>
                    </a:schemeClr>
                  </a:gs>
                </a:gsLst>
                <a:lin ang="17400000" scaled="0"/>
                <a:tileRect/>
              </a:gradFill>
              <a:ln w="25400" cap="flat" cmpd="sng" algn="ctr">
                <a:noFill/>
                <a:prstDash val="solid"/>
              </a:ln>
              <a:effectLst>
                <a:outerShdw blurRad="254000" sx="104000" sy="104000" algn="ctr" rotWithShape="0">
                  <a:srgbClr val="FFFFFF">
                    <a:alpha val="40000"/>
                  </a:srgbClr>
                </a:outerShdw>
              </a:effectLst>
              <a:scene3d>
                <a:camera prst="orthographicFront">
                  <a:rot lat="0" lon="0" rev="0"/>
                </a:camera>
                <a:lightRig rig="contrasting" dir="t"/>
              </a:scene3d>
              <a:sp3d prstMaterial="translucentPowder">
                <a:bevelT h="63500"/>
              </a:sp3d>
            </p:spPr>
            <p:txBody>
              <a:bodyPr rtlCol="0" anchor="t" anchorCtr="0"/>
              <a:lstStyle/>
              <a:p>
                <a:pPr algn="ctr" rtl="0">
                  <a:defRPr/>
                </a:pPr>
                <a:endParaRPr lang="en-US" sz="1200">
                  <a:solidFill>
                    <a:srgbClr val="FDB605"/>
                  </a:solidFill>
                  <a:latin typeface="Neo Sans Intel"/>
                  <a:ea typeface="+mn-ea"/>
                  <a:cs typeface="Arial" charset="0"/>
                </a:endParaRPr>
              </a:p>
            </p:txBody>
          </p:sp>
          <p:sp>
            <p:nvSpPr>
              <p:cNvPr id="67" name="Rounded Rectangle 66"/>
              <p:cNvSpPr/>
              <p:nvPr/>
            </p:nvSpPr>
            <p:spPr>
              <a:xfrm>
                <a:off x="2107912" y="1028639"/>
                <a:ext cx="1628365" cy="4138783"/>
              </a:xfrm>
              <a:prstGeom prst="roundRect">
                <a:avLst>
                  <a:gd name="adj" fmla="val 7730"/>
                </a:avLst>
              </a:prstGeom>
              <a:solidFill>
                <a:schemeClr val="accent1">
                  <a:alpha val="30000"/>
                </a:schemeClr>
              </a:solidFill>
              <a:ln w="25400" cap="flat" cmpd="sng" algn="ctr">
                <a:noFill/>
                <a:prstDash val="solid"/>
              </a:ln>
              <a:effectLst>
                <a:outerShdw blurRad="254000" sx="104000" sy="104000" algn="ctr" rotWithShape="0">
                  <a:schemeClr val="accent1">
                    <a:alpha val="40000"/>
                  </a:schemeClr>
                </a:outerShdw>
              </a:effectLst>
              <a:scene3d>
                <a:camera prst="orthographicFront">
                  <a:rot lat="0" lon="0" rev="0"/>
                </a:camera>
                <a:lightRig rig="contrasting" dir="t"/>
              </a:scene3d>
              <a:sp3d prstMaterial="clear">
                <a:bevelT h="63500"/>
              </a:sp3d>
            </p:spPr>
            <p:txBody>
              <a:bodyPr rtlCol="0" anchor="t" anchorCtr="0"/>
              <a:lstStyle/>
              <a:p>
                <a:pPr algn="ctr" rtl="0">
                  <a:defRPr/>
                </a:pPr>
                <a:endParaRPr lang="en-US" sz="1200">
                  <a:solidFill>
                    <a:srgbClr val="FDB605"/>
                  </a:solidFill>
                  <a:latin typeface="Neo Sans Intel"/>
                  <a:ea typeface="+mn-ea"/>
                  <a:cs typeface="Arial" charset="0"/>
                </a:endParaRPr>
              </a:p>
            </p:txBody>
          </p:sp>
          <p:sp>
            <p:nvSpPr>
              <p:cNvPr id="68" name="Round Same Side Corner Rectangle 67"/>
              <p:cNvSpPr/>
              <p:nvPr/>
            </p:nvSpPr>
            <p:spPr>
              <a:xfrm>
                <a:off x="2107912" y="1028639"/>
                <a:ext cx="1628362" cy="800159"/>
              </a:xfrm>
              <a:prstGeom prst="round2SameRect">
                <a:avLst>
                  <a:gd name="adj1" fmla="val 15451"/>
                  <a:gd name="adj2" fmla="val 0"/>
                </a:avLst>
              </a:prstGeom>
              <a:gradFill flip="none" rotWithShape="1">
                <a:gsLst>
                  <a:gs pos="0">
                    <a:srgbClr val="0860A8">
                      <a:lumMod val="50000"/>
                      <a:alpha val="85000"/>
                    </a:srgbClr>
                  </a:gs>
                  <a:gs pos="50000">
                    <a:srgbClr val="0860A8">
                      <a:alpha val="70000"/>
                    </a:srgbClr>
                  </a:gs>
                  <a:gs pos="100000">
                    <a:srgbClr val="2EA5D5">
                      <a:shade val="100000"/>
                      <a:satMod val="115000"/>
                      <a:alpha val="55000"/>
                    </a:srgbClr>
                  </a:gs>
                </a:gsLst>
                <a:lin ang="4200000" scaled="0"/>
                <a:tileRect/>
              </a:gradFill>
              <a:ln w="25400" cap="flat" cmpd="sng" algn="ctr">
                <a:noFill/>
                <a:prstDash val="solid"/>
              </a:ln>
              <a:effectLst>
                <a:outerShdw blurRad="254000" sx="104000" sy="104000" algn="ctr" rotWithShape="0">
                  <a:srgbClr val="2EA5D5">
                    <a:alpha val="40000"/>
                  </a:srgbClr>
                </a:outerShdw>
              </a:effectLst>
              <a:scene3d>
                <a:camera prst="orthographicFront">
                  <a:rot lat="0" lon="0" rev="0"/>
                </a:camera>
                <a:lightRig rig="contrasting" dir="t"/>
              </a:scene3d>
              <a:sp3d prstMaterial="powder"/>
            </p:spPr>
            <p:txBody>
              <a:bodyPr rtlCol="0" anchor="ctr" anchorCtr="0"/>
              <a:lstStyle/>
              <a:p>
                <a:pPr algn="ctr" rtl="0">
                  <a:defRPr/>
                </a:pPr>
                <a:r>
                  <a:rPr lang="en-US" sz="1400" b="1" dirty="0">
                    <a:solidFill>
                      <a:srgbClr val="FFFFFF"/>
                    </a:solidFill>
                    <a:latin typeface="Verdana"/>
                    <a:ea typeface="+mn-ea"/>
                    <a:cs typeface="Arial" charset="0"/>
                  </a:rPr>
                  <a:t>OS Image Streaming</a:t>
                </a:r>
              </a:p>
            </p:txBody>
          </p:sp>
        </p:grpSp>
        <p:pic>
          <p:nvPicPr>
            <p:cNvPr id="58" name="Picture 12" descr="miscservers7 copy"/>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913017" y="2209800"/>
              <a:ext cx="663369" cy="828218"/>
            </a:xfrm>
            <a:prstGeom prst="rect">
              <a:avLst/>
            </a:prstGeom>
            <a:noFill/>
            <a:effectLst>
              <a:outerShdw blurRad="76200" dir="13500000" sy="23000" kx="1200000" algn="br" rotWithShape="0">
                <a:prstClr val="black">
                  <a:alpha val="20000"/>
                </a:prstClr>
              </a:outerShdw>
            </a:effectLst>
          </p:spPr>
        </p:pic>
        <p:grpSp>
          <p:nvGrpSpPr>
            <p:cNvPr id="11" name="Group 95"/>
            <p:cNvGrpSpPr/>
            <p:nvPr/>
          </p:nvGrpSpPr>
          <p:grpSpPr>
            <a:xfrm>
              <a:off x="2190750" y="2305050"/>
              <a:ext cx="819150" cy="561975"/>
              <a:chOff x="2514600" y="2276475"/>
              <a:chExt cx="819150" cy="561975"/>
            </a:xfrm>
          </p:grpSpPr>
          <p:cxnSp>
            <p:nvCxnSpPr>
              <p:cNvPr id="90" name="Straight Connector 89"/>
              <p:cNvCxnSpPr/>
              <p:nvPr/>
            </p:nvCxnSpPr>
            <p:spPr bwMode="auto">
              <a:xfrm flipV="1">
                <a:off x="2514600" y="2371725"/>
                <a:ext cx="457200" cy="57150"/>
              </a:xfrm>
              <a:prstGeom prst="line">
                <a:avLst/>
              </a:prstGeom>
              <a:solidFill>
                <a:srgbClr val="0860A8"/>
              </a:solidFill>
              <a:ln w="19050" cap="flat" cmpd="sng" algn="ctr">
                <a:solidFill>
                  <a:srgbClr val="FFFFFF">
                    <a:alpha val="50196"/>
                  </a:srgbClr>
                </a:solidFill>
                <a:prstDash val="solid"/>
                <a:round/>
                <a:headEnd type="none" w="med" len="med"/>
                <a:tailEnd type="none" w="med" len="med"/>
              </a:ln>
              <a:effectLst>
                <a:glow rad="63500">
                  <a:schemeClr val="accent3">
                    <a:satMod val="175000"/>
                    <a:alpha val="40000"/>
                  </a:schemeClr>
                </a:glow>
              </a:effectLst>
            </p:spPr>
          </p:cxnSp>
          <p:cxnSp>
            <p:nvCxnSpPr>
              <p:cNvPr id="91" name="Straight Connector 90"/>
              <p:cNvCxnSpPr/>
              <p:nvPr/>
            </p:nvCxnSpPr>
            <p:spPr bwMode="auto">
              <a:xfrm flipV="1">
                <a:off x="2657475" y="2428875"/>
                <a:ext cx="457200" cy="57150"/>
              </a:xfrm>
              <a:prstGeom prst="line">
                <a:avLst/>
              </a:prstGeom>
              <a:solidFill>
                <a:srgbClr val="0860A8"/>
              </a:solidFill>
              <a:ln w="19050" cap="flat" cmpd="sng" algn="ctr">
                <a:solidFill>
                  <a:srgbClr val="FFFFFF">
                    <a:alpha val="50196"/>
                  </a:srgbClr>
                </a:solidFill>
                <a:prstDash val="solid"/>
                <a:round/>
                <a:headEnd type="none" w="med" len="med"/>
                <a:tailEnd type="none" w="med" len="med"/>
              </a:ln>
              <a:effectLst>
                <a:glow rad="63500">
                  <a:schemeClr val="accent3">
                    <a:satMod val="175000"/>
                    <a:alpha val="40000"/>
                  </a:schemeClr>
                </a:glow>
              </a:effectLst>
            </p:spPr>
          </p:cxnSp>
          <p:cxnSp>
            <p:nvCxnSpPr>
              <p:cNvPr id="92" name="Straight Connector 91"/>
              <p:cNvCxnSpPr/>
              <p:nvPr/>
            </p:nvCxnSpPr>
            <p:spPr bwMode="auto">
              <a:xfrm flipV="1">
                <a:off x="2714625" y="2276475"/>
                <a:ext cx="457200" cy="57150"/>
              </a:xfrm>
              <a:prstGeom prst="line">
                <a:avLst/>
              </a:prstGeom>
              <a:solidFill>
                <a:srgbClr val="0860A8"/>
              </a:solidFill>
              <a:ln w="19050" cap="flat" cmpd="sng" algn="ctr">
                <a:solidFill>
                  <a:srgbClr val="FFFFFF">
                    <a:alpha val="50196"/>
                  </a:srgbClr>
                </a:solidFill>
                <a:prstDash val="solid"/>
                <a:round/>
                <a:headEnd type="none" w="med" len="med"/>
                <a:tailEnd type="none" w="med" len="med"/>
              </a:ln>
              <a:effectLst>
                <a:glow rad="63500">
                  <a:schemeClr val="accent3">
                    <a:satMod val="175000"/>
                    <a:alpha val="40000"/>
                  </a:schemeClr>
                </a:glow>
              </a:effectLst>
            </p:spPr>
          </p:cxnSp>
          <p:cxnSp>
            <p:nvCxnSpPr>
              <p:cNvPr id="93" name="Straight Connector 92"/>
              <p:cNvCxnSpPr/>
              <p:nvPr/>
            </p:nvCxnSpPr>
            <p:spPr bwMode="auto">
              <a:xfrm flipV="1">
                <a:off x="2733675" y="2600325"/>
                <a:ext cx="457200" cy="57150"/>
              </a:xfrm>
              <a:prstGeom prst="line">
                <a:avLst/>
              </a:prstGeom>
              <a:solidFill>
                <a:srgbClr val="0860A8"/>
              </a:solidFill>
              <a:ln w="19050" cap="flat" cmpd="sng" algn="ctr">
                <a:solidFill>
                  <a:srgbClr val="FFFFFF">
                    <a:alpha val="50196"/>
                  </a:srgbClr>
                </a:solidFill>
                <a:prstDash val="solid"/>
                <a:round/>
                <a:headEnd type="none" w="med" len="med"/>
                <a:tailEnd type="none" w="med" len="med"/>
              </a:ln>
              <a:effectLst>
                <a:glow rad="63500">
                  <a:schemeClr val="accent3">
                    <a:satMod val="175000"/>
                    <a:alpha val="40000"/>
                  </a:schemeClr>
                </a:glow>
              </a:effectLst>
            </p:spPr>
          </p:cxnSp>
          <p:cxnSp>
            <p:nvCxnSpPr>
              <p:cNvPr id="94" name="Straight Connector 93"/>
              <p:cNvCxnSpPr/>
              <p:nvPr/>
            </p:nvCxnSpPr>
            <p:spPr bwMode="auto">
              <a:xfrm flipV="1">
                <a:off x="2876550" y="2676525"/>
                <a:ext cx="457200" cy="57150"/>
              </a:xfrm>
              <a:prstGeom prst="line">
                <a:avLst/>
              </a:prstGeom>
              <a:solidFill>
                <a:srgbClr val="0860A8"/>
              </a:solidFill>
              <a:ln w="19050" cap="flat" cmpd="sng" algn="ctr">
                <a:solidFill>
                  <a:srgbClr val="FFFFFF">
                    <a:alpha val="50196"/>
                  </a:srgbClr>
                </a:solidFill>
                <a:prstDash val="solid"/>
                <a:round/>
                <a:headEnd type="none" w="med" len="med"/>
                <a:tailEnd type="none" w="med" len="med"/>
              </a:ln>
              <a:effectLst>
                <a:glow rad="63500">
                  <a:schemeClr val="accent3">
                    <a:satMod val="175000"/>
                    <a:alpha val="40000"/>
                  </a:schemeClr>
                </a:glow>
              </a:effectLst>
            </p:spPr>
          </p:cxnSp>
          <p:cxnSp>
            <p:nvCxnSpPr>
              <p:cNvPr id="95" name="Straight Connector 94"/>
              <p:cNvCxnSpPr/>
              <p:nvPr/>
            </p:nvCxnSpPr>
            <p:spPr bwMode="auto">
              <a:xfrm flipV="1">
                <a:off x="2752725" y="2781300"/>
                <a:ext cx="457200" cy="57150"/>
              </a:xfrm>
              <a:prstGeom prst="line">
                <a:avLst/>
              </a:prstGeom>
              <a:solidFill>
                <a:srgbClr val="0860A8"/>
              </a:solidFill>
              <a:ln w="19050" cap="flat" cmpd="sng" algn="ctr">
                <a:solidFill>
                  <a:srgbClr val="FFFFFF">
                    <a:alpha val="50196"/>
                  </a:srgbClr>
                </a:solidFill>
                <a:prstDash val="solid"/>
                <a:round/>
                <a:headEnd type="none" w="med" len="med"/>
                <a:tailEnd type="none" w="med" len="med"/>
              </a:ln>
              <a:effectLst>
                <a:glow rad="63500">
                  <a:schemeClr val="accent3">
                    <a:satMod val="175000"/>
                    <a:alpha val="40000"/>
                  </a:schemeClr>
                </a:glow>
              </a:effectLst>
            </p:spPr>
          </p:cxnSp>
        </p:grpSp>
        <p:grpSp>
          <p:nvGrpSpPr>
            <p:cNvPr id="12" name="Group 87"/>
            <p:cNvGrpSpPr/>
            <p:nvPr/>
          </p:nvGrpSpPr>
          <p:grpSpPr>
            <a:xfrm>
              <a:off x="2195437" y="2286000"/>
              <a:ext cx="754138" cy="634549"/>
              <a:chOff x="1959220" y="2035174"/>
              <a:chExt cx="1052890" cy="885925"/>
            </a:xfrm>
            <a:effectLst>
              <a:outerShdw blurRad="76200" dir="13500000" sy="23000" kx="1200000" algn="br" rotWithShape="0">
                <a:prstClr val="black">
                  <a:alpha val="20000"/>
                </a:prstClr>
              </a:outerShdw>
            </a:effectLst>
            <a:scene3d>
              <a:camera prst="perspectiveHeroicExtremeRightFacing"/>
              <a:lightRig rig="threePt" dir="t"/>
            </a:scene3d>
          </p:grpSpPr>
          <p:pic>
            <p:nvPicPr>
              <p:cNvPr id="2051" name="Picture 3" descr="\\fs1\users\apalmer\My Documents\My Pictures\windows_xp_logo-thumb.jpg"/>
              <p:cNvPicPr>
                <a:picLocks noChangeAspect="1" noChangeArrowheads="1"/>
              </p:cNvPicPr>
              <p:nvPr/>
            </p:nvPicPr>
            <p:blipFill>
              <a:blip r:embed="rId7" cstate="email">
                <a:extLst>
                  <a:ext uri="{28A0092B-C50C-407E-A947-70E740481C1C}">
                    <a14:useLocalDpi xmlns:a14="http://schemas.microsoft.com/office/drawing/2010/main"/>
                  </a:ext>
                </a:extLst>
              </a:blip>
              <a:srcRect l="-9784" t="-13889" r="-13494" b="-12500"/>
              <a:stretch>
                <a:fillRect/>
              </a:stretch>
            </p:blipFill>
            <p:spPr bwMode="auto">
              <a:xfrm>
                <a:off x="1959220" y="2035174"/>
                <a:ext cx="682380" cy="492831"/>
              </a:xfrm>
              <a:prstGeom prst="roundRect">
                <a:avLst/>
              </a:prstGeom>
              <a:solidFill>
                <a:srgbClr val="FFFFFF"/>
              </a:solidFill>
              <a:ln>
                <a:noFill/>
              </a:ln>
              <a:effectLst>
                <a:outerShdw blurRad="44450" dist="27940" dir="5400000" algn="ctr">
                  <a:srgbClr val="000000">
                    <a:alpha val="32000"/>
                  </a:srgbClr>
                </a:outerShdw>
              </a:effectLst>
              <a:sp3d>
                <a:bevelT w="190500" h="38100"/>
              </a:sp3d>
            </p:spPr>
          </p:pic>
          <p:pic>
            <p:nvPicPr>
              <p:cNvPr id="2050" name="Picture 2" descr="http://www.computersafetytip.com/wp-content/uploads/2008/12/windows7-300x300.jpg"/>
              <p:cNvPicPr>
                <a:picLocks noChangeAspect="1" noChangeArrowheads="1"/>
              </p:cNvPicPr>
              <p:nvPr/>
            </p:nvPicPr>
            <p:blipFill>
              <a:blip r:embed="rId8" cstate="email">
                <a:extLst>
                  <a:ext uri="{28A0092B-C50C-407E-A947-70E740481C1C}">
                    <a14:useLocalDpi xmlns:a14="http://schemas.microsoft.com/office/drawing/2010/main"/>
                  </a:ext>
                </a:extLst>
              </a:blip>
              <a:srcRect l="4667" t="4778" r="9333" b="8778"/>
              <a:stretch>
                <a:fillRect/>
              </a:stretch>
            </p:blipFill>
            <p:spPr bwMode="auto">
              <a:xfrm>
                <a:off x="2485060" y="2391325"/>
                <a:ext cx="527050" cy="529774"/>
              </a:xfrm>
              <a:prstGeom prst="ellipse">
                <a:avLst/>
              </a:prstGeom>
              <a:noFill/>
            </p:spPr>
          </p:pic>
        </p:grpSp>
      </p:grpSp>
      <p:grpSp>
        <p:nvGrpSpPr>
          <p:cNvPr id="13" name="Group 104"/>
          <p:cNvGrpSpPr/>
          <p:nvPr/>
        </p:nvGrpSpPr>
        <p:grpSpPr>
          <a:xfrm>
            <a:off x="3787028" y="680113"/>
            <a:ext cx="1639996" cy="4138784"/>
            <a:chOff x="3760201" y="1028639"/>
            <a:chExt cx="1639996" cy="4138784"/>
          </a:xfrm>
        </p:grpSpPr>
        <p:sp>
          <p:nvSpPr>
            <p:cNvPr id="79" name="Rounded Rectangle 78"/>
            <p:cNvSpPr/>
            <p:nvPr/>
          </p:nvSpPr>
          <p:spPr>
            <a:xfrm>
              <a:off x="3760201" y="1028639"/>
              <a:ext cx="1628365" cy="4138783"/>
            </a:xfrm>
            <a:prstGeom prst="roundRect">
              <a:avLst>
                <a:gd name="adj" fmla="val 7730"/>
              </a:avLst>
            </a:prstGeom>
            <a:gradFill flip="none" rotWithShape="1">
              <a:gsLst>
                <a:gs pos="0">
                  <a:schemeClr val="accent2">
                    <a:lumMod val="75000"/>
                    <a:alpha val="80000"/>
                  </a:schemeClr>
                </a:gs>
                <a:gs pos="9000">
                  <a:schemeClr val="accent2">
                    <a:alpha val="80000"/>
                  </a:schemeClr>
                </a:gs>
                <a:gs pos="15000">
                  <a:schemeClr val="accent2">
                    <a:alpha val="80000"/>
                  </a:schemeClr>
                </a:gs>
                <a:gs pos="40000">
                  <a:schemeClr val="accent2">
                    <a:lumMod val="40000"/>
                    <a:lumOff val="60000"/>
                    <a:alpha val="80000"/>
                  </a:schemeClr>
                </a:gs>
                <a:gs pos="76000">
                  <a:schemeClr val="accent2">
                    <a:lumMod val="40000"/>
                    <a:lumOff val="60000"/>
                    <a:alpha val="80000"/>
                  </a:schemeClr>
                </a:gs>
                <a:gs pos="100000">
                  <a:schemeClr val="accent2">
                    <a:alpha val="80000"/>
                  </a:schemeClr>
                </a:gs>
              </a:gsLst>
              <a:lin ang="17400000" scaled="0"/>
              <a:tileRect/>
            </a:gradFill>
            <a:ln w="25400" cap="flat" cmpd="sng" algn="ctr">
              <a:noFill/>
              <a:prstDash val="solid"/>
            </a:ln>
            <a:effectLst>
              <a:outerShdw blurRad="254000" sx="104000" sy="104000" algn="ctr" rotWithShape="0">
                <a:schemeClr val="accent2">
                  <a:alpha val="40000"/>
                </a:schemeClr>
              </a:outerShdw>
            </a:effectLst>
            <a:scene3d>
              <a:camera prst="orthographicFront">
                <a:rot lat="0" lon="0" rev="0"/>
              </a:camera>
              <a:lightRig rig="contrasting" dir="t"/>
            </a:scene3d>
            <a:sp3d prstMaterial="translucentPowder">
              <a:bevelT h="63500"/>
            </a:sp3d>
          </p:spPr>
          <p:txBody>
            <a:bodyPr rtlCol="0" anchor="t" anchorCtr="0"/>
            <a:lstStyle/>
            <a:p>
              <a:pPr algn="ctr" rtl="0">
                <a:defRPr/>
              </a:pPr>
              <a:endParaRPr lang="en-US" sz="1200" dirty="0">
                <a:solidFill>
                  <a:srgbClr val="FDB605"/>
                </a:solidFill>
                <a:latin typeface="Neo Sans Intel"/>
                <a:ea typeface="+mn-ea"/>
                <a:cs typeface="Arial" charset="0"/>
              </a:endParaRPr>
            </a:p>
          </p:txBody>
        </p:sp>
        <p:sp>
          <p:nvSpPr>
            <p:cNvPr id="78" name="Rounded Rectangle 77"/>
            <p:cNvSpPr/>
            <p:nvPr/>
          </p:nvSpPr>
          <p:spPr>
            <a:xfrm>
              <a:off x="3760201" y="1028639"/>
              <a:ext cx="1628362" cy="4138783"/>
            </a:xfrm>
            <a:prstGeom prst="roundRect">
              <a:avLst>
                <a:gd name="adj" fmla="val 6838"/>
              </a:avLst>
            </a:prstGeom>
            <a:solidFill>
              <a:schemeClr val="accent2">
                <a:alpha val="10000"/>
              </a:schemeClr>
            </a:solidFill>
            <a:ln w="25400" cap="flat" cmpd="sng" algn="ctr">
              <a:noFill/>
              <a:prstDash val="solid"/>
            </a:ln>
            <a:effectLst>
              <a:outerShdw blurRad="254000" sx="104000" sy="104000" algn="ctr" rotWithShape="0">
                <a:srgbClr val="2EA5D5">
                  <a:alpha val="40000"/>
                </a:srgbClr>
              </a:outerShdw>
            </a:effectLst>
            <a:scene3d>
              <a:camera prst="orthographicFront">
                <a:rot lat="0" lon="0" rev="0"/>
              </a:camera>
              <a:lightRig rig="contrasting" dir="t"/>
            </a:scene3d>
            <a:sp3d prstMaterial="clear">
              <a:bevelT h="63500"/>
            </a:sp3d>
          </p:spPr>
          <p:txBody>
            <a:bodyPr rtlCol="0" anchor="t" anchorCtr="0"/>
            <a:lstStyle/>
            <a:p>
              <a:pPr algn="ctr" rtl="0">
                <a:defRPr/>
              </a:pPr>
              <a:endParaRPr lang="en-US" sz="1200">
                <a:solidFill>
                  <a:srgbClr val="FDB605"/>
                </a:solidFill>
                <a:latin typeface="Neo Sans Intel"/>
                <a:ea typeface="+mn-ea"/>
                <a:cs typeface="Arial" charset="0"/>
              </a:endParaRPr>
            </a:p>
          </p:txBody>
        </p:sp>
        <p:sp>
          <p:nvSpPr>
            <p:cNvPr id="80" name="Round Same Side Corner Rectangle 79"/>
            <p:cNvSpPr/>
            <p:nvPr/>
          </p:nvSpPr>
          <p:spPr>
            <a:xfrm>
              <a:off x="3760201" y="1028639"/>
              <a:ext cx="1628362" cy="800159"/>
            </a:xfrm>
            <a:prstGeom prst="round2SameRect">
              <a:avLst>
                <a:gd name="adj1" fmla="val 15451"/>
                <a:gd name="adj2" fmla="val 0"/>
              </a:avLst>
            </a:prstGeom>
            <a:gradFill flip="none" rotWithShape="1">
              <a:gsLst>
                <a:gs pos="0">
                  <a:srgbClr val="0860A8">
                    <a:lumMod val="50000"/>
                    <a:alpha val="85000"/>
                  </a:srgbClr>
                </a:gs>
                <a:gs pos="50000">
                  <a:srgbClr val="0860A8">
                    <a:alpha val="70000"/>
                  </a:srgbClr>
                </a:gs>
                <a:gs pos="100000">
                  <a:srgbClr val="2EA5D5">
                    <a:shade val="100000"/>
                    <a:satMod val="115000"/>
                    <a:alpha val="55000"/>
                  </a:srgbClr>
                </a:gs>
              </a:gsLst>
              <a:lin ang="4200000" scaled="0"/>
              <a:tileRect/>
            </a:gradFill>
            <a:ln w="25400" cap="flat" cmpd="sng" algn="ctr">
              <a:noFill/>
              <a:prstDash val="solid"/>
            </a:ln>
            <a:effectLst>
              <a:outerShdw blurRad="254000" sx="104000" sy="104000" algn="ctr" rotWithShape="0">
                <a:srgbClr val="2EA5D5">
                  <a:alpha val="40000"/>
                </a:srgbClr>
              </a:outerShdw>
            </a:effectLst>
            <a:scene3d>
              <a:camera prst="orthographicFront">
                <a:rot lat="0" lon="0" rev="0"/>
              </a:camera>
              <a:lightRig rig="contrasting" dir="t"/>
            </a:scene3d>
            <a:sp3d prstMaterial="powder"/>
          </p:spPr>
          <p:txBody>
            <a:bodyPr rtlCol="0" anchor="ctr" anchorCtr="0"/>
            <a:lstStyle/>
            <a:p>
              <a:pPr algn="ctr" rtl="0">
                <a:defRPr/>
              </a:pPr>
              <a:r>
                <a:rPr lang="en-US" sz="1400" b="1" dirty="0">
                  <a:solidFill>
                    <a:srgbClr val="FFFFFF"/>
                  </a:solidFill>
                  <a:latin typeface="Verdana"/>
                  <a:ea typeface="+mn-ea"/>
                  <a:cs typeface="Arial" charset="0"/>
                </a:rPr>
                <a:t>Application Streaming</a:t>
              </a:r>
            </a:p>
          </p:txBody>
        </p:sp>
        <p:sp>
          <p:nvSpPr>
            <p:cNvPr id="77" name="TextBox 76"/>
            <p:cNvSpPr txBox="1"/>
            <p:nvPr/>
          </p:nvSpPr>
          <p:spPr>
            <a:xfrm>
              <a:off x="3760205" y="3092965"/>
              <a:ext cx="1639992" cy="2074458"/>
            </a:xfrm>
            <a:prstGeom prst="rect">
              <a:avLst/>
            </a:prstGeom>
            <a:noFill/>
          </p:spPr>
          <p:txBody>
            <a:bodyPr wrap="square" rtlCol="0">
              <a:noAutofit/>
            </a:bodyPr>
            <a:lstStyle/>
            <a:p>
              <a:r>
                <a:rPr lang="en-US" sz="1200" dirty="0" smtClean="0"/>
                <a:t>The client OS is locally installed, but applications are streamed on demand from the data center to the client, where they are executed locally. </a:t>
              </a:r>
            </a:p>
            <a:p>
              <a:endParaRPr lang="en-US" sz="1200" dirty="0" smtClean="0"/>
            </a:p>
            <a:p>
              <a:r>
                <a:rPr lang="en-US" sz="1200" dirty="0" smtClean="0"/>
                <a:t> </a:t>
              </a:r>
            </a:p>
          </p:txBody>
        </p:sp>
        <p:pic>
          <p:nvPicPr>
            <p:cNvPr id="69" name="Picture 12" descr="miscservers7 copy"/>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29150" y="2209800"/>
              <a:ext cx="663369" cy="828218"/>
            </a:xfrm>
            <a:prstGeom prst="rect">
              <a:avLst/>
            </a:prstGeom>
            <a:noFill/>
            <a:effectLst>
              <a:outerShdw blurRad="76200" dir="13500000" sy="23000" kx="1200000" algn="br" rotWithShape="0">
                <a:prstClr val="black">
                  <a:alpha val="20000"/>
                </a:prstClr>
              </a:outerShdw>
            </a:effectLst>
          </p:spPr>
        </p:pic>
        <p:grpSp>
          <p:nvGrpSpPr>
            <p:cNvPr id="14" name="Group 96"/>
            <p:cNvGrpSpPr/>
            <p:nvPr/>
          </p:nvGrpSpPr>
          <p:grpSpPr>
            <a:xfrm>
              <a:off x="4019550" y="2324100"/>
              <a:ext cx="695325" cy="609600"/>
              <a:chOff x="2514600" y="2276475"/>
              <a:chExt cx="695325" cy="609600"/>
            </a:xfrm>
          </p:grpSpPr>
          <p:cxnSp>
            <p:nvCxnSpPr>
              <p:cNvPr id="98" name="Straight Connector 97"/>
              <p:cNvCxnSpPr/>
              <p:nvPr/>
            </p:nvCxnSpPr>
            <p:spPr bwMode="auto">
              <a:xfrm flipV="1">
                <a:off x="2514600" y="2371725"/>
                <a:ext cx="457200" cy="57150"/>
              </a:xfrm>
              <a:prstGeom prst="line">
                <a:avLst/>
              </a:prstGeom>
              <a:solidFill>
                <a:srgbClr val="0860A8"/>
              </a:solidFill>
              <a:ln w="19050" cap="flat" cmpd="sng" algn="ctr">
                <a:solidFill>
                  <a:srgbClr val="FFFFFF">
                    <a:alpha val="50196"/>
                  </a:srgbClr>
                </a:solidFill>
                <a:prstDash val="solid"/>
                <a:round/>
                <a:headEnd type="none" w="med" len="med"/>
                <a:tailEnd type="none" w="med" len="med"/>
              </a:ln>
              <a:effectLst>
                <a:glow rad="63500">
                  <a:schemeClr val="accent3">
                    <a:satMod val="175000"/>
                    <a:alpha val="40000"/>
                  </a:schemeClr>
                </a:glow>
              </a:effectLst>
            </p:spPr>
          </p:cxnSp>
          <p:cxnSp>
            <p:nvCxnSpPr>
              <p:cNvPr id="99" name="Straight Connector 98"/>
              <p:cNvCxnSpPr/>
              <p:nvPr/>
            </p:nvCxnSpPr>
            <p:spPr bwMode="auto">
              <a:xfrm flipV="1">
                <a:off x="2657475" y="2428875"/>
                <a:ext cx="457200" cy="57150"/>
              </a:xfrm>
              <a:prstGeom prst="line">
                <a:avLst/>
              </a:prstGeom>
              <a:solidFill>
                <a:srgbClr val="0860A8"/>
              </a:solidFill>
              <a:ln w="19050" cap="flat" cmpd="sng" algn="ctr">
                <a:solidFill>
                  <a:srgbClr val="FFFFFF">
                    <a:alpha val="50196"/>
                  </a:srgbClr>
                </a:solidFill>
                <a:prstDash val="solid"/>
                <a:round/>
                <a:headEnd type="none" w="med" len="med"/>
                <a:tailEnd type="none" w="med" len="med"/>
              </a:ln>
              <a:effectLst>
                <a:glow rad="63500">
                  <a:schemeClr val="accent3">
                    <a:satMod val="175000"/>
                    <a:alpha val="40000"/>
                  </a:schemeClr>
                </a:glow>
              </a:effectLst>
            </p:spPr>
          </p:cxnSp>
          <p:cxnSp>
            <p:nvCxnSpPr>
              <p:cNvPr id="100" name="Straight Connector 99"/>
              <p:cNvCxnSpPr/>
              <p:nvPr/>
            </p:nvCxnSpPr>
            <p:spPr bwMode="auto">
              <a:xfrm flipV="1">
                <a:off x="2714625" y="2276475"/>
                <a:ext cx="457200" cy="57150"/>
              </a:xfrm>
              <a:prstGeom prst="line">
                <a:avLst/>
              </a:prstGeom>
              <a:solidFill>
                <a:srgbClr val="0860A8"/>
              </a:solidFill>
              <a:ln w="19050" cap="flat" cmpd="sng" algn="ctr">
                <a:solidFill>
                  <a:srgbClr val="FFFFFF">
                    <a:alpha val="50196"/>
                  </a:srgbClr>
                </a:solidFill>
                <a:prstDash val="solid"/>
                <a:round/>
                <a:headEnd type="none" w="med" len="med"/>
                <a:tailEnd type="none" w="med" len="med"/>
              </a:ln>
              <a:effectLst>
                <a:glow rad="63500">
                  <a:schemeClr val="accent3">
                    <a:satMod val="175000"/>
                    <a:alpha val="40000"/>
                  </a:schemeClr>
                </a:glow>
              </a:effectLst>
            </p:spPr>
          </p:cxnSp>
          <p:cxnSp>
            <p:nvCxnSpPr>
              <p:cNvPr id="101" name="Straight Connector 100"/>
              <p:cNvCxnSpPr/>
              <p:nvPr/>
            </p:nvCxnSpPr>
            <p:spPr bwMode="auto">
              <a:xfrm flipV="1">
                <a:off x="2733675" y="2600325"/>
                <a:ext cx="457200" cy="57150"/>
              </a:xfrm>
              <a:prstGeom prst="line">
                <a:avLst/>
              </a:prstGeom>
              <a:solidFill>
                <a:srgbClr val="0860A8"/>
              </a:solidFill>
              <a:ln w="19050" cap="flat" cmpd="sng" algn="ctr">
                <a:solidFill>
                  <a:srgbClr val="FFFFFF">
                    <a:alpha val="50196"/>
                  </a:srgbClr>
                </a:solidFill>
                <a:prstDash val="solid"/>
                <a:round/>
                <a:headEnd type="none" w="med" len="med"/>
                <a:tailEnd type="none" w="med" len="med"/>
              </a:ln>
              <a:effectLst>
                <a:glow rad="63500">
                  <a:schemeClr val="accent3">
                    <a:satMod val="175000"/>
                    <a:alpha val="40000"/>
                  </a:schemeClr>
                </a:glow>
              </a:effectLst>
            </p:spPr>
          </p:cxnSp>
          <p:cxnSp>
            <p:nvCxnSpPr>
              <p:cNvPr id="102" name="Straight Connector 101"/>
              <p:cNvCxnSpPr/>
              <p:nvPr/>
            </p:nvCxnSpPr>
            <p:spPr bwMode="auto">
              <a:xfrm flipV="1">
                <a:off x="2705100" y="2676525"/>
                <a:ext cx="457200" cy="57150"/>
              </a:xfrm>
              <a:prstGeom prst="line">
                <a:avLst/>
              </a:prstGeom>
              <a:solidFill>
                <a:srgbClr val="0860A8"/>
              </a:solidFill>
              <a:ln w="19050" cap="flat" cmpd="sng" algn="ctr">
                <a:solidFill>
                  <a:srgbClr val="FFFFFF">
                    <a:alpha val="50196"/>
                  </a:srgbClr>
                </a:solidFill>
                <a:prstDash val="solid"/>
                <a:round/>
                <a:headEnd type="none" w="med" len="med"/>
                <a:tailEnd type="none" w="med" len="med"/>
              </a:ln>
              <a:effectLst>
                <a:glow rad="63500">
                  <a:schemeClr val="accent3">
                    <a:satMod val="175000"/>
                    <a:alpha val="40000"/>
                  </a:schemeClr>
                </a:glow>
              </a:effectLst>
            </p:spPr>
          </p:cxnSp>
          <p:cxnSp>
            <p:nvCxnSpPr>
              <p:cNvPr id="103" name="Straight Connector 102"/>
              <p:cNvCxnSpPr/>
              <p:nvPr/>
            </p:nvCxnSpPr>
            <p:spPr bwMode="auto">
              <a:xfrm flipV="1">
                <a:off x="2752725" y="2828925"/>
                <a:ext cx="457200" cy="57150"/>
              </a:xfrm>
              <a:prstGeom prst="line">
                <a:avLst/>
              </a:prstGeom>
              <a:solidFill>
                <a:srgbClr val="0860A8"/>
              </a:solidFill>
              <a:ln w="19050" cap="flat" cmpd="sng" algn="ctr">
                <a:solidFill>
                  <a:srgbClr val="FFFFFF">
                    <a:alpha val="50196"/>
                  </a:srgbClr>
                </a:solidFill>
                <a:prstDash val="solid"/>
                <a:round/>
                <a:headEnd type="none" w="med" len="med"/>
                <a:tailEnd type="none" w="med" len="med"/>
              </a:ln>
              <a:effectLst>
                <a:glow rad="63500">
                  <a:schemeClr val="accent3">
                    <a:satMod val="175000"/>
                    <a:alpha val="40000"/>
                  </a:schemeClr>
                </a:glow>
              </a:effectLst>
            </p:spPr>
          </p:cxnSp>
        </p:grpSp>
        <p:grpSp>
          <p:nvGrpSpPr>
            <p:cNvPr id="15" name="Group 103"/>
            <p:cNvGrpSpPr/>
            <p:nvPr/>
          </p:nvGrpSpPr>
          <p:grpSpPr>
            <a:xfrm>
              <a:off x="3781425" y="2428874"/>
              <a:ext cx="916411" cy="471487"/>
              <a:chOff x="5353050" y="-1319213"/>
              <a:chExt cx="1314450" cy="676275"/>
            </a:xfrm>
            <a:effectLst>
              <a:outerShdw blurRad="76200" dir="13500000" sy="23000" kx="1200000" algn="br" rotWithShape="0">
                <a:prstClr val="black">
                  <a:alpha val="20000"/>
                </a:prstClr>
              </a:outerShdw>
            </a:effectLst>
            <a:scene3d>
              <a:camera prst="perspectiveHeroicExtremeRightFacing"/>
              <a:lightRig rig="threePt" dir="t"/>
            </a:scene3d>
          </p:grpSpPr>
          <p:pic>
            <p:nvPicPr>
              <p:cNvPr id="2056" name="Picture 8" descr="\\fs1\users\apalmer\My Documents\My Pictures\Microsoft_Office_2010_IconPack_by_NhatPG\Microsoft_Office_2010_IconPack_by_NhatPG\PNGs\Microsoft Outlook 2010\Outlook.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057900" y="-1319213"/>
                <a:ext cx="304800" cy="304800"/>
              </a:xfrm>
              <a:prstGeom prst="rect">
                <a:avLst/>
              </a:prstGeom>
              <a:noFill/>
            </p:spPr>
          </p:pic>
          <p:pic>
            <p:nvPicPr>
              <p:cNvPr id="2059" name="Picture 11" descr="\\fs1\users\apalmer\My Documents\My Pictures\Microsoft_Office_2010_IconPack_by_NhatPG\Microsoft_Office_2010_IconPack_by_NhatPG\PNGs\Microsoft Publisher 2010\Publisher.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429250" y="-1319213"/>
                <a:ext cx="304800" cy="304800"/>
              </a:xfrm>
              <a:prstGeom prst="rect">
                <a:avLst/>
              </a:prstGeom>
              <a:noFill/>
            </p:spPr>
          </p:pic>
          <p:pic>
            <p:nvPicPr>
              <p:cNvPr id="2060" name="Picture 12" descr="\\fs1\users\apalmer\My Documents\My Pictures\Microsoft_Office_2010_IconPack_by_NhatPG\Microsoft_Office_2010_IconPack_by_NhatPG\PNGs\Microsoft SharePoint Workspace 2010\SharePoint.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743575" y="-1319213"/>
                <a:ext cx="304800" cy="304800"/>
              </a:xfrm>
              <a:prstGeom prst="rect">
                <a:avLst/>
              </a:prstGeom>
              <a:noFill/>
            </p:spPr>
          </p:pic>
          <p:pic>
            <p:nvPicPr>
              <p:cNvPr id="2061" name="Picture 13" descr="\\fs1\users\apalmer\My Documents\My Pictures\Microsoft_Office_2010_IconPack_by_NhatPG\Microsoft_Office_2010_IconPack_by_NhatPG\PNGs\Microsoft Visio 2010\Visio.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362700" y="-1319213"/>
                <a:ext cx="304800" cy="304800"/>
              </a:xfrm>
              <a:prstGeom prst="rect">
                <a:avLst/>
              </a:prstGeom>
              <a:noFill/>
            </p:spPr>
          </p:pic>
          <p:pic>
            <p:nvPicPr>
              <p:cNvPr id="2055" name="Picture 7" descr="\\fs1\users\apalmer\My Documents\My Pictures\Microsoft_Office_2010_IconPack_by_NhatPG\Microsoft_Office_2010_IconPack_by_NhatPG\PNGs\Microsoft OneNote 2010\OneNote.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514975" y="-1143000"/>
                <a:ext cx="304800" cy="304800"/>
              </a:xfrm>
              <a:prstGeom prst="rect">
                <a:avLst/>
              </a:prstGeom>
              <a:noFill/>
            </p:spPr>
          </p:pic>
          <p:pic>
            <p:nvPicPr>
              <p:cNvPr id="2058" name="Picture 10" descr="\\fs1\users\apalmer\My Documents\My Pictures\Microsoft_Office_2010_IconPack_by_NhatPG\Microsoft_Office_2010_IconPack_by_NhatPG\PNGs\Microsoft Project 2010\Project.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153150" y="-1143000"/>
                <a:ext cx="304800" cy="304800"/>
              </a:xfrm>
              <a:prstGeom prst="rect">
                <a:avLst/>
              </a:prstGeom>
              <a:noFill/>
            </p:spPr>
          </p:pic>
          <p:pic>
            <p:nvPicPr>
              <p:cNvPr id="2054" name="Picture 6" descr="\\fs1\users\apalmer\My Documents\My Pictures\Microsoft_Office_2010_IconPack_by_NhatPG\Microsoft_Office_2010_IconPack_by_NhatPG\PNGs\Microsoft InfoPath 2010\InfoPath.pn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5829300" y="-1143000"/>
                <a:ext cx="304800" cy="304800"/>
              </a:xfrm>
              <a:prstGeom prst="rect">
                <a:avLst/>
              </a:prstGeom>
              <a:noFill/>
            </p:spPr>
          </p:pic>
          <p:pic>
            <p:nvPicPr>
              <p:cNvPr id="2052" name="Picture 4" descr="\\fs1\users\apalmer\My Documents\My Pictures\Microsoft_Office_2010_IconPack_by_NhatPG\Microsoft_Office_2010_IconPack_by_NhatPG\PNGs\Microsoft Access 2010\Access.pn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5353050" y="-947738"/>
                <a:ext cx="304800" cy="304800"/>
              </a:xfrm>
              <a:prstGeom prst="rect">
                <a:avLst/>
              </a:prstGeom>
              <a:noFill/>
            </p:spPr>
          </p:pic>
          <p:pic>
            <p:nvPicPr>
              <p:cNvPr id="2053" name="Picture 5" descr="\\fs1\users\apalmer\My Documents\My Pictures\Microsoft_Office_2010_IconPack_by_NhatPG\Microsoft_Office_2010_IconPack_by_NhatPG\PNGs\Microsoft Excel 2010\Excel.png"/>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5991225" y="-947738"/>
                <a:ext cx="304800" cy="304800"/>
              </a:xfrm>
              <a:prstGeom prst="rect">
                <a:avLst/>
              </a:prstGeom>
              <a:noFill/>
            </p:spPr>
          </p:pic>
          <p:pic>
            <p:nvPicPr>
              <p:cNvPr id="2062" name="Picture 14" descr="\\fs1\users\apalmer\My Documents\My Pictures\Microsoft_Office_2010_IconPack_by_NhatPG\Microsoft_Office_2010_IconPack_by_NhatPG\PNGs\Microsoft Word 2010\Word.png"/>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5676900" y="-947738"/>
                <a:ext cx="304800" cy="304800"/>
              </a:xfrm>
              <a:prstGeom prst="rect">
                <a:avLst/>
              </a:prstGeom>
              <a:noFill/>
            </p:spPr>
          </p:pic>
          <p:pic>
            <p:nvPicPr>
              <p:cNvPr id="2057" name="Picture 9" descr="\\fs1\users\apalmer\My Documents\My Pictures\Microsoft_Office_2010_IconPack_by_NhatPG\Microsoft_Office_2010_IconPack_by_NhatPG\PNGs\Microsoft PowerPoint 2010\PowerPoint.png"/>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6315075" y="-947738"/>
                <a:ext cx="304800" cy="304800"/>
              </a:xfrm>
              <a:prstGeom prst="rect">
                <a:avLst/>
              </a:prstGeom>
              <a:noFill/>
            </p:spPr>
          </p:pic>
        </p:grpSp>
      </p:grpSp>
      <p:sp>
        <p:nvSpPr>
          <p:cNvPr id="70" name="Rounded Rectangle 69"/>
          <p:cNvSpPr/>
          <p:nvPr/>
        </p:nvSpPr>
        <p:spPr bwMode="auto">
          <a:xfrm>
            <a:off x="482447" y="4892136"/>
            <a:ext cx="4096121" cy="348101"/>
          </a:xfrm>
          <a:prstGeom prst="roundRect">
            <a:avLst/>
          </a:prstGeom>
          <a:gradFill flip="none" rotWithShape="1">
            <a:gsLst>
              <a:gs pos="0">
                <a:srgbClr val="0860A8">
                  <a:lumMod val="50000"/>
                  <a:alpha val="85000"/>
                </a:srgbClr>
              </a:gs>
              <a:gs pos="50000">
                <a:srgbClr val="0860A8">
                  <a:alpha val="70000"/>
                </a:srgbClr>
              </a:gs>
              <a:gs pos="100000">
                <a:srgbClr val="2EA5D5">
                  <a:shade val="100000"/>
                  <a:satMod val="115000"/>
                  <a:alpha val="55000"/>
                </a:srgbClr>
              </a:gs>
            </a:gsLst>
            <a:lin ang="4200000" scaled="0"/>
            <a:tileRect/>
          </a:gra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bIns="91440" rtlCol="0" anchor="t" anchorCtr="0"/>
          <a:lstStyle/>
          <a:p>
            <a:pPr marL="0" marR="0" indent="0" algn="ctr" defTabSz="914400" eaLnBrk="0" fontAlgn="auto" latinLnBrk="0" hangingPunct="0">
              <a:lnSpc>
                <a:spcPct val="80000"/>
              </a:lnSpc>
              <a:spcBef>
                <a:spcPts val="0"/>
              </a:spcBef>
              <a:spcAft>
                <a:spcPts val="0"/>
              </a:spcAft>
              <a:buClrTx/>
              <a:buSzTx/>
              <a:buFontTx/>
              <a:buNone/>
              <a:tabLst/>
            </a:pPr>
            <a:r>
              <a:rPr lang="en-US" b="1" kern="0" dirty="0" smtClean="0">
                <a:solidFill>
                  <a:schemeClr val="bg1"/>
                </a:solidFill>
                <a:latin typeface="+mn-lt"/>
                <a:cs typeface="+mn-cs"/>
              </a:rPr>
              <a:t>Local Device Centric </a:t>
            </a:r>
            <a:endParaRPr lang="en-US" sz="1600" b="1" kern="0" dirty="0" smtClean="0">
              <a:solidFill>
                <a:schemeClr val="bg1"/>
              </a:solidFill>
              <a:latin typeface="+mn-lt"/>
              <a:cs typeface="+mn-cs"/>
            </a:endParaRPr>
          </a:p>
        </p:txBody>
      </p:sp>
      <p:sp>
        <p:nvSpPr>
          <p:cNvPr id="75" name="Rounded Rectangle 74"/>
          <p:cNvSpPr/>
          <p:nvPr/>
        </p:nvSpPr>
        <p:spPr bwMode="auto">
          <a:xfrm>
            <a:off x="4646285" y="4904011"/>
            <a:ext cx="4061404" cy="348101"/>
          </a:xfrm>
          <a:prstGeom prst="roundRect">
            <a:avLst/>
          </a:prstGeom>
          <a:gradFill flip="none" rotWithShape="1">
            <a:gsLst>
              <a:gs pos="0">
                <a:srgbClr val="0860A8">
                  <a:lumMod val="50000"/>
                  <a:alpha val="85000"/>
                </a:srgbClr>
              </a:gs>
              <a:gs pos="50000">
                <a:srgbClr val="0860A8">
                  <a:alpha val="70000"/>
                </a:srgbClr>
              </a:gs>
              <a:gs pos="100000">
                <a:srgbClr val="2EA5D5">
                  <a:shade val="100000"/>
                  <a:satMod val="115000"/>
                  <a:alpha val="55000"/>
                </a:srgbClr>
              </a:gs>
            </a:gsLst>
            <a:lin ang="4200000" scaled="0"/>
            <a:tileRect/>
          </a:gra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bIns="91440" rtlCol="0" anchor="t" anchorCtr="0"/>
          <a:lstStyle/>
          <a:p>
            <a:pPr marL="0" marR="0" indent="0" algn="ctr" defTabSz="914400" eaLnBrk="0" fontAlgn="auto" latinLnBrk="0" hangingPunct="0">
              <a:lnSpc>
                <a:spcPct val="80000"/>
              </a:lnSpc>
              <a:spcBef>
                <a:spcPts val="0"/>
              </a:spcBef>
              <a:spcAft>
                <a:spcPts val="0"/>
              </a:spcAft>
              <a:buClrTx/>
              <a:buSzTx/>
              <a:buFontTx/>
              <a:buNone/>
              <a:tabLst/>
            </a:pPr>
            <a:r>
              <a:rPr lang="en-US" b="1" kern="0" dirty="0" smtClean="0">
                <a:solidFill>
                  <a:schemeClr val="bg1"/>
                </a:solidFill>
                <a:latin typeface="+mn-lt"/>
                <a:cs typeface="+mn-cs"/>
              </a:rPr>
              <a:t>Hosted Data Center Centric</a:t>
            </a:r>
            <a:endParaRPr lang="en-US" sz="1600" b="1" kern="0" dirty="0" smtClean="0">
              <a:solidFill>
                <a:schemeClr val="bg1"/>
              </a:solidFill>
              <a:latin typeface="+mn-lt"/>
              <a:cs typeface="+mn-cs"/>
            </a:endParaRPr>
          </a:p>
        </p:txBody>
      </p:sp>
      <p:grpSp>
        <p:nvGrpSpPr>
          <p:cNvPr id="16" name="Group 80"/>
          <p:cNvGrpSpPr/>
          <p:nvPr/>
        </p:nvGrpSpPr>
        <p:grpSpPr>
          <a:xfrm>
            <a:off x="506198" y="5328306"/>
            <a:ext cx="8249406" cy="304806"/>
            <a:chOff x="333187" y="3992215"/>
            <a:chExt cx="8178801" cy="230094"/>
          </a:xfrm>
          <a:scene3d>
            <a:camera prst="orthographicFront">
              <a:rot lat="0" lon="0" rev="0"/>
            </a:camera>
            <a:lightRig rig="balanced" dir="t">
              <a:rot lat="0" lon="0" rev="8700000"/>
            </a:lightRig>
          </a:scene3d>
        </p:grpSpPr>
        <p:sp>
          <p:nvSpPr>
            <p:cNvPr id="82" name="Rounded Rectangle 81"/>
            <p:cNvSpPr/>
            <p:nvPr/>
          </p:nvSpPr>
          <p:spPr>
            <a:xfrm>
              <a:off x="333187" y="3993709"/>
              <a:ext cx="1600200" cy="228600"/>
            </a:xfrm>
            <a:prstGeom prst="roundRect">
              <a:avLst/>
            </a:prstGeom>
            <a:solidFill>
              <a:srgbClr val="393939"/>
            </a:solid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b="1" dirty="0" smtClean="0">
                  <a:solidFill>
                    <a:schemeClr val="bg1"/>
                  </a:solidFill>
                </a:rPr>
                <a:t>Growing</a:t>
              </a:r>
              <a:endParaRPr lang="en-US" sz="1400" b="1" dirty="0">
                <a:solidFill>
                  <a:schemeClr val="bg1"/>
                </a:solidFill>
              </a:endParaRPr>
            </a:p>
          </p:txBody>
        </p:sp>
        <p:sp>
          <p:nvSpPr>
            <p:cNvPr id="83" name="Rounded Rectangle 82"/>
            <p:cNvSpPr/>
            <p:nvPr/>
          </p:nvSpPr>
          <p:spPr>
            <a:xfrm>
              <a:off x="1977837" y="3992215"/>
              <a:ext cx="1600200" cy="228600"/>
            </a:xfrm>
            <a:prstGeom prst="roundRect">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b="1" dirty="0">
                  <a:solidFill>
                    <a:schemeClr val="bg1"/>
                  </a:solidFill>
                </a:rPr>
                <a:t>Declining </a:t>
              </a:r>
            </a:p>
          </p:txBody>
        </p:sp>
        <p:sp>
          <p:nvSpPr>
            <p:cNvPr id="84" name="Rounded Rectangle 83"/>
            <p:cNvSpPr/>
            <p:nvPr/>
          </p:nvSpPr>
          <p:spPr>
            <a:xfrm>
              <a:off x="3622487" y="3992217"/>
              <a:ext cx="1600200" cy="228600"/>
            </a:xfrm>
            <a:prstGeom prst="roundRect">
              <a:avLst/>
            </a:prstGeom>
            <a:solidFill>
              <a:srgbClr val="393939"/>
            </a:solid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b="1" dirty="0">
                  <a:solidFill>
                    <a:schemeClr val="bg1"/>
                  </a:solidFill>
                </a:rPr>
                <a:t>Growing</a:t>
              </a:r>
            </a:p>
          </p:txBody>
        </p:sp>
        <p:sp>
          <p:nvSpPr>
            <p:cNvPr id="85" name="Rounded Rectangle 84"/>
            <p:cNvSpPr/>
            <p:nvPr/>
          </p:nvSpPr>
          <p:spPr>
            <a:xfrm>
              <a:off x="5267137" y="3992217"/>
              <a:ext cx="1600200" cy="228600"/>
            </a:xfrm>
            <a:prstGeom prst="roundRect">
              <a:avLst/>
            </a:prstGeom>
            <a:solidFill>
              <a:srgbClr val="393939"/>
            </a:solid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b="1" dirty="0">
                  <a:solidFill>
                    <a:schemeClr val="bg1"/>
                  </a:solidFill>
                </a:rPr>
                <a:t>Growing</a:t>
              </a:r>
            </a:p>
          </p:txBody>
        </p:sp>
        <p:sp>
          <p:nvSpPr>
            <p:cNvPr id="86" name="Rounded Rectangle 85"/>
            <p:cNvSpPr/>
            <p:nvPr/>
          </p:nvSpPr>
          <p:spPr>
            <a:xfrm>
              <a:off x="6911788" y="3992217"/>
              <a:ext cx="1600200" cy="228600"/>
            </a:xfrm>
            <a:prstGeom prst="roundRect">
              <a:avLst/>
            </a:prstGeom>
            <a:solidFill>
              <a:srgbClr val="393939"/>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rPr>
                <a:t>Mature</a:t>
              </a:r>
              <a:endParaRPr lang="en-US" sz="1400" b="1" dirty="0">
                <a:solidFill>
                  <a:schemeClr val="bg1"/>
                </a:solidFill>
              </a:endParaRPr>
            </a:p>
          </p:txBody>
        </p:sp>
      </p:grpSp>
      <p:sp>
        <p:nvSpPr>
          <p:cNvPr id="109" name="TextBox 108"/>
          <p:cNvSpPr txBox="1"/>
          <p:nvPr/>
        </p:nvSpPr>
        <p:spPr>
          <a:xfrm>
            <a:off x="2133600" y="2732564"/>
            <a:ext cx="1699369" cy="2153510"/>
          </a:xfrm>
          <a:prstGeom prst="rect">
            <a:avLst/>
          </a:prstGeom>
          <a:noFill/>
        </p:spPr>
        <p:txBody>
          <a:bodyPr wrap="square" rtlCol="0">
            <a:noAutofit/>
          </a:bodyPr>
          <a:lstStyle/>
          <a:p>
            <a:r>
              <a:rPr lang="en-US" sz="1200" dirty="0" smtClean="0"/>
              <a:t>No OS image is installed locally. The OS is stored and managed in the data center. </a:t>
            </a:r>
          </a:p>
          <a:p>
            <a:r>
              <a:rPr lang="en-US" sz="1200" dirty="0" smtClean="0"/>
              <a:t>The client uses </a:t>
            </a:r>
          </a:p>
          <a:p>
            <a:r>
              <a:rPr lang="en-US" sz="1200" dirty="0" smtClean="0"/>
              <a:t>CPU and graphics for local execution. App data is stored in a data center. </a:t>
            </a:r>
          </a:p>
          <a:p>
            <a:endParaRPr lang="en-US" sz="1200" dirty="0" smtClean="0"/>
          </a:p>
          <a:p>
            <a:r>
              <a:rPr lang="en-US" sz="1200" dirty="0" smtClean="0"/>
              <a:t> </a:t>
            </a:r>
          </a:p>
        </p:txBody>
      </p:sp>
      <p:sp>
        <p:nvSpPr>
          <p:cNvPr id="110" name="Pentagon 109"/>
          <p:cNvSpPr/>
          <p:nvPr/>
        </p:nvSpPr>
        <p:spPr>
          <a:xfrm>
            <a:off x="524410" y="5684003"/>
            <a:ext cx="8238590" cy="683813"/>
          </a:xfrm>
          <a:prstGeom prst="homePlate">
            <a:avLst/>
          </a:prstGeom>
          <a:gradFill flip="none" rotWithShape="1">
            <a:gsLst>
              <a:gs pos="5000">
                <a:schemeClr val="accent1"/>
              </a:gs>
              <a:gs pos="95000">
                <a:schemeClr val="accent2">
                  <a:tint val="100000"/>
                  <a:shade val="100000"/>
                  <a:satMod val="100000"/>
                </a:schemeClr>
              </a:gs>
            </a:gsLst>
            <a:lin ang="5400000" scaled="1"/>
            <a:tileRect/>
          </a:gradFill>
          <a:effectLst>
            <a:outerShdw blurRad="190500" dist="25400" dir="2700000" algn="br" rotWithShape="0">
              <a:srgbClr val="000000">
                <a:alpha val="60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182767" tIns="91383" rIns="182767" bIns="91383" numCol="1" spcCol="0" rtlCol="0" fromWordArt="0" anchor="ctr" anchorCtr="0" forceAA="0" compatLnSpc="1">
            <a:prstTxWarp prst="textNoShape">
              <a:avLst/>
            </a:prstTxWarp>
            <a:noAutofit/>
          </a:bodyPr>
          <a:lstStyle/>
          <a:p>
            <a:pPr algn="ctr"/>
            <a:r>
              <a:rPr lang="en-US" b="1" dirty="0" smtClean="0"/>
              <a:t>Intel vPro supports a broad range of delivery models, however,  the business impact differs by delivery model &amp; usages</a:t>
            </a:r>
          </a:p>
        </p:txBody>
      </p:sp>
      <p:pic>
        <p:nvPicPr>
          <p:cNvPr id="76" name="Picture 75"/>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7232164" y="6399609"/>
            <a:ext cx="557893" cy="439341"/>
          </a:xfrm>
          <a:prstGeom prst="rect">
            <a:avLst/>
          </a:prstGeom>
        </p:spPr>
      </p:pic>
      <p:pic>
        <p:nvPicPr>
          <p:cNvPr id="81" name="Picture 80"/>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87" name="Picture 2" descr="C:\Users\mainscow\Desktop\HP Logos\HP_S_1C_PMS_2925.jpg"/>
          <p:cNvPicPr>
            <a:picLocks noChangeAspect="1" noChangeArrowheads="1"/>
          </p:cNvPicPr>
          <p:nvPr/>
        </p:nvPicPr>
        <p:blipFill>
          <a:blip r:embed="rId22"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pic>
        <p:nvPicPr>
          <p:cNvPr id="88" name="Picture 2" descr="C:\Users\ecampoy\AppData\Local\Temp\wza600\2D_Diecon_Cloud_rgb.png"/>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8366484" y="158416"/>
            <a:ext cx="660400" cy="414314"/>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p:cNvSpPr txBox="1"/>
          <p:nvPr/>
        </p:nvSpPr>
        <p:spPr>
          <a:xfrm>
            <a:off x="360742" y="6425762"/>
            <a:ext cx="2587751" cy="380037"/>
          </a:xfrm>
          <a:prstGeom prst="rect">
            <a:avLst/>
          </a:prstGeom>
          <a:solidFill>
            <a:srgbClr val="00B050"/>
          </a:solidFill>
        </p:spPr>
        <p:txBody>
          <a:bodyPr wrap="square" lIns="45687" tIns="45687" rIns="45687" bIns="45687" rtlCol="0">
            <a:spAutoFit/>
          </a:bodyPr>
          <a:lstStyle/>
          <a:p>
            <a:pPr algn="ctr" defTabSz="913796">
              <a:lnSpc>
                <a:spcPct val="110000"/>
              </a:lnSpc>
            </a:pPr>
            <a:r>
              <a:rPr lang="en-US" dirty="0">
                <a:solidFill>
                  <a:srgbClr val="FFFFFF"/>
                </a:solidFill>
                <a:latin typeface="Neo Sans Intel" pitchFamily="34" charset="0"/>
                <a:cs typeface="Verdana"/>
              </a:rPr>
              <a:t>Threat Management</a:t>
            </a:r>
          </a:p>
        </p:txBody>
      </p:sp>
    </p:spTree>
    <p:extLst>
      <p:ext uri="{BB962C8B-B14F-4D97-AF65-F5344CB8AC3E}">
        <p14:creationId xmlns:p14="http://schemas.microsoft.com/office/powerpoint/2010/main" val="1992951911"/>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ounded Rectangle 88"/>
          <p:cNvSpPr/>
          <p:nvPr/>
        </p:nvSpPr>
        <p:spPr>
          <a:xfrm>
            <a:off x="352943" y="2899382"/>
            <a:ext cx="8450033" cy="3214524"/>
          </a:xfrm>
          <a:prstGeom prst="roundRect">
            <a:avLst>
              <a:gd name="adj" fmla="val 2645"/>
            </a:avLst>
          </a:prstGeom>
          <a:gradFill>
            <a:gsLst>
              <a:gs pos="100000">
                <a:srgbClr val="FFFFFF">
                  <a:lumMod val="95000"/>
                </a:srgbClr>
              </a:gs>
              <a:gs pos="0">
                <a:srgbClr val="FFFFFF"/>
              </a:gs>
            </a:gsLst>
            <a:lin ang="16200000" scaled="1"/>
          </a:gradFill>
          <a:ln w="38100">
            <a:solidFill>
              <a:schemeClr val="bg1"/>
            </a:solidFill>
          </a:ln>
          <a:effectLst>
            <a:outerShdw blurRad="63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83" tIns="45687" rIns="91383" bIns="45687" rtlCol="0" anchor="ctr"/>
          <a:lstStyle/>
          <a:p>
            <a:pPr marL="1370763" fontAlgn="base">
              <a:spcBef>
                <a:spcPts val="300"/>
              </a:spcBef>
              <a:spcAft>
                <a:spcPct val="0"/>
              </a:spcAft>
            </a:pPr>
            <a:endParaRPr lang="en-US" sz="1200" dirty="0">
              <a:solidFill>
                <a:srgbClr val="484A4C"/>
              </a:solidFill>
            </a:endParaRPr>
          </a:p>
        </p:txBody>
      </p:sp>
      <p:sp>
        <p:nvSpPr>
          <p:cNvPr id="91" name="Rounded Rectangle 90"/>
          <p:cNvSpPr/>
          <p:nvPr/>
        </p:nvSpPr>
        <p:spPr>
          <a:xfrm>
            <a:off x="353903" y="941696"/>
            <a:ext cx="8450033" cy="2320849"/>
          </a:xfrm>
          <a:prstGeom prst="roundRect">
            <a:avLst>
              <a:gd name="adj" fmla="val 6230"/>
            </a:avLst>
          </a:prstGeom>
          <a:gradFill>
            <a:gsLst>
              <a:gs pos="100000">
                <a:srgbClr val="FFFFFF">
                  <a:lumMod val="95000"/>
                </a:srgbClr>
              </a:gs>
              <a:gs pos="0">
                <a:srgbClr val="FFFFFF"/>
              </a:gs>
            </a:gsLst>
            <a:lin ang="16200000" scaled="1"/>
          </a:gradFill>
          <a:ln w="38100">
            <a:solidFill>
              <a:schemeClr val="bg1"/>
            </a:solidFill>
          </a:ln>
          <a:effectLst>
            <a:outerShdw blurRad="63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83" tIns="45687" rIns="91383" bIns="45687" rtlCol="0" anchor="t" anchorCtr="0"/>
          <a:lstStyle/>
          <a:p>
            <a:pPr algn="ctr" fontAlgn="base">
              <a:spcBef>
                <a:spcPts val="300"/>
              </a:spcBef>
              <a:spcAft>
                <a:spcPct val="0"/>
              </a:spcAft>
            </a:pPr>
            <a:r>
              <a:rPr lang="en-US" sz="1600" b="1" dirty="0">
                <a:solidFill>
                  <a:srgbClr val="061922"/>
                </a:solidFill>
              </a:rPr>
              <a:t>Desktop Virtualization Solutions </a:t>
            </a:r>
          </a:p>
        </p:txBody>
      </p:sp>
      <p:sp>
        <p:nvSpPr>
          <p:cNvPr id="92" name="TextBox 91"/>
          <p:cNvSpPr txBox="1"/>
          <p:nvPr/>
        </p:nvSpPr>
        <p:spPr>
          <a:xfrm>
            <a:off x="321837" y="4287147"/>
            <a:ext cx="2107531" cy="1187576"/>
          </a:xfrm>
          <a:prstGeom prst="rect">
            <a:avLst/>
          </a:prstGeom>
          <a:noFill/>
          <a:ln>
            <a:noFill/>
          </a:ln>
          <a:effectLst/>
        </p:spPr>
        <p:txBody>
          <a:bodyPr wrap="square" lIns="91383" tIns="45687" rIns="91383" bIns="45687" rtlCol="0" anchor="t" anchorCtr="0">
            <a:spAutoFit/>
          </a:bodyPr>
          <a:lstStyle/>
          <a:p>
            <a:pPr algn="ctr" fontAlgn="base">
              <a:spcBef>
                <a:spcPts val="599"/>
              </a:spcBef>
              <a:spcAft>
                <a:spcPct val="0"/>
              </a:spcAft>
            </a:pPr>
            <a:r>
              <a:rPr lang="en-US" sz="1200" b="1" dirty="0">
                <a:solidFill>
                  <a:srgbClr val="061922"/>
                </a:solidFill>
                <a:cs typeface="Arial" charset="0"/>
              </a:rPr>
              <a:t>Intelligent</a:t>
            </a:r>
            <a:br>
              <a:rPr lang="en-US" sz="1200" b="1" dirty="0">
                <a:solidFill>
                  <a:srgbClr val="061922"/>
                </a:solidFill>
                <a:cs typeface="Arial" charset="0"/>
              </a:rPr>
            </a:br>
            <a:r>
              <a:rPr lang="en-US" sz="1200" b="1" dirty="0">
                <a:solidFill>
                  <a:srgbClr val="061922"/>
                </a:solidFill>
                <a:cs typeface="Arial" charset="0"/>
              </a:rPr>
              <a:t>Performance</a:t>
            </a:r>
          </a:p>
          <a:p>
            <a:pPr algn="ctr" fontAlgn="base">
              <a:spcBef>
                <a:spcPts val="599"/>
              </a:spcBef>
              <a:spcAft>
                <a:spcPct val="0"/>
              </a:spcAft>
            </a:pPr>
            <a:r>
              <a:rPr lang="en-US" sz="1000" dirty="0">
                <a:solidFill>
                  <a:srgbClr val="061922"/>
                </a:solidFill>
                <a:cs typeface="Arial" charset="0"/>
              </a:rPr>
              <a:t>Intelligent performance to run applications locally with Intel</a:t>
            </a:r>
            <a:r>
              <a:rPr lang="en-US" sz="1000" baseline="30000" dirty="0">
                <a:solidFill>
                  <a:srgbClr val="061922"/>
                </a:solidFill>
                <a:cs typeface="Arial" charset="0"/>
              </a:rPr>
              <a:t>®</a:t>
            </a:r>
            <a:r>
              <a:rPr lang="en-US" sz="1000" dirty="0">
                <a:solidFill>
                  <a:srgbClr val="061922"/>
                </a:solidFill>
                <a:cs typeface="Arial" charset="0"/>
              </a:rPr>
              <a:t> Turbo Boost and Intel</a:t>
            </a:r>
            <a:r>
              <a:rPr lang="en-US" sz="1000" baseline="30000" dirty="0">
                <a:solidFill>
                  <a:srgbClr val="061922"/>
                </a:solidFill>
                <a:cs typeface="Arial" charset="0"/>
              </a:rPr>
              <a:t>®</a:t>
            </a:r>
            <a:r>
              <a:rPr lang="en-US" sz="1000" dirty="0">
                <a:solidFill>
                  <a:srgbClr val="061922"/>
                </a:solidFill>
                <a:cs typeface="Arial" charset="0"/>
              </a:rPr>
              <a:t> Hyper-threading</a:t>
            </a:r>
            <a:endParaRPr lang="en-US" sz="1000" baseline="30000" dirty="0">
              <a:solidFill>
                <a:srgbClr val="061922"/>
              </a:solidFill>
              <a:cs typeface="Arial" charset="0"/>
            </a:endParaRPr>
          </a:p>
        </p:txBody>
      </p:sp>
      <p:sp>
        <p:nvSpPr>
          <p:cNvPr id="93" name="TextBox 92"/>
          <p:cNvSpPr txBox="1"/>
          <p:nvPr/>
        </p:nvSpPr>
        <p:spPr>
          <a:xfrm>
            <a:off x="2323184" y="4287126"/>
            <a:ext cx="1954027" cy="1164492"/>
          </a:xfrm>
          <a:prstGeom prst="rect">
            <a:avLst/>
          </a:prstGeom>
          <a:noFill/>
          <a:ln>
            <a:noFill/>
          </a:ln>
          <a:effectLst/>
        </p:spPr>
        <p:txBody>
          <a:bodyPr wrap="square" lIns="91383" tIns="45687" rIns="91383" bIns="45687" rtlCol="0" anchor="t" anchorCtr="0">
            <a:spAutoFit/>
          </a:bodyPr>
          <a:lstStyle/>
          <a:p>
            <a:pPr algn="ctr" fontAlgn="base">
              <a:spcBef>
                <a:spcPts val="599"/>
              </a:spcBef>
              <a:spcAft>
                <a:spcPct val="0"/>
              </a:spcAft>
            </a:pPr>
            <a:r>
              <a:rPr lang="en-US" sz="1200" b="1" dirty="0">
                <a:solidFill>
                  <a:srgbClr val="061922"/>
                </a:solidFill>
                <a:cs typeface="Arial" charset="0"/>
              </a:rPr>
              <a:t>Security</a:t>
            </a:r>
          </a:p>
          <a:p>
            <a:pPr algn="ctr" fontAlgn="base">
              <a:spcBef>
                <a:spcPts val="599"/>
              </a:spcBef>
              <a:spcAft>
                <a:spcPct val="0"/>
              </a:spcAft>
            </a:pPr>
            <a:r>
              <a:rPr lang="en-US" sz="1000" dirty="0">
                <a:solidFill>
                  <a:srgbClr val="061922"/>
                </a:solidFill>
                <a:cs typeface="Arial" charset="0"/>
              </a:rPr>
              <a:t>Protect information assets and encryption management with Intel</a:t>
            </a:r>
            <a:r>
              <a:rPr lang="en-US" sz="1000" baseline="30000" dirty="0">
                <a:solidFill>
                  <a:srgbClr val="061922"/>
                </a:solidFill>
                <a:cs typeface="Arial" charset="0"/>
              </a:rPr>
              <a:t>®</a:t>
            </a:r>
            <a:r>
              <a:rPr lang="en-US" sz="1000" dirty="0">
                <a:solidFill>
                  <a:srgbClr val="061922"/>
                </a:solidFill>
                <a:cs typeface="Arial" charset="0"/>
              </a:rPr>
              <a:t> Anti-Theft Technology and AES-NI</a:t>
            </a:r>
            <a:endParaRPr lang="en-US" sz="1000" baseline="30000" dirty="0">
              <a:solidFill>
                <a:srgbClr val="061922"/>
              </a:solidFill>
              <a:cs typeface="Arial" charset="0"/>
            </a:endParaRPr>
          </a:p>
        </p:txBody>
      </p:sp>
      <p:sp>
        <p:nvSpPr>
          <p:cNvPr id="95" name="TextBox 94"/>
          <p:cNvSpPr txBox="1"/>
          <p:nvPr/>
        </p:nvSpPr>
        <p:spPr>
          <a:xfrm>
            <a:off x="4273979" y="4287126"/>
            <a:ext cx="2107531" cy="1164492"/>
          </a:xfrm>
          <a:prstGeom prst="rect">
            <a:avLst/>
          </a:prstGeom>
          <a:noFill/>
          <a:ln>
            <a:noFill/>
          </a:ln>
          <a:effectLst/>
        </p:spPr>
        <p:txBody>
          <a:bodyPr wrap="square" lIns="91383" tIns="45687" rIns="91383" bIns="45687" rtlCol="0" anchor="t" anchorCtr="0">
            <a:spAutoFit/>
          </a:bodyPr>
          <a:lstStyle/>
          <a:p>
            <a:pPr algn="ctr" fontAlgn="base">
              <a:spcBef>
                <a:spcPts val="599"/>
              </a:spcBef>
              <a:spcAft>
                <a:spcPct val="0"/>
              </a:spcAft>
            </a:pPr>
            <a:r>
              <a:rPr lang="en-US" sz="1200" b="1" dirty="0">
                <a:solidFill>
                  <a:srgbClr val="061922"/>
                </a:solidFill>
                <a:cs typeface="Arial" charset="0"/>
              </a:rPr>
              <a:t>Manageability</a:t>
            </a:r>
          </a:p>
          <a:p>
            <a:pPr algn="ctr" fontAlgn="base">
              <a:spcBef>
                <a:spcPts val="599"/>
              </a:spcBef>
              <a:spcAft>
                <a:spcPct val="0"/>
              </a:spcAft>
            </a:pPr>
            <a:r>
              <a:rPr lang="en-US" sz="1000" dirty="0">
                <a:solidFill>
                  <a:srgbClr val="061922"/>
                </a:solidFill>
                <a:cs typeface="Arial" charset="0"/>
              </a:rPr>
              <a:t>Remote troubleshooting and maintenance to dramatically lower manageability costs with Intel</a:t>
            </a:r>
            <a:r>
              <a:rPr lang="en-US" sz="1000" baseline="30000" dirty="0">
                <a:solidFill>
                  <a:srgbClr val="061922"/>
                </a:solidFill>
                <a:cs typeface="Arial" charset="0"/>
              </a:rPr>
              <a:t>®</a:t>
            </a:r>
            <a:r>
              <a:rPr lang="en-US" sz="1000" dirty="0">
                <a:solidFill>
                  <a:srgbClr val="061922"/>
                </a:solidFill>
                <a:cs typeface="Arial" charset="0"/>
              </a:rPr>
              <a:t> Active Management Technology</a:t>
            </a:r>
            <a:endParaRPr lang="en-US" sz="1000" baseline="30000" dirty="0">
              <a:solidFill>
                <a:srgbClr val="061922"/>
              </a:solidFill>
              <a:cs typeface="Arial" charset="0"/>
            </a:endParaRPr>
          </a:p>
        </p:txBody>
      </p:sp>
      <p:sp>
        <p:nvSpPr>
          <p:cNvPr id="96" name="TextBox 95"/>
          <p:cNvSpPr txBox="1"/>
          <p:nvPr/>
        </p:nvSpPr>
        <p:spPr>
          <a:xfrm>
            <a:off x="6335837" y="4287126"/>
            <a:ext cx="2406229" cy="1164492"/>
          </a:xfrm>
          <a:prstGeom prst="rect">
            <a:avLst/>
          </a:prstGeom>
          <a:noFill/>
          <a:ln>
            <a:noFill/>
          </a:ln>
          <a:effectLst/>
        </p:spPr>
        <p:txBody>
          <a:bodyPr wrap="square" lIns="91383" tIns="45687" rIns="91383" bIns="45687" rtlCol="0" anchor="t" anchorCtr="0">
            <a:spAutoFit/>
          </a:bodyPr>
          <a:lstStyle/>
          <a:p>
            <a:pPr algn="ctr" fontAlgn="base">
              <a:spcBef>
                <a:spcPts val="599"/>
              </a:spcBef>
              <a:spcAft>
                <a:spcPct val="0"/>
              </a:spcAft>
            </a:pPr>
            <a:r>
              <a:rPr lang="en-US" sz="1200" b="1" dirty="0">
                <a:solidFill>
                  <a:srgbClr val="061922"/>
                </a:solidFill>
                <a:cs typeface="Arial" charset="0"/>
              </a:rPr>
              <a:t>Virtualization</a:t>
            </a:r>
          </a:p>
          <a:p>
            <a:pPr algn="ctr" fontAlgn="base">
              <a:spcBef>
                <a:spcPts val="599"/>
              </a:spcBef>
              <a:spcAft>
                <a:spcPct val="0"/>
              </a:spcAft>
            </a:pPr>
            <a:r>
              <a:rPr lang="en-US" sz="1000" dirty="0">
                <a:solidFill>
                  <a:srgbClr val="061922"/>
                </a:solidFill>
                <a:cs typeface="Arial" charset="0"/>
              </a:rPr>
              <a:t>More secure and robust virtualization with built in features such as Intel</a:t>
            </a:r>
            <a:r>
              <a:rPr lang="en-US" sz="1000" baseline="30000" dirty="0">
                <a:solidFill>
                  <a:srgbClr val="061922"/>
                </a:solidFill>
                <a:cs typeface="Arial" charset="0"/>
              </a:rPr>
              <a:t>®</a:t>
            </a:r>
            <a:r>
              <a:rPr lang="en-US" sz="1000" dirty="0">
                <a:solidFill>
                  <a:srgbClr val="061922"/>
                </a:solidFill>
                <a:cs typeface="Arial" charset="0"/>
              </a:rPr>
              <a:t> Virtualization Technology</a:t>
            </a:r>
            <a:r>
              <a:rPr lang="en-US" sz="1000" baseline="30000" dirty="0">
                <a:solidFill>
                  <a:srgbClr val="061922"/>
                </a:solidFill>
                <a:cs typeface="Arial" charset="0"/>
              </a:rPr>
              <a:t> </a:t>
            </a:r>
            <a:r>
              <a:rPr lang="en-US" sz="1000" dirty="0">
                <a:solidFill>
                  <a:srgbClr val="061922"/>
                </a:solidFill>
                <a:cs typeface="Arial" charset="0"/>
              </a:rPr>
              <a:t>and Intel</a:t>
            </a:r>
            <a:r>
              <a:rPr lang="en-US" sz="1000" baseline="30000" dirty="0">
                <a:solidFill>
                  <a:srgbClr val="061922"/>
                </a:solidFill>
                <a:cs typeface="Arial" charset="0"/>
              </a:rPr>
              <a:t>®</a:t>
            </a:r>
            <a:r>
              <a:rPr lang="en-US" sz="1000" dirty="0">
                <a:solidFill>
                  <a:srgbClr val="061922"/>
                </a:solidFill>
                <a:cs typeface="Arial" charset="0"/>
              </a:rPr>
              <a:t> Trusted Execution Technology </a:t>
            </a:r>
          </a:p>
        </p:txBody>
      </p:sp>
      <p:sp>
        <p:nvSpPr>
          <p:cNvPr id="126" name="TextBox 125"/>
          <p:cNvSpPr txBox="1"/>
          <p:nvPr/>
        </p:nvSpPr>
        <p:spPr>
          <a:xfrm>
            <a:off x="291691" y="2464617"/>
            <a:ext cx="1406126" cy="464301"/>
          </a:xfrm>
          <a:prstGeom prst="rect">
            <a:avLst/>
          </a:prstGeom>
          <a:noFill/>
          <a:ln>
            <a:noFill/>
          </a:ln>
          <a:effectLst/>
        </p:spPr>
        <p:txBody>
          <a:bodyPr wrap="square" lIns="91383" tIns="45687" rIns="91383" bIns="45687" rtlCol="0" anchor="t" anchorCtr="0">
            <a:spAutoFit/>
          </a:bodyPr>
          <a:lstStyle/>
          <a:p>
            <a:pPr algn="ctr" fontAlgn="base">
              <a:spcBef>
                <a:spcPts val="599"/>
              </a:spcBef>
              <a:spcAft>
                <a:spcPct val="0"/>
              </a:spcAft>
            </a:pPr>
            <a:r>
              <a:rPr lang="en-US" sz="1200" dirty="0">
                <a:solidFill>
                  <a:srgbClr val="061922"/>
                </a:solidFill>
                <a:cs typeface="Arial" charset="0"/>
              </a:rPr>
              <a:t>Traditional Local Install</a:t>
            </a:r>
          </a:p>
        </p:txBody>
      </p:sp>
      <p:sp>
        <p:nvSpPr>
          <p:cNvPr id="128" name="TextBox 127"/>
          <p:cNvSpPr txBox="1"/>
          <p:nvPr/>
        </p:nvSpPr>
        <p:spPr>
          <a:xfrm>
            <a:off x="1564836" y="2335491"/>
            <a:ext cx="1604860" cy="464301"/>
          </a:xfrm>
          <a:prstGeom prst="rect">
            <a:avLst/>
          </a:prstGeom>
          <a:noFill/>
          <a:ln>
            <a:noFill/>
          </a:ln>
          <a:effectLst/>
        </p:spPr>
        <p:txBody>
          <a:bodyPr wrap="square" lIns="91383" tIns="45687" rIns="91383" bIns="45687" rtlCol="0" anchor="t" anchorCtr="0">
            <a:spAutoFit/>
          </a:bodyPr>
          <a:lstStyle/>
          <a:p>
            <a:pPr algn="ctr" fontAlgn="base">
              <a:spcBef>
                <a:spcPts val="599"/>
              </a:spcBef>
              <a:spcAft>
                <a:spcPct val="0"/>
              </a:spcAft>
            </a:pPr>
            <a:r>
              <a:rPr lang="en-US" sz="1200" dirty="0">
                <a:solidFill>
                  <a:srgbClr val="061922"/>
                </a:solidFill>
                <a:cs typeface="Arial" charset="0"/>
              </a:rPr>
              <a:t>Client Side Virtual Container</a:t>
            </a:r>
          </a:p>
        </p:txBody>
      </p:sp>
      <p:sp>
        <p:nvSpPr>
          <p:cNvPr id="129" name="TextBox 128"/>
          <p:cNvSpPr txBox="1"/>
          <p:nvPr/>
        </p:nvSpPr>
        <p:spPr>
          <a:xfrm>
            <a:off x="3116773" y="2130173"/>
            <a:ext cx="1406126" cy="464301"/>
          </a:xfrm>
          <a:prstGeom prst="rect">
            <a:avLst/>
          </a:prstGeom>
          <a:noFill/>
          <a:ln>
            <a:noFill/>
          </a:ln>
          <a:effectLst/>
        </p:spPr>
        <p:txBody>
          <a:bodyPr wrap="square" lIns="91383" tIns="45687" rIns="91383" bIns="45687" rtlCol="0" anchor="t" anchorCtr="0">
            <a:spAutoFit/>
          </a:bodyPr>
          <a:lstStyle/>
          <a:p>
            <a:pPr algn="ctr" fontAlgn="base">
              <a:spcBef>
                <a:spcPts val="599"/>
              </a:spcBef>
              <a:spcAft>
                <a:spcPct val="0"/>
              </a:spcAft>
            </a:pPr>
            <a:r>
              <a:rPr lang="en-US" sz="1200" dirty="0">
                <a:solidFill>
                  <a:srgbClr val="061922"/>
                </a:solidFill>
                <a:cs typeface="Arial" charset="0"/>
              </a:rPr>
              <a:t>Application Virtualization</a:t>
            </a:r>
          </a:p>
        </p:txBody>
      </p:sp>
      <p:sp>
        <p:nvSpPr>
          <p:cNvPr id="130" name="TextBox 129"/>
          <p:cNvSpPr txBox="1"/>
          <p:nvPr/>
        </p:nvSpPr>
        <p:spPr>
          <a:xfrm>
            <a:off x="4647794" y="2116524"/>
            <a:ext cx="1406126" cy="464301"/>
          </a:xfrm>
          <a:prstGeom prst="rect">
            <a:avLst/>
          </a:prstGeom>
          <a:noFill/>
          <a:ln>
            <a:noFill/>
          </a:ln>
          <a:effectLst/>
        </p:spPr>
        <p:txBody>
          <a:bodyPr wrap="square" lIns="91383" tIns="45687" rIns="91383" bIns="45687" rtlCol="0" anchor="t" anchorCtr="0">
            <a:spAutoFit/>
          </a:bodyPr>
          <a:lstStyle/>
          <a:p>
            <a:pPr algn="ctr" fontAlgn="base">
              <a:spcBef>
                <a:spcPts val="599"/>
              </a:spcBef>
              <a:spcAft>
                <a:spcPct val="0"/>
              </a:spcAft>
            </a:pPr>
            <a:r>
              <a:rPr lang="en-US" sz="1200" dirty="0">
                <a:solidFill>
                  <a:srgbClr val="061922"/>
                </a:solidFill>
                <a:cs typeface="Arial" charset="0"/>
              </a:rPr>
              <a:t>OS</a:t>
            </a:r>
            <a:br>
              <a:rPr lang="en-US" sz="1200" dirty="0">
                <a:solidFill>
                  <a:srgbClr val="061922"/>
                </a:solidFill>
                <a:cs typeface="Arial" charset="0"/>
              </a:rPr>
            </a:br>
            <a:r>
              <a:rPr lang="en-US" sz="1200" dirty="0">
                <a:solidFill>
                  <a:srgbClr val="061922"/>
                </a:solidFill>
                <a:cs typeface="Arial" charset="0"/>
              </a:rPr>
              <a:t>Streaming</a:t>
            </a:r>
          </a:p>
        </p:txBody>
      </p:sp>
      <p:sp>
        <p:nvSpPr>
          <p:cNvPr id="131" name="TextBox 130"/>
          <p:cNvSpPr txBox="1"/>
          <p:nvPr/>
        </p:nvSpPr>
        <p:spPr>
          <a:xfrm>
            <a:off x="5921754" y="2263650"/>
            <a:ext cx="1406126" cy="464301"/>
          </a:xfrm>
          <a:prstGeom prst="rect">
            <a:avLst/>
          </a:prstGeom>
          <a:noFill/>
          <a:ln>
            <a:noFill/>
          </a:ln>
          <a:effectLst/>
        </p:spPr>
        <p:txBody>
          <a:bodyPr wrap="square" lIns="91383" tIns="45687" rIns="91383" bIns="45687" rtlCol="0" anchor="t" anchorCtr="0">
            <a:spAutoFit/>
          </a:bodyPr>
          <a:lstStyle/>
          <a:p>
            <a:pPr algn="ctr" fontAlgn="base">
              <a:spcBef>
                <a:spcPts val="599"/>
              </a:spcBef>
              <a:spcAft>
                <a:spcPct val="0"/>
              </a:spcAft>
            </a:pPr>
            <a:r>
              <a:rPr lang="en-US" sz="1200" dirty="0">
                <a:solidFill>
                  <a:srgbClr val="061922"/>
                </a:solidFill>
                <a:cs typeface="Arial" charset="0"/>
              </a:rPr>
              <a:t>Virtual Hosted Desktop</a:t>
            </a:r>
          </a:p>
        </p:txBody>
      </p:sp>
      <p:sp>
        <p:nvSpPr>
          <p:cNvPr id="134" name="TextBox 133"/>
          <p:cNvSpPr txBox="1"/>
          <p:nvPr/>
        </p:nvSpPr>
        <p:spPr>
          <a:xfrm>
            <a:off x="7314198" y="2435973"/>
            <a:ext cx="1406126" cy="464301"/>
          </a:xfrm>
          <a:prstGeom prst="rect">
            <a:avLst/>
          </a:prstGeom>
          <a:noFill/>
          <a:ln>
            <a:noFill/>
          </a:ln>
          <a:effectLst/>
        </p:spPr>
        <p:txBody>
          <a:bodyPr wrap="square" lIns="91383" tIns="45687" rIns="91383" bIns="45687" rtlCol="0" anchor="t" anchorCtr="0">
            <a:spAutoFit/>
          </a:bodyPr>
          <a:lstStyle/>
          <a:p>
            <a:pPr algn="ctr" fontAlgn="base">
              <a:spcBef>
                <a:spcPts val="599"/>
              </a:spcBef>
              <a:spcAft>
                <a:spcPct val="0"/>
              </a:spcAft>
            </a:pPr>
            <a:r>
              <a:rPr lang="en-US" sz="1200" dirty="0">
                <a:solidFill>
                  <a:srgbClr val="061922"/>
                </a:solidFill>
                <a:cs typeface="Arial" charset="0"/>
              </a:rPr>
              <a:t>Terminal Services</a:t>
            </a:r>
          </a:p>
        </p:txBody>
      </p:sp>
      <p:sp>
        <p:nvSpPr>
          <p:cNvPr id="204" name="Up Arrow 203"/>
          <p:cNvSpPr/>
          <p:nvPr/>
        </p:nvSpPr>
        <p:spPr>
          <a:xfrm>
            <a:off x="330200" y="2526106"/>
            <a:ext cx="8495703" cy="763004"/>
          </a:xfrm>
          <a:prstGeom prst="upArrow">
            <a:avLst>
              <a:gd name="adj1" fmla="val 100000"/>
              <a:gd name="adj2" fmla="val 61667"/>
            </a:avLst>
          </a:prstGeom>
          <a:gradFill flip="none" rotWithShape="1">
            <a:gsLst>
              <a:gs pos="5000">
                <a:schemeClr val="accent1"/>
              </a:gs>
              <a:gs pos="95000">
                <a:schemeClr val="accent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383" tIns="45687" rIns="91383" bIns="45687" rtlCol="0" anchor="ctr" anchorCtr="0">
            <a:noAutofit/>
          </a:bodyPr>
          <a:lstStyle/>
          <a:p>
            <a:pPr algn="ctr" fontAlgn="base">
              <a:lnSpc>
                <a:spcPct val="85000"/>
              </a:lnSpc>
              <a:spcBef>
                <a:spcPct val="0"/>
              </a:spcBef>
              <a:spcAft>
                <a:spcPct val="0"/>
              </a:spcAft>
            </a:pPr>
            <a:r>
              <a:rPr lang="en-US" sz="1600" b="1" dirty="0">
                <a:solidFill>
                  <a:srgbClr val="FFDA00"/>
                </a:solidFill>
              </a:rPr>
              <a:t>Intel</a:t>
            </a:r>
            <a:r>
              <a:rPr lang="en-US" sz="1600" b="1" baseline="30000" dirty="0">
                <a:solidFill>
                  <a:srgbClr val="FFDA00"/>
                </a:solidFill>
              </a:rPr>
              <a:t>®</a:t>
            </a:r>
            <a:r>
              <a:rPr lang="en-US" sz="1600" b="1" dirty="0">
                <a:solidFill>
                  <a:srgbClr val="FFDA00"/>
                </a:solidFill>
              </a:rPr>
              <a:t> Core™ </a:t>
            </a:r>
            <a:r>
              <a:rPr lang="en-US" sz="1600" b="1" dirty="0" err="1">
                <a:solidFill>
                  <a:srgbClr val="FFDA00"/>
                </a:solidFill>
              </a:rPr>
              <a:t>vPro</a:t>
            </a:r>
            <a:r>
              <a:rPr lang="en-US" sz="1600" b="1" dirty="0">
                <a:solidFill>
                  <a:srgbClr val="FFDA00"/>
                </a:solidFill>
              </a:rPr>
              <a:t>™ Processors</a:t>
            </a:r>
            <a:endParaRPr lang="en-US" sz="1600" b="1" baseline="30000" dirty="0">
              <a:solidFill>
                <a:srgbClr val="FFDA00"/>
              </a:solidFill>
            </a:endParaRPr>
          </a:p>
          <a:p>
            <a:pPr algn="ctr" fontAlgn="base">
              <a:lnSpc>
                <a:spcPct val="85000"/>
              </a:lnSpc>
              <a:spcBef>
                <a:spcPct val="0"/>
              </a:spcBef>
              <a:spcAft>
                <a:spcPct val="0"/>
              </a:spcAft>
            </a:pPr>
            <a:r>
              <a:rPr lang="en-US" sz="1200" b="1" dirty="0">
                <a:solidFill>
                  <a:srgbClr val="FFFFFF"/>
                </a:solidFill>
              </a:rPr>
              <a:t>= </a:t>
            </a:r>
            <a:r>
              <a:rPr lang="en-US" sz="1200" b="1" dirty="0" smtClean="0">
                <a:solidFill>
                  <a:srgbClr val="FFFFFF"/>
                </a:solidFill>
              </a:rPr>
              <a:t>Platform </a:t>
            </a:r>
            <a:r>
              <a:rPr lang="en-US" sz="1200" b="1" dirty="0">
                <a:solidFill>
                  <a:srgbClr val="FFFFFF"/>
                </a:solidFill>
              </a:rPr>
              <a:t>of Choice for Desktop Virtualization</a:t>
            </a:r>
          </a:p>
          <a:p>
            <a:pPr algn="ctr" fontAlgn="base">
              <a:lnSpc>
                <a:spcPct val="85000"/>
              </a:lnSpc>
              <a:spcBef>
                <a:spcPct val="0"/>
              </a:spcBef>
              <a:spcAft>
                <a:spcPct val="0"/>
              </a:spcAft>
            </a:pPr>
            <a:endParaRPr lang="en-US" sz="1500" b="1" dirty="0">
              <a:solidFill>
                <a:srgbClr val="FFFFFF"/>
              </a:solidFill>
            </a:endParaRPr>
          </a:p>
        </p:txBody>
      </p:sp>
      <p:sp>
        <p:nvSpPr>
          <p:cNvPr id="99" name="Title 1"/>
          <p:cNvSpPr>
            <a:spLocks noGrp="1"/>
          </p:cNvSpPr>
          <p:nvPr>
            <p:ph type="title"/>
          </p:nvPr>
        </p:nvSpPr>
        <p:spPr>
          <a:xfrm>
            <a:off x="191069" y="160203"/>
            <a:ext cx="8707271" cy="885827"/>
          </a:xfrm>
        </p:spPr>
        <p:txBody>
          <a:bodyPr>
            <a:noAutofit/>
          </a:bodyPr>
          <a:lstStyle/>
          <a:p>
            <a:r>
              <a:rPr lang="en-US" sz="2600" dirty="0"/>
              <a:t>Desktop </a:t>
            </a:r>
            <a:r>
              <a:rPr lang="en-US" sz="2600" dirty="0" smtClean="0"/>
              <a:t>Virtualization Solutions Enhanced with </a:t>
            </a:r>
            <a:r>
              <a:rPr lang="en-US" sz="2600" dirty="0"/>
              <a:t>Intel</a:t>
            </a:r>
            <a:r>
              <a:rPr lang="en-US" sz="2600" baseline="30000" dirty="0"/>
              <a:t>®</a:t>
            </a:r>
            <a:r>
              <a:rPr lang="en-US" sz="2600" dirty="0"/>
              <a:t> vPro™ </a:t>
            </a:r>
            <a:r>
              <a:rPr lang="en-US" sz="2600" dirty="0" smtClean="0"/>
              <a:t>Technology</a:t>
            </a:r>
            <a:br>
              <a:rPr lang="en-US" sz="2600" dirty="0" smtClean="0"/>
            </a:br>
            <a:endParaRPr lang="en-US" sz="2600" dirty="0"/>
          </a:p>
        </p:txBody>
      </p:sp>
      <p:sp>
        <p:nvSpPr>
          <p:cNvPr id="2" name="Slide Number Placeholder 1"/>
          <p:cNvSpPr>
            <a:spLocks noGrp="1"/>
          </p:cNvSpPr>
          <p:nvPr>
            <p:ph type="sldNum" sz="quarter" idx="12"/>
          </p:nvPr>
        </p:nvSpPr>
        <p:spPr/>
        <p:txBody>
          <a:bodyPr/>
          <a:lstStyle/>
          <a:p>
            <a:fld id="{FD44707B-D922-47D5-BD24-D96E91B70543}" type="slidenum">
              <a:rPr>
                <a:solidFill>
                  <a:srgbClr val="FFFFFF"/>
                </a:solidFill>
              </a:rPr>
              <a:pPr/>
              <a:t>76</a:t>
            </a:fld>
            <a:endParaRPr>
              <a:solidFill>
                <a:srgbClr val="FFFFFF"/>
              </a:solidFill>
            </a:endParaRPr>
          </a:p>
        </p:txBody>
      </p:sp>
      <p:pic>
        <p:nvPicPr>
          <p:cNvPr id="98" name="Picture 107" descr="icon_story0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02370" y="3382522"/>
            <a:ext cx="820151" cy="820151"/>
          </a:xfrm>
          <a:prstGeom prst="ellipse">
            <a:avLst/>
          </a:prstGeom>
          <a:noFill/>
          <a:ln w="9525">
            <a:noFill/>
            <a:miter lim="800000"/>
            <a:headEnd/>
            <a:tailEnd/>
          </a:ln>
        </p:spPr>
      </p:pic>
      <p:pic>
        <p:nvPicPr>
          <p:cNvPr id="100" name="Picture 6" descr="C:\Users\Ryan\Documents\Projects\Intel\SMB\decks\lock.png"/>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2893708" y="3377787"/>
            <a:ext cx="915387" cy="805158"/>
          </a:xfrm>
          <a:prstGeom prst="rect">
            <a:avLst/>
          </a:prstGeom>
          <a:noFill/>
          <a:ln>
            <a:noFill/>
          </a:ln>
          <a:effectLst>
            <a:outerShdw blurRad="63500" sx="102000" sy="102000" algn="ctr" rotWithShape="0">
              <a:prstClr val="black">
                <a:alpha val="40000"/>
              </a:prstClr>
            </a:outerShdw>
          </a:effectLst>
        </p:spPr>
      </p:pic>
      <p:pic>
        <p:nvPicPr>
          <p:cNvPr id="101" name="Picture 100" descr="icon_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17929" y="3381388"/>
            <a:ext cx="1093867" cy="892085"/>
          </a:xfrm>
          <a:prstGeom prst="rect">
            <a:avLst/>
          </a:prstGeom>
          <a:noFill/>
          <a:ln>
            <a:noFill/>
          </a:ln>
          <a:effectLst>
            <a:outerShdw blurRad="38100" sx="102000" sy="102000" algn="ctr" rotWithShape="0">
              <a:prstClr val="black">
                <a:alpha val="40000"/>
              </a:prstClr>
            </a:outerShdw>
          </a:effectLst>
        </p:spPr>
      </p:pic>
      <p:grpSp>
        <p:nvGrpSpPr>
          <p:cNvPr id="6" name="Group 52"/>
          <p:cNvGrpSpPr>
            <a:grpSpLocks/>
          </p:cNvGrpSpPr>
          <p:nvPr/>
        </p:nvGrpSpPr>
        <p:grpSpPr bwMode="auto">
          <a:xfrm>
            <a:off x="7066582" y="3422323"/>
            <a:ext cx="800250" cy="750755"/>
            <a:chOff x="7553133" y="3645842"/>
            <a:chExt cx="1089635" cy="626142"/>
          </a:xfrm>
          <a:effectLst>
            <a:outerShdw blurRad="50800" dist="38100" dir="2700000" algn="tl" rotWithShape="0">
              <a:prstClr val="black">
                <a:alpha val="40000"/>
              </a:prstClr>
            </a:outerShdw>
          </a:effectLst>
        </p:grpSpPr>
        <p:grpSp>
          <p:nvGrpSpPr>
            <p:cNvPr id="7" name="Group 82"/>
            <p:cNvGrpSpPr>
              <a:grpSpLocks/>
            </p:cNvGrpSpPr>
            <p:nvPr/>
          </p:nvGrpSpPr>
          <p:grpSpPr bwMode="auto">
            <a:xfrm>
              <a:off x="7553136" y="3645842"/>
              <a:ext cx="1089636" cy="626142"/>
              <a:chOff x="6991515" y="1485900"/>
              <a:chExt cx="1900038" cy="1091828"/>
            </a:xfrm>
          </p:grpSpPr>
          <p:pic>
            <p:nvPicPr>
              <p:cNvPr id="105" name="Picture 104" descr="Untitled-1.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21906" y="1683122"/>
                <a:ext cx="1136294" cy="894606"/>
              </a:xfrm>
              <a:prstGeom prst="rect">
                <a:avLst/>
              </a:prstGeom>
              <a:effectLst/>
            </p:spPr>
          </p:pic>
          <p:sp>
            <p:nvSpPr>
              <p:cNvPr id="106" name="Isosceles Triangle 105"/>
              <p:cNvSpPr/>
              <p:nvPr/>
            </p:nvSpPr>
            <p:spPr>
              <a:xfrm rot="8653542">
                <a:off x="7085686" y="1751929"/>
                <a:ext cx="1082967" cy="667843"/>
              </a:xfrm>
              <a:prstGeom prst="triangle">
                <a:avLst>
                  <a:gd name="adj" fmla="val 39259"/>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sz="1600">
                  <a:solidFill>
                    <a:srgbClr val="061922"/>
                  </a:solidFill>
                  <a:ea typeface="SimSun" pitchFamily="2" charset="-122"/>
                  <a:cs typeface="Arial" charset="0"/>
                </a:endParaRPr>
              </a:p>
            </p:txBody>
          </p:sp>
          <p:pic>
            <p:nvPicPr>
              <p:cNvPr id="108" name="Picture 8" descr="http://mintywhite.com/wp-content/uploads/2008/10/windows7-desktop-300x225.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991515" y="1485900"/>
                <a:ext cx="866928" cy="651216"/>
              </a:xfrm>
              <a:prstGeom prst="rect">
                <a:avLst/>
              </a:prstGeom>
              <a:noFill/>
              <a:effectLst>
                <a:outerShdw blurRad="63500" sx="102000" sy="102000" algn="ctr" rotWithShape="0">
                  <a:prstClr val="black">
                    <a:alpha val="40000"/>
                  </a:prstClr>
                </a:outerShdw>
              </a:effectLst>
            </p:spPr>
          </p:pic>
          <p:sp>
            <p:nvSpPr>
              <p:cNvPr id="109" name="Isosceles Triangle 108"/>
              <p:cNvSpPr/>
              <p:nvPr/>
            </p:nvSpPr>
            <p:spPr>
              <a:xfrm rot="13036836">
                <a:off x="7719956" y="1746387"/>
                <a:ext cx="1082965" cy="667843"/>
              </a:xfrm>
              <a:prstGeom prst="triangle">
                <a:avLst>
                  <a:gd name="adj" fmla="val 59220"/>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sz="1600">
                  <a:solidFill>
                    <a:srgbClr val="061922"/>
                  </a:solidFill>
                  <a:ea typeface="SimSun" pitchFamily="2" charset="-122"/>
                  <a:cs typeface="Arial" charset="0"/>
                </a:endParaRPr>
              </a:p>
            </p:txBody>
          </p:sp>
          <p:pic>
            <p:nvPicPr>
              <p:cNvPr id="113" name="Picture 4" descr="http://lions-wing.net/lessons/beginner/winxppro.png"/>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8024627" y="1485900"/>
                <a:ext cx="866926" cy="651216"/>
              </a:xfrm>
              <a:prstGeom prst="rect">
                <a:avLst/>
              </a:prstGeom>
              <a:noFill/>
              <a:ln>
                <a:noFill/>
              </a:ln>
              <a:effectLst>
                <a:outerShdw blurRad="63500" sx="102000" sy="102000" algn="ctr" rotWithShape="0">
                  <a:prstClr val="black">
                    <a:alpha val="40000"/>
                  </a:prstClr>
                </a:outerShdw>
              </a:effectLst>
            </p:spPr>
          </p:pic>
        </p:grpSp>
        <p:pic>
          <p:nvPicPr>
            <p:cNvPr id="104"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554088" y="3648362"/>
              <a:ext cx="490686" cy="344842"/>
            </a:xfrm>
            <a:prstGeom prst="roundRect">
              <a:avLst>
                <a:gd name="adj" fmla="val 0"/>
              </a:avLst>
            </a:prstGeom>
            <a:noFill/>
            <a:ln w="9525">
              <a:noFill/>
              <a:miter lim="800000"/>
              <a:headEnd/>
              <a:tailEnd/>
            </a:ln>
            <a:effectLst/>
          </p:spPr>
        </p:pic>
      </p:grpSp>
      <p:sp>
        <p:nvSpPr>
          <p:cNvPr id="117" name="Oval 116"/>
          <p:cNvSpPr/>
          <p:nvPr/>
        </p:nvSpPr>
        <p:spPr bwMode="auto">
          <a:xfrm>
            <a:off x="6346210" y="1355793"/>
            <a:ext cx="687502" cy="827849"/>
          </a:xfrm>
          <a:prstGeom prst="ellipse">
            <a:avLst/>
          </a:prstGeom>
          <a:blipFill rotWithShape="0">
            <a:blip r:embed="rId10" cstate="email">
              <a:extLst>
                <a:ext uri="{28A0092B-C50C-407E-A947-70E740481C1C}">
                  <a14:useLocalDpi xmlns:a14="http://schemas.microsoft.com/office/drawing/2010/main"/>
                </a:ext>
              </a:extLst>
            </a:blip>
            <a:stretch>
              <a:fillRect/>
            </a:stretch>
          </a:blipFill>
          <a:ln>
            <a:noFill/>
          </a:ln>
          <a:effectLst>
            <a:outerShdw blurRad="63500" sx="102000" sy="102000" algn="ctr" rotWithShape="0">
              <a:prstClr val="black">
                <a:alpha val="40000"/>
              </a:prstClr>
            </a:outerShdw>
          </a:effectLst>
        </p:spPr>
      </p:sp>
      <p:pic>
        <p:nvPicPr>
          <p:cNvPr id="118" name="Picture 6" descr="C:\Users\robbins\AppData\Local\Microsoft\Windows\Temporary Internet Files\Content.IE5\T2IDR26P\MCj04398230000[1].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855043" y="1336377"/>
            <a:ext cx="947346" cy="947790"/>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125" name="Picture 124" descr="workstation pc.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bwMode="auto">
          <a:xfrm>
            <a:off x="7584012" y="1510938"/>
            <a:ext cx="859364" cy="858020"/>
          </a:xfrm>
          <a:prstGeom prst="rect">
            <a:avLst/>
          </a:prstGeom>
          <a:noFill/>
          <a:ln>
            <a:noFill/>
          </a:ln>
          <a:effectLst>
            <a:outerShdw blurRad="50800" dist="38100" dir="2700000" algn="tl" rotWithShape="0">
              <a:prstClr val="black">
                <a:alpha val="40000"/>
              </a:prstClr>
            </a:outerShdw>
          </a:effectLst>
        </p:spPr>
      </p:pic>
      <p:grpSp>
        <p:nvGrpSpPr>
          <p:cNvPr id="8" name="Group 142"/>
          <p:cNvGrpSpPr/>
          <p:nvPr/>
        </p:nvGrpSpPr>
        <p:grpSpPr>
          <a:xfrm>
            <a:off x="4976473" y="1347322"/>
            <a:ext cx="825516" cy="805979"/>
            <a:chOff x="-3365271" y="2294643"/>
            <a:chExt cx="1385636" cy="828218"/>
          </a:xfrm>
        </p:grpSpPr>
        <p:pic>
          <p:nvPicPr>
            <p:cNvPr id="136" name="Picture 12" descr="miscservers7 copy"/>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2643004" y="2294643"/>
              <a:ext cx="663369" cy="828218"/>
            </a:xfrm>
            <a:prstGeom prst="rect">
              <a:avLst/>
            </a:prstGeom>
            <a:noFill/>
            <a:effectLst>
              <a:outerShdw blurRad="76200" dir="13500000" sy="23000" kx="1200000" algn="br" rotWithShape="0">
                <a:prstClr val="black">
                  <a:alpha val="20000"/>
                </a:prstClr>
              </a:outerShdw>
            </a:effectLst>
          </p:spPr>
        </p:pic>
        <p:grpSp>
          <p:nvGrpSpPr>
            <p:cNvPr id="9" name="Group 95"/>
            <p:cNvGrpSpPr/>
            <p:nvPr/>
          </p:nvGrpSpPr>
          <p:grpSpPr>
            <a:xfrm>
              <a:off x="-3365271" y="2389893"/>
              <a:ext cx="819150" cy="561975"/>
              <a:chOff x="2514600" y="2276475"/>
              <a:chExt cx="819150" cy="561975"/>
            </a:xfrm>
          </p:grpSpPr>
          <p:cxnSp>
            <p:nvCxnSpPr>
              <p:cNvPr id="157" name="Straight Connector 156"/>
              <p:cNvCxnSpPr/>
              <p:nvPr/>
            </p:nvCxnSpPr>
            <p:spPr bwMode="auto">
              <a:xfrm flipV="1">
                <a:off x="2514600" y="2371725"/>
                <a:ext cx="457200" cy="57150"/>
              </a:xfrm>
              <a:prstGeom prst="line">
                <a:avLst/>
              </a:prstGeom>
              <a:solidFill>
                <a:srgbClr val="0860A8"/>
              </a:solidFill>
              <a:ln w="19050" cap="flat" cmpd="sng" algn="ctr">
                <a:solidFill>
                  <a:srgbClr val="FFFFFF">
                    <a:alpha val="50196"/>
                  </a:srgbClr>
                </a:solidFill>
                <a:prstDash val="solid"/>
                <a:round/>
                <a:headEnd type="none" w="med" len="med"/>
                <a:tailEnd type="none" w="med" len="med"/>
              </a:ln>
              <a:effectLst>
                <a:glow rad="63500">
                  <a:schemeClr val="accent3">
                    <a:satMod val="175000"/>
                    <a:alpha val="40000"/>
                  </a:schemeClr>
                </a:glow>
              </a:effectLst>
            </p:spPr>
          </p:cxnSp>
          <p:cxnSp>
            <p:nvCxnSpPr>
              <p:cNvPr id="158" name="Straight Connector 157"/>
              <p:cNvCxnSpPr/>
              <p:nvPr/>
            </p:nvCxnSpPr>
            <p:spPr bwMode="auto">
              <a:xfrm flipV="1">
                <a:off x="2657475" y="2428875"/>
                <a:ext cx="457200" cy="57150"/>
              </a:xfrm>
              <a:prstGeom prst="line">
                <a:avLst/>
              </a:prstGeom>
              <a:solidFill>
                <a:srgbClr val="0860A8"/>
              </a:solidFill>
              <a:ln w="19050" cap="flat" cmpd="sng" algn="ctr">
                <a:solidFill>
                  <a:srgbClr val="FFFFFF">
                    <a:alpha val="50196"/>
                  </a:srgbClr>
                </a:solidFill>
                <a:prstDash val="solid"/>
                <a:round/>
                <a:headEnd type="none" w="med" len="med"/>
                <a:tailEnd type="none" w="med" len="med"/>
              </a:ln>
              <a:effectLst>
                <a:glow rad="63500">
                  <a:schemeClr val="accent3">
                    <a:satMod val="175000"/>
                    <a:alpha val="40000"/>
                  </a:schemeClr>
                </a:glow>
              </a:effectLst>
            </p:spPr>
          </p:cxnSp>
          <p:cxnSp>
            <p:nvCxnSpPr>
              <p:cNvPr id="177" name="Straight Connector 176"/>
              <p:cNvCxnSpPr/>
              <p:nvPr/>
            </p:nvCxnSpPr>
            <p:spPr bwMode="auto">
              <a:xfrm flipV="1">
                <a:off x="2714625" y="2276475"/>
                <a:ext cx="457200" cy="57150"/>
              </a:xfrm>
              <a:prstGeom prst="line">
                <a:avLst/>
              </a:prstGeom>
              <a:solidFill>
                <a:srgbClr val="0860A8"/>
              </a:solidFill>
              <a:ln w="19050" cap="flat" cmpd="sng" algn="ctr">
                <a:solidFill>
                  <a:srgbClr val="FFFFFF">
                    <a:alpha val="50196"/>
                  </a:srgbClr>
                </a:solidFill>
                <a:prstDash val="solid"/>
                <a:round/>
                <a:headEnd type="none" w="med" len="med"/>
                <a:tailEnd type="none" w="med" len="med"/>
              </a:ln>
              <a:effectLst>
                <a:glow rad="63500">
                  <a:schemeClr val="accent3">
                    <a:satMod val="175000"/>
                    <a:alpha val="40000"/>
                  </a:schemeClr>
                </a:glow>
              </a:effectLst>
            </p:spPr>
          </p:cxnSp>
          <p:cxnSp>
            <p:nvCxnSpPr>
              <p:cNvPr id="178" name="Straight Connector 177"/>
              <p:cNvCxnSpPr/>
              <p:nvPr/>
            </p:nvCxnSpPr>
            <p:spPr bwMode="auto">
              <a:xfrm flipV="1">
                <a:off x="2733675" y="2600325"/>
                <a:ext cx="457200" cy="57150"/>
              </a:xfrm>
              <a:prstGeom prst="line">
                <a:avLst/>
              </a:prstGeom>
              <a:solidFill>
                <a:srgbClr val="0860A8"/>
              </a:solidFill>
              <a:ln w="19050" cap="flat" cmpd="sng" algn="ctr">
                <a:solidFill>
                  <a:srgbClr val="FFFFFF">
                    <a:alpha val="50196"/>
                  </a:srgbClr>
                </a:solidFill>
                <a:prstDash val="solid"/>
                <a:round/>
                <a:headEnd type="none" w="med" len="med"/>
                <a:tailEnd type="none" w="med" len="med"/>
              </a:ln>
              <a:effectLst>
                <a:glow rad="63500">
                  <a:schemeClr val="accent3">
                    <a:satMod val="175000"/>
                    <a:alpha val="40000"/>
                  </a:schemeClr>
                </a:glow>
              </a:effectLst>
            </p:spPr>
          </p:cxnSp>
          <p:cxnSp>
            <p:nvCxnSpPr>
              <p:cNvPr id="179" name="Straight Connector 178"/>
              <p:cNvCxnSpPr/>
              <p:nvPr/>
            </p:nvCxnSpPr>
            <p:spPr bwMode="auto">
              <a:xfrm flipV="1">
                <a:off x="2876550" y="2676525"/>
                <a:ext cx="457200" cy="57150"/>
              </a:xfrm>
              <a:prstGeom prst="line">
                <a:avLst/>
              </a:prstGeom>
              <a:solidFill>
                <a:srgbClr val="0860A8"/>
              </a:solidFill>
              <a:ln w="19050" cap="flat" cmpd="sng" algn="ctr">
                <a:solidFill>
                  <a:srgbClr val="FFFFFF">
                    <a:alpha val="50196"/>
                  </a:srgbClr>
                </a:solidFill>
                <a:prstDash val="solid"/>
                <a:round/>
                <a:headEnd type="none" w="med" len="med"/>
                <a:tailEnd type="none" w="med" len="med"/>
              </a:ln>
              <a:effectLst>
                <a:glow rad="63500">
                  <a:schemeClr val="accent3">
                    <a:satMod val="175000"/>
                    <a:alpha val="40000"/>
                  </a:schemeClr>
                </a:glow>
              </a:effectLst>
            </p:spPr>
          </p:cxnSp>
          <p:cxnSp>
            <p:nvCxnSpPr>
              <p:cNvPr id="180" name="Straight Connector 179"/>
              <p:cNvCxnSpPr/>
              <p:nvPr/>
            </p:nvCxnSpPr>
            <p:spPr bwMode="auto">
              <a:xfrm flipV="1">
                <a:off x="2752725" y="2781300"/>
                <a:ext cx="457200" cy="57150"/>
              </a:xfrm>
              <a:prstGeom prst="line">
                <a:avLst/>
              </a:prstGeom>
              <a:solidFill>
                <a:srgbClr val="0860A8"/>
              </a:solidFill>
              <a:ln w="19050" cap="flat" cmpd="sng" algn="ctr">
                <a:solidFill>
                  <a:srgbClr val="FFFFFF">
                    <a:alpha val="50196"/>
                  </a:srgbClr>
                </a:solidFill>
                <a:prstDash val="solid"/>
                <a:round/>
                <a:headEnd type="none" w="med" len="med"/>
                <a:tailEnd type="none" w="med" len="med"/>
              </a:ln>
              <a:effectLst>
                <a:glow rad="63500">
                  <a:schemeClr val="accent3">
                    <a:satMod val="175000"/>
                    <a:alpha val="40000"/>
                  </a:schemeClr>
                </a:glow>
              </a:effectLst>
            </p:spPr>
          </p:cxnSp>
        </p:grpSp>
        <p:grpSp>
          <p:nvGrpSpPr>
            <p:cNvPr id="10" name="Group 87"/>
            <p:cNvGrpSpPr/>
            <p:nvPr/>
          </p:nvGrpSpPr>
          <p:grpSpPr>
            <a:xfrm>
              <a:off x="-3360584" y="2370843"/>
              <a:ext cx="754138" cy="634549"/>
              <a:chOff x="1959220" y="2035174"/>
              <a:chExt cx="1052890" cy="885925"/>
            </a:xfrm>
            <a:effectLst>
              <a:outerShdw blurRad="76200" dir="13500000" sy="23000" kx="1200000" algn="br" rotWithShape="0">
                <a:prstClr val="black">
                  <a:alpha val="20000"/>
                </a:prstClr>
              </a:outerShdw>
            </a:effectLst>
            <a:scene3d>
              <a:camera prst="perspectiveHeroicExtremeRightFacing"/>
              <a:lightRig rig="threePt" dir="t"/>
            </a:scene3d>
          </p:grpSpPr>
          <p:pic>
            <p:nvPicPr>
              <p:cNvPr id="146" name="Picture 3" descr="\\fs1\users\apalmer\My Documents\My Pictures\windows_xp_logo-thumb.jpg"/>
              <p:cNvPicPr>
                <a:picLocks noChangeAspect="1" noChangeArrowheads="1"/>
              </p:cNvPicPr>
              <p:nvPr/>
            </p:nvPicPr>
            <p:blipFill>
              <a:blip r:embed="rId14" cstate="screen">
                <a:extLst>
                  <a:ext uri="{28A0092B-C50C-407E-A947-70E740481C1C}">
                    <a14:useLocalDpi xmlns:a14="http://schemas.microsoft.com/office/drawing/2010/main"/>
                  </a:ext>
                </a:extLst>
              </a:blip>
              <a:srcRect l="-9714" t="-14359" r="-13398" b="-12923"/>
              <a:stretch>
                <a:fillRect/>
              </a:stretch>
            </p:blipFill>
            <p:spPr bwMode="auto">
              <a:xfrm>
                <a:off x="1959220" y="2035174"/>
                <a:ext cx="682380" cy="492831"/>
              </a:xfrm>
              <a:prstGeom prst="roundRect">
                <a:avLst/>
              </a:prstGeom>
              <a:solidFill>
                <a:srgbClr val="FFFFFF"/>
              </a:solidFill>
              <a:ln>
                <a:noFill/>
              </a:ln>
              <a:effectLst>
                <a:outerShdw blurRad="44450" dist="27940" dir="5400000" algn="ctr">
                  <a:srgbClr val="000000">
                    <a:alpha val="32000"/>
                  </a:srgbClr>
                </a:outerShdw>
              </a:effectLst>
              <a:sp3d>
                <a:bevelT w="190500" h="38100"/>
              </a:sp3d>
            </p:spPr>
          </p:pic>
          <p:pic>
            <p:nvPicPr>
              <p:cNvPr id="155" name="Picture 2" descr="http://www.computersafetytip.com/wp-content/uploads/2008/12/windows7-300x300.jp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2485060" y="2391325"/>
                <a:ext cx="527050" cy="529774"/>
              </a:xfrm>
              <a:prstGeom prst="ellipse">
                <a:avLst/>
              </a:prstGeom>
              <a:noFill/>
            </p:spPr>
          </p:pic>
        </p:grpSp>
      </p:grpSp>
      <p:grpSp>
        <p:nvGrpSpPr>
          <p:cNvPr id="11" name="Group 154"/>
          <p:cNvGrpSpPr/>
          <p:nvPr/>
        </p:nvGrpSpPr>
        <p:grpSpPr>
          <a:xfrm>
            <a:off x="3290926" y="1320026"/>
            <a:ext cx="900261" cy="805979"/>
            <a:chOff x="-1774600" y="2294643"/>
            <a:chExt cx="1511098" cy="828218"/>
          </a:xfrm>
        </p:grpSpPr>
        <p:pic>
          <p:nvPicPr>
            <p:cNvPr id="182" name="Picture 12" descr="miscservers7 copy"/>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926871" y="2294643"/>
              <a:ext cx="663369" cy="828218"/>
            </a:xfrm>
            <a:prstGeom prst="rect">
              <a:avLst/>
            </a:prstGeom>
            <a:noFill/>
            <a:effectLst>
              <a:outerShdw blurRad="76200" dir="13500000" sy="23000" kx="1200000" algn="br" rotWithShape="0">
                <a:prstClr val="black">
                  <a:alpha val="20000"/>
                </a:prstClr>
              </a:outerShdw>
            </a:effectLst>
          </p:spPr>
        </p:pic>
        <p:grpSp>
          <p:nvGrpSpPr>
            <p:cNvPr id="12" name="Group 96"/>
            <p:cNvGrpSpPr/>
            <p:nvPr/>
          </p:nvGrpSpPr>
          <p:grpSpPr>
            <a:xfrm>
              <a:off x="-1536471" y="2408943"/>
              <a:ext cx="695325" cy="609600"/>
              <a:chOff x="2514600" y="2276475"/>
              <a:chExt cx="695325" cy="609600"/>
            </a:xfrm>
          </p:grpSpPr>
          <p:cxnSp>
            <p:nvCxnSpPr>
              <p:cNvPr id="196" name="Straight Connector 195"/>
              <p:cNvCxnSpPr/>
              <p:nvPr/>
            </p:nvCxnSpPr>
            <p:spPr bwMode="auto">
              <a:xfrm flipV="1">
                <a:off x="2514600" y="2371725"/>
                <a:ext cx="457200" cy="57150"/>
              </a:xfrm>
              <a:prstGeom prst="line">
                <a:avLst/>
              </a:prstGeom>
              <a:solidFill>
                <a:srgbClr val="0860A8"/>
              </a:solidFill>
              <a:ln w="19050" cap="flat" cmpd="sng" algn="ctr">
                <a:solidFill>
                  <a:srgbClr val="FFFFFF">
                    <a:alpha val="50196"/>
                  </a:srgbClr>
                </a:solidFill>
                <a:prstDash val="solid"/>
                <a:round/>
                <a:headEnd type="none" w="med" len="med"/>
                <a:tailEnd type="none" w="med" len="med"/>
              </a:ln>
              <a:effectLst>
                <a:glow rad="63500">
                  <a:schemeClr val="accent3">
                    <a:satMod val="175000"/>
                    <a:alpha val="40000"/>
                  </a:schemeClr>
                </a:glow>
              </a:effectLst>
            </p:spPr>
          </p:cxnSp>
          <p:cxnSp>
            <p:nvCxnSpPr>
              <p:cNvPr id="197" name="Straight Connector 196"/>
              <p:cNvCxnSpPr/>
              <p:nvPr/>
            </p:nvCxnSpPr>
            <p:spPr bwMode="auto">
              <a:xfrm flipV="1">
                <a:off x="2657475" y="2428875"/>
                <a:ext cx="457200" cy="57150"/>
              </a:xfrm>
              <a:prstGeom prst="line">
                <a:avLst/>
              </a:prstGeom>
              <a:solidFill>
                <a:srgbClr val="0860A8"/>
              </a:solidFill>
              <a:ln w="19050" cap="flat" cmpd="sng" algn="ctr">
                <a:solidFill>
                  <a:srgbClr val="FFFFFF">
                    <a:alpha val="50196"/>
                  </a:srgbClr>
                </a:solidFill>
                <a:prstDash val="solid"/>
                <a:round/>
                <a:headEnd type="none" w="med" len="med"/>
                <a:tailEnd type="none" w="med" len="med"/>
              </a:ln>
              <a:effectLst>
                <a:glow rad="63500">
                  <a:schemeClr val="accent3">
                    <a:satMod val="175000"/>
                    <a:alpha val="40000"/>
                  </a:schemeClr>
                </a:glow>
              </a:effectLst>
            </p:spPr>
          </p:cxnSp>
          <p:cxnSp>
            <p:nvCxnSpPr>
              <p:cNvPr id="198" name="Straight Connector 197"/>
              <p:cNvCxnSpPr/>
              <p:nvPr/>
            </p:nvCxnSpPr>
            <p:spPr bwMode="auto">
              <a:xfrm flipV="1">
                <a:off x="2714625" y="2276475"/>
                <a:ext cx="457200" cy="57150"/>
              </a:xfrm>
              <a:prstGeom prst="line">
                <a:avLst/>
              </a:prstGeom>
              <a:solidFill>
                <a:srgbClr val="0860A8"/>
              </a:solidFill>
              <a:ln w="19050" cap="flat" cmpd="sng" algn="ctr">
                <a:solidFill>
                  <a:srgbClr val="FFFFFF">
                    <a:alpha val="50196"/>
                  </a:srgbClr>
                </a:solidFill>
                <a:prstDash val="solid"/>
                <a:round/>
                <a:headEnd type="none" w="med" len="med"/>
                <a:tailEnd type="none" w="med" len="med"/>
              </a:ln>
              <a:effectLst>
                <a:glow rad="63500">
                  <a:schemeClr val="accent3">
                    <a:satMod val="175000"/>
                    <a:alpha val="40000"/>
                  </a:schemeClr>
                </a:glow>
              </a:effectLst>
            </p:spPr>
          </p:cxnSp>
          <p:cxnSp>
            <p:nvCxnSpPr>
              <p:cNvPr id="199" name="Straight Connector 198"/>
              <p:cNvCxnSpPr/>
              <p:nvPr/>
            </p:nvCxnSpPr>
            <p:spPr bwMode="auto">
              <a:xfrm flipV="1">
                <a:off x="2733675" y="2600325"/>
                <a:ext cx="457200" cy="57150"/>
              </a:xfrm>
              <a:prstGeom prst="line">
                <a:avLst/>
              </a:prstGeom>
              <a:solidFill>
                <a:srgbClr val="0860A8"/>
              </a:solidFill>
              <a:ln w="19050" cap="flat" cmpd="sng" algn="ctr">
                <a:solidFill>
                  <a:srgbClr val="FFFFFF">
                    <a:alpha val="50196"/>
                  </a:srgbClr>
                </a:solidFill>
                <a:prstDash val="solid"/>
                <a:round/>
                <a:headEnd type="none" w="med" len="med"/>
                <a:tailEnd type="none" w="med" len="med"/>
              </a:ln>
              <a:effectLst>
                <a:glow rad="63500">
                  <a:schemeClr val="accent3">
                    <a:satMod val="175000"/>
                    <a:alpha val="40000"/>
                  </a:schemeClr>
                </a:glow>
              </a:effectLst>
            </p:spPr>
          </p:cxnSp>
          <p:cxnSp>
            <p:nvCxnSpPr>
              <p:cNvPr id="200" name="Straight Connector 199"/>
              <p:cNvCxnSpPr/>
              <p:nvPr/>
            </p:nvCxnSpPr>
            <p:spPr bwMode="auto">
              <a:xfrm flipV="1">
                <a:off x="2705100" y="2676525"/>
                <a:ext cx="457200" cy="57150"/>
              </a:xfrm>
              <a:prstGeom prst="line">
                <a:avLst/>
              </a:prstGeom>
              <a:solidFill>
                <a:srgbClr val="0860A8"/>
              </a:solidFill>
              <a:ln w="19050" cap="flat" cmpd="sng" algn="ctr">
                <a:solidFill>
                  <a:srgbClr val="FFFFFF">
                    <a:alpha val="50196"/>
                  </a:srgbClr>
                </a:solidFill>
                <a:prstDash val="solid"/>
                <a:round/>
                <a:headEnd type="none" w="med" len="med"/>
                <a:tailEnd type="none" w="med" len="med"/>
              </a:ln>
              <a:effectLst>
                <a:glow rad="63500">
                  <a:schemeClr val="accent3">
                    <a:satMod val="175000"/>
                    <a:alpha val="40000"/>
                  </a:schemeClr>
                </a:glow>
              </a:effectLst>
            </p:spPr>
          </p:cxnSp>
          <p:cxnSp>
            <p:nvCxnSpPr>
              <p:cNvPr id="201" name="Straight Connector 200"/>
              <p:cNvCxnSpPr/>
              <p:nvPr/>
            </p:nvCxnSpPr>
            <p:spPr bwMode="auto">
              <a:xfrm flipV="1">
                <a:off x="2752725" y="2828925"/>
                <a:ext cx="457200" cy="57150"/>
              </a:xfrm>
              <a:prstGeom prst="line">
                <a:avLst/>
              </a:prstGeom>
              <a:solidFill>
                <a:srgbClr val="0860A8"/>
              </a:solidFill>
              <a:ln w="19050" cap="flat" cmpd="sng" algn="ctr">
                <a:solidFill>
                  <a:srgbClr val="FFFFFF">
                    <a:alpha val="50196"/>
                  </a:srgbClr>
                </a:solidFill>
                <a:prstDash val="solid"/>
                <a:round/>
                <a:headEnd type="none" w="med" len="med"/>
                <a:tailEnd type="none" w="med" len="med"/>
              </a:ln>
              <a:effectLst>
                <a:glow rad="63500">
                  <a:schemeClr val="accent3">
                    <a:satMod val="175000"/>
                    <a:alpha val="40000"/>
                  </a:schemeClr>
                </a:glow>
              </a:effectLst>
            </p:spPr>
          </p:cxnSp>
        </p:grpSp>
        <p:grpSp>
          <p:nvGrpSpPr>
            <p:cNvPr id="13" name="Group 103"/>
            <p:cNvGrpSpPr/>
            <p:nvPr/>
          </p:nvGrpSpPr>
          <p:grpSpPr>
            <a:xfrm>
              <a:off x="-1774600" y="2513719"/>
              <a:ext cx="916410" cy="471486"/>
              <a:chOff x="5353050" y="-1319213"/>
              <a:chExt cx="1314450" cy="676275"/>
            </a:xfrm>
            <a:effectLst>
              <a:outerShdw blurRad="76200" dir="13500000" sy="23000" kx="1200000" algn="br" rotWithShape="0">
                <a:prstClr val="black">
                  <a:alpha val="20000"/>
                </a:prstClr>
              </a:outerShdw>
            </a:effectLst>
            <a:scene3d>
              <a:camera prst="perspectiveHeroicExtremeRightFacing"/>
              <a:lightRig rig="threePt" dir="t"/>
            </a:scene3d>
          </p:grpSpPr>
          <p:pic>
            <p:nvPicPr>
              <p:cNvPr id="185" name="Picture 8" descr="\\fs1\users\apalmer\My Documents\My Pictures\Microsoft_Office_2010_IconPack_by_NhatPG\Microsoft_Office_2010_IconPack_by_NhatPG\PNGs\Microsoft Outlook 2010\Outlook.pn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6057900" y="-1319213"/>
                <a:ext cx="304800" cy="304800"/>
              </a:xfrm>
              <a:prstGeom prst="rect">
                <a:avLst/>
              </a:prstGeom>
              <a:noFill/>
            </p:spPr>
          </p:pic>
          <p:pic>
            <p:nvPicPr>
              <p:cNvPr id="186" name="Picture 11" descr="\\fs1\users\apalmer\My Documents\My Pictures\Microsoft_Office_2010_IconPack_by_NhatPG\Microsoft_Office_2010_IconPack_by_NhatPG\PNGs\Microsoft Publisher 2010\Publisher.png"/>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5429250" y="-1319213"/>
                <a:ext cx="304800" cy="304800"/>
              </a:xfrm>
              <a:prstGeom prst="rect">
                <a:avLst/>
              </a:prstGeom>
              <a:noFill/>
            </p:spPr>
          </p:pic>
          <p:pic>
            <p:nvPicPr>
              <p:cNvPr id="187" name="Picture 12" descr="\\fs1\users\apalmer\My Documents\My Pictures\Microsoft_Office_2010_IconPack_by_NhatPG\Microsoft_Office_2010_IconPack_by_NhatPG\PNGs\Microsoft SharePoint Workspace 2010\SharePoint.png"/>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5743575" y="-1319213"/>
                <a:ext cx="304800" cy="304800"/>
              </a:xfrm>
              <a:prstGeom prst="rect">
                <a:avLst/>
              </a:prstGeom>
              <a:noFill/>
            </p:spPr>
          </p:pic>
          <p:pic>
            <p:nvPicPr>
              <p:cNvPr id="188" name="Picture 13" descr="\\fs1\users\apalmer\My Documents\My Pictures\Microsoft_Office_2010_IconPack_by_NhatPG\Microsoft_Office_2010_IconPack_by_NhatPG\PNGs\Microsoft Visio 2010\Visio.png"/>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6362700" y="-1319213"/>
                <a:ext cx="304800" cy="304800"/>
              </a:xfrm>
              <a:prstGeom prst="rect">
                <a:avLst/>
              </a:prstGeom>
              <a:noFill/>
            </p:spPr>
          </p:pic>
          <p:pic>
            <p:nvPicPr>
              <p:cNvPr id="189" name="Picture 7" descr="\\fs1\users\apalmer\My Documents\My Pictures\Microsoft_Office_2010_IconPack_by_NhatPG\Microsoft_Office_2010_IconPack_by_NhatPG\PNGs\Microsoft OneNote 2010\OneNote.png"/>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5514975" y="-1143000"/>
                <a:ext cx="304800" cy="304800"/>
              </a:xfrm>
              <a:prstGeom prst="rect">
                <a:avLst/>
              </a:prstGeom>
              <a:noFill/>
            </p:spPr>
          </p:pic>
          <p:pic>
            <p:nvPicPr>
              <p:cNvPr id="190" name="Picture 10" descr="\\fs1\users\apalmer\My Documents\My Pictures\Microsoft_Office_2010_IconPack_by_NhatPG\Microsoft_Office_2010_IconPack_by_NhatPG\PNGs\Microsoft Project 2010\Project.png"/>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6153150" y="-1143000"/>
                <a:ext cx="304800" cy="304800"/>
              </a:xfrm>
              <a:prstGeom prst="rect">
                <a:avLst/>
              </a:prstGeom>
              <a:noFill/>
            </p:spPr>
          </p:pic>
          <p:pic>
            <p:nvPicPr>
              <p:cNvPr id="191" name="Picture 6" descr="\\fs1\users\apalmer\My Documents\My Pictures\Microsoft_Office_2010_IconPack_by_NhatPG\Microsoft_Office_2010_IconPack_by_NhatPG\PNGs\Microsoft InfoPath 2010\InfoPath.png"/>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5829300" y="-1143000"/>
                <a:ext cx="304800" cy="304800"/>
              </a:xfrm>
              <a:prstGeom prst="rect">
                <a:avLst/>
              </a:prstGeom>
              <a:noFill/>
            </p:spPr>
          </p:pic>
          <p:pic>
            <p:nvPicPr>
              <p:cNvPr id="192" name="Picture 4" descr="\\fs1\users\apalmer\My Documents\My Pictures\Microsoft_Office_2010_IconPack_by_NhatPG\Microsoft_Office_2010_IconPack_by_NhatPG\PNGs\Microsoft Access 2010\Access.png"/>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5353050" y="-947738"/>
                <a:ext cx="304800" cy="304800"/>
              </a:xfrm>
              <a:prstGeom prst="rect">
                <a:avLst/>
              </a:prstGeom>
              <a:noFill/>
            </p:spPr>
          </p:pic>
          <p:pic>
            <p:nvPicPr>
              <p:cNvPr id="193" name="Picture 5" descr="\\fs1\users\apalmer\My Documents\My Pictures\Microsoft_Office_2010_IconPack_by_NhatPG\Microsoft_Office_2010_IconPack_by_NhatPG\PNGs\Microsoft Excel 2010\Excel.png"/>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5991225" y="-947738"/>
                <a:ext cx="304800" cy="304800"/>
              </a:xfrm>
              <a:prstGeom prst="rect">
                <a:avLst/>
              </a:prstGeom>
              <a:noFill/>
            </p:spPr>
          </p:pic>
          <p:pic>
            <p:nvPicPr>
              <p:cNvPr id="194" name="Picture 14" descr="\\fs1\users\apalmer\My Documents\My Pictures\Microsoft_Office_2010_IconPack_by_NhatPG\Microsoft_Office_2010_IconPack_by_NhatPG\PNGs\Microsoft Word 2010\Word.png"/>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5676900" y="-947738"/>
                <a:ext cx="304800" cy="304800"/>
              </a:xfrm>
              <a:prstGeom prst="rect">
                <a:avLst/>
              </a:prstGeom>
              <a:noFill/>
            </p:spPr>
          </p:pic>
          <p:pic>
            <p:nvPicPr>
              <p:cNvPr id="195" name="Picture 9" descr="\\fs1\users\apalmer\My Documents\My Pictures\Microsoft_Office_2010_IconPack_by_NhatPG\Microsoft_Office_2010_IconPack_by_NhatPG\PNGs\Microsoft PowerPoint 2010\PowerPoint.png"/>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6315075" y="-947738"/>
                <a:ext cx="304800" cy="304800"/>
              </a:xfrm>
              <a:prstGeom prst="rect">
                <a:avLst/>
              </a:prstGeom>
              <a:noFill/>
            </p:spPr>
          </p:pic>
        </p:grpSp>
      </p:grpSp>
      <p:pic>
        <p:nvPicPr>
          <p:cNvPr id="202" name="Picture 18" descr="DT.png"/>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bwMode="auto">
          <a:xfrm>
            <a:off x="429868" y="1562540"/>
            <a:ext cx="1124683" cy="872273"/>
          </a:xfrm>
          <a:prstGeom prst="rect">
            <a:avLst/>
          </a:prstGeom>
          <a:noFill/>
          <a:ln>
            <a:noFill/>
          </a:ln>
        </p:spPr>
      </p:pic>
      <p:grpSp>
        <p:nvGrpSpPr>
          <p:cNvPr id="67" name="Group 66"/>
          <p:cNvGrpSpPr/>
          <p:nvPr/>
        </p:nvGrpSpPr>
        <p:grpSpPr>
          <a:xfrm>
            <a:off x="0" y="5431806"/>
            <a:ext cx="9144000" cy="867426"/>
            <a:chOff x="0" y="5572121"/>
            <a:chExt cx="8791956" cy="676278"/>
          </a:xfrm>
        </p:grpSpPr>
        <p:sp>
          <p:nvSpPr>
            <p:cNvPr id="68" name="Rectangle 16"/>
            <p:cNvSpPr/>
            <p:nvPr/>
          </p:nvSpPr>
          <p:spPr>
            <a:xfrm>
              <a:off x="0" y="5572121"/>
              <a:ext cx="8791956" cy="676275"/>
            </a:xfrm>
            <a:custGeom>
              <a:avLst/>
              <a:gdLst/>
              <a:ahLst/>
              <a:cxnLst/>
              <a:rect l="l" t="t" r="r" b="b"/>
              <a:pathLst>
                <a:path w="8791956" h="676275">
                  <a:moveTo>
                    <a:pt x="1" y="0"/>
                  </a:moveTo>
                  <a:lnTo>
                    <a:pt x="352425" y="0"/>
                  </a:lnTo>
                  <a:lnTo>
                    <a:pt x="742951" y="0"/>
                  </a:lnTo>
                  <a:lnTo>
                    <a:pt x="8334375" y="0"/>
                  </a:lnTo>
                  <a:lnTo>
                    <a:pt x="8334375" y="205353"/>
                  </a:lnTo>
                  <a:lnTo>
                    <a:pt x="8791956" y="205353"/>
                  </a:lnTo>
                  <a:lnTo>
                    <a:pt x="8791956" y="676275"/>
                  </a:lnTo>
                  <a:lnTo>
                    <a:pt x="0" y="676275"/>
                  </a:lnTo>
                  <a:lnTo>
                    <a:pt x="0" y="205353"/>
                  </a:lnTo>
                  <a:lnTo>
                    <a:pt x="1" y="205353"/>
                  </a:lnTo>
                  <a:close/>
                </a:path>
              </a:pathLst>
            </a:custGeom>
            <a:gradFill flip="none" rotWithShape="1">
              <a:gsLst>
                <a:gs pos="5000">
                  <a:schemeClr val="accent1"/>
                </a:gs>
                <a:gs pos="95000">
                  <a:schemeClr val="accent2"/>
                </a:gs>
              </a:gsLst>
              <a:lin ang="13500000" scaled="1"/>
              <a:tileRect/>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457200" tIns="91440" rIns="182880" bIns="91440" rtlCol="0" anchor="ctr" anchorCtr="0">
              <a:noAutofit/>
            </a:bodyPr>
            <a:lstStyle/>
            <a:p>
              <a:r>
                <a:rPr lang="en-US" sz="1600" dirty="0" smtClean="0"/>
                <a:t>Deploy a flexible and more secure environment for all desktop virtualization strategies with HP based Intel platforms with vPro Technology!</a:t>
              </a:r>
              <a:endParaRPr lang="en-US" sz="1600" b="1" dirty="0">
                <a:solidFill>
                  <a:srgbClr val="FFFFFF"/>
                </a:solidFill>
              </a:endParaRPr>
            </a:p>
          </p:txBody>
        </p:sp>
        <p:pic>
          <p:nvPicPr>
            <p:cNvPr id="69" name="Picture 3"/>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8733018" y="5776070"/>
              <a:ext cx="58938" cy="472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72" name="Picture 71"/>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7232164" y="6399609"/>
            <a:ext cx="557893" cy="439341"/>
          </a:xfrm>
          <a:prstGeom prst="rect">
            <a:avLst/>
          </a:prstGeom>
        </p:spPr>
      </p:pic>
      <p:pic>
        <p:nvPicPr>
          <p:cNvPr id="73" name="Picture 72"/>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74" name="Picture 2" descr="C:\Users\mainscow\Desktop\HP Logos\HP_S_1C_PMS_2925.jpg"/>
          <p:cNvPicPr>
            <a:picLocks noChangeAspect="1" noChangeArrowheads="1"/>
          </p:cNvPicPr>
          <p:nvPr/>
        </p:nvPicPr>
        <p:blipFill>
          <a:blip r:embed="rId31"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pic>
        <p:nvPicPr>
          <p:cNvPr id="75" name="Picture 2" descr="C:\Users\ecampoy\AppData\Local\Temp\wza600\2D_Diecon_Cloud_rgb.png"/>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8366484" y="158416"/>
            <a:ext cx="660400" cy="414314"/>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p:cNvSpPr txBox="1"/>
          <p:nvPr/>
        </p:nvSpPr>
        <p:spPr>
          <a:xfrm>
            <a:off x="360742" y="6425762"/>
            <a:ext cx="2587751" cy="380037"/>
          </a:xfrm>
          <a:prstGeom prst="rect">
            <a:avLst/>
          </a:prstGeom>
          <a:solidFill>
            <a:srgbClr val="00B050"/>
          </a:solidFill>
        </p:spPr>
        <p:txBody>
          <a:bodyPr wrap="square" lIns="45687" tIns="45687" rIns="45687" bIns="45687" rtlCol="0">
            <a:spAutoFit/>
          </a:bodyPr>
          <a:lstStyle/>
          <a:p>
            <a:pPr algn="ctr" defTabSz="913796">
              <a:lnSpc>
                <a:spcPct val="110000"/>
              </a:lnSpc>
            </a:pPr>
            <a:r>
              <a:rPr lang="en-US" dirty="0">
                <a:solidFill>
                  <a:srgbClr val="FFFFFF"/>
                </a:solidFill>
                <a:latin typeface="Neo Sans Intel" pitchFamily="34" charset="0"/>
                <a:cs typeface="Verdana"/>
              </a:rPr>
              <a:t>Threat Management</a:t>
            </a:r>
          </a:p>
        </p:txBody>
      </p:sp>
    </p:spTree>
    <p:extLst>
      <p:ext uri="{BB962C8B-B14F-4D97-AF65-F5344CB8AC3E}">
        <p14:creationId xmlns:p14="http://schemas.microsoft.com/office/powerpoint/2010/main" val="99477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5"/>
          <p:cNvSpPr/>
          <p:nvPr/>
        </p:nvSpPr>
        <p:spPr>
          <a:xfrm>
            <a:off x="4726377" y="1327669"/>
            <a:ext cx="3982197" cy="4791194"/>
          </a:xfrm>
          <a:prstGeom prst="roundRect">
            <a:avLst>
              <a:gd name="adj" fmla="val 1903"/>
            </a:avLst>
          </a:prstGeom>
          <a:ln/>
          <a:effectLst>
            <a:outerShdw blurRad="1905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182842" tIns="182842" rIns="182842" bIns="182842" rtlCol="0" anchor="t" anchorCtr="0"/>
          <a:lstStyle/>
          <a:p>
            <a:pPr algn="ctr" defTabSz="914211">
              <a:spcBef>
                <a:spcPts val="1200"/>
              </a:spcBef>
            </a:pPr>
            <a:r>
              <a:rPr lang="en-US" sz="2000" b="1" dirty="0">
                <a:solidFill>
                  <a:srgbClr val="061922"/>
                </a:solidFill>
              </a:rPr>
              <a:t>Intel OS Guard</a:t>
            </a:r>
            <a:endParaRPr lang="en-US" sz="2000" b="1" baseline="30000" dirty="0">
              <a:solidFill>
                <a:srgbClr val="061922"/>
              </a:solidFill>
            </a:endParaRPr>
          </a:p>
        </p:txBody>
      </p:sp>
      <p:sp>
        <p:nvSpPr>
          <p:cNvPr id="9" name="Title 8"/>
          <p:cNvSpPr>
            <a:spLocks noGrp="1"/>
          </p:cNvSpPr>
          <p:nvPr>
            <p:ph type="title"/>
          </p:nvPr>
        </p:nvSpPr>
        <p:spPr>
          <a:xfrm>
            <a:off x="653143" y="342904"/>
            <a:ext cx="8064137" cy="685799"/>
          </a:xfrm>
        </p:spPr>
        <p:txBody>
          <a:bodyPr/>
          <a:lstStyle/>
          <a:p>
            <a:r>
              <a:rPr lang="en-US" sz="2900" dirty="0"/>
              <a:t>Intel</a:t>
            </a:r>
            <a:r>
              <a:rPr lang="en-US" sz="2900" baseline="30000" dirty="0"/>
              <a:t>®</a:t>
            </a:r>
            <a:r>
              <a:rPr lang="en-US" sz="2900" dirty="0"/>
              <a:t> OS Guard</a:t>
            </a:r>
            <a:endParaRPr lang="en-US" sz="2900" baseline="30000" dirty="0"/>
          </a:p>
        </p:txBody>
      </p:sp>
      <p:sp>
        <p:nvSpPr>
          <p:cNvPr id="63" name="Title 1"/>
          <p:cNvSpPr txBox="1">
            <a:spLocks/>
          </p:cNvSpPr>
          <p:nvPr/>
        </p:nvSpPr>
        <p:spPr>
          <a:xfrm>
            <a:off x="653143" y="685800"/>
            <a:ext cx="8064139" cy="353923"/>
          </a:xfrm>
          <a:prstGeom prst="rect">
            <a:avLst/>
          </a:prstGeom>
        </p:spPr>
        <p:txBody>
          <a:bodyPr vert="horz" wrap="square" lIns="91421" tIns="45710" rIns="91421" bIns="45710" rtlCol="0" anchor="t" anchorCtr="0">
            <a:spAutoFit/>
          </a:bodyPr>
          <a:lstStyle>
            <a:lvl1pPr algn="l" defTabSz="914400" rtl="0" eaLnBrk="1" latinLnBrk="0" hangingPunct="1">
              <a:spcBef>
                <a:spcPct val="0"/>
              </a:spcBef>
              <a:buNone/>
              <a:defRPr sz="2600" b="1" kern="1200">
                <a:solidFill>
                  <a:schemeClr val="accent1"/>
                </a:solidFill>
                <a:latin typeface="+mj-lt"/>
                <a:ea typeface="+mj-ea"/>
                <a:cs typeface="+mj-cs"/>
              </a:defRPr>
            </a:lvl1pPr>
          </a:lstStyle>
          <a:p>
            <a:r>
              <a:rPr lang="en-US" sz="1700" b="0" i="1" dirty="0">
                <a:solidFill>
                  <a:srgbClr val="004280"/>
                </a:solidFill>
              </a:rPr>
              <a:t>Next generation Execute Disable Bit (XD)</a:t>
            </a:r>
          </a:p>
        </p:txBody>
      </p:sp>
      <p:pic>
        <p:nvPicPr>
          <p:cNvPr id="22" name="Picture 4"/>
          <p:cNvPicPr>
            <a:picLocks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8181386" y="1430409"/>
            <a:ext cx="417570" cy="599187"/>
          </a:xfrm>
          <a:prstGeom prst="rect">
            <a:avLst/>
          </a:prstGeom>
          <a:noFill/>
          <a:ln>
            <a:noFill/>
          </a:ln>
        </p:spPr>
      </p:pic>
      <p:sp>
        <p:nvSpPr>
          <p:cNvPr id="38" name="Rounded Rectangle 37"/>
          <p:cNvSpPr/>
          <p:nvPr/>
        </p:nvSpPr>
        <p:spPr>
          <a:xfrm>
            <a:off x="653143" y="1327669"/>
            <a:ext cx="3918857" cy="4791194"/>
          </a:xfrm>
          <a:prstGeom prst="roundRect">
            <a:avLst>
              <a:gd name="adj" fmla="val 1962"/>
            </a:avLst>
          </a:prstGeom>
          <a:ln/>
          <a:effectLst>
            <a:outerShdw blurRad="1905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182842" tIns="182842" rIns="182842" bIns="182842" rtlCol="0" anchor="t" anchorCtr="0"/>
          <a:lstStyle/>
          <a:p>
            <a:pPr algn="ctr" defTabSz="914211">
              <a:spcBef>
                <a:spcPts val="1200"/>
              </a:spcBef>
            </a:pPr>
            <a:r>
              <a:rPr lang="en-US" sz="2000" b="1" dirty="0">
                <a:solidFill>
                  <a:srgbClr val="061922"/>
                </a:solidFill>
              </a:rPr>
              <a:t>XD</a:t>
            </a:r>
          </a:p>
        </p:txBody>
      </p:sp>
      <p:sp>
        <p:nvSpPr>
          <p:cNvPr id="45" name="Rectangle 44"/>
          <p:cNvSpPr/>
          <p:nvPr/>
        </p:nvSpPr>
        <p:spPr>
          <a:xfrm>
            <a:off x="715337" y="4567586"/>
            <a:ext cx="3609823" cy="784810"/>
          </a:xfrm>
          <a:prstGeom prst="rect">
            <a:avLst/>
          </a:prstGeom>
        </p:spPr>
        <p:txBody>
          <a:bodyPr wrap="square" lIns="91421" tIns="45710" rIns="91421" bIns="45710" anchor="t" anchorCtr="0">
            <a:spAutoFit/>
          </a:bodyPr>
          <a:lstStyle/>
          <a:p>
            <a:pPr marL="174588" indent="-174588" defTabSz="914211" fontAlgn="base">
              <a:spcBef>
                <a:spcPct val="0"/>
              </a:spcBef>
              <a:spcAft>
                <a:spcPts val="599"/>
              </a:spcAft>
              <a:buFont typeface="Arial" pitchFamily="34" charset="0"/>
              <a:buChar char="•"/>
              <a:defRPr/>
            </a:pPr>
            <a:r>
              <a:rPr lang="en-US" sz="1500" dirty="0">
                <a:solidFill>
                  <a:srgbClr val="061922"/>
                </a:solidFill>
                <a:cs typeface="Arial" charset="0"/>
              </a:rPr>
              <a:t>Prevented malicious software from launching in protected memory.</a:t>
            </a:r>
          </a:p>
        </p:txBody>
      </p:sp>
      <p:sp>
        <p:nvSpPr>
          <p:cNvPr id="47" name="Rectangle 46"/>
          <p:cNvSpPr/>
          <p:nvPr/>
        </p:nvSpPr>
        <p:spPr>
          <a:xfrm>
            <a:off x="5028864" y="4567588"/>
            <a:ext cx="3609823" cy="787457"/>
          </a:xfrm>
          <a:prstGeom prst="rect">
            <a:avLst/>
          </a:prstGeom>
        </p:spPr>
        <p:txBody>
          <a:bodyPr wrap="square" lIns="91421" tIns="45710" rIns="91421" bIns="45710" anchor="t" anchorCtr="0">
            <a:spAutoFit/>
          </a:bodyPr>
          <a:lstStyle/>
          <a:p>
            <a:pPr marL="174588" indent="-174588" defTabSz="914211" fontAlgn="base">
              <a:spcBef>
                <a:spcPct val="0"/>
              </a:spcBef>
              <a:spcAft>
                <a:spcPts val="599"/>
              </a:spcAft>
              <a:buFont typeface="Arial" pitchFamily="34" charset="0"/>
              <a:buChar char="•"/>
              <a:defRPr/>
            </a:pPr>
            <a:r>
              <a:rPr lang="en-US" sz="1500" dirty="0">
                <a:solidFill>
                  <a:srgbClr val="061922"/>
                </a:solidFill>
                <a:cs typeface="Arial" charset="0"/>
              </a:rPr>
              <a:t>Prevents hacked applications from damaging the Operating System (OS)</a:t>
            </a:r>
          </a:p>
        </p:txBody>
      </p:sp>
      <p:sp>
        <p:nvSpPr>
          <p:cNvPr id="48" name="Rounded Rectangle 47"/>
          <p:cNvSpPr/>
          <p:nvPr/>
        </p:nvSpPr>
        <p:spPr>
          <a:xfrm>
            <a:off x="5049415" y="3482111"/>
            <a:ext cx="1327953" cy="958430"/>
          </a:xfrm>
          <a:prstGeom prst="roundRect">
            <a:avLst/>
          </a:prstGeom>
          <a:gradFill>
            <a:gsLst>
              <a:gs pos="5000">
                <a:schemeClr val="accent5">
                  <a:lumMod val="75000"/>
                </a:schemeClr>
              </a:gs>
              <a:gs pos="95000">
                <a:schemeClr val="accent5"/>
              </a:gs>
            </a:gsLst>
            <a:lin ang="5400000" scaled="1"/>
          </a:gradFill>
        </p:spPr>
        <p:txBody>
          <a:bodyPr wrap="square" lIns="91421" tIns="45710" rIns="91421" bIns="45710" rtlCol="0" anchor="ctr">
            <a:normAutofit/>
          </a:bodyPr>
          <a:lstStyle/>
          <a:p>
            <a:pPr algn="ctr" defTabSz="914211"/>
            <a:r>
              <a:rPr lang="en-US" sz="1500" b="1" dirty="0">
                <a:solidFill>
                  <a:srgbClr val="FFFFFF"/>
                </a:solidFill>
              </a:rPr>
              <a:t>OS</a:t>
            </a:r>
            <a:br>
              <a:rPr lang="en-US" sz="1500" b="1" dirty="0">
                <a:solidFill>
                  <a:srgbClr val="FFFFFF"/>
                </a:solidFill>
              </a:rPr>
            </a:br>
            <a:r>
              <a:rPr lang="en-US" sz="1500" b="1" dirty="0">
                <a:solidFill>
                  <a:srgbClr val="FFFFFF"/>
                </a:solidFill>
              </a:rPr>
              <a:t>Memory</a:t>
            </a:r>
          </a:p>
        </p:txBody>
      </p:sp>
      <p:sp>
        <p:nvSpPr>
          <p:cNvPr id="49" name="Rounded Rectangle 48"/>
          <p:cNvSpPr/>
          <p:nvPr/>
        </p:nvSpPr>
        <p:spPr>
          <a:xfrm>
            <a:off x="7157424" y="3482111"/>
            <a:ext cx="1327953" cy="958430"/>
          </a:xfrm>
          <a:prstGeom prst="roundRect">
            <a:avLst/>
          </a:prstGeom>
          <a:gradFill>
            <a:gsLst>
              <a:gs pos="5000">
                <a:srgbClr val="EF4123"/>
              </a:gs>
              <a:gs pos="95000">
                <a:srgbClr val="F37021"/>
              </a:gs>
            </a:gsLst>
            <a:lin ang="5400000" scaled="1"/>
          </a:gradFill>
        </p:spPr>
        <p:txBody>
          <a:bodyPr wrap="square" lIns="91421" tIns="45710" rIns="91421" bIns="45710" rtlCol="0" anchor="ctr">
            <a:normAutofit/>
          </a:bodyPr>
          <a:lstStyle/>
          <a:p>
            <a:pPr algn="ctr" defTabSz="914211"/>
            <a:r>
              <a:rPr lang="en-US" sz="1300" b="1" dirty="0">
                <a:solidFill>
                  <a:srgbClr val="FFFFFF"/>
                </a:solidFill>
              </a:rPr>
              <a:t>Application</a:t>
            </a:r>
            <a:br>
              <a:rPr lang="en-US" sz="1300" b="1" dirty="0">
                <a:solidFill>
                  <a:srgbClr val="FFFFFF"/>
                </a:solidFill>
              </a:rPr>
            </a:br>
            <a:r>
              <a:rPr lang="en-US" sz="1300" b="1" dirty="0">
                <a:solidFill>
                  <a:srgbClr val="FFFFFF"/>
                </a:solidFill>
              </a:rPr>
              <a:t>Memory</a:t>
            </a:r>
          </a:p>
        </p:txBody>
      </p:sp>
      <p:sp>
        <p:nvSpPr>
          <p:cNvPr id="50" name="Rectangle 49"/>
          <p:cNvSpPr/>
          <p:nvPr/>
        </p:nvSpPr>
        <p:spPr>
          <a:xfrm>
            <a:off x="2624777" y="3276850"/>
            <a:ext cx="1314120" cy="1135133"/>
          </a:xfrm>
          <a:prstGeom prst="rect">
            <a:avLst/>
          </a:prstGeom>
          <a:solidFill>
            <a:schemeClr val="bg1"/>
          </a:solidFill>
          <a:ln>
            <a:solidFill>
              <a:schemeClr val="bg1">
                <a:lumMod val="40000"/>
                <a:lumOff val="60000"/>
              </a:schemeClr>
            </a:solidFill>
          </a:ln>
        </p:spPr>
        <p:txBody>
          <a:bodyPr wrap="square" lIns="91421" tIns="45710" rIns="91421" bIns="45710" rtlCol="0" anchor="ctr">
            <a:normAutofit/>
          </a:bodyPr>
          <a:lstStyle/>
          <a:p>
            <a:pPr algn="ctr" defTabSz="914211"/>
            <a:r>
              <a:rPr lang="en-US" sz="1500" dirty="0">
                <a:solidFill>
                  <a:srgbClr val="111111"/>
                </a:solidFill>
              </a:rPr>
              <a:t>May not execute instructions</a:t>
            </a:r>
          </a:p>
          <a:p>
            <a:pPr algn="ctr" defTabSz="914211"/>
            <a:r>
              <a:rPr lang="en-US" sz="1500" dirty="0">
                <a:solidFill>
                  <a:srgbClr val="111111"/>
                </a:solidFill>
              </a:rPr>
              <a:t>here</a:t>
            </a:r>
          </a:p>
        </p:txBody>
      </p:sp>
      <p:sp>
        <p:nvSpPr>
          <p:cNvPr id="51" name="Rectangle 50"/>
          <p:cNvSpPr/>
          <p:nvPr/>
        </p:nvSpPr>
        <p:spPr>
          <a:xfrm>
            <a:off x="963776" y="3052375"/>
            <a:ext cx="1314120" cy="1394078"/>
          </a:xfrm>
          <a:prstGeom prst="rect">
            <a:avLst/>
          </a:prstGeom>
          <a:solidFill>
            <a:schemeClr val="bg1">
              <a:alpha val="60000"/>
            </a:schemeClr>
          </a:solidFill>
          <a:ln>
            <a:noFill/>
          </a:ln>
        </p:spPr>
        <p:txBody>
          <a:bodyPr wrap="square" lIns="91421" tIns="45710" rIns="91421" bIns="45710" rtlCol="0" anchor="ctr">
            <a:normAutofit/>
          </a:bodyPr>
          <a:lstStyle/>
          <a:p>
            <a:pPr algn="ctr" defTabSz="914211"/>
            <a:r>
              <a:rPr lang="en-US" sz="1500" dirty="0">
                <a:solidFill>
                  <a:srgbClr val="111111"/>
                </a:solidFill>
              </a:rPr>
              <a:t>Okay to execute instructions</a:t>
            </a:r>
          </a:p>
          <a:p>
            <a:pPr algn="ctr" defTabSz="914211"/>
            <a:r>
              <a:rPr lang="en-US" sz="1500" dirty="0">
                <a:solidFill>
                  <a:srgbClr val="111111"/>
                </a:solidFill>
              </a:rPr>
              <a:t>here</a:t>
            </a:r>
          </a:p>
        </p:txBody>
      </p:sp>
      <p:pic>
        <p:nvPicPr>
          <p:cNvPr id="53" name="Picture 52" descr="memory-chip-processor-memory-icone-4261-96.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8018" y="2154463"/>
            <a:ext cx="1219049" cy="1219049"/>
          </a:xfrm>
          <a:prstGeom prst="rect">
            <a:avLst/>
          </a:prstGeom>
        </p:spPr>
      </p:pic>
      <p:pic>
        <p:nvPicPr>
          <p:cNvPr id="54" name="Picture 8"/>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1018109" y="2329917"/>
            <a:ext cx="1186620" cy="943209"/>
          </a:xfrm>
          <a:prstGeom prst="rect">
            <a:avLst/>
          </a:prstGeom>
          <a:noFill/>
          <a:ln>
            <a:noFill/>
          </a:ln>
        </p:spPr>
      </p:pic>
      <p:pic>
        <p:nvPicPr>
          <p:cNvPr id="55" name="Picture 54" descr="memory-chip-processor-memory-icone-4261-96.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12077" y="2154463"/>
            <a:ext cx="1219049" cy="1219049"/>
          </a:xfrm>
          <a:prstGeom prst="rect">
            <a:avLst/>
          </a:prstGeom>
        </p:spPr>
      </p:pic>
      <p:sp>
        <p:nvSpPr>
          <p:cNvPr id="56" name="&quot;No&quot; Symbol 55"/>
          <p:cNvSpPr/>
          <p:nvPr/>
        </p:nvSpPr>
        <p:spPr>
          <a:xfrm>
            <a:off x="2648530" y="2029598"/>
            <a:ext cx="1314120" cy="1397084"/>
          </a:xfrm>
          <a:prstGeom prst="noSmoking">
            <a:avLst/>
          </a:prstGeom>
          <a:solidFill>
            <a:srgbClr val="EF4123">
              <a:alpha val="51000"/>
            </a:srgbClr>
          </a:solidFill>
          <a:ln>
            <a:noFill/>
          </a:ln>
        </p:spPr>
        <p:txBody>
          <a:bodyPr wrap="square" lIns="91421" tIns="45710" rIns="91421" bIns="45710" rtlCol="0" anchor="ctr">
            <a:normAutofit/>
          </a:bodyPr>
          <a:lstStyle/>
          <a:p>
            <a:pPr algn="ctr" defTabSz="914211">
              <a:buFont typeface="Arial" pitchFamily="34" charset="0"/>
              <a:buChar char="•"/>
            </a:pPr>
            <a:endParaRPr lang="en-US" sz="1500" dirty="0">
              <a:solidFill>
                <a:srgbClr val="111111"/>
              </a:solidFill>
            </a:endParaRPr>
          </a:p>
        </p:txBody>
      </p:sp>
      <p:grpSp>
        <p:nvGrpSpPr>
          <p:cNvPr id="57" name="Group 56"/>
          <p:cNvGrpSpPr/>
          <p:nvPr/>
        </p:nvGrpSpPr>
        <p:grpSpPr>
          <a:xfrm>
            <a:off x="5126324" y="2041571"/>
            <a:ext cx="1137733" cy="1247900"/>
            <a:chOff x="5249108" y="2029691"/>
            <a:chExt cx="1253470" cy="1247899"/>
          </a:xfrm>
        </p:grpSpPr>
        <p:pic>
          <p:nvPicPr>
            <p:cNvPr id="58" name="Picture 57" descr="Win.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49108" y="2029691"/>
              <a:ext cx="1253470" cy="1247899"/>
            </a:xfrm>
            <a:prstGeom prst="rect">
              <a:avLst/>
            </a:prstGeom>
          </p:spPr>
        </p:pic>
        <p:pic>
          <p:nvPicPr>
            <p:cNvPr id="59" name="Picture 8"/>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5282533" y="2225015"/>
              <a:ext cx="1186620" cy="943210"/>
            </a:xfrm>
            <a:prstGeom prst="rect">
              <a:avLst/>
            </a:prstGeom>
            <a:noFill/>
            <a:ln>
              <a:noFill/>
            </a:ln>
          </p:spPr>
        </p:pic>
      </p:grpSp>
      <p:pic>
        <p:nvPicPr>
          <p:cNvPr id="26" name="Picture 25" descr="MSO.jp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228417" y="2004220"/>
            <a:ext cx="1170214" cy="1300163"/>
          </a:xfrm>
          <a:prstGeom prst="rect">
            <a:avLst/>
          </a:prstGeom>
        </p:spPr>
      </p:pic>
      <p:sp>
        <p:nvSpPr>
          <p:cNvPr id="64" name="&quot;No&quot; Symbol 63"/>
          <p:cNvSpPr/>
          <p:nvPr/>
        </p:nvSpPr>
        <p:spPr>
          <a:xfrm>
            <a:off x="6406886" y="2288876"/>
            <a:ext cx="668139" cy="691836"/>
          </a:xfrm>
          <a:prstGeom prst="noSmoking">
            <a:avLst/>
          </a:prstGeom>
          <a:solidFill>
            <a:srgbClr val="EF4123">
              <a:alpha val="74000"/>
            </a:srgbClr>
          </a:solidFill>
          <a:ln>
            <a:noFill/>
          </a:ln>
        </p:spPr>
        <p:txBody>
          <a:bodyPr wrap="square" lIns="91421" tIns="45710" rIns="91421" bIns="45710" rtlCol="0" anchor="ctr">
            <a:normAutofit/>
          </a:bodyPr>
          <a:lstStyle/>
          <a:p>
            <a:pPr algn="ctr" defTabSz="914211">
              <a:buFont typeface="Arial" pitchFamily="34" charset="0"/>
              <a:buChar char="•"/>
            </a:pPr>
            <a:endParaRPr lang="en-US" sz="1500" dirty="0">
              <a:solidFill>
                <a:srgbClr val="111111"/>
              </a:solidFill>
            </a:endParaRPr>
          </a:p>
        </p:txBody>
      </p:sp>
      <p:sp>
        <p:nvSpPr>
          <p:cNvPr id="65" name="Left Arrow 64"/>
          <p:cNvSpPr/>
          <p:nvPr/>
        </p:nvSpPr>
        <p:spPr>
          <a:xfrm>
            <a:off x="6363545" y="2446322"/>
            <a:ext cx="722181" cy="391884"/>
          </a:xfrm>
          <a:prstGeom prst="leftArrow">
            <a:avLst/>
          </a:prstGeom>
          <a:gradFill flip="none" rotWithShape="1">
            <a:gsLst>
              <a:gs pos="5000">
                <a:srgbClr val="C00000"/>
              </a:gs>
              <a:gs pos="95000">
                <a:srgbClr val="FF0000"/>
              </a:gs>
            </a:gsLst>
            <a:lin ang="16200000" scaled="0"/>
            <a:tileRect/>
          </a:gradFill>
          <a:ln w="3175" cap="flat" cmpd="sng" algn="ctr">
            <a:noFill/>
            <a:prstDash val="solid"/>
            <a:round/>
            <a:headEnd type="none" w="sm" len="sm"/>
            <a:tailEnd type="none" w="sm" len="sm"/>
          </a:ln>
          <a:effectLst/>
        </p:spPr>
        <p:txBody>
          <a:bodyPr vert="horz" wrap="none" lIns="91421" tIns="45710" rIns="91421" bIns="45710" numCol="1" rtlCol="0" anchor="ctr" anchorCtr="0" compatLnSpc="1">
            <a:prstTxWarp prst="textNoShape">
              <a:avLst/>
            </a:prstTxWarp>
          </a:bodyPr>
          <a:lstStyle/>
          <a:p>
            <a:pPr algn="ctr" defTabSz="914211" eaLnBrk="0" fontAlgn="base" hangingPunct="0">
              <a:spcBef>
                <a:spcPct val="0"/>
              </a:spcBef>
              <a:spcAft>
                <a:spcPct val="0"/>
              </a:spcAft>
            </a:pPr>
            <a:endParaRPr lang="en-US" sz="2000" b="1">
              <a:solidFill>
                <a:srgbClr val="061922"/>
              </a:solidFill>
              <a:latin typeface="Neo Sans Intel" pitchFamily="34" charset="0"/>
              <a:cs typeface="Arial" pitchFamily="34" charset="0"/>
            </a:endParaRPr>
          </a:p>
        </p:txBody>
      </p:sp>
      <p:sp>
        <p:nvSpPr>
          <p:cNvPr id="28" name="Slide Number Placeholder 1"/>
          <p:cNvSpPr>
            <a:spLocks noGrp="1"/>
          </p:cNvSpPr>
          <p:nvPr>
            <p:ph type="sldNum" sz="quarter" idx="12"/>
          </p:nvPr>
        </p:nvSpPr>
        <p:spPr>
          <a:xfrm>
            <a:off x="-3454" y="6592379"/>
            <a:ext cx="2901776" cy="265622"/>
          </a:xfrm>
        </p:spPr>
        <p:txBody>
          <a:bodyPr/>
          <a:lstStyle/>
          <a:p>
            <a:pPr algn="l"/>
            <a:fld id="{FD44707B-D922-47D5-BD24-D96E91B70543}" type="slidenum">
              <a:rPr sz="900">
                <a:solidFill>
                  <a:prstClr val="white"/>
                </a:solidFill>
              </a:rPr>
              <a:pPr algn="l"/>
              <a:t>77</a:t>
            </a:fld>
            <a:r>
              <a:rPr sz="900" dirty="0">
                <a:solidFill>
                  <a:srgbClr val="FFFFFF"/>
                </a:solidFill>
              </a:rPr>
              <a:t>	</a:t>
            </a:r>
          </a:p>
        </p:txBody>
      </p:sp>
      <p:sp>
        <p:nvSpPr>
          <p:cNvPr id="62" name="&quot;No&quot; Symbol 61"/>
          <p:cNvSpPr/>
          <p:nvPr/>
        </p:nvSpPr>
        <p:spPr>
          <a:xfrm>
            <a:off x="7224567" y="2042561"/>
            <a:ext cx="1181203" cy="1253492"/>
          </a:xfrm>
          <a:prstGeom prst="noSmoking">
            <a:avLst/>
          </a:prstGeom>
          <a:solidFill>
            <a:srgbClr val="EF4123">
              <a:alpha val="51000"/>
            </a:srgbClr>
          </a:solidFill>
          <a:ln>
            <a:noFill/>
          </a:ln>
        </p:spPr>
        <p:txBody>
          <a:bodyPr wrap="square" lIns="133341" tIns="66671" rIns="133341" bIns="66671" rtlCol="0" anchor="ctr">
            <a:normAutofit/>
          </a:bodyPr>
          <a:lstStyle/>
          <a:p>
            <a:pPr algn="ctr" defTabSz="914211">
              <a:buFont typeface="Arial" pitchFamily="34" charset="0"/>
              <a:buChar char="•"/>
            </a:pPr>
            <a:endParaRPr lang="en-US" sz="1500" dirty="0">
              <a:solidFill>
                <a:srgbClr val="111111"/>
              </a:solidFill>
            </a:endParaRPr>
          </a:p>
        </p:txBody>
      </p:sp>
      <p:pic>
        <p:nvPicPr>
          <p:cNvPr id="25" name="Picture 2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232159" y="6399609"/>
            <a:ext cx="557893" cy="439341"/>
          </a:xfrm>
          <a:prstGeom prst="rect">
            <a:avLst/>
          </a:prstGeom>
        </p:spPr>
      </p:pic>
      <p:pic>
        <p:nvPicPr>
          <p:cNvPr id="27" name="Picture 2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29" name="Picture 2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532710" y="237754"/>
            <a:ext cx="428986" cy="981239"/>
          </a:xfrm>
          <a:prstGeom prst="rect">
            <a:avLst/>
          </a:prstGeom>
        </p:spPr>
      </p:pic>
      <p:pic>
        <p:nvPicPr>
          <p:cNvPr id="30" name="Picture 2" descr="C:\Users\mainscow\Desktop\HP Logos\HP_S_1C_PMS_2925.jpg"/>
          <p:cNvPicPr>
            <a:picLocks noChangeAspect="1" noChangeArrowheads="1"/>
          </p:cNvPicPr>
          <p:nvPr/>
        </p:nvPicPr>
        <p:blipFill>
          <a:blip r:embed="rId12"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sp>
        <p:nvSpPr>
          <p:cNvPr id="31" name="TextBox 30"/>
          <p:cNvSpPr txBox="1"/>
          <p:nvPr/>
        </p:nvSpPr>
        <p:spPr>
          <a:xfrm>
            <a:off x="360742" y="6425762"/>
            <a:ext cx="2587751" cy="380037"/>
          </a:xfrm>
          <a:prstGeom prst="rect">
            <a:avLst/>
          </a:prstGeom>
          <a:solidFill>
            <a:srgbClr val="00B050"/>
          </a:solidFill>
        </p:spPr>
        <p:txBody>
          <a:bodyPr wrap="square" lIns="45687" tIns="45687" rIns="45687" bIns="45687" rtlCol="0">
            <a:spAutoFit/>
          </a:bodyPr>
          <a:lstStyle/>
          <a:p>
            <a:pPr algn="ctr" defTabSz="913796">
              <a:lnSpc>
                <a:spcPct val="110000"/>
              </a:lnSpc>
            </a:pPr>
            <a:r>
              <a:rPr lang="en-US" dirty="0">
                <a:solidFill>
                  <a:srgbClr val="FFFFFF"/>
                </a:solidFill>
                <a:latin typeface="Neo Sans Intel" pitchFamily="34" charset="0"/>
                <a:cs typeface="Verdana"/>
              </a:rPr>
              <a:t>Threat Management</a:t>
            </a:r>
          </a:p>
        </p:txBody>
      </p:sp>
    </p:spTree>
    <p:extLst>
      <p:ext uri="{BB962C8B-B14F-4D97-AF65-F5344CB8AC3E}">
        <p14:creationId xmlns:p14="http://schemas.microsoft.com/office/powerpoint/2010/main" val="3677539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fontScale="90000"/>
          </a:bodyPr>
          <a:lstStyle/>
          <a:p>
            <a:r>
              <a:rPr lang="en-US" dirty="0" smtClean="0"/>
              <a:t>Intel</a:t>
            </a:r>
            <a:r>
              <a:rPr lang="en-US" baseline="30000" dirty="0" smtClean="0"/>
              <a:t>®</a:t>
            </a:r>
            <a:r>
              <a:rPr lang="en-US" dirty="0" smtClean="0"/>
              <a:t> Identity Protection Technology</a:t>
            </a:r>
            <a:r>
              <a:rPr lang="en-US" baseline="30000" dirty="0" smtClean="0"/>
              <a:t>8</a:t>
            </a:r>
            <a:r>
              <a:rPr lang="en-US" dirty="0" smtClean="0"/>
              <a:t> </a:t>
            </a:r>
            <a:br>
              <a:rPr lang="en-US" dirty="0" smtClean="0"/>
            </a:br>
            <a:r>
              <a:rPr lang="en-US" dirty="0" smtClean="0"/>
              <a:t>with Public Key Infrastructure (PKI)</a:t>
            </a:r>
            <a:endParaRPr lang="en-US" dirty="0"/>
          </a:p>
        </p:txBody>
      </p:sp>
      <p:grpSp>
        <p:nvGrpSpPr>
          <p:cNvPr id="33" name="Group 32"/>
          <p:cNvGrpSpPr/>
          <p:nvPr/>
        </p:nvGrpSpPr>
        <p:grpSpPr>
          <a:xfrm>
            <a:off x="2" y="5572125"/>
            <a:ext cx="8791956" cy="676275"/>
            <a:chOff x="0" y="5572124"/>
            <a:chExt cx="8791956" cy="676275"/>
          </a:xfrm>
        </p:grpSpPr>
        <p:sp>
          <p:nvSpPr>
            <p:cNvPr id="34" name="Rectangle 16"/>
            <p:cNvSpPr/>
            <p:nvPr/>
          </p:nvSpPr>
          <p:spPr>
            <a:xfrm>
              <a:off x="0" y="5572124"/>
              <a:ext cx="8791956" cy="676275"/>
            </a:xfrm>
            <a:custGeom>
              <a:avLst/>
              <a:gdLst/>
              <a:ahLst/>
              <a:cxnLst/>
              <a:rect l="l" t="t" r="r" b="b"/>
              <a:pathLst>
                <a:path w="8791956" h="676275">
                  <a:moveTo>
                    <a:pt x="1" y="0"/>
                  </a:moveTo>
                  <a:lnTo>
                    <a:pt x="352425" y="0"/>
                  </a:lnTo>
                  <a:lnTo>
                    <a:pt x="742951" y="0"/>
                  </a:lnTo>
                  <a:lnTo>
                    <a:pt x="8334375" y="0"/>
                  </a:lnTo>
                  <a:lnTo>
                    <a:pt x="8334375" y="205353"/>
                  </a:lnTo>
                  <a:lnTo>
                    <a:pt x="8791956" y="205353"/>
                  </a:lnTo>
                  <a:lnTo>
                    <a:pt x="8791956" y="676275"/>
                  </a:lnTo>
                  <a:lnTo>
                    <a:pt x="0" y="676275"/>
                  </a:lnTo>
                  <a:lnTo>
                    <a:pt x="0" y="205353"/>
                  </a:lnTo>
                  <a:lnTo>
                    <a:pt x="1" y="205353"/>
                  </a:lnTo>
                  <a:close/>
                </a:path>
              </a:pathLst>
            </a:custGeom>
            <a:gradFill flip="none" rotWithShape="1">
              <a:gsLst>
                <a:gs pos="5000">
                  <a:schemeClr val="accent1"/>
                </a:gs>
                <a:gs pos="95000">
                  <a:schemeClr val="accent2"/>
                </a:gs>
              </a:gsLst>
              <a:lin ang="13500000" scaled="1"/>
              <a:tileRect/>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457200" tIns="91440" rIns="182880" bIns="91440" rtlCol="0" anchor="ctr" anchorCtr="0">
              <a:noAutofit/>
            </a:bodyPr>
            <a:lstStyle/>
            <a:p>
              <a:r>
                <a:rPr lang="en-US" sz="1600" b="1" dirty="0">
                  <a:solidFill>
                    <a:srgbClr val="FFFFFF"/>
                  </a:solidFill>
                </a:rPr>
                <a:t>Exclusively on the Intel</a:t>
              </a:r>
              <a:r>
                <a:rPr lang="en-US" sz="1600" b="1" baseline="30000" dirty="0">
                  <a:solidFill>
                    <a:srgbClr val="FFFFFF"/>
                  </a:solidFill>
                </a:rPr>
                <a:t>®</a:t>
              </a:r>
              <a:r>
                <a:rPr lang="en-US" sz="1600" b="1" dirty="0">
                  <a:solidFill>
                    <a:srgbClr val="FFFFFF"/>
                  </a:solidFill>
                </a:rPr>
                <a:t> Core™ </a:t>
              </a:r>
              <a:r>
                <a:rPr lang="en-US" sz="1600" b="1" dirty="0" err="1">
                  <a:solidFill>
                    <a:srgbClr val="FFFFFF"/>
                  </a:solidFill>
                </a:rPr>
                <a:t>vPro</a:t>
              </a:r>
              <a:r>
                <a:rPr lang="en-US" sz="1600" b="1" dirty="0">
                  <a:solidFill>
                    <a:srgbClr val="FFFFFF"/>
                  </a:solidFill>
                </a:rPr>
                <a:t>™ Processor</a:t>
              </a:r>
              <a:r>
                <a:rPr lang="en-US" sz="1600" b="1" baseline="30000" dirty="0">
                  <a:solidFill>
                    <a:srgbClr val="FFFFFF"/>
                  </a:solidFill>
                </a:rPr>
                <a:t>1</a:t>
              </a:r>
              <a:r>
                <a:rPr lang="en-US" sz="1600" b="1" dirty="0">
                  <a:solidFill>
                    <a:srgbClr val="FFFFFF"/>
                  </a:solidFill>
                </a:rPr>
                <a:t> Family in 2012</a:t>
              </a:r>
            </a:p>
          </p:txBody>
        </p:sp>
        <p:pic>
          <p:nvPicPr>
            <p:cNvPr id="3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33018" y="5776070"/>
              <a:ext cx="58938" cy="472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8" name="Rounded Rectangle 17"/>
          <p:cNvSpPr/>
          <p:nvPr/>
        </p:nvSpPr>
        <p:spPr>
          <a:xfrm>
            <a:off x="353962" y="1353514"/>
            <a:ext cx="8437994" cy="1449384"/>
          </a:xfrm>
          <a:prstGeom prst="roundRect">
            <a:avLst>
              <a:gd name="adj" fmla="val 6335"/>
            </a:avLst>
          </a:prstGeom>
          <a:gradFill flip="none" rotWithShape="1">
            <a:gsLst>
              <a:gs pos="5000">
                <a:schemeClr val="accent1"/>
              </a:gs>
              <a:gs pos="95000">
                <a:schemeClr val="accent2">
                  <a:tint val="100000"/>
                  <a:shade val="100000"/>
                  <a:satMod val="100000"/>
                </a:schemeClr>
              </a:gs>
            </a:gsLst>
            <a:lin ang="5400000" scaled="1"/>
            <a:tileRect/>
          </a:gradFill>
          <a:effectLst>
            <a:outerShdw blurRad="190500" dist="25400" dir="2700000" algn="br" rotWithShape="0">
              <a:srgbClr val="000000">
                <a:alpha val="60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18" tIns="45707" rIns="91418" bIns="45707" numCol="1" spcCol="0" rtlCol="0" fromWordArt="0" anchor="ctr" anchorCtr="0" forceAA="0" compatLnSpc="1">
            <a:prstTxWarp prst="textNoShape">
              <a:avLst/>
            </a:prstTxWarp>
            <a:noAutofit/>
          </a:bodyPr>
          <a:lstStyle/>
          <a:p>
            <a:pPr>
              <a:spcBef>
                <a:spcPts val="1200"/>
              </a:spcBef>
            </a:pPr>
            <a:r>
              <a:rPr lang="en-US" sz="1600" dirty="0">
                <a:solidFill>
                  <a:schemeClr val="bg1"/>
                </a:solidFill>
              </a:rPr>
              <a:t>Intel Identity Protection Technology with public key infrastructure is a 2</a:t>
            </a:r>
            <a:r>
              <a:rPr lang="en-US" sz="1600" baseline="30000" dirty="0">
                <a:solidFill>
                  <a:schemeClr val="bg1"/>
                </a:solidFill>
              </a:rPr>
              <a:t>nd</a:t>
            </a:r>
            <a:r>
              <a:rPr lang="en-US" sz="1600" dirty="0">
                <a:solidFill>
                  <a:schemeClr val="bg1"/>
                </a:solidFill>
              </a:rPr>
              <a:t> factor of authentication embedded into the client PC that allows businesses to take advantage of built-in PKI capabilities, saving them money on managing discreet smartcards – ease of use of software solutions with hardware level security.</a:t>
            </a:r>
            <a:endParaRPr lang="en-US" sz="1600" u="sng" dirty="0">
              <a:solidFill>
                <a:schemeClr val="bg1"/>
              </a:solidFill>
            </a:endParaRPr>
          </a:p>
        </p:txBody>
      </p:sp>
      <p:sp>
        <p:nvSpPr>
          <p:cNvPr id="19" name="Rounded Rectangle 18"/>
          <p:cNvSpPr/>
          <p:nvPr/>
        </p:nvSpPr>
        <p:spPr bwMode="auto">
          <a:xfrm>
            <a:off x="353963" y="2874816"/>
            <a:ext cx="8436076" cy="2584206"/>
          </a:xfrm>
          <a:prstGeom prst="roundRect">
            <a:avLst>
              <a:gd name="adj" fmla="val 3953"/>
            </a:avLst>
          </a:prstGeom>
          <a:ln/>
          <a:effectLst>
            <a:outerShdw blurRad="1905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91418" tIns="91418" rIns="91418" bIns="91418" rtlCol="0" anchor="t" anchorCtr="0"/>
          <a:lstStyle/>
          <a:p>
            <a:pPr defTabSz="914200" fontAlgn="base">
              <a:spcBef>
                <a:spcPts val="300"/>
              </a:spcBef>
              <a:spcAft>
                <a:spcPct val="0"/>
              </a:spcAft>
            </a:pPr>
            <a:r>
              <a:rPr lang="en-US" sz="1600" b="1" dirty="0">
                <a:solidFill>
                  <a:srgbClr val="061922"/>
                </a:solidFill>
              </a:rPr>
              <a:t>2012 – Hardware-based PKI Capability</a:t>
            </a:r>
          </a:p>
          <a:p>
            <a:pPr defTabSz="914200" fontAlgn="base">
              <a:spcBef>
                <a:spcPts val="599"/>
              </a:spcBef>
              <a:spcAft>
                <a:spcPct val="0"/>
              </a:spcAft>
            </a:pPr>
            <a:r>
              <a:rPr lang="en-US" sz="1500" b="1" i="1" dirty="0">
                <a:solidFill>
                  <a:schemeClr val="accent3"/>
                </a:solidFill>
              </a:rPr>
              <a:t>Identity Protection Technology with Public Key Infrastructure (PKI)</a:t>
            </a:r>
          </a:p>
          <a:p>
            <a:pPr defTabSz="914200" fontAlgn="base">
              <a:spcBef>
                <a:spcPts val="300"/>
              </a:spcBef>
              <a:spcAft>
                <a:spcPct val="0"/>
              </a:spcAft>
            </a:pPr>
            <a:r>
              <a:rPr lang="en-US" sz="1200" dirty="0">
                <a:solidFill>
                  <a:srgbClr val="061922"/>
                </a:solidFill>
              </a:rPr>
              <a:t>A private key is stored in firmware, used for authentication and encryption. It costs less than smart cards and has the ease of use of software. It is more secure than SW and integrated with secure I/O.</a:t>
            </a:r>
          </a:p>
        </p:txBody>
      </p:sp>
      <p:pic>
        <p:nvPicPr>
          <p:cNvPr id="29" name="Picture 2"/>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4578158" y="4366358"/>
            <a:ext cx="1249924" cy="1065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16637" y="4550597"/>
            <a:ext cx="480507" cy="490070"/>
          </a:xfrm>
          <a:prstGeom prst="rect">
            <a:avLst/>
          </a:prstGeom>
          <a:noFill/>
          <a:ln>
            <a:noFill/>
          </a:ln>
        </p:spPr>
      </p:pic>
      <p:pic>
        <p:nvPicPr>
          <p:cNvPr id="24" name="Picture 2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38603" y="4011581"/>
            <a:ext cx="1078026" cy="1078026"/>
          </a:xfrm>
          <a:prstGeom prst="rect">
            <a:avLst/>
          </a:prstGeom>
          <a:solidFill>
            <a:schemeClr val="bg1"/>
          </a:solidFill>
        </p:spPr>
      </p:pic>
      <p:sp>
        <p:nvSpPr>
          <p:cNvPr id="20" name="TextBox 9"/>
          <p:cNvSpPr txBox="1">
            <a:spLocks noChangeArrowheads="1"/>
          </p:cNvSpPr>
          <p:nvPr/>
        </p:nvSpPr>
        <p:spPr bwMode="auto">
          <a:xfrm>
            <a:off x="5942381" y="4717908"/>
            <a:ext cx="1695126" cy="533550"/>
          </a:xfrm>
          <a:prstGeom prst="rect">
            <a:avLst/>
          </a:prstGeom>
          <a:noFill/>
          <a:ln w="9525">
            <a:noFill/>
            <a:miter lim="800000"/>
            <a:headEnd/>
            <a:tailEnd/>
          </a:ln>
        </p:spPr>
        <p:txBody>
          <a:bodyPr wrap="square" lIns="91418" tIns="45707" rIns="91418" bIns="45707">
            <a:spAutoFit/>
          </a:bodyPr>
          <a:lstStyle/>
          <a:p>
            <a:pPr defTabSz="914156">
              <a:lnSpc>
                <a:spcPct val="95000"/>
              </a:lnSpc>
              <a:spcBef>
                <a:spcPct val="30000"/>
              </a:spcBef>
              <a:buClr>
                <a:srgbClr val="000000"/>
              </a:buClr>
            </a:pPr>
            <a:r>
              <a:rPr lang="en-US" sz="1500" dirty="0"/>
              <a:t>Now embedded into your PC</a:t>
            </a:r>
          </a:p>
        </p:txBody>
      </p:sp>
      <p:sp>
        <p:nvSpPr>
          <p:cNvPr id="21" name="TextBox 8"/>
          <p:cNvSpPr txBox="1">
            <a:spLocks noChangeArrowheads="1"/>
          </p:cNvSpPr>
          <p:nvPr/>
        </p:nvSpPr>
        <p:spPr bwMode="auto">
          <a:xfrm>
            <a:off x="1495426" y="4515260"/>
            <a:ext cx="1752277" cy="750179"/>
          </a:xfrm>
          <a:prstGeom prst="rect">
            <a:avLst/>
          </a:prstGeom>
          <a:noFill/>
          <a:ln w="9525">
            <a:noFill/>
            <a:miter lim="800000"/>
            <a:headEnd/>
            <a:tailEnd/>
          </a:ln>
        </p:spPr>
        <p:txBody>
          <a:bodyPr wrap="square" lIns="91418" tIns="45707" rIns="91418" bIns="45707">
            <a:spAutoFit/>
          </a:bodyPr>
          <a:lstStyle/>
          <a:p>
            <a:pPr algn="r" defTabSz="914156">
              <a:lnSpc>
                <a:spcPct val="95000"/>
              </a:lnSpc>
              <a:spcBef>
                <a:spcPct val="30000"/>
              </a:spcBef>
              <a:buClr>
                <a:srgbClr val="000000"/>
              </a:buClr>
            </a:pPr>
            <a:r>
              <a:rPr lang="en-US" sz="1500" dirty="0"/>
              <a:t>Traditional hardware tokens</a:t>
            </a:r>
          </a:p>
        </p:txBody>
      </p:sp>
      <p:pic>
        <p:nvPicPr>
          <p:cNvPr id="22" name="Picture 2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32164" y="6399609"/>
            <a:ext cx="557893" cy="439341"/>
          </a:xfrm>
          <a:prstGeom prst="rect">
            <a:avLst/>
          </a:prstGeom>
        </p:spPr>
      </p:pic>
      <p:pic>
        <p:nvPicPr>
          <p:cNvPr id="23" name="Picture 2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25" name="Picture 2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532710" y="237756"/>
            <a:ext cx="428986" cy="981239"/>
          </a:xfrm>
          <a:prstGeom prst="rect">
            <a:avLst/>
          </a:prstGeom>
        </p:spPr>
      </p:pic>
      <p:sp>
        <p:nvSpPr>
          <p:cNvPr id="26" name="Slide Number Placeholder 1"/>
          <p:cNvSpPr>
            <a:spLocks noGrp="1"/>
          </p:cNvSpPr>
          <p:nvPr>
            <p:ph type="sldNum" sz="quarter" idx="12"/>
          </p:nvPr>
        </p:nvSpPr>
        <p:spPr>
          <a:xfrm>
            <a:off x="-3454" y="6592384"/>
            <a:ext cx="2901776" cy="265622"/>
          </a:xfrm>
        </p:spPr>
        <p:txBody>
          <a:bodyPr/>
          <a:lstStyle/>
          <a:p>
            <a:pPr algn="l"/>
            <a:fld id="{FD44707B-D922-47D5-BD24-D96E91B70543}" type="slidenum">
              <a:rPr lang="en-US" sz="900">
                <a:solidFill>
                  <a:prstClr val="white"/>
                </a:solidFill>
              </a:rPr>
              <a:pPr algn="l"/>
              <a:t>78</a:t>
            </a:fld>
            <a:r>
              <a:rPr lang="en-US" sz="900" dirty="0"/>
              <a:t>	</a:t>
            </a:r>
          </a:p>
        </p:txBody>
      </p:sp>
      <p:pic>
        <p:nvPicPr>
          <p:cNvPr id="17" name="Picture 2" descr="C:\Users\mainscow\Desktop\HP Logos\HP_S_1C_PMS_2925.jpg"/>
          <p:cNvPicPr>
            <a:picLocks noChangeAspect="1" noChangeArrowheads="1"/>
          </p:cNvPicPr>
          <p:nvPr/>
        </p:nvPicPr>
        <p:blipFill>
          <a:blip r:embed="rId10"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sp>
        <p:nvSpPr>
          <p:cNvPr id="28" name="TextBox 27"/>
          <p:cNvSpPr txBox="1"/>
          <p:nvPr/>
        </p:nvSpPr>
        <p:spPr>
          <a:xfrm>
            <a:off x="353963" y="6435233"/>
            <a:ext cx="2587751" cy="380037"/>
          </a:xfrm>
          <a:prstGeom prst="rect">
            <a:avLst/>
          </a:prstGeom>
          <a:solidFill>
            <a:srgbClr val="A88000"/>
          </a:solidFill>
        </p:spPr>
        <p:txBody>
          <a:bodyPr wrap="square" lIns="45687" tIns="45687" rIns="45687" bIns="45687" rtlCol="0">
            <a:spAutoFit/>
          </a:bodyPr>
          <a:lstStyle/>
          <a:p>
            <a:pPr marL="0" marR="0" lvl="0" indent="0" algn="ctr" defTabSz="913796" eaLnBrk="1" fontAlgn="auto" latinLnBrk="0" hangingPunct="1">
              <a:lnSpc>
                <a:spcPct val="11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Neo Sans Intel" pitchFamily="34" charset="0"/>
                <a:cs typeface="Verdana"/>
              </a:rPr>
              <a:t>Identity &amp; Access</a:t>
            </a:r>
          </a:p>
        </p:txBody>
      </p:sp>
    </p:spTree>
    <p:extLst>
      <p:ext uri="{BB962C8B-B14F-4D97-AF65-F5344CB8AC3E}">
        <p14:creationId xmlns:p14="http://schemas.microsoft.com/office/powerpoint/2010/main" val="2411310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smtClean="0"/>
              <a:t>IPT-PKI8 with Protected </a:t>
            </a:r>
            <a:br>
              <a:rPr lang="en-US" smtClean="0"/>
            </a:br>
            <a:r>
              <a:rPr lang="en-US" smtClean="0"/>
              <a:t>Transaction Display in 2012</a:t>
            </a:r>
            <a:endParaRPr lang="en-US" dirty="0"/>
          </a:p>
        </p:txBody>
      </p:sp>
      <p:grpSp>
        <p:nvGrpSpPr>
          <p:cNvPr id="28" name="Group 27"/>
          <p:cNvGrpSpPr/>
          <p:nvPr/>
        </p:nvGrpSpPr>
        <p:grpSpPr>
          <a:xfrm>
            <a:off x="2" y="5572125"/>
            <a:ext cx="8791956" cy="676275"/>
            <a:chOff x="0" y="5572124"/>
            <a:chExt cx="8791956" cy="676275"/>
          </a:xfrm>
        </p:grpSpPr>
        <p:sp>
          <p:nvSpPr>
            <p:cNvPr id="30" name="Rectangle 16"/>
            <p:cNvSpPr/>
            <p:nvPr/>
          </p:nvSpPr>
          <p:spPr>
            <a:xfrm>
              <a:off x="0" y="5572124"/>
              <a:ext cx="8791956" cy="676275"/>
            </a:xfrm>
            <a:custGeom>
              <a:avLst/>
              <a:gdLst/>
              <a:ahLst/>
              <a:cxnLst/>
              <a:rect l="l" t="t" r="r" b="b"/>
              <a:pathLst>
                <a:path w="8791956" h="676275">
                  <a:moveTo>
                    <a:pt x="1" y="0"/>
                  </a:moveTo>
                  <a:lnTo>
                    <a:pt x="352425" y="0"/>
                  </a:lnTo>
                  <a:lnTo>
                    <a:pt x="742951" y="0"/>
                  </a:lnTo>
                  <a:lnTo>
                    <a:pt x="8334375" y="0"/>
                  </a:lnTo>
                  <a:lnTo>
                    <a:pt x="8334375" y="205353"/>
                  </a:lnTo>
                  <a:lnTo>
                    <a:pt x="8791956" y="205353"/>
                  </a:lnTo>
                  <a:lnTo>
                    <a:pt x="8791956" y="676275"/>
                  </a:lnTo>
                  <a:lnTo>
                    <a:pt x="0" y="676275"/>
                  </a:lnTo>
                  <a:lnTo>
                    <a:pt x="0" y="205353"/>
                  </a:lnTo>
                  <a:lnTo>
                    <a:pt x="1" y="205353"/>
                  </a:lnTo>
                  <a:close/>
                </a:path>
              </a:pathLst>
            </a:custGeom>
            <a:gradFill flip="none" rotWithShape="1">
              <a:gsLst>
                <a:gs pos="5000">
                  <a:schemeClr val="accent1"/>
                </a:gs>
                <a:gs pos="95000">
                  <a:schemeClr val="accent2"/>
                </a:gs>
              </a:gsLst>
              <a:lin ang="13500000" scaled="1"/>
              <a:tileRect/>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457200" tIns="91440" rIns="182880" bIns="91440" rtlCol="0" anchor="ctr" anchorCtr="0">
              <a:noAutofit/>
            </a:bodyPr>
            <a:lstStyle/>
            <a:p>
              <a:r>
                <a:rPr lang="en-US" sz="1600" b="1" dirty="0">
                  <a:solidFill>
                    <a:srgbClr val="FFFFFF"/>
                  </a:solidFill>
                </a:rPr>
                <a:t>Available on the Intel</a:t>
              </a:r>
              <a:r>
                <a:rPr lang="en-US" sz="1600" b="1" baseline="30000" dirty="0">
                  <a:solidFill>
                    <a:srgbClr val="FFFFFF"/>
                  </a:solidFill>
                </a:rPr>
                <a:t>®</a:t>
              </a:r>
              <a:r>
                <a:rPr lang="en-US" sz="1600" b="1" dirty="0">
                  <a:solidFill>
                    <a:srgbClr val="FFFFFF"/>
                  </a:solidFill>
                </a:rPr>
                <a:t> Core™ </a:t>
              </a:r>
              <a:r>
                <a:rPr lang="en-US" sz="1600" b="1" dirty="0" err="1">
                  <a:solidFill>
                    <a:srgbClr val="FFFFFF"/>
                  </a:solidFill>
                </a:rPr>
                <a:t>vPro</a:t>
              </a:r>
              <a:r>
                <a:rPr lang="en-US" sz="1600" b="1" dirty="0">
                  <a:solidFill>
                    <a:srgbClr val="FFFFFF"/>
                  </a:solidFill>
                </a:rPr>
                <a:t>™ processor</a:t>
              </a:r>
              <a:r>
                <a:rPr lang="en-US" sz="1600" b="1" baseline="30000" dirty="0">
                  <a:solidFill>
                    <a:srgbClr val="FFFFFF"/>
                  </a:solidFill>
                </a:rPr>
                <a:t>1</a:t>
              </a:r>
              <a:r>
                <a:rPr lang="en-US" sz="1600" b="1" dirty="0">
                  <a:solidFill>
                    <a:srgbClr val="FFFFFF"/>
                  </a:solidFill>
                </a:rPr>
                <a:t> family in 2012</a:t>
              </a:r>
            </a:p>
          </p:txBody>
        </p:sp>
        <p:pic>
          <p:nvPicPr>
            <p:cNvPr id="3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33018" y="5776070"/>
              <a:ext cx="58938" cy="472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5" name="Rounded Rectangle 34"/>
          <p:cNvSpPr/>
          <p:nvPr/>
        </p:nvSpPr>
        <p:spPr bwMode="auto">
          <a:xfrm>
            <a:off x="353963" y="2874816"/>
            <a:ext cx="8436076" cy="2584206"/>
          </a:xfrm>
          <a:prstGeom prst="roundRect">
            <a:avLst>
              <a:gd name="adj" fmla="val 3953"/>
            </a:avLst>
          </a:prstGeom>
          <a:ln/>
          <a:effectLst>
            <a:outerShdw blurRad="1905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91418" tIns="91418" rIns="91418" bIns="91418" rtlCol="0" anchor="t" anchorCtr="0"/>
          <a:lstStyle/>
          <a:p>
            <a:pPr defTabSz="914200" fontAlgn="base">
              <a:spcBef>
                <a:spcPts val="300"/>
              </a:spcBef>
              <a:spcAft>
                <a:spcPct val="0"/>
              </a:spcAft>
            </a:pPr>
            <a:r>
              <a:rPr lang="en-US" sz="1600" b="1" dirty="0">
                <a:solidFill>
                  <a:srgbClr val="061922"/>
                </a:solidFill>
              </a:rPr>
              <a:t>Validate Legitimate User</a:t>
            </a:r>
          </a:p>
          <a:p>
            <a:pPr defTabSz="914200" fontAlgn="base">
              <a:spcBef>
                <a:spcPts val="599"/>
              </a:spcBef>
              <a:spcAft>
                <a:spcPct val="0"/>
              </a:spcAft>
            </a:pPr>
            <a:r>
              <a:rPr lang="en-US" sz="1500" b="1" i="1" dirty="0">
                <a:solidFill>
                  <a:schemeClr val="accent3"/>
                </a:solidFill>
              </a:rPr>
              <a:t>Embedded Public Key Infrastructure (PKI): </a:t>
            </a:r>
          </a:p>
          <a:p>
            <a:pPr marL="171413" indent="-171413" defTabSz="914200" fontAlgn="base">
              <a:spcBef>
                <a:spcPts val="300"/>
              </a:spcBef>
              <a:spcAft>
                <a:spcPct val="0"/>
              </a:spcAft>
              <a:buFont typeface="Arial" pitchFamily="34" charset="0"/>
              <a:buChar char="•"/>
            </a:pPr>
            <a:r>
              <a:rPr lang="en-US" sz="1200" dirty="0">
                <a:solidFill>
                  <a:srgbClr val="061922"/>
                </a:solidFill>
              </a:rPr>
              <a:t>Private key stored in firmware; used </a:t>
            </a:r>
            <a:br>
              <a:rPr lang="en-US" sz="1200" dirty="0">
                <a:solidFill>
                  <a:srgbClr val="061922"/>
                </a:solidFill>
              </a:rPr>
            </a:br>
            <a:r>
              <a:rPr lang="en-US" sz="1200" dirty="0">
                <a:solidFill>
                  <a:srgbClr val="061922"/>
                </a:solidFill>
              </a:rPr>
              <a:t>for authentication &amp; encryption</a:t>
            </a:r>
          </a:p>
          <a:p>
            <a:pPr marL="171413" indent="-171413" defTabSz="914200" fontAlgn="base">
              <a:spcBef>
                <a:spcPts val="300"/>
              </a:spcBef>
              <a:spcAft>
                <a:spcPct val="0"/>
              </a:spcAft>
              <a:buFont typeface="Arial" pitchFamily="34" charset="0"/>
              <a:buChar char="•"/>
            </a:pPr>
            <a:r>
              <a:rPr lang="en-US" sz="1200" dirty="0">
                <a:solidFill>
                  <a:srgbClr val="061922"/>
                </a:solidFill>
              </a:rPr>
              <a:t>More secure than Software</a:t>
            </a:r>
          </a:p>
          <a:p>
            <a:pPr marL="171413" indent="-171413" defTabSz="914200" fontAlgn="base">
              <a:spcBef>
                <a:spcPts val="300"/>
              </a:spcBef>
              <a:spcAft>
                <a:spcPct val="0"/>
              </a:spcAft>
              <a:buFont typeface="Arial" pitchFamily="34" charset="0"/>
              <a:buChar char="•"/>
            </a:pPr>
            <a:r>
              <a:rPr lang="en-US" sz="1200" dirty="0">
                <a:solidFill>
                  <a:srgbClr val="061922"/>
                </a:solidFill>
              </a:rPr>
              <a:t>Lower cost and easier to use </a:t>
            </a:r>
            <a:br>
              <a:rPr lang="en-US" sz="1200" dirty="0">
                <a:solidFill>
                  <a:srgbClr val="061922"/>
                </a:solidFill>
              </a:rPr>
            </a:br>
            <a:r>
              <a:rPr lang="en-US" sz="1200" dirty="0">
                <a:solidFill>
                  <a:srgbClr val="061922"/>
                </a:solidFill>
              </a:rPr>
              <a:t>than smart cards</a:t>
            </a:r>
          </a:p>
        </p:txBody>
      </p:sp>
      <p:sp>
        <p:nvSpPr>
          <p:cNvPr id="36" name="Rounded Rectangle 35"/>
          <p:cNvSpPr/>
          <p:nvPr/>
        </p:nvSpPr>
        <p:spPr>
          <a:xfrm>
            <a:off x="353962" y="1353514"/>
            <a:ext cx="8437994" cy="1449384"/>
          </a:xfrm>
          <a:prstGeom prst="roundRect">
            <a:avLst>
              <a:gd name="adj" fmla="val 6335"/>
            </a:avLst>
          </a:prstGeom>
          <a:gradFill flip="none" rotWithShape="1">
            <a:gsLst>
              <a:gs pos="5000">
                <a:schemeClr val="accent1"/>
              </a:gs>
              <a:gs pos="95000">
                <a:schemeClr val="accent2">
                  <a:tint val="100000"/>
                  <a:shade val="100000"/>
                  <a:satMod val="100000"/>
                </a:schemeClr>
              </a:gs>
            </a:gsLst>
            <a:lin ang="5400000" scaled="1"/>
            <a:tileRect/>
          </a:gradFill>
          <a:effectLst>
            <a:outerShdw blurRad="190500" dist="25400" dir="2700000" algn="br" rotWithShape="0">
              <a:srgbClr val="000000">
                <a:alpha val="60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18" tIns="45707" rIns="91418" bIns="45707" numCol="1" spcCol="0" rtlCol="0" fromWordArt="0" anchor="ctr" anchorCtr="0" forceAA="0" compatLnSpc="1">
            <a:prstTxWarp prst="textNoShape">
              <a:avLst/>
            </a:prstTxWarp>
            <a:noAutofit/>
          </a:bodyPr>
          <a:lstStyle/>
          <a:p>
            <a:pPr>
              <a:spcBef>
                <a:spcPts val="1200"/>
              </a:spcBef>
            </a:pPr>
            <a:r>
              <a:rPr lang="en-US" sz="1600" dirty="0">
                <a:solidFill>
                  <a:schemeClr val="bg1"/>
                </a:solidFill>
              </a:rPr>
              <a:t>Second factor of authentication embedded into the PC. </a:t>
            </a:r>
          </a:p>
          <a:p>
            <a:pPr>
              <a:spcBef>
                <a:spcPts val="1200"/>
              </a:spcBef>
            </a:pPr>
            <a:r>
              <a:rPr lang="en-US" sz="1600" dirty="0">
                <a:solidFill>
                  <a:schemeClr val="bg1"/>
                </a:solidFill>
              </a:rPr>
              <a:t>Allows business networks or Web-sites to validate that a legitimate user (i.e. not malware) is logging in from a trusted PC. </a:t>
            </a:r>
          </a:p>
        </p:txBody>
      </p:sp>
      <p:pic>
        <p:nvPicPr>
          <p:cNvPr id="47"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19269" y="2997633"/>
            <a:ext cx="2415987" cy="2338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77000" y="4229107"/>
            <a:ext cx="1701126" cy="1077173"/>
          </a:xfrm>
          <a:prstGeom prst="rect">
            <a:avLst/>
          </a:prstGeom>
          <a:noFill/>
          <a:ln w="19050">
            <a:noFill/>
          </a:ln>
          <a:effectLst>
            <a:outerShdw blurRad="1905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 name="TextBox 9"/>
          <p:cNvSpPr txBox="1">
            <a:spLocks noChangeArrowheads="1"/>
          </p:cNvSpPr>
          <p:nvPr/>
        </p:nvSpPr>
        <p:spPr bwMode="auto">
          <a:xfrm>
            <a:off x="1229128" y="4789826"/>
            <a:ext cx="1695126" cy="533550"/>
          </a:xfrm>
          <a:prstGeom prst="rect">
            <a:avLst/>
          </a:prstGeom>
          <a:noFill/>
          <a:ln w="9525">
            <a:noFill/>
            <a:miter lim="800000"/>
            <a:headEnd/>
            <a:tailEnd/>
          </a:ln>
        </p:spPr>
        <p:txBody>
          <a:bodyPr wrap="square" lIns="91418" tIns="45707" rIns="91418" bIns="45707">
            <a:spAutoFit/>
          </a:bodyPr>
          <a:lstStyle/>
          <a:p>
            <a:pPr algn="r" defTabSz="914156">
              <a:lnSpc>
                <a:spcPct val="95000"/>
              </a:lnSpc>
              <a:spcBef>
                <a:spcPct val="30000"/>
              </a:spcBef>
              <a:buClr>
                <a:srgbClr val="000000"/>
              </a:buClr>
            </a:pPr>
            <a:r>
              <a:rPr lang="en-US" sz="1500" dirty="0"/>
              <a:t>Now embedded into your PC</a:t>
            </a:r>
          </a:p>
        </p:txBody>
      </p:sp>
      <p:pic>
        <p:nvPicPr>
          <p:cNvPr id="53"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755356" y="4000500"/>
            <a:ext cx="1012093" cy="266700"/>
          </a:xfrm>
          <a:prstGeom prst="rect">
            <a:avLst/>
          </a:prstGeom>
          <a:noFill/>
          <a:ln w="9525">
            <a:noFill/>
            <a:miter lim="800000"/>
            <a:headEnd/>
            <a:tailEnd/>
          </a:ln>
        </p:spPr>
      </p:pic>
      <p:sp>
        <p:nvSpPr>
          <p:cNvPr id="15" name="Rounded Rectangle 14"/>
          <p:cNvSpPr/>
          <p:nvPr/>
        </p:nvSpPr>
        <p:spPr>
          <a:xfrm>
            <a:off x="7327568" y="3690246"/>
            <a:ext cx="1359239" cy="642669"/>
          </a:xfrm>
          <a:prstGeom prst="roundRect">
            <a:avLst/>
          </a:prstGeom>
          <a:gradFill flip="none" rotWithShape="1">
            <a:gsLst>
              <a:gs pos="5000">
                <a:schemeClr val="accent1"/>
              </a:gs>
              <a:gs pos="95000">
                <a:schemeClr val="accent2">
                  <a:tint val="100000"/>
                  <a:shade val="100000"/>
                  <a:satMod val="100000"/>
                </a:schemeClr>
              </a:gs>
            </a:gsLst>
            <a:lin ang="5400000" scaled="1"/>
            <a:tileRect/>
          </a:gradFill>
          <a:effectLst>
            <a:outerShdw blurRad="190500" dist="25400" dir="2700000" algn="br" rotWithShape="0">
              <a:srgbClr val="000000">
                <a:alpha val="60000"/>
              </a:srgbClr>
            </a:outerShdw>
          </a:effectLst>
        </p:spPr>
        <p:style>
          <a:lnRef idx="0">
            <a:schemeClr val="accent2"/>
          </a:lnRef>
          <a:fillRef idx="3">
            <a:schemeClr val="accent2"/>
          </a:fillRef>
          <a:effectRef idx="3">
            <a:schemeClr val="accent2"/>
          </a:effectRef>
          <a:fontRef idx="minor">
            <a:schemeClr val="lt1"/>
          </a:fontRef>
        </p:style>
        <p:txBody>
          <a:bodyPr lIns="91418" tIns="45707" rIns="91418" bIns="45707" rtlCol="0" anchor="ctr"/>
          <a:lstStyle/>
          <a:p>
            <a:pPr>
              <a:spcBef>
                <a:spcPts val="1200"/>
              </a:spcBef>
            </a:pPr>
            <a:r>
              <a:rPr lang="en-US" sz="1000">
                <a:solidFill>
                  <a:schemeClr val="bg1"/>
                </a:solidFill>
              </a:rPr>
              <a:t>PAVP protected window, not visible to SW</a:t>
            </a:r>
          </a:p>
        </p:txBody>
      </p:sp>
      <p:pic>
        <p:nvPicPr>
          <p:cNvPr id="54" name="Picture 2"/>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4578158" y="4366358"/>
            <a:ext cx="1249924" cy="1065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5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16637" y="4550597"/>
            <a:ext cx="480507" cy="490070"/>
          </a:xfrm>
          <a:prstGeom prst="rect">
            <a:avLst/>
          </a:prstGeom>
          <a:noFill/>
          <a:ln>
            <a:noFill/>
          </a:ln>
        </p:spPr>
      </p:pic>
      <p:pic>
        <p:nvPicPr>
          <p:cNvPr id="56" name="Picture 5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38603" y="4011581"/>
            <a:ext cx="1078026" cy="1078026"/>
          </a:xfrm>
          <a:prstGeom prst="rect">
            <a:avLst/>
          </a:prstGeom>
          <a:solidFill>
            <a:schemeClr val="bg1"/>
          </a:solidFill>
        </p:spPr>
      </p:pic>
      <p:pic>
        <p:nvPicPr>
          <p:cNvPr id="21" name="Picture 2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232164" y="6399609"/>
            <a:ext cx="557893" cy="439341"/>
          </a:xfrm>
          <a:prstGeom prst="rect">
            <a:avLst/>
          </a:prstGeom>
        </p:spPr>
      </p:pic>
      <p:pic>
        <p:nvPicPr>
          <p:cNvPr id="23" name="Picture 2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24" name="Picture 23"/>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532710" y="237756"/>
            <a:ext cx="428986" cy="981239"/>
          </a:xfrm>
          <a:prstGeom prst="rect">
            <a:avLst/>
          </a:prstGeom>
        </p:spPr>
      </p:pic>
      <p:sp>
        <p:nvSpPr>
          <p:cNvPr id="25" name="Slide Number Placeholder 1"/>
          <p:cNvSpPr>
            <a:spLocks noGrp="1"/>
          </p:cNvSpPr>
          <p:nvPr>
            <p:ph type="sldNum" sz="quarter" idx="12"/>
          </p:nvPr>
        </p:nvSpPr>
        <p:spPr>
          <a:xfrm>
            <a:off x="-3454" y="6592384"/>
            <a:ext cx="2901776" cy="265622"/>
          </a:xfrm>
        </p:spPr>
        <p:txBody>
          <a:bodyPr/>
          <a:lstStyle/>
          <a:p>
            <a:pPr algn="l"/>
            <a:fld id="{FD44707B-D922-47D5-BD24-D96E91B70543}" type="slidenum">
              <a:rPr lang="en-US" sz="900">
                <a:solidFill>
                  <a:prstClr val="white"/>
                </a:solidFill>
              </a:rPr>
              <a:pPr algn="l"/>
              <a:t>79</a:t>
            </a:fld>
            <a:r>
              <a:rPr lang="en-US" sz="900" dirty="0"/>
              <a:t>	</a:t>
            </a:r>
          </a:p>
        </p:txBody>
      </p:sp>
      <p:pic>
        <p:nvPicPr>
          <p:cNvPr id="20" name="Picture 2" descr="C:\Users\mainscow\Desktop\HP Logos\HP_S_1C_PMS_2925.jpg"/>
          <p:cNvPicPr>
            <a:picLocks noChangeAspect="1" noChangeArrowheads="1"/>
          </p:cNvPicPr>
          <p:nvPr/>
        </p:nvPicPr>
        <p:blipFill>
          <a:blip r:embed="rId13"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sp>
        <p:nvSpPr>
          <p:cNvPr id="26" name="TextBox 25"/>
          <p:cNvSpPr txBox="1"/>
          <p:nvPr/>
        </p:nvSpPr>
        <p:spPr>
          <a:xfrm>
            <a:off x="353963" y="6435233"/>
            <a:ext cx="2587751" cy="380037"/>
          </a:xfrm>
          <a:prstGeom prst="rect">
            <a:avLst/>
          </a:prstGeom>
          <a:solidFill>
            <a:srgbClr val="A88000"/>
          </a:solidFill>
        </p:spPr>
        <p:txBody>
          <a:bodyPr wrap="square" lIns="45687" tIns="45687" rIns="45687" bIns="45687" rtlCol="0">
            <a:spAutoFit/>
          </a:bodyPr>
          <a:lstStyle/>
          <a:p>
            <a:pPr marL="0" marR="0" lvl="0" indent="0" algn="ctr" defTabSz="913796" eaLnBrk="1" fontAlgn="auto" latinLnBrk="0" hangingPunct="1">
              <a:lnSpc>
                <a:spcPct val="11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Neo Sans Intel" pitchFamily="34" charset="0"/>
                <a:cs typeface="Verdana"/>
              </a:rPr>
              <a:t>Identity &amp; Access</a:t>
            </a:r>
          </a:p>
        </p:txBody>
      </p:sp>
    </p:spTree>
    <p:extLst>
      <p:ext uri="{BB962C8B-B14F-4D97-AF65-F5344CB8AC3E}">
        <p14:creationId xmlns:p14="http://schemas.microsoft.com/office/powerpoint/2010/main" val="2577995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5"/>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smtClean="0"/>
              <a:t>2012 HP Professional Innovations</a:t>
            </a:r>
          </a:p>
        </p:txBody>
      </p:sp>
      <p:grpSp>
        <p:nvGrpSpPr>
          <p:cNvPr id="25" name="Group 24"/>
          <p:cNvGrpSpPr/>
          <p:nvPr/>
        </p:nvGrpSpPr>
        <p:grpSpPr>
          <a:xfrm>
            <a:off x="489320" y="1663630"/>
            <a:ext cx="8080523" cy="3631385"/>
            <a:chOff x="638175" y="1940075"/>
            <a:chExt cx="7585075" cy="3328987"/>
          </a:xfrm>
        </p:grpSpPr>
        <p:sp>
          <p:nvSpPr>
            <p:cNvPr id="20" name="TextBox 19"/>
            <p:cNvSpPr txBox="1"/>
            <p:nvPr/>
          </p:nvSpPr>
          <p:spPr>
            <a:xfrm>
              <a:off x="2516188" y="1940075"/>
              <a:ext cx="1931987" cy="252412"/>
            </a:xfrm>
            <a:prstGeom prst="rect">
              <a:avLst/>
            </a:prstGeom>
            <a:gradFill>
              <a:gsLst>
                <a:gs pos="23000">
                  <a:schemeClr val="bg1">
                    <a:lumMod val="75000"/>
                  </a:schemeClr>
                </a:gs>
                <a:gs pos="100000">
                  <a:schemeClr val="bg1"/>
                </a:gs>
              </a:gsLst>
              <a:lin ang="2700000" scaled="1"/>
            </a:gradFill>
            <a:ln w="15875">
              <a:noFill/>
            </a:ln>
            <a:effectLst>
              <a:outerShdw blurRad="50800" dist="38100" dir="5400000" algn="t" rotWithShape="0">
                <a:prstClr val="black">
                  <a:alpha val="40000"/>
                </a:prstClr>
              </a:outerShdw>
            </a:effectLst>
          </p:spPr>
          <p:txBody>
            <a:bodyPr bIns="0" anchor="ctr"/>
            <a:lstStyle>
              <a:defPPr>
                <a:defRPr lang="en-US"/>
              </a:defPPr>
              <a:lvl1pPr algn="ctr" defTabSz="914400" fontAlgn="auto">
                <a:lnSpc>
                  <a:spcPct val="85000"/>
                </a:lnSpc>
                <a:spcBef>
                  <a:spcPts val="0"/>
                </a:spcBef>
                <a:spcAft>
                  <a:spcPts val="0"/>
                </a:spcAft>
                <a:defRPr sz="1600">
                  <a:solidFill>
                    <a:prstClr val="white"/>
                  </a:solidFill>
                  <a:latin typeface="Futura Hv" pitchFamily="34" charset="0"/>
                </a:defRPr>
              </a:lvl1pPr>
            </a:lstStyle>
            <a:p>
              <a:pPr>
                <a:defRPr/>
              </a:pPr>
              <a:r>
                <a:rPr lang="en-US" sz="1400" dirty="0" smtClean="0">
                  <a:solidFill>
                    <a:srgbClr val="0096D6">
                      <a:lumMod val="75000"/>
                    </a:srgbClr>
                  </a:solidFill>
                  <a:latin typeface="HPFutura Heavy" pitchFamily="50" charset="0"/>
                </a:rPr>
                <a:t>SECURITY</a:t>
              </a:r>
              <a:endParaRPr lang="en-US" sz="1400" dirty="0">
                <a:solidFill>
                  <a:srgbClr val="0096D6">
                    <a:lumMod val="75000"/>
                  </a:srgbClr>
                </a:solidFill>
                <a:latin typeface="HPFutura Heavy" pitchFamily="50" charset="0"/>
              </a:endParaRPr>
            </a:p>
          </p:txBody>
        </p:sp>
        <p:sp>
          <p:nvSpPr>
            <p:cNvPr id="22" name="Rectangle 21"/>
            <p:cNvSpPr/>
            <p:nvPr/>
          </p:nvSpPr>
          <p:spPr>
            <a:xfrm>
              <a:off x="668338" y="2184550"/>
              <a:ext cx="3778250" cy="1427162"/>
            </a:xfrm>
            <a:prstGeom prst="rect">
              <a:avLst/>
            </a:prstGeom>
            <a:gradFill>
              <a:gsLst>
                <a:gs pos="23000">
                  <a:schemeClr val="bg1">
                    <a:lumMod val="75000"/>
                  </a:schemeClr>
                </a:gs>
                <a:gs pos="100000">
                  <a:schemeClr val="bg1"/>
                </a:gs>
              </a:gsLst>
              <a:lin ang="2700000" scaled="1"/>
            </a:gradFill>
            <a:ln w="15875">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228600" tIns="228600" bIns="228600" anchor="ctr"/>
            <a:lstStyle/>
            <a:p>
              <a:pPr lvl="2">
                <a:lnSpc>
                  <a:spcPct val="85000"/>
                </a:lnSpc>
                <a:defRPr/>
              </a:pPr>
              <a:r>
                <a:rPr lang="en-US" sz="1200" kern="0" dirty="0">
                  <a:solidFill>
                    <a:srgbClr val="0096D6">
                      <a:lumMod val="75000"/>
                    </a:srgbClr>
                  </a:solidFill>
                  <a:latin typeface="HPFutura Book" pitchFamily="50" charset="0"/>
                </a:rPr>
                <a:t>Protect your data, </a:t>
              </a:r>
              <a:br>
                <a:rPr lang="en-US" sz="1200" kern="0" dirty="0">
                  <a:solidFill>
                    <a:srgbClr val="0096D6">
                      <a:lumMod val="75000"/>
                    </a:srgbClr>
                  </a:solidFill>
                  <a:latin typeface="HPFutura Book" pitchFamily="50" charset="0"/>
                </a:rPr>
              </a:br>
              <a:r>
                <a:rPr lang="en-US" sz="1200" kern="0" dirty="0">
                  <a:solidFill>
                    <a:srgbClr val="0096D6">
                      <a:lumMod val="75000"/>
                    </a:srgbClr>
                  </a:solidFill>
                  <a:latin typeface="HPFutura Book" pitchFamily="50" charset="0"/>
                </a:rPr>
                <a:t>identity and property</a:t>
              </a:r>
            </a:p>
          </p:txBody>
        </p:sp>
        <p:sp>
          <p:nvSpPr>
            <p:cNvPr id="23" name="Rectangle 22"/>
            <p:cNvSpPr/>
            <p:nvPr/>
          </p:nvSpPr>
          <p:spPr>
            <a:xfrm>
              <a:off x="666750" y="3651400"/>
              <a:ext cx="3800475" cy="1427162"/>
            </a:xfrm>
            <a:prstGeom prst="rect">
              <a:avLst/>
            </a:prstGeom>
            <a:gradFill flip="none" rotWithShape="1">
              <a:gsLst>
                <a:gs pos="0">
                  <a:schemeClr val="accent2">
                    <a:lumMod val="50000"/>
                  </a:schemeClr>
                </a:gs>
                <a:gs pos="99000">
                  <a:schemeClr val="accent2">
                    <a:lumMod val="87000"/>
                    <a:lumOff val="13000"/>
                  </a:schemeClr>
                </a:gs>
              </a:gsLst>
              <a:lin ang="18900000" scaled="1"/>
              <a:tileRect/>
            </a:gradFill>
            <a:ln>
              <a:noFill/>
            </a:ln>
          </p:spPr>
          <p:txBody>
            <a:bodyPr anchor="ctr"/>
            <a:lstStyle/>
            <a:p>
              <a:pPr lvl="2">
                <a:lnSpc>
                  <a:spcPct val="85000"/>
                </a:lnSpc>
                <a:defRPr/>
              </a:pPr>
              <a:r>
                <a:rPr lang="en-US" sz="1200" kern="0" dirty="0">
                  <a:solidFill>
                    <a:prstClr val="white"/>
                  </a:solidFill>
                  <a:latin typeface="HPFutura Book" pitchFamily="50" charset="0"/>
                </a:rPr>
                <a:t>Tools to allow the best use</a:t>
              </a:r>
            </a:p>
            <a:p>
              <a:pPr lvl="2">
                <a:lnSpc>
                  <a:spcPct val="85000"/>
                </a:lnSpc>
                <a:defRPr/>
              </a:pPr>
              <a:r>
                <a:rPr lang="en-US" sz="1200" kern="0" dirty="0">
                  <a:solidFill>
                    <a:prstClr val="white"/>
                  </a:solidFill>
                  <a:latin typeface="HPFutura Book" pitchFamily="50" charset="0"/>
                </a:rPr>
                <a:t>of resources and optimize</a:t>
              </a:r>
            </a:p>
            <a:p>
              <a:pPr lvl="2">
                <a:lnSpc>
                  <a:spcPct val="85000"/>
                </a:lnSpc>
                <a:defRPr/>
              </a:pPr>
              <a:r>
                <a:rPr lang="en-US" sz="1200" kern="0" dirty="0">
                  <a:solidFill>
                    <a:prstClr val="white"/>
                  </a:solidFill>
                  <a:latin typeface="HPFutura Book" pitchFamily="50" charset="0"/>
                </a:rPr>
                <a:t> your client environment</a:t>
              </a:r>
            </a:p>
          </p:txBody>
        </p:sp>
        <p:sp>
          <p:nvSpPr>
            <p:cNvPr id="24" name="TextBox 23"/>
            <p:cNvSpPr txBox="1"/>
            <p:nvPr/>
          </p:nvSpPr>
          <p:spPr>
            <a:xfrm>
              <a:off x="2516188" y="5018237"/>
              <a:ext cx="1931987" cy="250825"/>
            </a:xfrm>
            <a:prstGeom prst="rect">
              <a:avLst/>
            </a:prstGeom>
            <a:gradFill flip="none" rotWithShape="1">
              <a:gsLst>
                <a:gs pos="0">
                  <a:schemeClr val="accent2">
                    <a:lumMod val="50000"/>
                  </a:schemeClr>
                </a:gs>
                <a:gs pos="99000">
                  <a:schemeClr val="accent2">
                    <a:lumMod val="87000"/>
                    <a:lumOff val="13000"/>
                  </a:schemeClr>
                </a:gs>
              </a:gsLst>
              <a:lin ang="18900000" scaled="1"/>
              <a:tileRect/>
            </a:gradFill>
            <a:ln>
              <a:noFill/>
            </a:ln>
          </p:spPr>
          <p:txBody>
            <a:bodyPr bIns="0" anchor="ctr"/>
            <a:lstStyle>
              <a:defPPr>
                <a:defRPr lang="en-US"/>
              </a:defPPr>
              <a:lvl1pPr algn="ctr" defTabSz="914400" fontAlgn="auto">
                <a:lnSpc>
                  <a:spcPct val="85000"/>
                </a:lnSpc>
                <a:spcBef>
                  <a:spcPts val="0"/>
                </a:spcBef>
                <a:spcAft>
                  <a:spcPts val="0"/>
                </a:spcAft>
                <a:defRPr sz="1600">
                  <a:solidFill>
                    <a:prstClr val="white"/>
                  </a:solidFill>
                  <a:latin typeface="Futura Hv" pitchFamily="34" charset="0"/>
                </a:defRPr>
              </a:lvl1pPr>
            </a:lstStyle>
            <a:p>
              <a:pPr>
                <a:defRPr/>
              </a:pPr>
              <a:r>
                <a:rPr lang="en-US" sz="1400" dirty="0">
                  <a:latin typeface="HPFutura Heavy" pitchFamily="50" charset="0"/>
                </a:rPr>
                <a:t>EFFICIENT</a:t>
              </a:r>
            </a:p>
          </p:txBody>
        </p:sp>
        <p:sp>
          <p:nvSpPr>
            <p:cNvPr id="26" name="Rectangle 25"/>
            <p:cNvSpPr/>
            <p:nvPr/>
          </p:nvSpPr>
          <p:spPr>
            <a:xfrm>
              <a:off x="4445000" y="3610125"/>
              <a:ext cx="3778250" cy="1428750"/>
            </a:xfrm>
            <a:prstGeom prst="rect">
              <a:avLst/>
            </a:prstGeom>
            <a:gradFill flip="none" rotWithShape="1">
              <a:gsLst>
                <a:gs pos="23000">
                  <a:schemeClr val="accent1">
                    <a:lumMod val="75000"/>
                  </a:schemeClr>
                </a:gs>
                <a:gs pos="100000">
                  <a:schemeClr val="accent1">
                    <a:lumMod val="50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2">
                <a:lnSpc>
                  <a:spcPct val="85000"/>
                </a:lnSpc>
                <a:defRPr/>
              </a:pPr>
              <a:r>
                <a:rPr lang="en-US" sz="1200" kern="0" dirty="0">
                  <a:solidFill>
                    <a:prstClr val="white"/>
                  </a:solidFill>
                  <a:latin typeface="HPFutura Book" pitchFamily="50" charset="0"/>
                </a:rPr>
                <a:t>Seamless access to </a:t>
              </a:r>
              <a:br>
                <a:rPr lang="en-US" sz="1200" kern="0" dirty="0">
                  <a:solidFill>
                    <a:prstClr val="white"/>
                  </a:solidFill>
                  <a:latin typeface="HPFutura Book" pitchFamily="50" charset="0"/>
                </a:rPr>
              </a:br>
              <a:r>
                <a:rPr lang="en-US" sz="1200" kern="0" dirty="0">
                  <a:solidFill>
                    <a:prstClr val="white"/>
                  </a:solidFill>
                  <a:latin typeface="HPFutura Book" pitchFamily="50" charset="0"/>
                </a:rPr>
                <a:t>information, people </a:t>
              </a:r>
            </a:p>
            <a:p>
              <a:pPr lvl="2">
                <a:lnSpc>
                  <a:spcPct val="85000"/>
                </a:lnSpc>
                <a:defRPr/>
              </a:pPr>
              <a:r>
                <a:rPr lang="en-US" sz="1200" kern="0" dirty="0">
                  <a:solidFill>
                    <a:prstClr val="white"/>
                  </a:solidFill>
                  <a:latin typeface="HPFutura Book" pitchFamily="50" charset="0"/>
                </a:rPr>
                <a:t>and experiences</a:t>
              </a:r>
            </a:p>
          </p:txBody>
        </p:sp>
        <p:sp>
          <p:nvSpPr>
            <p:cNvPr id="29" name="TextBox 28"/>
            <p:cNvSpPr txBox="1"/>
            <p:nvPr/>
          </p:nvSpPr>
          <p:spPr>
            <a:xfrm>
              <a:off x="4445000" y="5018237"/>
              <a:ext cx="1930400" cy="250825"/>
            </a:xfrm>
            <a:prstGeom prst="rect">
              <a:avLst/>
            </a:prstGeom>
            <a:gradFill flip="none" rotWithShape="1">
              <a:gsLst>
                <a:gs pos="23000">
                  <a:schemeClr val="accent1">
                    <a:lumMod val="75000"/>
                  </a:schemeClr>
                </a:gs>
                <a:gs pos="100000">
                  <a:schemeClr val="accent1">
                    <a:lumMod val="50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defTabSz="914400" eaLnBrk="0" hangingPunct="0">
                <a:defRPr sz="1600">
                  <a:solidFill>
                    <a:prstClr val="white"/>
                  </a:solidFill>
                  <a:latin typeface="HPFutura Book" pitchFamily="50" charset="0"/>
                  <a:ea typeface="ＭＳ Ｐゴシック" pitchFamily="96" charset="-128"/>
                  <a:cs typeface="Arial" charset="0"/>
                </a:defRPr>
              </a:lvl1pPr>
            </a:lstStyle>
            <a:p>
              <a:pPr algn="ctr" eaLnBrk="1" hangingPunct="1">
                <a:lnSpc>
                  <a:spcPct val="85000"/>
                </a:lnSpc>
                <a:defRPr/>
              </a:pPr>
              <a:r>
                <a:rPr lang="en-US" sz="1400" dirty="0">
                  <a:latin typeface="HPFutura Heavy" pitchFamily="50" charset="0"/>
                </a:rPr>
                <a:t>CONNECTED</a:t>
              </a:r>
            </a:p>
          </p:txBody>
        </p:sp>
        <p:sp>
          <p:nvSpPr>
            <p:cNvPr id="30" name="Rectangle 29"/>
            <p:cNvSpPr/>
            <p:nvPr/>
          </p:nvSpPr>
          <p:spPr>
            <a:xfrm>
              <a:off x="4445000" y="2184550"/>
              <a:ext cx="3778250" cy="1427162"/>
            </a:xfrm>
            <a:prstGeom prst="rect">
              <a:avLst/>
            </a:prstGeom>
            <a:gradFill flip="none" rotWithShape="1">
              <a:gsLst>
                <a:gs pos="0">
                  <a:srgbClr val="56378A">
                    <a:lumMod val="60000"/>
                    <a:lumOff val="40000"/>
                  </a:srgbClr>
                </a:gs>
                <a:gs pos="49000">
                  <a:srgbClr val="56378A">
                    <a:lumMod val="75000"/>
                  </a:srgbClr>
                </a:gs>
              </a:gsLst>
              <a:lin ang="18900000" scaled="1"/>
              <a:tileRect/>
            </a:gradFill>
            <a:ln w="25400" cap="flat" cmpd="sng" algn="ctr">
              <a:noFill/>
              <a:prstDash val="solid"/>
            </a:ln>
            <a:effectLst/>
          </p:spPr>
          <p:txBody>
            <a:bodyPr anchor="ctr"/>
            <a:lstStyle/>
            <a:p>
              <a:pPr lvl="2">
                <a:lnSpc>
                  <a:spcPct val="85000"/>
                </a:lnSpc>
                <a:defRPr/>
              </a:pPr>
              <a:r>
                <a:rPr lang="en-US" sz="1200" kern="0" dirty="0">
                  <a:solidFill>
                    <a:prstClr val="white"/>
                  </a:solidFill>
                  <a:latin typeface="HPFutura Book" pitchFamily="50" charset="0"/>
                </a:rPr>
                <a:t>Solutions you can </a:t>
              </a:r>
            </a:p>
            <a:p>
              <a:pPr lvl="2">
                <a:lnSpc>
                  <a:spcPct val="85000"/>
                </a:lnSpc>
                <a:defRPr/>
              </a:pPr>
              <a:r>
                <a:rPr lang="en-US" sz="1200" kern="0" dirty="0">
                  <a:solidFill>
                    <a:prstClr val="white"/>
                  </a:solidFill>
                  <a:latin typeface="HPFutura Book" pitchFamily="50" charset="0"/>
                </a:rPr>
                <a:t>count on, investments</a:t>
              </a:r>
            </a:p>
            <a:p>
              <a:pPr lvl="2">
                <a:lnSpc>
                  <a:spcPct val="85000"/>
                </a:lnSpc>
                <a:defRPr/>
              </a:pPr>
              <a:r>
                <a:rPr lang="en-US" sz="1200" kern="0" dirty="0">
                  <a:solidFill>
                    <a:prstClr val="white"/>
                  </a:solidFill>
                  <a:latin typeface="HPFutura Book" pitchFamily="50" charset="0"/>
                </a:rPr>
                <a:t>that lasts</a:t>
              </a:r>
            </a:p>
          </p:txBody>
        </p:sp>
        <p:sp>
          <p:nvSpPr>
            <p:cNvPr id="31" name="TextBox 88"/>
            <p:cNvSpPr txBox="1">
              <a:spLocks noChangeArrowheads="1"/>
            </p:cNvSpPr>
            <p:nvPr/>
          </p:nvSpPr>
          <p:spPr bwMode="auto">
            <a:xfrm>
              <a:off x="4445000" y="1940075"/>
              <a:ext cx="1930400" cy="252412"/>
            </a:xfrm>
            <a:prstGeom prst="rect">
              <a:avLst/>
            </a:prstGeom>
            <a:gradFill rotWithShape="1">
              <a:gsLst>
                <a:gs pos="0">
                  <a:srgbClr val="9677C9"/>
                </a:gs>
                <a:gs pos="49001">
                  <a:srgbClr val="402968"/>
                </a:gs>
                <a:gs pos="100000">
                  <a:srgbClr val="402968"/>
                </a:gs>
              </a:gsLst>
              <a:lin ang="18900000" scaled="1"/>
            </a:gradFill>
            <a:ln w="25400" algn="ctr">
              <a:noFill/>
              <a:miter lim="800000"/>
              <a:headEnd/>
              <a:tailEnd/>
            </a:ln>
          </p:spPr>
          <p:txBody>
            <a:bodyPr bIns="0" anchor="ctr"/>
            <a:lstStyle/>
            <a:p>
              <a:pPr algn="ctr">
                <a:lnSpc>
                  <a:spcPct val="85000"/>
                </a:lnSpc>
              </a:pPr>
              <a:r>
                <a:rPr lang="en-US" sz="1400">
                  <a:solidFill>
                    <a:srgbClr val="FFFFFF"/>
                  </a:solidFill>
                  <a:latin typeface="HPFutura Heavy" pitchFamily="50" charset="0"/>
                </a:rPr>
                <a:t>RELIABLE</a:t>
              </a:r>
            </a:p>
          </p:txBody>
        </p:sp>
        <p:pic>
          <p:nvPicPr>
            <p:cNvPr id="32" name="Picture 8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66775" y="3745062"/>
              <a:ext cx="371475" cy="404813"/>
            </a:xfrm>
            <a:prstGeom prst="rect">
              <a:avLst/>
            </a:prstGeom>
            <a:noFill/>
            <a:ln w="9525">
              <a:noFill/>
              <a:miter lim="800000"/>
              <a:headEnd/>
              <a:tailEnd/>
            </a:ln>
          </p:spPr>
        </p:pic>
        <p:pic>
          <p:nvPicPr>
            <p:cNvPr id="33" name="Picture 10" descr="http://theurbanalchemist.com/wp-content/uploads/2010/05/World_Connected.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61213" y="3716487"/>
              <a:ext cx="922337" cy="1216025"/>
            </a:xfrm>
            <a:prstGeom prst="rect">
              <a:avLst/>
            </a:prstGeom>
            <a:solidFill>
              <a:srgbClr val="F2F2F2"/>
            </a:solidFill>
            <a:ln w="15875">
              <a:solidFill>
                <a:schemeClr val="bg1"/>
              </a:solidFill>
              <a:miter lim="800000"/>
              <a:headEnd/>
              <a:tailEnd/>
            </a:ln>
            <a:effectLst>
              <a:outerShdw dist="38100" dir="5400000" algn="t" rotWithShape="0">
                <a:srgbClr val="000000">
                  <a:alpha val="39999"/>
                </a:srgbClr>
              </a:outerShdw>
            </a:effectLst>
          </p:spPr>
        </p:pic>
        <p:pic>
          <p:nvPicPr>
            <p:cNvPr id="34"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35013" y="4292750"/>
              <a:ext cx="635000" cy="366712"/>
            </a:xfrm>
            <a:prstGeom prst="rect">
              <a:avLst/>
            </a:prstGeom>
            <a:noFill/>
            <a:ln w="9525">
              <a:noFill/>
              <a:miter lim="800000"/>
              <a:headEnd/>
              <a:tailEnd/>
            </a:ln>
          </p:spPr>
        </p:pic>
        <p:sp>
          <p:nvSpPr>
            <p:cNvPr id="35" name="Oval 34"/>
            <p:cNvSpPr/>
            <p:nvPr/>
          </p:nvSpPr>
          <p:spPr>
            <a:xfrm>
              <a:off x="3524250" y="2689375"/>
              <a:ext cx="1843088" cy="1844675"/>
            </a:xfrm>
            <a:prstGeom prst="ellipse">
              <a:avLst/>
            </a:prstGeom>
            <a:solidFill>
              <a:schemeClr val="bg2">
                <a:lumMod val="60000"/>
                <a:lumOff val="40000"/>
                <a:alpha val="54902"/>
              </a:schemeClr>
            </a:solidFill>
            <a:ln>
              <a:noFill/>
            </a:ln>
            <a:effectLst>
              <a:outerShdw blurRad="127000" sx="106000" sy="106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lnSpc>
                  <a:spcPct val="85000"/>
                </a:lnSpc>
                <a:defRPr/>
              </a:pPr>
              <a:endParaRPr lang="en-US" sz="2000" dirty="0">
                <a:solidFill>
                  <a:prstClr val="white"/>
                </a:solidFill>
              </a:endParaRPr>
            </a:p>
          </p:txBody>
        </p:sp>
        <p:cxnSp>
          <p:nvCxnSpPr>
            <p:cNvPr id="36" name="Straight Connector 35"/>
            <p:cNvCxnSpPr/>
            <p:nvPr/>
          </p:nvCxnSpPr>
          <p:spPr>
            <a:xfrm rot="5400000">
              <a:off x="3526631" y="3622031"/>
              <a:ext cx="1836738" cy="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3527425" y="3611712"/>
              <a:ext cx="1836738" cy="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sp>
          <p:nvSpPr>
            <p:cNvPr id="38" name="Freeform 37"/>
            <p:cNvSpPr/>
            <p:nvPr/>
          </p:nvSpPr>
          <p:spPr>
            <a:xfrm>
              <a:off x="3721100" y="2949725"/>
              <a:ext cx="1462088" cy="1343025"/>
            </a:xfrm>
            <a:custGeom>
              <a:avLst/>
              <a:gdLst>
                <a:gd name="connsiteX0" fmla="*/ 0 w 1510828"/>
                <a:gd name="connsiteY0" fmla="*/ 755414 h 1510828"/>
                <a:gd name="connsiteX1" fmla="*/ 221256 w 1510828"/>
                <a:gd name="connsiteY1" fmla="*/ 221256 h 1510828"/>
                <a:gd name="connsiteX2" fmla="*/ 755415 w 1510828"/>
                <a:gd name="connsiteY2" fmla="*/ 1 h 1510828"/>
                <a:gd name="connsiteX3" fmla="*/ 1289573 w 1510828"/>
                <a:gd name="connsiteY3" fmla="*/ 221257 h 1510828"/>
                <a:gd name="connsiteX4" fmla="*/ 1510828 w 1510828"/>
                <a:gd name="connsiteY4" fmla="*/ 755416 h 1510828"/>
                <a:gd name="connsiteX5" fmla="*/ 1289572 w 1510828"/>
                <a:gd name="connsiteY5" fmla="*/ 1289575 h 1510828"/>
                <a:gd name="connsiteX6" fmla="*/ 755413 w 1510828"/>
                <a:gd name="connsiteY6" fmla="*/ 1510830 h 1510828"/>
                <a:gd name="connsiteX7" fmla="*/ 221255 w 1510828"/>
                <a:gd name="connsiteY7" fmla="*/ 1289574 h 1510828"/>
                <a:gd name="connsiteX8" fmla="*/ 0 w 1510828"/>
                <a:gd name="connsiteY8" fmla="*/ 755415 h 1510828"/>
                <a:gd name="connsiteX9" fmla="*/ 0 w 1510828"/>
                <a:gd name="connsiteY9" fmla="*/ 755414 h 1510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0828" h="1510828">
                  <a:moveTo>
                    <a:pt x="0" y="755414"/>
                  </a:moveTo>
                  <a:cubicBezTo>
                    <a:pt x="0" y="555066"/>
                    <a:pt x="79589" y="362923"/>
                    <a:pt x="221256" y="221256"/>
                  </a:cubicBezTo>
                  <a:cubicBezTo>
                    <a:pt x="362924" y="79589"/>
                    <a:pt x="555067" y="1"/>
                    <a:pt x="755415" y="1"/>
                  </a:cubicBezTo>
                  <a:cubicBezTo>
                    <a:pt x="955763" y="1"/>
                    <a:pt x="1147906" y="79590"/>
                    <a:pt x="1289573" y="221257"/>
                  </a:cubicBezTo>
                  <a:cubicBezTo>
                    <a:pt x="1431240" y="362925"/>
                    <a:pt x="1510828" y="555068"/>
                    <a:pt x="1510828" y="755416"/>
                  </a:cubicBezTo>
                  <a:cubicBezTo>
                    <a:pt x="1510828" y="955764"/>
                    <a:pt x="1431240" y="1147907"/>
                    <a:pt x="1289572" y="1289575"/>
                  </a:cubicBezTo>
                  <a:cubicBezTo>
                    <a:pt x="1147904" y="1431243"/>
                    <a:pt x="955762" y="1510831"/>
                    <a:pt x="755413" y="1510830"/>
                  </a:cubicBezTo>
                  <a:cubicBezTo>
                    <a:pt x="555065" y="1510830"/>
                    <a:pt x="362922" y="1431242"/>
                    <a:pt x="221255" y="1289574"/>
                  </a:cubicBezTo>
                  <a:cubicBezTo>
                    <a:pt x="79587" y="1147906"/>
                    <a:pt x="0" y="955764"/>
                    <a:pt x="0" y="755415"/>
                  </a:cubicBezTo>
                  <a:lnTo>
                    <a:pt x="0" y="755414"/>
                  </a:lnTo>
                  <a:close/>
                </a:path>
              </a:pathLst>
            </a:custGeom>
            <a:blipFill>
              <a:blip r:embed="rId6" cstate="email">
                <a:extLst>
                  <a:ext uri="{28A0092B-C50C-407E-A947-70E740481C1C}">
                    <a14:useLocalDpi xmlns:a14="http://schemas.microsoft.com/office/drawing/2010/main"/>
                  </a:ext>
                </a:extLst>
              </a:blip>
              <a:stretch>
                <a:fillRect/>
              </a:stretch>
            </a:blipFill>
            <a:ln w="25400" cap="flat" cmpd="sng" algn="ctr">
              <a:solidFill>
                <a:srgbClr val="FFFFFF">
                  <a:hueOff val="0"/>
                  <a:satOff val="0"/>
                  <a:lumOff val="0"/>
                  <a:alphaOff val="0"/>
                </a:srgbClr>
              </a:solidFill>
              <a:prstDash val="solid"/>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lIns="236496" tIns="236495" rIns="236496" bIns="236495" spcCol="1270" anchor="ctr"/>
            <a:lstStyle/>
            <a:p>
              <a:pPr algn="ctr" defTabSz="533400">
                <a:lnSpc>
                  <a:spcPct val="90000"/>
                </a:lnSpc>
                <a:spcAft>
                  <a:spcPct val="35000"/>
                </a:spcAft>
                <a:defRPr/>
              </a:pPr>
              <a:r>
                <a:rPr lang="en-US" sz="1200" dirty="0">
                  <a:solidFill>
                    <a:srgbClr val="FFFFFF"/>
                  </a:solidFill>
                </a:rPr>
                <a:t>HP Professional Innovations</a:t>
              </a:r>
            </a:p>
          </p:txBody>
        </p:sp>
        <p:pic>
          <p:nvPicPr>
            <p:cNvPr id="39" name="Picture 2"/>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38175" y="2252812"/>
              <a:ext cx="1025525" cy="1023938"/>
            </a:xfrm>
            <a:prstGeom prst="rect">
              <a:avLst/>
            </a:prstGeom>
            <a:noFill/>
            <a:ln w="9525">
              <a:noFill/>
              <a:miter lim="800000"/>
              <a:headEnd/>
              <a:tailEnd/>
            </a:ln>
          </p:spPr>
        </p:pic>
        <p:pic>
          <p:nvPicPr>
            <p:cNvPr id="40" name="Picture 2"/>
            <p:cNvPicPr>
              <a:picLocks noChangeAspect="1" noChangeArrowheads="1"/>
            </p:cNvPicPr>
            <p:nvPr/>
          </p:nvPicPr>
          <p:blipFill>
            <a:blip r:embed="rId8" cstate="email">
              <a:clrChange>
                <a:clrFrom>
                  <a:srgbClr val="000000"/>
                </a:clrFrom>
                <a:clrTo>
                  <a:srgbClr val="000000">
                    <a:alpha val="0"/>
                  </a:srgbClr>
                </a:clrTo>
              </a:clrChange>
              <a:extLst>
                <a:ext uri="{28A0092B-C50C-407E-A947-70E740481C1C}">
                  <a14:useLocalDpi xmlns:a14="http://schemas.microsoft.com/office/drawing/2010/main"/>
                </a:ext>
              </a:extLst>
            </a:blip>
            <a:srcRect b="37161"/>
            <a:stretch>
              <a:fillRect/>
            </a:stretch>
          </p:blipFill>
          <p:spPr bwMode="auto">
            <a:xfrm>
              <a:off x="7129463" y="2327425"/>
              <a:ext cx="989012" cy="1003300"/>
            </a:xfrm>
            <a:prstGeom prst="rect">
              <a:avLst/>
            </a:prstGeom>
            <a:noFill/>
            <a:ln w="9525">
              <a:noFill/>
              <a:miter lim="800000"/>
              <a:headEnd/>
              <a:tailEnd/>
            </a:ln>
          </p:spPr>
        </p:pic>
      </p:grpSp>
    </p:spTree>
    <p:extLst>
      <p:ext uri="{BB962C8B-B14F-4D97-AF65-F5344CB8AC3E}">
        <p14:creationId xmlns:p14="http://schemas.microsoft.com/office/powerpoint/2010/main" val="3798861292"/>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658975" y="342906"/>
            <a:ext cx="7831884" cy="685799"/>
          </a:xfrm>
        </p:spPr>
        <p:txBody>
          <a:bodyPr/>
          <a:lstStyle/>
          <a:p>
            <a:r>
              <a:rPr lang="en-US" sz="2900" dirty="0"/>
              <a:t>Intel</a:t>
            </a:r>
            <a:r>
              <a:rPr lang="en-US" sz="2900" baseline="30000" dirty="0"/>
              <a:t>®</a:t>
            </a:r>
            <a:r>
              <a:rPr lang="en-US" sz="2900" dirty="0"/>
              <a:t> Identity Protection Technology </a:t>
            </a:r>
            <a:br>
              <a:rPr lang="en-US" sz="2900" dirty="0"/>
            </a:br>
            <a:r>
              <a:rPr lang="en-US" sz="2900" dirty="0"/>
              <a:t>with One Time Password (OTP)</a:t>
            </a:r>
          </a:p>
        </p:txBody>
      </p:sp>
      <p:grpSp>
        <p:nvGrpSpPr>
          <p:cNvPr id="2" name="Group 32"/>
          <p:cNvGrpSpPr/>
          <p:nvPr/>
        </p:nvGrpSpPr>
        <p:grpSpPr>
          <a:xfrm>
            <a:off x="3" y="5572125"/>
            <a:ext cx="8791956" cy="676275"/>
            <a:chOff x="0" y="5572124"/>
            <a:chExt cx="8791956" cy="676275"/>
          </a:xfrm>
        </p:grpSpPr>
        <p:sp>
          <p:nvSpPr>
            <p:cNvPr id="34" name="Rectangle 16"/>
            <p:cNvSpPr/>
            <p:nvPr/>
          </p:nvSpPr>
          <p:spPr>
            <a:xfrm>
              <a:off x="0" y="5572124"/>
              <a:ext cx="8791956" cy="676275"/>
            </a:xfrm>
            <a:custGeom>
              <a:avLst/>
              <a:gdLst/>
              <a:ahLst/>
              <a:cxnLst/>
              <a:rect l="l" t="t" r="r" b="b"/>
              <a:pathLst>
                <a:path w="8791956" h="676275">
                  <a:moveTo>
                    <a:pt x="1" y="0"/>
                  </a:moveTo>
                  <a:lnTo>
                    <a:pt x="352425" y="0"/>
                  </a:lnTo>
                  <a:lnTo>
                    <a:pt x="742951" y="0"/>
                  </a:lnTo>
                  <a:lnTo>
                    <a:pt x="8334375" y="0"/>
                  </a:lnTo>
                  <a:lnTo>
                    <a:pt x="8334375" y="205353"/>
                  </a:lnTo>
                  <a:lnTo>
                    <a:pt x="8791956" y="205353"/>
                  </a:lnTo>
                  <a:lnTo>
                    <a:pt x="8791956" y="676275"/>
                  </a:lnTo>
                  <a:lnTo>
                    <a:pt x="0" y="676275"/>
                  </a:lnTo>
                  <a:lnTo>
                    <a:pt x="0" y="205353"/>
                  </a:lnTo>
                  <a:lnTo>
                    <a:pt x="1" y="205353"/>
                  </a:lnTo>
                  <a:close/>
                </a:path>
              </a:pathLst>
            </a:custGeom>
            <a:gradFill flip="none" rotWithShape="1">
              <a:gsLst>
                <a:gs pos="5000">
                  <a:schemeClr val="accent1"/>
                </a:gs>
                <a:gs pos="95000">
                  <a:schemeClr val="accent2"/>
                </a:gs>
              </a:gsLst>
              <a:lin ang="13500000" scaled="1"/>
              <a:tileRect/>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457200" tIns="91440" rIns="182880" bIns="91440" rtlCol="0" anchor="ctr" anchorCtr="0">
              <a:noAutofit/>
            </a:bodyPr>
            <a:lstStyle/>
            <a:p>
              <a:r>
                <a:rPr lang="en-US" sz="1600" b="1" dirty="0">
                  <a:solidFill>
                    <a:srgbClr val="FFFFFF"/>
                  </a:solidFill>
                </a:rPr>
                <a:t>Exclusively on the Intel</a:t>
              </a:r>
              <a:r>
                <a:rPr lang="en-US" sz="1600" b="1" baseline="30000" dirty="0">
                  <a:solidFill>
                    <a:srgbClr val="FFFFFF"/>
                  </a:solidFill>
                </a:rPr>
                <a:t>®</a:t>
              </a:r>
              <a:r>
                <a:rPr lang="en-US" sz="1600" b="1" dirty="0">
                  <a:solidFill>
                    <a:srgbClr val="FFFFFF"/>
                  </a:solidFill>
                </a:rPr>
                <a:t> Core™ </a:t>
              </a:r>
              <a:r>
                <a:rPr lang="en-US" sz="1600" b="1" dirty="0" err="1">
                  <a:solidFill>
                    <a:srgbClr val="FFFFFF"/>
                  </a:solidFill>
                </a:rPr>
                <a:t>vPro</a:t>
              </a:r>
              <a:r>
                <a:rPr lang="en-US" sz="1600" b="1" dirty="0">
                  <a:solidFill>
                    <a:srgbClr val="FFFFFF"/>
                  </a:solidFill>
                </a:rPr>
                <a:t>™ Processor Family in 2012</a:t>
              </a:r>
            </a:p>
          </p:txBody>
        </p:sp>
        <p:pic>
          <p:nvPicPr>
            <p:cNvPr id="3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33018" y="5776070"/>
              <a:ext cx="58938" cy="472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Rounded Rectangle 13"/>
          <p:cNvSpPr/>
          <p:nvPr/>
        </p:nvSpPr>
        <p:spPr>
          <a:xfrm>
            <a:off x="653144" y="1353518"/>
            <a:ext cx="7837714" cy="1694486"/>
          </a:xfrm>
          <a:prstGeom prst="roundRect">
            <a:avLst>
              <a:gd name="adj" fmla="val 6335"/>
            </a:avLst>
          </a:prstGeom>
          <a:gradFill flip="none" rotWithShape="1">
            <a:gsLst>
              <a:gs pos="5000">
                <a:schemeClr val="accent1"/>
              </a:gs>
              <a:gs pos="95000">
                <a:schemeClr val="accent2">
                  <a:tint val="100000"/>
                  <a:shade val="100000"/>
                  <a:satMod val="100000"/>
                </a:schemeClr>
              </a:gs>
            </a:gsLst>
            <a:lin ang="5400000" scaled="1"/>
            <a:tileRect/>
          </a:gradFill>
          <a:effectLst>
            <a:outerShdw blurRad="190500" dist="25400" dir="2700000" algn="br" rotWithShape="0">
              <a:srgbClr val="000000">
                <a:alpha val="60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08" tIns="45703" rIns="91408" bIns="45703" numCol="1" spcCol="0" rtlCol="0" fromWordArt="0" anchor="t" anchorCtr="0" forceAA="0" compatLnSpc="1">
            <a:prstTxWarp prst="textNoShape">
              <a:avLst/>
            </a:prstTxWarp>
            <a:noAutofit/>
          </a:bodyPr>
          <a:lstStyle/>
          <a:p>
            <a:pPr>
              <a:spcBef>
                <a:spcPts val="1200"/>
              </a:spcBef>
            </a:pPr>
            <a:r>
              <a:rPr lang="en-US" sz="2000" b="1" i="1" dirty="0">
                <a:solidFill>
                  <a:schemeClr val="bg1"/>
                </a:solidFill>
              </a:rPr>
              <a:t>2012 - Hardware-based PKI Capability</a:t>
            </a:r>
          </a:p>
          <a:p>
            <a:pPr>
              <a:spcBef>
                <a:spcPts val="1200"/>
              </a:spcBef>
            </a:pPr>
            <a:r>
              <a:rPr lang="en-US" sz="2000" b="1" dirty="0">
                <a:solidFill>
                  <a:schemeClr val="bg1"/>
                </a:solidFill>
              </a:rPr>
              <a:t>OTP</a:t>
            </a:r>
            <a:r>
              <a:rPr lang="en-US" sz="2000" dirty="0">
                <a:solidFill>
                  <a:schemeClr val="bg1"/>
                </a:solidFill>
              </a:rPr>
              <a:t> validates that a </a:t>
            </a:r>
            <a:r>
              <a:rPr lang="en-US" sz="2000" u="sng" dirty="0">
                <a:solidFill>
                  <a:schemeClr val="bg1"/>
                </a:solidFill>
              </a:rPr>
              <a:t>legitimate user</a:t>
            </a:r>
            <a:r>
              <a:rPr lang="en-US" sz="2000" dirty="0">
                <a:solidFill>
                  <a:schemeClr val="bg1"/>
                </a:solidFill>
              </a:rPr>
              <a:t> (not malware) is logging in from a </a:t>
            </a:r>
            <a:r>
              <a:rPr lang="en-US" sz="2000" u="sng" dirty="0">
                <a:solidFill>
                  <a:schemeClr val="bg1"/>
                </a:solidFill>
              </a:rPr>
              <a:t>trusted PC</a:t>
            </a:r>
            <a:r>
              <a:rPr lang="en-US" sz="2000" dirty="0">
                <a:solidFill>
                  <a:schemeClr val="bg1"/>
                </a:solidFill>
              </a:rPr>
              <a:t>.</a:t>
            </a:r>
            <a:endParaRPr lang="en-US" sz="2000" u="sng" dirty="0">
              <a:solidFill>
                <a:schemeClr val="bg1"/>
              </a:solidFill>
            </a:endParaRPr>
          </a:p>
        </p:txBody>
      </p:sp>
      <p:sp>
        <p:nvSpPr>
          <p:cNvPr id="36" name="TextBox 9"/>
          <p:cNvSpPr txBox="1">
            <a:spLocks noChangeArrowheads="1"/>
          </p:cNvSpPr>
          <p:nvPr/>
        </p:nvSpPr>
        <p:spPr bwMode="auto">
          <a:xfrm>
            <a:off x="6404446" y="4308362"/>
            <a:ext cx="2299290" cy="589358"/>
          </a:xfrm>
          <a:prstGeom prst="rect">
            <a:avLst/>
          </a:prstGeom>
          <a:noFill/>
          <a:ln w="9525">
            <a:noFill/>
            <a:miter lim="800000"/>
            <a:headEnd/>
            <a:tailEnd/>
          </a:ln>
        </p:spPr>
        <p:txBody>
          <a:bodyPr wrap="square" lIns="91408" tIns="45703" rIns="91408" bIns="45703">
            <a:spAutoFit/>
          </a:bodyPr>
          <a:lstStyle/>
          <a:p>
            <a:pPr defTabSz="914046">
              <a:lnSpc>
                <a:spcPct val="95000"/>
              </a:lnSpc>
              <a:spcBef>
                <a:spcPct val="30000"/>
              </a:spcBef>
              <a:buClr>
                <a:srgbClr val="000000"/>
              </a:buClr>
            </a:pPr>
            <a:r>
              <a:rPr lang="en-US" dirty="0" smtClean="0"/>
              <a:t>…now embedded into your PC</a:t>
            </a:r>
          </a:p>
        </p:txBody>
      </p:sp>
      <p:pic>
        <p:nvPicPr>
          <p:cNvPr id="16" name="Picture 2"/>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4587868" y="3592038"/>
            <a:ext cx="1695413" cy="1555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8"/>
          <p:cNvSpPr txBox="1">
            <a:spLocks noChangeArrowheads="1"/>
          </p:cNvSpPr>
          <p:nvPr/>
        </p:nvSpPr>
        <p:spPr bwMode="auto">
          <a:xfrm>
            <a:off x="541878" y="3758570"/>
            <a:ext cx="2404533" cy="589358"/>
          </a:xfrm>
          <a:prstGeom prst="rect">
            <a:avLst/>
          </a:prstGeom>
          <a:noFill/>
          <a:ln w="9525">
            <a:noFill/>
            <a:miter lim="800000"/>
            <a:headEnd/>
            <a:tailEnd/>
          </a:ln>
        </p:spPr>
        <p:txBody>
          <a:bodyPr wrap="square" lIns="91408" tIns="45703" rIns="91408" bIns="45703">
            <a:spAutoFit/>
          </a:bodyPr>
          <a:lstStyle/>
          <a:p>
            <a:pPr algn="r" defTabSz="914046">
              <a:lnSpc>
                <a:spcPct val="95000"/>
              </a:lnSpc>
              <a:spcBef>
                <a:spcPct val="30000"/>
              </a:spcBef>
              <a:buClr>
                <a:srgbClr val="000000"/>
              </a:buClr>
            </a:pPr>
            <a:r>
              <a:rPr lang="en-US" dirty="0" smtClean="0"/>
              <a:t>Traditional hardware token… </a:t>
            </a:r>
          </a:p>
        </p:txBody>
      </p:sp>
      <p:pic>
        <p:nvPicPr>
          <p:cNvPr id="22" name="Picture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0574318">
            <a:off x="4187267" y="3893927"/>
            <a:ext cx="557789" cy="568889"/>
          </a:xfrm>
          <a:prstGeom prst="rect">
            <a:avLst/>
          </a:prstGeom>
          <a:noFill/>
          <a:ln>
            <a:noFill/>
          </a:ln>
        </p:spPr>
      </p:pic>
      <p:pic>
        <p:nvPicPr>
          <p:cNvPr id="23" name="Picture 2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84380" y="3764283"/>
            <a:ext cx="1078026" cy="1078026"/>
          </a:xfrm>
          <a:prstGeom prst="rect">
            <a:avLst/>
          </a:prstGeom>
          <a:solidFill>
            <a:schemeClr val="bg1"/>
          </a:solidFill>
        </p:spPr>
      </p:pic>
      <p:sp>
        <p:nvSpPr>
          <p:cNvPr id="24" name="Rectangle 23"/>
          <p:cNvSpPr/>
          <p:nvPr/>
        </p:nvSpPr>
        <p:spPr>
          <a:xfrm>
            <a:off x="2425322" y="3159669"/>
            <a:ext cx="3943644" cy="353909"/>
          </a:xfrm>
          <a:prstGeom prst="rect">
            <a:avLst/>
          </a:prstGeom>
        </p:spPr>
        <p:txBody>
          <a:bodyPr wrap="none" lIns="91408" tIns="45703" rIns="91408" bIns="45703">
            <a:spAutoFit/>
          </a:bodyPr>
          <a:lstStyle/>
          <a:p>
            <a:r>
              <a:rPr lang="en-US" b="1" i="1" dirty="0" smtClean="0">
                <a:solidFill>
                  <a:schemeClr val="accent1"/>
                </a:solidFill>
              </a:rPr>
              <a:t>Better Security… Better Value!</a:t>
            </a:r>
            <a:endParaRPr lang="en-US" dirty="0">
              <a:solidFill>
                <a:schemeClr val="accent1"/>
              </a:solidFill>
            </a:endParaRPr>
          </a:p>
        </p:txBody>
      </p:sp>
      <p:sp>
        <p:nvSpPr>
          <p:cNvPr id="15" name="Slide Number Placeholder 1"/>
          <p:cNvSpPr>
            <a:spLocks noGrp="1"/>
          </p:cNvSpPr>
          <p:nvPr>
            <p:ph type="sldNum" sz="quarter" idx="12"/>
          </p:nvPr>
        </p:nvSpPr>
        <p:spPr>
          <a:xfrm>
            <a:off x="-3454" y="6592384"/>
            <a:ext cx="2901776" cy="265622"/>
          </a:xfrm>
        </p:spPr>
        <p:txBody>
          <a:bodyPr/>
          <a:lstStyle/>
          <a:p>
            <a:pPr algn="l"/>
            <a:fld id="{FD44707B-D922-47D5-BD24-D96E91B70543}" type="slidenum">
              <a:rPr lang="en-US" sz="900">
                <a:solidFill>
                  <a:prstClr val="white"/>
                </a:solidFill>
              </a:rPr>
              <a:pPr algn="l"/>
              <a:t>80</a:t>
            </a:fld>
            <a:r>
              <a:rPr lang="en-US" sz="900" dirty="0"/>
              <a:t>	</a:t>
            </a:r>
          </a:p>
        </p:txBody>
      </p:sp>
      <p:pic>
        <p:nvPicPr>
          <p:cNvPr id="17" name="Picture 1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532710" y="237756"/>
            <a:ext cx="428986" cy="981239"/>
          </a:xfrm>
          <a:prstGeom prst="rect">
            <a:avLst/>
          </a:prstGeom>
        </p:spPr>
      </p:pic>
      <p:pic>
        <p:nvPicPr>
          <p:cNvPr id="18" name="Picture 1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232164" y="6399609"/>
            <a:ext cx="557893" cy="439341"/>
          </a:xfrm>
          <a:prstGeom prst="rect">
            <a:avLst/>
          </a:prstGeom>
        </p:spPr>
      </p:pic>
      <p:pic>
        <p:nvPicPr>
          <p:cNvPr id="19" name="Picture 1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20" name="Picture 2" descr="C:\Users\mainscow\Desktop\HP Logos\HP_S_1C_PMS_2925.jpg"/>
          <p:cNvPicPr>
            <a:picLocks noChangeAspect="1" noChangeArrowheads="1"/>
          </p:cNvPicPr>
          <p:nvPr/>
        </p:nvPicPr>
        <p:blipFill>
          <a:blip r:embed="rId10"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sp>
        <p:nvSpPr>
          <p:cNvPr id="25" name="TextBox 24"/>
          <p:cNvSpPr txBox="1"/>
          <p:nvPr/>
        </p:nvSpPr>
        <p:spPr>
          <a:xfrm>
            <a:off x="353963" y="6435233"/>
            <a:ext cx="2587751" cy="380037"/>
          </a:xfrm>
          <a:prstGeom prst="rect">
            <a:avLst/>
          </a:prstGeom>
          <a:solidFill>
            <a:srgbClr val="A88000"/>
          </a:solidFill>
        </p:spPr>
        <p:txBody>
          <a:bodyPr wrap="square" lIns="45687" tIns="45687" rIns="45687" bIns="45687" rtlCol="0">
            <a:spAutoFit/>
          </a:bodyPr>
          <a:lstStyle/>
          <a:p>
            <a:pPr marL="0" marR="0" lvl="0" indent="0" algn="ctr" defTabSz="913796" eaLnBrk="1" fontAlgn="auto" latinLnBrk="0" hangingPunct="1">
              <a:lnSpc>
                <a:spcPct val="11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Neo Sans Intel" pitchFamily="34" charset="0"/>
                <a:cs typeface="Verdana"/>
              </a:rPr>
              <a:t>Identity &amp; Access</a:t>
            </a:r>
          </a:p>
        </p:txBody>
      </p:sp>
    </p:spTree>
    <p:extLst>
      <p:ext uri="{BB962C8B-B14F-4D97-AF65-F5344CB8AC3E}">
        <p14:creationId xmlns:p14="http://schemas.microsoft.com/office/powerpoint/2010/main" val="732192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a:xfrm>
            <a:off x="653143" y="342904"/>
            <a:ext cx="7837714" cy="685799"/>
          </a:xfrm>
        </p:spPr>
        <p:txBody>
          <a:bodyPr/>
          <a:lstStyle/>
          <a:p>
            <a:r>
              <a:rPr lang="en-US" sz="2900" dirty="0"/>
              <a:t>Intel</a:t>
            </a:r>
            <a:r>
              <a:rPr lang="en-US" sz="2900" baseline="30000" dirty="0"/>
              <a:t>®</a:t>
            </a:r>
            <a:r>
              <a:rPr lang="en-US" sz="2900" dirty="0"/>
              <a:t> Secure Key</a:t>
            </a:r>
          </a:p>
        </p:txBody>
      </p:sp>
      <p:sp>
        <p:nvSpPr>
          <p:cNvPr id="15" name="Rounded Rectangle 14"/>
          <p:cNvSpPr/>
          <p:nvPr/>
        </p:nvSpPr>
        <p:spPr bwMode="auto">
          <a:xfrm>
            <a:off x="7347860" y="1353520"/>
            <a:ext cx="1143001" cy="4666283"/>
          </a:xfrm>
          <a:prstGeom prst="roundRect">
            <a:avLst>
              <a:gd name="adj" fmla="val 7494"/>
            </a:avLst>
          </a:prstGeom>
          <a:ln>
            <a:headEnd/>
            <a:tailEnd/>
          </a:ln>
          <a:effectLst>
            <a:outerShdw blurRad="1905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lIns="0" tIns="91421" rIns="0" bIns="91421" rtlCol="0" anchor="t" anchorCtr="0"/>
          <a:lstStyle/>
          <a:p>
            <a:pPr algn="ctr" defTabSz="914211"/>
            <a:r>
              <a:rPr lang="en-US" sz="1200" b="1" dirty="0">
                <a:solidFill>
                  <a:srgbClr val="061922"/>
                </a:solidFill>
              </a:rPr>
              <a:t>Potential Applications</a:t>
            </a:r>
          </a:p>
        </p:txBody>
      </p:sp>
      <p:pic>
        <p:nvPicPr>
          <p:cNvPr id="16" name="Picture 2" descr="C:\Users\pcwong\Pictures\Security\Windows Bitlocker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05339" y="3844182"/>
            <a:ext cx="868090" cy="701733"/>
          </a:xfrm>
          <a:prstGeom prst="rect">
            <a:avLst/>
          </a:prstGeom>
          <a:noFill/>
        </p:spPr>
      </p:pic>
      <p:pic>
        <p:nvPicPr>
          <p:cNvPr id="17" name="Picture 16" descr="Symanteclogo.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40864" y="4755813"/>
            <a:ext cx="954023" cy="237447"/>
          </a:xfrm>
          <a:prstGeom prst="rect">
            <a:avLst/>
          </a:prstGeom>
        </p:spPr>
      </p:pic>
      <p:pic>
        <p:nvPicPr>
          <p:cNvPr id="28" name="Picture 27" descr="PGP_logo.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09946" y="2694278"/>
            <a:ext cx="861950" cy="288756"/>
          </a:xfrm>
          <a:prstGeom prst="rect">
            <a:avLst/>
          </a:prstGeom>
        </p:spPr>
      </p:pic>
      <p:pic>
        <p:nvPicPr>
          <p:cNvPr id="29" name="Picture 28" descr="seagate logo.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45309" y="2057400"/>
            <a:ext cx="948096" cy="428631"/>
          </a:xfrm>
          <a:prstGeom prst="rect">
            <a:avLst/>
          </a:prstGeom>
        </p:spPr>
      </p:pic>
      <p:pic>
        <p:nvPicPr>
          <p:cNvPr id="30" name="Picture 29" descr="Winzip.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47871" y="3185685"/>
            <a:ext cx="944681" cy="463485"/>
          </a:xfrm>
          <a:prstGeom prst="rect">
            <a:avLst/>
          </a:prstGeom>
        </p:spPr>
      </p:pic>
      <p:pic>
        <p:nvPicPr>
          <p:cNvPr id="31" name="Picture 30" descr="encrypted-folder1.gif"/>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563266" y="5189559"/>
            <a:ext cx="790893" cy="661662"/>
          </a:xfrm>
          <a:prstGeom prst="rect">
            <a:avLst/>
          </a:prstGeom>
        </p:spPr>
      </p:pic>
      <p:sp>
        <p:nvSpPr>
          <p:cNvPr id="21" name="Rounded Rectangle 20"/>
          <p:cNvSpPr/>
          <p:nvPr/>
        </p:nvSpPr>
        <p:spPr>
          <a:xfrm>
            <a:off x="653142" y="1353520"/>
            <a:ext cx="6531430" cy="1094276"/>
          </a:xfrm>
          <a:prstGeom prst="roundRect">
            <a:avLst>
              <a:gd name="adj" fmla="val 10278"/>
            </a:avLst>
          </a:prstGeom>
          <a:gradFill flip="none" rotWithShape="1">
            <a:gsLst>
              <a:gs pos="5000">
                <a:schemeClr val="accent1"/>
              </a:gs>
              <a:gs pos="95000">
                <a:schemeClr val="accent2">
                  <a:tint val="100000"/>
                  <a:shade val="100000"/>
                  <a:satMod val="100000"/>
                </a:schemeClr>
              </a:gs>
            </a:gsLst>
            <a:lin ang="5400000" scaled="1"/>
            <a:tileRect/>
          </a:gradFill>
          <a:effectLst>
            <a:outerShdw blurRad="190500" dist="25400" dir="2700000" algn="br" rotWithShape="0">
              <a:srgbClr val="000000">
                <a:alpha val="60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21" tIns="45710" rIns="91421" bIns="45710" numCol="1" spcCol="0" rtlCol="0" fromWordArt="0" anchor="ctr" anchorCtr="0" forceAA="0" compatLnSpc="1">
            <a:prstTxWarp prst="textNoShape">
              <a:avLst/>
            </a:prstTxWarp>
            <a:noAutofit/>
          </a:bodyPr>
          <a:lstStyle/>
          <a:p>
            <a:pPr defTabSz="914211">
              <a:spcBef>
                <a:spcPts val="1200"/>
              </a:spcBef>
            </a:pPr>
            <a:r>
              <a:rPr lang="en-US" dirty="0">
                <a:solidFill>
                  <a:srgbClr val="FFFFFF"/>
                </a:solidFill>
              </a:rPr>
              <a:t>Provides each processor package with a built-in, high- quality </a:t>
            </a:r>
            <a:r>
              <a:rPr lang="en-US" b="1" dirty="0">
                <a:solidFill>
                  <a:srgbClr val="FFFFFF"/>
                </a:solidFill>
              </a:rPr>
              <a:t>Digital Random Number Generator</a:t>
            </a:r>
          </a:p>
        </p:txBody>
      </p:sp>
      <p:sp>
        <p:nvSpPr>
          <p:cNvPr id="22" name="Rounded Rectangle 21"/>
          <p:cNvSpPr/>
          <p:nvPr/>
        </p:nvSpPr>
        <p:spPr>
          <a:xfrm>
            <a:off x="653142" y="2581520"/>
            <a:ext cx="6531430" cy="1431174"/>
          </a:xfrm>
          <a:prstGeom prst="roundRect">
            <a:avLst>
              <a:gd name="adj" fmla="val 8702"/>
            </a:avLst>
          </a:prstGeom>
          <a:ln/>
          <a:effectLst>
            <a:outerShdw blurRad="1905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91421" tIns="91421" rIns="91421" bIns="91421" rtlCol="0" anchor="ctr" anchorCtr="0"/>
          <a:lstStyle/>
          <a:p>
            <a:pPr defTabSz="914211" fontAlgn="base">
              <a:spcBef>
                <a:spcPts val="300"/>
              </a:spcBef>
              <a:spcAft>
                <a:spcPct val="0"/>
              </a:spcAft>
            </a:pPr>
            <a:r>
              <a:rPr lang="en-US" sz="1500" b="1" dirty="0">
                <a:solidFill>
                  <a:srgbClr val="061922"/>
                </a:solidFill>
              </a:rPr>
              <a:t>High Quality</a:t>
            </a:r>
            <a:endParaRPr lang="en-US" sz="1500" b="1" baseline="30000" dirty="0">
              <a:solidFill>
                <a:srgbClr val="061922"/>
              </a:solidFill>
            </a:endParaRPr>
          </a:p>
          <a:p>
            <a:pPr marL="176177" indent="-176177" defTabSz="914211" fontAlgn="base">
              <a:spcBef>
                <a:spcPts val="300"/>
              </a:spcBef>
              <a:spcAft>
                <a:spcPct val="0"/>
              </a:spcAft>
              <a:buFont typeface="Arial" pitchFamily="34" charset="0"/>
              <a:buChar char="•"/>
            </a:pPr>
            <a:r>
              <a:rPr lang="en-US" sz="1300" dirty="0">
                <a:solidFill>
                  <a:srgbClr val="061922"/>
                </a:solidFill>
              </a:rPr>
              <a:t>High-volume Entropy Source = Highly </a:t>
            </a:r>
            <a:r>
              <a:rPr lang="en-US" sz="1300" dirty="0" err="1">
                <a:solidFill>
                  <a:srgbClr val="061922"/>
                </a:solidFill>
              </a:rPr>
              <a:t>uN</a:t>
            </a:r>
            <a:r>
              <a:rPr lang="en-US" sz="1300" i="1" dirty="0" err="1">
                <a:solidFill>
                  <a:srgbClr val="061922"/>
                </a:solidFill>
              </a:rPr>
              <a:t>p</a:t>
            </a:r>
            <a:r>
              <a:rPr lang="en-US" sz="1300" b="1" dirty="0" err="1">
                <a:solidFill>
                  <a:srgbClr val="061922"/>
                </a:solidFill>
              </a:rPr>
              <a:t>r</a:t>
            </a:r>
            <a:r>
              <a:rPr lang="en-US" sz="1300" cap="small" dirty="0" err="1">
                <a:solidFill>
                  <a:srgbClr val="061922"/>
                </a:solidFill>
              </a:rPr>
              <a:t>e</a:t>
            </a:r>
            <a:r>
              <a:rPr lang="en-US" sz="1300" u="sng" dirty="0" err="1">
                <a:solidFill>
                  <a:srgbClr val="061922"/>
                </a:solidFill>
              </a:rPr>
              <a:t>d</a:t>
            </a:r>
            <a:r>
              <a:rPr lang="en-US" sz="1300" dirty="0" err="1">
                <a:solidFill>
                  <a:srgbClr val="061922"/>
                </a:solidFill>
              </a:rPr>
              <a:t>I</a:t>
            </a:r>
            <a:r>
              <a:rPr lang="en-US" sz="1600" baseline="-25000" dirty="0" err="1">
                <a:solidFill>
                  <a:srgbClr val="061922"/>
                </a:solidFill>
              </a:rPr>
              <a:t>c</a:t>
            </a:r>
            <a:r>
              <a:rPr lang="en-US" sz="1300" i="1" dirty="0" err="1">
                <a:solidFill>
                  <a:srgbClr val="061922"/>
                </a:solidFill>
              </a:rPr>
              <a:t>t</a:t>
            </a:r>
            <a:r>
              <a:rPr lang="en-US" sz="1300" b="1" dirty="0" err="1">
                <a:solidFill>
                  <a:srgbClr val="061922"/>
                </a:solidFill>
              </a:rPr>
              <a:t>a</a:t>
            </a:r>
            <a:r>
              <a:rPr lang="en-US" sz="1300" dirty="0" err="1">
                <a:solidFill>
                  <a:srgbClr val="061922"/>
                </a:solidFill>
              </a:rPr>
              <a:t>B</a:t>
            </a:r>
            <a:r>
              <a:rPr lang="en-US" sz="1300" baseline="30000" dirty="0" err="1">
                <a:solidFill>
                  <a:srgbClr val="061922"/>
                </a:solidFill>
              </a:rPr>
              <a:t>L</a:t>
            </a:r>
            <a:r>
              <a:rPr lang="en-US" sz="1300" i="1" dirty="0" err="1">
                <a:solidFill>
                  <a:srgbClr val="061922"/>
                </a:solidFill>
              </a:rPr>
              <a:t>E</a:t>
            </a:r>
            <a:r>
              <a:rPr lang="en-US" sz="1300" dirty="0">
                <a:solidFill>
                  <a:srgbClr val="061922"/>
                </a:solidFill>
              </a:rPr>
              <a:t> generated numbers</a:t>
            </a:r>
          </a:p>
          <a:p>
            <a:pPr marL="176177" indent="-176177" defTabSz="914211" fontAlgn="base">
              <a:spcBef>
                <a:spcPts val="300"/>
              </a:spcBef>
              <a:spcAft>
                <a:spcPct val="0"/>
              </a:spcAft>
              <a:buFont typeface="Arial" pitchFamily="34" charset="0"/>
              <a:buChar char="•"/>
            </a:pPr>
            <a:r>
              <a:rPr lang="en-US" sz="1300" dirty="0">
                <a:solidFill>
                  <a:srgbClr val="061922"/>
                </a:solidFill>
              </a:rPr>
              <a:t>“Standards” Compliance</a:t>
            </a:r>
          </a:p>
          <a:p>
            <a:pPr marL="633281" lvl="1" indent="-176177" defTabSz="914211" fontAlgn="base">
              <a:spcBef>
                <a:spcPts val="300"/>
              </a:spcBef>
              <a:spcAft>
                <a:spcPct val="0"/>
              </a:spcAft>
              <a:buFont typeface="Arial" pitchFamily="34" charset="0"/>
              <a:buChar char="•"/>
            </a:pPr>
            <a:r>
              <a:rPr lang="en-US" sz="1300" dirty="0">
                <a:solidFill>
                  <a:srgbClr val="061922"/>
                </a:solidFill>
              </a:rPr>
              <a:t>NIST SP 800-90 and NIST FIPS 140-2 Level 2 certified</a:t>
            </a:r>
          </a:p>
        </p:txBody>
      </p:sp>
      <p:sp>
        <p:nvSpPr>
          <p:cNvPr id="23" name="Rounded Rectangle 22"/>
          <p:cNvSpPr/>
          <p:nvPr/>
        </p:nvSpPr>
        <p:spPr>
          <a:xfrm>
            <a:off x="653142" y="4146423"/>
            <a:ext cx="6531430" cy="869829"/>
          </a:xfrm>
          <a:prstGeom prst="roundRect">
            <a:avLst>
              <a:gd name="adj" fmla="val 13721"/>
            </a:avLst>
          </a:prstGeom>
          <a:ln/>
          <a:effectLst>
            <a:outerShdw blurRad="1905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91421" tIns="91421" rIns="91421" bIns="91421" rtlCol="0" anchor="ctr" anchorCtr="0"/>
          <a:lstStyle/>
          <a:p>
            <a:pPr defTabSz="914211" fontAlgn="base">
              <a:spcBef>
                <a:spcPts val="300"/>
              </a:spcBef>
              <a:spcAft>
                <a:spcPct val="0"/>
              </a:spcAft>
            </a:pPr>
            <a:r>
              <a:rPr lang="en-US" sz="1500" b="1" dirty="0">
                <a:solidFill>
                  <a:srgbClr val="061922"/>
                </a:solidFill>
              </a:rPr>
              <a:t>Easy Access</a:t>
            </a:r>
            <a:endParaRPr lang="en-US" sz="1500" b="1" baseline="30000" dirty="0">
              <a:solidFill>
                <a:srgbClr val="061922"/>
              </a:solidFill>
            </a:endParaRPr>
          </a:p>
          <a:p>
            <a:pPr defTabSz="914211" fontAlgn="base">
              <a:spcBef>
                <a:spcPts val="300"/>
              </a:spcBef>
              <a:spcAft>
                <a:spcPct val="0"/>
              </a:spcAft>
            </a:pPr>
            <a:r>
              <a:rPr lang="en-US" sz="1300" dirty="0">
                <a:solidFill>
                  <a:srgbClr val="061922"/>
                </a:solidFill>
              </a:rPr>
              <a:t>RDRAND instruction available to all applications and at any privilege level</a:t>
            </a:r>
          </a:p>
        </p:txBody>
      </p:sp>
      <p:sp>
        <p:nvSpPr>
          <p:cNvPr id="24" name="Rounded Rectangle 23"/>
          <p:cNvSpPr/>
          <p:nvPr/>
        </p:nvSpPr>
        <p:spPr>
          <a:xfrm>
            <a:off x="653142" y="5149974"/>
            <a:ext cx="6531430" cy="869829"/>
          </a:xfrm>
          <a:prstGeom prst="roundRect">
            <a:avLst>
              <a:gd name="adj" fmla="val 13721"/>
            </a:avLst>
          </a:prstGeom>
          <a:ln/>
          <a:effectLst>
            <a:outerShdw blurRad="1905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91421" tIns="91421" rIns="91421" bIns="91421" rtlCol="0" anchor="ctr" anchorCtr="0"/>
          <a:lstStyle/>
          <a:p>
            <a:pPr defTabSz="914211" fontAlgn="base">
              <a:spcBef>
                <a:spcPts val="300"/>
              </a:spcBef>
              <a:spcAft>
                <a:spcPct val="0"/>
              </a:spcAft>
            </a:pPr>
            <a:r>
              <a:rPr lang="en-US" sz="1500" b="1" dirty="0">
                <a:solidFill>
                  <a:srgbClr val="061922"/>
                </a:solidFill>
              </a:rPr>
              <a:t>Secure</a:t>
            </a:r>
            <a:endParaRPr lang="en-US" sz="1500" b="1" baseline="30000" dirty="0">
              <a:solidFill>
                <a:srgbClr val="061922"/>
              </a:solidFill>
            </a:endParaRPr>
          </a:p>
          <a:p>
            <a:pPr defTabSz="914211" fontAlgn="base">
              <a:spcBef>
                <a:spcPts val="300"/>
              </a:spcBef>
              <a:spcAft>
                <a:spcPct val="0"/>
              </a:spcAft>
            </a:pPr>
            <a:r>
              <a:rPr lang="en-US" sz="1300" dirty="0">
                <a:solidFill>
                  <a:srgbClr val="061922"/>
                </a:solidFill>
              </a:rPr>
              <a:t>Hardware implementation protects Secure Key from software attacks</a:t>
            </a:r>
          </a:p>
        </p:txBody>
      </p:sp>
      <p:sp>
        <p:nvSpPr>
          <p:cNvPr id="25" name="Slide Number Placeholder 1"/>
          <p:cNvSpPr>
            <a:spLocks noGrp="1"/>
          </p:cNvSpPr>
          <p:nvPr>
            <p:ph type="sldNum" sz="quarter" idx="12"/>
          </p:nvPr>
        </p:nvSpPr>
        <p:spPr>
          <a:xfrm>
            <a:off x="-3454" y="6592379"/>
            <a:ext cx="2901776" cy="265622"/>
          </a:xfrm>
        </p:spPr>
        <p:txBody>
          <a:bodyPr/>
          <a:lstStyle/>
          <a:p>
            <a:pPr algn="l"/>
            <a:fld id="{FD44707B-D922-47D5-BD24-D96E91B70543}" type="slidenum">
              <a:rPr sz="900">
                <a:solidFill>
                  <a:prstClr val="white"/>
                </a:solidFill>
              </a:rPr>
              <a:pPr algn="l"/>
              <a:t>81</a:t>
            </a:fld>
            <a:r>
              <a:rPr sz="900" dirty="0">
                <a:solidFill>
                  <a:srgbClr val="FFFFFF"/>
                </a:solidFill>
              </a:rPr>
              <a:t>	</a:t>
            </a:r>
          </a:p>
        </p:txBody>
      </p:sp>
      <p:pic>
        <p:nvPicPr>
          <p:cNvPr id="20" name="Picture 1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232159" y="6399609"/>
            <a:ext cx="557893" cy="439341"/>
          </a:xfrm>
          <a:prstGeom prst="rect">
            <a:avLst/>
          </a:prstGeom>
        </p:spPr>
      </p:pic>
      <p:pic>
        <p:nvPicPr>
          <p:cNvPr id="26" name="Picture 2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27" name="Picture 2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532710" y="237754"/>
            <a:ext cx="428986" cy="981239"/>
          </a:xfrm>
          <a:prstGeom prst="rect">
            <a:avLst/>
          </a:prstGeom>
        </p:spPr>
      </p:pic>
      <p:pic>
        <p:nvPicPr>
          <p:cNvPr id="18" name="Picture 2" descr="C:\Users\mainscow\Desktop\HP Logos\HP_S_1C_PMS_2925.jpg"/>
          <p:cNvPicPr>
            <a:picLocks noChangeAspect="1" noChangeArrowheads="1"/>
          </p:cNvPicPr>
          <p:nvPr/>
        </p:nvPicPr>
        <p:blipFill>
          <a:blip r:embed="rId12"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sp>
        <p:nvSpPr>
          <p:cNvPr id="33" name="TextBox 32"/>
          <p:cNvSpPr txBox="1"/>
          <p:nvPr/>
        </p:nvSpPr>
        <p:spPr>
          <a:xfrm>
            <a:off x="342559" y="6431391"/>
            <a:ext cx="2587751" cy="380037"/>
          </a:xfrm>
          <a:prstGeom prst="rect">
            <a:avLst/>
          </a:prstGeom>
          <a:solidFill>
            <a:srgbClr val="0860A8">
              <a:lumMod val="75000"/>
            </a:srgbClr>
          </a:solidFill>
        </p:spPr>
        <p:txBody>
          <a:bodyPr wrap="square" lIns="45687" tIns="45687" rIns="45687" bIns="45687" rtlCol="0">
            <a:spAutoFit/>
          </a:bodyPr>
          <a:lstStyle/>
          <a:p>
            <a:pPr marL="0" marR="0" lvl="0" indent="0" algn="ctr" defTabSz="913796" eaLnBrk="1" fontAlgn="auto" latinLnBrk="0" hangingPunct="1">
              <a:lnSpc>
                <a:spcPct val="11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Neo Sans Intel" pitchFamily="34" charset="0"/>
                <a:cs typeface="Verdana"/>
              </a:rPr>
              <a:t>Data Protection</a:t>
            </a:r>
          </a:p>
        </p:txBody>
      </p:sp>
    </p:spTree>
    <p:extLst>
      <p:ext uri="{BB962C8B-B14F-4D97-AF65-F5344CB8AC3E}">
        <p14:creationId xmlns:p14="http://schemas.microsoft.com/office/powerpoint/2010/main" val="2076108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23" name="Rectangle 9"/>
          <p:cNvSpPr>
            <a:spLocks noGrp="1" noChangeArrowheads="1"/>
          </p:cNvSpPr>
          <p:nvPr>
            <p:ph type="title"/>
          </p:nvPr>
        </p:nvSpPr>
        <p:spPr>
          <a:xfrm>
            <a:off x="653144" y="342902"/>
            <a:ext cx="7837714" cy="685800"/>
          </a:xfrm>
        </p:spPr>
        <p:txBody>
          <a:bodyPr>
            <a:normAutofit/>
          </a:bodyPr>
          <a:lstStyle/>
          <a:p>
            <a:r>
              <a:rPr lang="en-US" altLang="zh-CN" sz="2900" dirty="0"/>
              <a:t>Intel</a:t>
            </a:r>
            <a:r>
              <a:rPr lang="en-US" altLang="zh-CN" sz="2900" baseline="30000" dirty="0"/>
              <a:t>®</a:t>
            </a:r>
            <a:r>
              <a:rPr lang="en-US" altLang="zh-CN" sz="2900" dirty="0"/>
              <a:t> Anti-Theft Technology</a:t>
            </a:r>
          </a:p>
        </p:txBody>
      </p:sp>
      <p:sp>
        <p:nvSpPr>
          <p:cNvPr id="61" name="TextBox 47"/>
          <p:cNvSpPr txBox="1">
            <a:spLocks noChangeArrowheads="1"/>
          </p:cNvSpPr>
          <p:nvPr/>
        </p:nvSpPr>
        <p:spPr bwMode="auto">
          <a:xfrm>
            <a:off x="549972" y="2635840"/>
            <a:ext cx="2009776" cy="325793"/>
          </a:xfrm>
          <a:prstGeom prst="rect">
            <a:avLst/>
          </a:prstGeom>
          <a:noFill/>
          <a:ln w="9525">
            <a:noFill/>
            <a:miter lim="800000"/>
            <a:headEnd/>
            <a:tailEnd/>
          </a:ln>
        </p:spPr>
        <p:txBody>
          <a:bodyPr wrap="square" lIns="91408" tIns="45703" rIns="91408" bIns="45703">
            <a:spAutoFit/>
          </a:bodyPr>
          <a:lstStyle/>
          <a:p>
            <a:pPr algn="ctr" fontAlgn="base">
              <a:spcBef>
                <a:spcPct val="0"/>
              </a:spcBef>
              <a:spcAft>
                <a:spcPct val="0"/>
              </a:spcAft>
            </a:pPr>
            <a:r>
              <a:rPr lang="en-US" altLang="zh-CN" sz="1500" b="1" dirty="0">
                <a:ea typeface="SimSun" pitchFamily="2" charset="-122"/>
                <a:cs typeface="Arial" charset="0"/>
              </a:rPr>
              <a:t>IT Help Desk</a:t>
            </a:r>
          </a:p>
        </p:txBody>
      </p:sp>
      <p:sp>
        <p:nvSpPr>
          <p:cNvPr id="62" name="Up Arrow 29"/>
          <p:cNvSpPr>
            <a:spLocks noChangeArrowheads="1"/>
          </p:cNvSpPr>
          <p:nvPr/>
        </p:nvSpPr>
        <p:spPr bwMode="auto">
          <a:xfrm>
            <a:off x="1628779" y="1512329"/>
            <a:ext cx="1176630" cy="305675"/>
          </a:xfrm>
          <a:prstGeom prst="rightArrow">
            <a:avLst/>
          </a:prstGeom>
          <a:gradFill>
            <a:gsLst>
              <a:gs pos="5000">
                <a:schemeClr val="accent1"/>
              </a:gs>
              <a:gs pos="95000">
                <a:schemeClr val="accent2"/>
              </a:gs>
            </a:gsLst>
            <a:lin ang="5400000" scaled="0"/>
          </a:gradFill>
          <a:ln w="15875" cap="flat" cmpd="sng" algn="ctr">
            <a:noFill/>
            <a:prstDash val="solid"/>
          </a:ln>
          <a:effectLst/>
          <a:scene3d>
            <a:camera prst="orthographicFront">
              <a:rot lat="0" lon="0" rev="0"/>
            </a:camera>
            <a:lightRig rig="contrasting" dir="t"/>
          </a:scene3d>
          <a:sp3d prstMaterial="powder"/>
        </p:spPr>
        <p:txBody>
          <a:bodyPr vert="horz" lIns="91408" tIns="45703" rIns="91408" bIns="45703" anchor="ctr"/>
          <a:lstStyle/>
          <a:p>
            <a:pPr indent="-61890" fontAlgn="base">
              <a:lnSpc>
                <a:spcPct val="80000"/>
              </a:lnSpc>
              <a:spcBef>
                <a:spcPct val="0"/>
              </a:spcBef>
              <a:spcAft>
                <a:spcPts val="599"/>
              </a:spcAft>
              <a:defRPr/>
            </a:pPr>
            <a:endParaRPr lang="zh-CN" altLang="en-US" sz="1500" b="1">
              <a:solidFill>
                <a:srgbClr val="FFFFFF"/>
              </a:solidFill>
              <a:cs typeface="Arial" charset="0"/>
            </a:endParaRPr>
          </a:p>
        </p:txBody>
      </p:sp>
      <p:pic>
        <p:nvPicPr>
          <p:cNvPr id="63" name="Picture 6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3301256" y="3926295"/>
            <a:ext cx="397296" cy="551241"/>
          </a:xfrm>
          <a:prstGeom prst="rect">
            <a:avLst/>
          </a:prstGeom>
          <a:noFill/>
          <a:ln>
            <a:noFill/>
          </a:ln>
        </p:spPr>
      </p:pic>
      <p:sp>
        <p:nvSpPr>
          <p:cNvPr id="100" name="Rectangle 99"/>
          <p:cNvSpPr/>
          <p:nvPr/>
        </p:nvSpPr>
        <p:spPr bwMode="auto">
          <a:xfrm>
            <a:off x="6623772" y="1267358"/>
            <a:ext cx="2050844" cy="925956"/>
          </a:xfrm>
          <a:prstGeom prst="rect">
            <a:avLst/>
          </a:prstGeom>
          <a:noFill/>
          <a:ln w="25400" cap="flat" cmpd="sng" algn="ctr">
            <a:noFill/>
            <a:prstDash val="solid"/>
          </a:ln>
          <a:effectLst>
            <a:outerShdw blurRad="254000" sx="104000" sy="104000" algn="ctr" rotWithShape="0">
              <a:srgbClr val="2EA5D5">
                <a:alpha val="40000"/>
              </a:srgbClr>
            </a:outerShdw>
          </a:effectLst>
          <a:scene3d>
            <a:camera prst="orthographicFront">
              <a:rot lat="0" lon="0" rev="0"/>
            </a:camera>
            <a:lightRig rig="contrasting" dir="t"/>
          </a:scene3d>
          <a:sp3d prstMaterial="powder"/>
        </p:spPr>
        <p:txBody>
          <a:bodyPr wrap="square" lIns="91408" tIns="45703" rIns="91408" bIns="45703" anchor="t" anchorCtr="0">
            <a:spAutoFit/>
          </a:bodyPr>
          <a:lstStyle/>
          <a:p>
            <a:pPr>
              <a:spcBef>
                <a:spcPct val="50000"/>
              </a:spcBef>
            </a:pPr>
            <a:r>
              <a:rPr lang="en-US" sz="1300" kern="0" dirty="0"/>
              <a:t>PC shows customized message and remains disabled even if OS is re-installed</a:t>
            </a:r>
          </a:p>
        </p:txBody>
      </p:sp>
      <p:sp>
        <p:nvSpPr>
          <p:cNvPr id="101" name="Oval 100"/>
          <p:cNvSpPr>
            <a:spLocks noChangeArrowheads="1"/>
          </p:cNvSpPr>
          <p:nvPr/>
        </p:nvSpPr>
        <p:spPr bwMode="auto">
          <a:xfrm>
            <a:off x="6217370" y="1277251"/>
            <a:ext cx="370771" cy="354095"/>
          </a:xfrm>
          <a:prstGeom prst="ellipse">
            <a:avLst/>
          </a:prstGeom>
          <a:gradFill>
            <a:gsLst>
              <a:gs pos="5000">
                <a:schemeClr val="accent1"/>
              </a:gs>
              <a:gs pos="95000">
                <a:schemeClr val="accent2"/>
              </a:gs>
            </a:gsLst>
            <a:lin ang="5400000" scaled="0"/>
          </a:gradFill>
          <a:ln w="15875" cap="flat" cmpd="sng" algn="ctr">
            <a:noFill/>
            <a:prstDash val="solid"/>
          </a:ln>
          <a:effectLst/>
          <a:scene3d>
            <a:camera prst="orthographicFront">
              <a:rot lat="0" lon="0" rev="0"/>
            </a:camera>
            <a:lightRig rig="contrasting" dir="t"/>
          </a:scene3d>
          <a:sp3d prstMaterial="powder"/>
        </p:spPr>
        <p:txBody>
          <a:bodyPr vert="horz" lIns="91408" tIns="45703" rIns="91408" bIns="45703" anchor="ctr"/>
          <a:lstStyle/>
          <a:p>
            <a:pPr indent="-61890" algn="ctr"/>
            <a:r>
              <a:rPr lang="en-US" altLang="ja-JP" sz="1500" dirty="0">
                <a:solidFill>
                  <a:srgbClr val="FFFFFF"/>
                </a:solidFill>
              </a:rPr>
              <a:t>2</a:t>
            </a:r>
          </a:p>
        </p:txBody>
      </p:sp>
      <p:sp>
        <p:nvSpPr>
          <p:cNvPr id="102" name="Rectangle 101"/>
          <p:cNvSpPr/>
          <p:nvPr/>
        </p:nvSpPr>
        <p:spPr bwMode="auto">
          <a:xfrm>
            <a:off x="6623767" y="2532062"/>
            <a:ext cx="2058286" cy="925956"/>
          </a:xfrm>
          <a:prstGeom prst="rect">
            <a:avLst/>
          </a:prstGeom>
          <a:noFill/>
          <a:ln w="25400" cap="flat" cmpd="sng" algn="ctr">
            <a:noFill/>
            <a:prstDash val="solid"/>
          </a:ln>
          <a:effectLst>
            <a:outerShdw blurRad="254000" sx="104000" sy="104000" algn="ctr" rotWithShape="0">
              <a:srgbClr val="2EA5D5">
                <a:alpha val="40000"/>
              </a:srgbClr>
            </a:outerShdw>
          </a:effectLst>
          <a:scene3d>
            <a:camera prst="orthographicFront">
              <a:rot lat="0" lon="0" rev="0"/>
            </a:camera>
            <a:lightRig rig="contrasting" dir="t"/>
          </a:scene3d>
          <a:sp3d prstMaterial="powder"/>
        </p:spPr>
        <p:txBody>
          <a:bodyPr wrap="square" lIns="91408" tIns="45703" rIns="91408" bIns="45703" anchor="t" anchorCtr="0">
            <a:spAutoFit/>
          </a:bodyPr>
          <a:lstStyle/>
          <a:p>
            <a:pPr>
              <a:spcBef>
                <a:spcPct val="50000"/>
              </a:spcBef>
            </a:pPr>
            <a:r>
              <a:rPr lang="en-US" sz="1300" kern="0" dirty="0"/>
              <a:t>PC can be easily reactivated via a local password or server-generated code</a:t>
            </a:r>
          </a:p>
        </p:txBody>
      </p:sp>
      <p:sp>
        <p:nvSpPr>
          <p:cNvPr id="104" name="Rectangle 103"/>
          <p:cNvSpPr/>
          <p:nvPr/>
        </p:nvSpPr>
        <p:spPr bwMode="auto">
          <a:xfrm>
            <a:off x="3371295" y="1249389"/>
            <a:ext cx="2566379" cy="1237580"/>
          </a:xfrm>
          <a:prstGeom prst="rect">
            <a:avLst/>
          </a:prstGeom>
          <a:noFill/>
          <a:ln w="25400" cap="flat" cmpd="sng" algn="ctr">
            <a:noFill/>
            <a:prstDash val="solid"/>
          </a:ln>
          <a:effectLst>
            <a:outerShdw blurRad="254000" sx="104000" sy="104000" algn="ctr" rotWithShape="0">
              <a:srgbClr val="2EA5D5">
                <a:alpha val="40000"/>
              </a:srgbClr>
            </a:outerShdw>
          </a:effectLst>
          <a:scene3d>
            <a:camera prst="orthographicFront">
              <a:rot lat="0" lon="0" rev="0"/>
            </a:camera>
            <a:lightRig rig="contrasting" dir="t"/>
          </a:scene3d>
          <a:sp3d prstMaterial="powder"/>
        </p:spPr>
        <p:txBody>
          <a:bodyPr wrap="square" lIns="91408" tIns="45703" rIns="91408" bIns="45703" anchor="t" anchorCtr="0">
            <a:spAutoFit/>
          </a:bodyPr>
          <a:lstStyle/>
          <a:p>
            <a:pPr>
              <a:spcBef>
                <a:spcPct val="50000"/>
              </a:spcBef>
              <a:defRPr/>
            </a:pPr>
            <a:r>
              <a:rPr lang="en-US" sz="1300" kern="0" dirty="0"/>
              <a:t>PC is disabled via poison pill sent over Internet…</a:t>
            </a:r>
          </a:p>
          <a:p>
            <a:pPr>
              <a:spcBef>
                <a:spcPct val="50000"/>
              </a:spcBef>
              <a:defRPr/>
            </a:pPr>
            <a:r>
              <a:rPr lang="en-US" sz="1300" kern="0" dirty="0"/>
              <a:t>or Local intelligence on PC detects potential theft and triggers action</a:t>
            </a:r>
          </a:p>
        </p:txBody>
      </p:sp>
      <p:sp>
        <p:nvSpPr>
          <p:cNvPr id="105" name="Oval 104"/>
          <p:cNvSpPr>
            <a:spLocks noChangeArrowheads="1"/>
          </p:cNvSpPr>
          <p:nvPr/>
        </p:nvSpPr>
        <p:spPr bwMode="auto">
          <a:xfrm>
            <a:off x="2974494" y="1286384"/>
            <a:ext cx="351546" cy="354095"/>
          </a:xfrm>
          <a:prstGeom prst="ellipse">
            <a:avLst/>
          </a:prstGeom>
          <a:gradFill>
            <a:gsLst>
              <a:gs pos="5000">
                <a:schemeClr val="accent1"/>
              </a:gs>
              <a:gs pos="95000">
                <a:schemeClr val="accent2"/>
              </a:gs>
            </a:gsLst>
            <a:lin ang="5400000" scaled="0"/>
          </a:gradFill>
          <a:ln w="15875" cap="flat" cmpd="sng" algn="ctr">
            <a:noFill/>
            <a:prstDash val="solid"/>
          </a:ln>
          <a:effectLst/>
          <a:scene3d>
            <a:camera prst="orthographicFront">
              <a:rot lat="0" lon="0" rev="0"/>
            </a:camera>
            <a:lightRig rig="contrasting" dir="t"/>
          </a:scene3d>
          <a:sp3d prstMaterial="powder"/>
        </p:spPr>
        <p:txBody>
          <a:bodyPr vert="horz" lIns="91408" tIns="45703" rIns="91408" bIns="45703" anchor="ctr"/>
          <a:lstStyle/>
          <a:p>
            <a:pPr indent="-61890" algn="ctr"/>
            <a:r>
              <a:rPr lang="en-US" altLang="ja-JP" sz="1500" dirty="0">
                <a:solidFill>
                  <a:srgbClr val="FFFFFF"/>
                </a:solidFill>
              </a:rPr>
              <a:t>1</a:t>
            </a:r>
          </a:p>
        </p:txBody>
      </p:sp>
      <p:grpSp>
        <p:nvGrpSpPr>
          <p:cNvPr id="64" name="Group 125"/>
          <p:cNvGrpSpPr/>
          <p:nvPr/>
        </p:nvGrpSpPr>
        <p:grpSpPr>
          <a:xfrm>
            <a:off x="765287" y="3841777"/>
            <a:ext cx="2346049" cy="1561505"/>
            <a:chOff x="3364855" y="2157432"/>
            <a:chExt cx="3308449" cy="2835307"/>
          </a:xfrm>
        </p:grpSpPr>
        <p:sp>
          <p:nvSpPr>
            <p:cNvPr id="65" name="Freeform 64"/>
            <p:cNvSpPr/>
            <p:nvPr/>
          </p:nvSpPr>
          <p:spPr>
            <a:xfrm>
              <a:off x="3507666" y="2896275"/>
              <a:ext cx="3133902" cy="1191383"/>
            </a:xfrm>
            <a:custGeom>
              <a:avLst/>
              <a:gdLst>
                <a:gd name="connsiteX0" fmla="*/ 0 w 3762375"/>
                <a:gd name="connsiteY0" fmla="*/ 1228725 h 1228725"/>
                <a:gd name="connsiteX1" fmla="*/ 3762375 w 3762375"/>
                <a:gd name="connsiteY1" fmla="*/ 1190625 h 1228725"/>
                <a:gd name="connsiteX2" fmla="*/ 3514725 w 3762375"/>
                <a:gd name="connsiteY2" fmla="*/ 0 h 1228725"/>
                <a:gd name="connsiteX3" fmla="*/ 876300 w 3762375"/>
                <a:gd name="connsiteY3" fmla="*/ 19050 h 1228725"/>
                <a:gd name="connsiteX4" fmla="*/ 0 w 3762375"/>
                <a:gd name="connsiteY4" fmla="*/ 1228725 h 1228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375" h="1228725">
                  <a:moveTo>
                    <a:pt x="0" y="1228725"/>
                  </a:moveTo>
                  <a:lnTo>
                    <a:pt x="3762375" y="1190625"/>
                  </a:lnTo>
                  <a:lnTo>
                    <a:pt x="3514725" y="0"/>
                  </a:lnTo>
                  <a:lnTo>
                    <a:pt x="876300" y="19050"/>
                  </a:lnTo>
                  <a:lnTo>
                    <a:pt x="0" y="1228725"/>
                  </a:lnTo>
                  <a:close/>
                </a:path>
              </a:pathLst>
            </a:custGeom>
            <a:noFill/>
            <a:ln w="22225">
              <a:solidFill>
                <a:schemeClr val="tx2"/>
              </a:solidFill>
            </a:ln>
            <a:effectLst/>
          </p:spPr>
          <p:txBody>
            <a:bodyPr lIns="91272" tIns="45634" rIns="91272" bIns="45634" anchor="ctr" anchorCtr="1"/>
            <a:lstStyle/>
            <a:p>
              <a:pPr marL="61890" indent="-61890" algn="ctr" eaLnBrk="0" hangingPunct="0">
                <a:lnSpc>
                  <a:spcPct val="85000"/>
                </a:lnSpc>
                <a:spcBef>
                  <a:spcPts val="1200"/>
                </a:spcBef>
                <a:defRPr/>
              </a:pPr>
              <a:endParaRPr lang="en-US" sz="1500" kern="0" dirty="0">
                <a:ea typeface="MS PGothic" pitchFamily="34" charset="-128"/>
              </a:endParaRPr>
            </a:p>
          </p:txBody>
        </p:sp>
        <p:sp>
          <p:nvSpPr>
            <p:cNvPr id="66" name="Freeform 65"/>
            <p:cNvSpPr/>
            <p:nvPr/>
          </p:nvSpPr>
          <p:spPr>
            <a:xfrm>
              <a:off x="4467672" y="2157432"/>
              <a:ext cx="499837" cy="2807600"/>
            </a:xfrm>
            <a:custGeom>
              <a:avLst/>
              <a:gdLst>
                <a:gd name="connsiteX0" fmla="*/ 180975 w 600075"/>
                <a:gd name="connsiteY0" fmla="*/ 2895600 h 2895600"/>
                <a:gd name="connsiteX1" fmla="*/ 0 w 600075"/>
                <a:gd name="connsiteY1" fmla="*/ 923925 h 2895600"/>
                <a:gd name="connsiteX2" fmla="*/ 542925 w 600075"/>
                <a:gd name="connsiteY2" fmla="*/ 0 h 2895600"/>
                <a:gd name="connsiteX3" fmla="*/ 600075 w 600075"/>
                <a:gd name="connsiteY3" fmla="*/ 1485900 h 2895600"/>
                <a:gd name="connsiteX4" fmla="*/ 180975 w 600075"/>
                <a:gd name="connsiteY4" fmla="*/ 2895600 h 289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5" h="2895600">
                  <a:moveTo>
                    <a:pt x="180975" y="2895600"/>
                  </a:moveTo>
                  <a:lnTo>
                    <a:pt x="0" y="923925"/>
                  </a:lnTo>
                  <a:lnTo>
                    <a:pt x="542925" y="0"/>
                  </a:lnTo>
                  <a:lnTo>
                    <a:pt x="600075" y="1485900"/>
                  </a:lnTo>
                  <a:lnTo>
                    <a:pt x="180975" y="2895600"/>
                  </a:lnTo>
                  <a:close/>
                </a:path>
              </a:pathLst>
            </a:custGeom>
            <a:noFill/>
            <a:ln w="22225">
              <a:solidFill>
                <a:schemeClr val="tx2"/>
              </a:solidFill>
            </a:ln>
            <a:effectLst/>
          </p:spPr>
          <p:txBody>
            <a:bodyPr lIns="91272" tIns="45634" rIns="91272" bIns="45634" anchor="ctr" anchorCtr="1"/>
            <a:lstStyle/>
            <a:p>
              <a:pPr marL="61890" indent="-61890" algn="ctr" eaLnBrk="0" hangingPunct="0">
                <a:lnSpc>
                  <a:spcPct val="85000"/>
                </a:lnSpc>
                <a:spcBef>
                  <a:spcPts val="1200"/>
                </a:spcBef>
                <a:defRPr/>
              </a:pPr>
              <a:endParaRPr lang="en-US" sz="1500" kern="0" dirty="0">
                <a:ea typeface="MS PGothic" pitchFamily="34" charset="-128"/>
              </a:endParaRPr>
            </a:p>
          </p:txBody>
        </p:sp>
        <p:sp>
          <p:nvSpPr>
            <p:cNvPr id="67" name="Freeform 66"/>
            <p:cNvSpPr/>
            <p:nvPr/>
          </p:nvSpPr>
          <p:spPr>
            <a:xfrm>
              <a:off x="3364855" y="3044042"/>
              <a:ext cx="3300514" cy="1948697"/>
            </a:xfrm>
            <a:custGeom>
              <a:avLst/>
              <a:gdLst>
                <a:gd name="connsiteX0" fmla="*/ 323850 w 3962400"/>
                <a:gd name="connsiteY0" fmla="*/ 2009775 h 2009775"/>
                <a:gd name="connsiteX1" fmla="*/ 3905250 w 3962400"/>
                <a:gd name="connsiteY1" fmla="*/ 1962150 h 2009775"/>
                <a:gd name="connsiteX2" fmla="*/ 3962400 w 3962400"/>
                <a:gd name="connsiteY2" fmla="*/ 0 h 2009775"/>
                <a:gd name="connsiteX3" fmla="*/ 0 w 3962400"/>
                <a:gd name="connsiteY3" fmla="*/ 9525 h 2009775"/>
                <a:gd name="connsiteX4" fmla="*/ 323850 w 3962400"/>
                <a:gd name="connsiteY4" fmla="*/ 2009775 h 2009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0" h="2009775">
                  <a:moveTo>
                    <a:pt x="323850" y="2009775"/>
                  </a:moveTo>
                  <a:lnTo>
                    <a:pt x="3905250" y="1962150"/>
                  </a:lnTo>
                  <a:lnTo>
                    <a:pt x="3962400" y="0"/>
                  </a:lnTo>
                  <a:lnTo>
                    <a:pt x="0" y="9525"/>
                  </a:lnTo>
                  <a:lnTo>
                    <a:pt x="323850" y="2009775"/>
                  </a:lnTo>
                  <a:close/>
                </a:path>
              </a:pathLst>
            </a:custGeom>
            <a:noFill/>
            <a:ln w="22225">
              <a:solidFill>
                <a:schemeClr val="tx2"/>
              </a:solidFill>
            </a:ln>
            <a:effectLst/>
          </p:spPr>
          <p:txBody>
            <a:bodyPr lIns="91272" tIns="45634" rIns="91272" bIns="45634" anchor="ctr" anchorCtr="1"/>
            <a:lstStyle/>
            <a:p>
              <a:pPr marL="61890" indent="-61890" algn="ctr" eaLnBrk="0" hangingPunct="0">
                <a:lnSpc>
                  <a:spcPct val="85000"/>
                </a:lnSpc>
                <a:spcBef>
                  <a:spcPts val="1200"/>
                </a:spcBef>
                <a:defRPr/>
              </a:pPr>
              <a:endParaRPr lang="en-US" sz="1500" kern="0" dirty="0">
                <a:ea typeface="MS PGothic" pitchFamily="34" charset="-128"/>
              </a:endParaRPr>
            </a:p>
          </p:txBody>
        </p:sp>
        <p:sp>
          <p:nvSpPr>
            <p:cNvPr id="68" name="Freeform 67"/>
            <p:cNvSpPr/>
            <p:nvPr/>
          </p:nvSpPr>
          <p:spPr>
            <a:xfrm>
              <a:off x="3372790" y="2157432"/>
              <a:ext cx="3300514" cy="895847"/>
            </a:xfrm>
            <a:custGeom>
              <a:avLst/>
              <a:gdLst>
                <a:gd name="connsiteX0" fmla="*/ 0 w 3962400"/>
                <a:gd name="connsiteY0" fmla="*/ 914400 h 923925"/>
                <a:gd name="connsiteX1" fmla="*/ 952500 w 3962400"/>
                <a:gd name="connsiteY1" fmla="*/ 9525 h 923925"/>
                <a:gd name="connsiteX2" fmla="*/ 3676650 w 3962400"/>
                <a:gd name="connsiteY2" fmla="*/ 0 h 923925"/>
                <a:gd name="connsiteX3" fmla="*/ 3962400 w 3962400"/>
                <a:gd name="connsiteY3" fmla="*/ 923925 h 923925"/>
                <a:gd name="connsiteX4" fmla="*/ 0 w 3962400"/>
                <a:gd name="connsiteY4" fmla="*/ 914400 h 923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0" h="923925">
                  <a:moveTo>
                    <a:pt x="0" y="914400"/>
                  </a:moveTo>
                  <a:lnTo>
                    <a:pt x="952500" y="9525"/>
                  </a:lnTo>
                  <a:lnTo>
                    <a:pt x="3676650" y="0"/>
                  </a:lnTo>
                  <a:lnTo>
                    <a:pt x="3962400" y="923925"/>
                  </a:lnTo>
                  <a:lnTo>
                    <a:pt x="0" y="914400"/>
                  </a:lnTo>
                  <a:close/>
                </a:path>
              </a:pathLst>
            </a:custGeom>
            <a:noFill/>
            <a:ln w="22225">
              <a:solidFill>
                <a:schemeClr val="tx2"/>
              </a:solidFill>
            </a:ln>
            <a:effectLst/>
          </p:spPr>
          <p:txBody>
            <a:bodyPr lIns="91272" tIns="45634" rIns="91272" bIns="45634" anchor="ctr" anchorCtr="1"/>
            <a:lstStyle/>
            <a:p>
              <a:pPr marL="61890" indent="-61890" algn="ctr" eaLnBrk="0" hangingPunct="0">
                <a:lnSpc>
                  <a:spcPct val="85000"/>
                </a:lnSpc>
                <a:spcBef>
                  <a:spcPts val="1200"/>
                </a:spcBef>
                <a:defRPr/>
              </a:pPr>
              <a:endParaRPr lang="en-US" sz="1500" kern="0" dirty="0">
                <a:ea typeface="MS PGothic" pitchFamily="34" charset="-128"/>
              </a:endParaRPr>
            </a:p>
          </p:txBody>
        </p:sp>
        <p:sp>
          <p:nvSpPr>
            <p:cNvPr id="69" name="Freeform 68"/>
            <p:cNvSpPr/>
            <p:nvPr/>
          </p:nvSpPr>
          <p:spPr>
            <a:xfrm>
              <a:off x="5578422" y="2166669"/>
              <a:ext cx="150744" cy="2789129"/>
            </a:xfrm>
            <a:custGeom>
              <a:avLst/>
              <a:gdLst>
                <a:gd name="connsiteX0" fmla="*/ 57150 w 180975"/>
                <a:gd name="connsiteY0" fmla="*/ 2876550 h 2876550"/>
                <a:gd name="connsiteX1" fmla="*/ 0 w 180975"/>
                <a:gd name="connsiteY1" fmla="*/ 914400 h 2876550"/>
                <a:gd name="connsiteX2" fmla="*/ 133350 w 180975"/>
                <a:gd name="connsiteY2" fmla="*/ 0 h 2876550"/>
                <a:gd name="connsiteX3" fmla="*/ 180975 w 180975"/>
                <a:gd name="connsiteY3" fmla="*/ 1438275 h 2876550"/>
                <a:gd name="connsiteX4" fmla="*/ 57150 w 180975"/>
                <a:gd name="connsiteY4" fmla="*/ 2876550 h 287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2876550">
                  <a:moveTo>
                    <a:pt x="57150" y="2876550"/>
                  </a:moveTo>
                  <a:lnTo>
                    <a:pt x="0" y="914400"/>
                  </a:lnTo>
                  <a:lnTo>
                    <a:pt x="133350" y="0"/>
                  </a:lnTo>
                  <a:lnTo>
                    <a:pt x="180975" y="1438275"/>
                  </a:lnTo>
                  <a:lnTo>
                    <a:pt x="57150" y="2876550"/>
                  </a:lnTo>
                  <a:close/>
                </a:path>
              </a:pathLst>
            </a:custGeom>
            <a:noFill/>
            <a:ln w="22225">
              <a:solidFill>
                <a:schemeClr val="tx2"/>
              </a:solidFill>
            </a:ln>
            <a:effectLst/>
          </p:spPr>
          <p:txBody>
            <a:bodyPr lIns="91272" tIns="45634" rIns="91272" bIns="45634" anchor="ctr" anchorCtr="1"/>
            <a:lstStyle/>
            <a:p>
              <a:pPr marL="61890" indent="-61890" algn="ctr" eaLnBrk="0" hangingPunct="0">
                <a:lnSpc>
                  <a:spcPct val="85000"/>
                </a:lnSpc>
                <a:spcBef>
                  <a:spcPts val="1200"/>
                </a:spcBef>
                <a:defRPr/>
              </a:pPr>
              <a:endParaRPr lang="en-US" sz="1500" kern="0" dirty="0">
                <a:ea typeface="MS PGothic" pitchFamily="34" charset="-128"/>
              </a:endParaRPr>
            </a:p>
          </p:txBody>
        </p:sp>
        <p:sp>
          <p:nvSpPr>
            <p:cNvPr id="70" name="Freeform 69"/>
            <p:cNvSpPr/>
            <p:nvPr/>
          </p:nvSpPr>
          <p:spPr>
            <a:xfrm>
              <a:off x="3634610" y="3588938"/>
              <a:ext cx="2991091" cy="1394564"/>
            </a:xfrm>
            <a:custGeom>
              <a:avLst/>
              <a:gdLst>
                <a:gd name="connsiteX0" fmla="*/ 0 w 3590925"/>
                <a:gd name="connsiteY0" fmla="*/ 1438275 h 1438275"/>
                <a:gd name="connsiteX1" fmla="*/ 800100 w 3590925"/>
                <a:gd name="connsiteY1" fmla="*/ 9525 h 1438275"/>
                <a:gd name="connsiteX2" fmla="*/ 3333750 w 3590925"/>
                <a:gd name="connsiteY2" fmla="*/ 0 h 1438275"/>
                <a:gd name="connsiteX3" fmla="*/ 3590925 w 3590925"/>
                <a:gd name="connsiteY3" fmla="*/ 1409700 h 1438275"/>
                <a:gd name="connsiteX4" fmla="*/ 0 w 3590925"/>
                <a:gd name="connsiteY4" fmla="*/ 1438275 h 1438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0925" h="1438275">
                  <a:moveTo>
                    <a:pt x="0" y="1438275"/>
                  </a:moveTo>
                  <a:lnTo>
                    <a:pt x="800100" y="9525"/>
                  </a:lnTo>
                  <a:lnTo>
                    <a:pt x="3333750" y="0"/>
                  </a:lnTo>
                  <a:lnTo>
                    <a:pt x="3590925" y="1409700"/>
                  </a:lnTo>
                  <a:lnTo>
                    <a:pt x="0" y="1438275"/>
                  </a:lnTo>
                  <a:close/>
                </a:path>
              </a:pathLst>
            </a:custGeom>
            <a:noFill/>
            <a:ln w="22225">
              <a:solidFill>
                <a:schemeClr val="tx2"/>
              </a:solidFill>
            </a:ln>
            <a:effectLst/>
          </p:spPr>
          <p:txBody>
            <a:bodyPr lIns="91272" tIns="45634" rIns="91272" bIns="45634" anchor="ctr" anchorCtr="1"/>
            <a:lstStyle/>
            <a:p>
              <a:pPr marL="61890" indent="-61890" algn="ctr" eaLnBrk="0" hangingPunct="0">
                <a:lnSpc>
                  <a:spcPct val="85000"/>
                </a:lnSpc>
                <a:spcBef>
                  <a:spcPts val="1200"/>
                </a:spcBef>
                <a:defRPr/>
              </a:pPr>
              <a:endParaRPr lang="en-US" sz="1500" kern="0" dirty="0">
                <a:ea typeface="MS PGothic" pitchFamily="34" charset="-128"/>
              </a:endParaRPr>
            </a:p>
          </p:txBody>
        </p:sp>
        <p:sp>
          <p:nvSpPr>
            <p:cNvPr id="71" name="Freeform 70"/>
            <p:cNvSpPr/>
            <p:nvPr/>
          </p:nvSpPr>
          <p:spPr>
            <a:xfrm>
              <a:off x="3698080" y="2665386"/>
              <a:ext cx="2872083" cy="1763986"/>
            </a:xfrm>
            <a:custGeom>
              <a:avLst/>
              <a:gdLst>
                <a:gd name="connsiteX0" fmla="*/ 0 w 3448050"/>
                <a:gd name="connsiteY0" fmla="*/ 28575 h 1819275"/>
                <a:gd name="connsiteX1" fmla="*/ 247650 w 3448050"/>
                <a:gd name="connsiteY1" fmla="*/ 1819275 h 1819275"/>
                <a:gd name="connsiteX2" fmla="*/ 3409950 w 3448050"/>
                <a:gd name="connsiteY2" fmla="*/ 1781175 h 1819275"/>
                <a:gd name="connsiteX3" fmla="*/ 3448050 w 3448050"/>
                <a:gd name="connsiteY3" fmla="*/ 0 h 1819275"/>
                <a:gd name="connsiteX4" fmla="*/ 0 w 3448050"/>
                <a:gd name="connsiteY4" fmla="*/ 28575 h 1819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050" h="1819275">
                  <a:moveTo>
                    <a:pt x="0" y="28575"/>
                  </a:moveTo>
                  <a:lnTo>
                    <a:pt x="247650" y="1819275"/>
                  </a:lnTo>
                  <a:lnTo>
                    <a:pt x="3409950" y="1781175"/>
                  </a:lnTo>
                  <a:lnTo>
                    <a:pt x="3448050" y="0"/>
                  </a:lnTo>
                  <a:lnTo>
                    <a:pt x="0" y="28575"/>
                  </a:lnTo>
                  <a:close/>
                </a:path>
              </a:pathLst>
            </a:custGeom>
            <a:noFill/>
            <a:ln w="22225">
              <a:solidFill>
                <a:schemeClr val="tx2"/>
              </a:solidFill>
            </a:ln>
            <a:effectLst/>
          </p:spPr>
          <p:txBody>
            <a:bodyPr lIns="91272" tIns="45634" rIns="91272" bIns="45634" anchor="ctr" anchorCtr="1"/>
            <a:lstStyle/>
            <a:p>
              <a:pPr marL="61890" indent="-61890" algn="ctr" eaLnBrk="0" hangingPunct="0">
                <a:lnSpc>
                  <a:spcPct val="85000"/>
                </a:lnSpc>
                <a:spcBef>
                  <a:spcPts val="1200"/>
                </a:spcBef>
                <a:defRPr/>
              </a:pPr>
              <a:endParaRPr lang="en-US" sz="1500" kern="0" dirty="0">
                <a:ea typeface="MS PGothic" pitchFamily="34" charset="-128"/>
              </a:endParaRPr>
            </a:p>
          </p:txBody>
        </p:sp>
        <p:sp>
          <p:nvSpPr>
            <p:cNvPr id="73" name="Freeform 72"/>
            <p:cNvSpPr/>
            <p:nvPr/>
          </p:nvSpPr>
          <p:spPr>
            <a:xfrm>
              <a:off x="3951965" y="2379085"/>
              <a:ext cx="2546792" cy="1597746"/>
            </a:xfrm>
            <a:custGeom>
              <a:avLst/>
              <a:gdLst>
                <a:gd name="connsiteX0" fmla="*/ 0 w 3057525"/>
                <a:gd name="connsiteY0" fmla="*/ 0 h 1647825"/>
                <a:gd name="connsiteX1" fmla="*/ 209550 w 3057525"/>
                <a:gd name="connsiteY1" fmla="*/ 1647825 h 1647825"/>
                <a:gd name="connsiteX2" fmla="*/ 3019425 w 3057525"/>
                <a:gd name="connsiteY2" fmla="*/ 1619250 h 1647825"/>
                <a:gd name="connsiteX3" fmla="*/ 3057525 w 3057525"/>
                <a:gd name="connsiteY3" fmla="*/ 9525 h 1647825"/>
                <a:gd name="connsiteX4" fmla="*/ 0 w 3057525"/>
                <a:gd name="connsiteY4" fmla="*/ 0 h 1647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1647825">
                  <a:moveTo>
                    <a:pt x="0" y="0"/>
                  </a:moveTo>
                  <a:lnTo>
                    <a:pt x="209550" y="1647825"/>
                  </a:lnTo>
                  <a:lnTo>
                    <a:pt x="3019425" y="1619250"/>
                  </a:lnTo>
                  <a:lnTo>
                    <a:pt x="3057525" y="9525"/>
                  </a:lnTo>
                  <a:lnTo>
                    <a:pt x="0" y="0"/>
                  </a:lnTo>
                  <a:close/>
                </a:path>
              </a:pathLst>
            </a:custGeom>
            <a:noFill/>
            <a:ln w="22225">
              <a:solidFill>
                <a:schemeClr val="tx2"/>
              </a:solidFill>
            </a:ln>
            <a:effectLst/>
          </p:spPr>
          <p:txBody>
            <a:bodyPr lIns="91272" tIns="45634" rIns="91272" bIns="45634" anchor="ctr" anchorCtr="1"/>
            <a:lstStyle/>
            <a:p>
              <a:pPr marL="61890" indent="-61890" algn="ctr" eaLnBrk="0" hangingPunct="0">
                <a:lnSpc>
                  <a:spcPct val="85000"/>
                </a:lnSpc>
                <a:spcBef>
                  <a:spcPts val="1200"/>
                </a:spcBef>
                <a:defRPr/>
              </a:pPr>
              <a:endParaRPr lang="en-US" sz="1500" kern="0" dirty="0">
                <a:ea typeface="MS PGothic" pitchFamily="34" charset="-128"/>
              </a:endParaRPr>
            </a:p>
          </p:txBody>
        </p:sp>
        <p:sp>
          <p:nvSpPr>
            <p:cNvPr id="74" name="Freeform 73"/>
            <p:cNvSpPr/>
            <p:nvPr/>
          </p:nvSpPr>
          <p:spPr>
            <a:xfrm>
              <a:off x="4166182" y="2157432"/>
              <a:ext cx="2269105" cy="1449977"/>
            </a:xfrm>
            <a:custGeom>
              <a:avLst/>
              <a:gdLst>
                <a:gd name="connsiteX0" fmla="*/ 0 w 2724150"/>
                <a:gd name="connsiteY0" fmla="*/ 0 h 1495425"/>
                <a:gd name="connsiteX1" fmla="*/ 161925 w 2724150"/>
                <a:gd name="connsiteY1" fmla="*/ 1495425 h 1495425"/>
                <a:gd name="connsiteX2" fmla="*/ 2695575 w 2724150"/>
                <a:gd name="connsiteY2" fmla="*/ 1476375 h 1495425"/>
                <a:gd name="connsiteX3" fmla="*/ 2724150 w 2724150"/>
                <a:gd name="connsiteY3" fmla="*/ 0 h 1495425"/>
                <a:gd name="connsiteX4" fmla="*/ 0 w 2724150"/>
                <a:gd name="connsiteY4" fmla="*/ 0 h 1495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150" h="1495425">
                  <a:moveTo>
                    <a:pt x="0" y="0"/>
                  </a:moveTo>
                  <a:lnTo>
                    <a:pt x="161925" y="1495425"/>
                  </a:lnTo>
                  <a:lnTo>
                    <a:pt x="2695575" y="1476375"/>
                  </a:lnTo>
                  <a:lnTo>
                    <a:pt x="2724150" y="0"/>
                  </a:lnTo>
                  <a:lnTo>
                    <a:pt x="0" y="0"/>
                  </a:lnTo>
                  <a:close/>
                </a:path>
              </a:pathLst>
            </a:custGeom>
            <a:noFill/>
            <a:ln w="22225">
              <a:solidFill>
                <a:schemeClr val="tx2"/>
              </a:solidFill>
            </a:ln>
            <a:effectLst/>
          </p:spPr>
          <p:txBody>
            <a:bodyPr lIns="91272" tIns="45634" rIns="91272" bIns="45634" anchor="ctr" anchorCtr="1"/>
            <a:lstStyle/>
            <a:p>
              <a:pPr marL="61890" indent="-61890" algn="ctr" eaLnBrk="0" hangingPunct="0">
                <a:lnSpc>
                  <a:spcPct val="85000"/>
                </a:lnSpc>
                <a:spcBef>
                  <a:spcPts val="1200"/>
                </a:spcBef>
                <a:defRPr/>
              </a:pPr>
              <a:endParaRPr lang="en-US" sz="1500" kern="0" dirty="0">
                <a:ea typeface="MS PGothic" pitchFamily="34" charset="-128"/>
              </a:endParaRPr>
            </a:p>
          </p:txBody>
        </p:sp>
        <p:grpSp>
          <p:nvGrpSpPr>
            <p:cNvPr id="75" name="Group 135"/>
            <p:cNvGrpSpPr/>
            <p:nvPr/>
          </p:nvGrpSpPr>
          <p:grpSpPr>
            <a:xfrm>
              <a:off x="3934921" y="2997553"/>
              <a:ext cx="2594910" cy="1606575"/>
              <a:chOff x="3965891" y="2997553"/>
              <a:chExt cx="2594910" cy="1606575"/>
            </a:xfrm>
          </p:grpSpPr>
          <p:pic>
            <p:nvPicPr>
              <p:cNvPr id="82" name="Picture 3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3965891" y="2997553"/>
                <a:ext cx="2594910" cy="1606575"/>
              </a:xfrm>
              <a:prstGeom prst="rect">
                <a:avLst/>
              </a:prstGeom>
              <a:noFill/>
              <a:ln w="22225">
                <a:noFill/>
              </a:ln>
              <a:effectLst>
                <a:outerShdw blurRad="50800" dist="38100" dir="2700000" algn="tl" rotWithShape="0">
                  <a:prstClr val="black">
                    <a:alpha val="40000"/>
                  </a:prstClr>
                </a:outerShdw>
              </a:effectLst>
            </p:spPr>
          </p:pic>
          <p:pic>
            <p:nvPicPr>
              <p:cNvPr id="83" name="Picture 1" descr="image001"/>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4341845" y="3159391"/>
                <a:ext cx="1787705" cy="1061588"/>
              </a:xfrm>
              <a:prstGeom prst="rect">
                <a:avLst/>
              </a:prstGeom>
              <a:noFill/>
              <a:ln>
                <a:noFill/>
              </a:ln>
            </p:spPr>
          </p:pic>
        </p:grpSp>
        <p:sp>
          <p:nvSpPr>
            <p:cNvPr id="76" name="Freeform 75"/>
            <p:cNvSpPr/>
            <p:nvPr/>
          </p:nvSpPr>
          <p:spPr>
            <a:xfrm>
              <a:off x="4467672" y="2166669"/>
              <a:ext cx="452234" cy="2807600"/>
            </a:xfrm>
            <a:custGeom>
              <a:avLst/>
              <a:gdLst>
                <a:gd name="connsiteX0" fmla="*/ 180975 w 542925"/>
                <a:gd name="connsiteY0" fmla="*/ 2895600 h 2895600"/>
                <a:gd name="connsiteX1" fmla="*/ 0 w 542925"/>
                <a:gd name="connsiteY1" fmla="*/ 914400 h 2895600"/>
                <a:gd name="connsiteX2" fmla="*/ 542925 w 542925"/>
                <a:gd name="connsiteY2" fmla="*/ 0 h 2895600"/>
              </a:gdLst>
              <a:ahLst/>
              <a:cxnLst>
                <a:cxn ang="0">
                  <a:pos x="connsiteX0" y="connsiteY0"/>
                </a:cxn>
                <a:cxn ang="0">
                  <a:pos x="connsiteX1" y="connsiteY1"/>
                </a:cxn>
                <a:cxn ang="0">
                  <a:pos x="connsiteX2" y="connsiteY2"/>
                </a:cxn>
              </a:cxnLst>
              <a:rect l="l" t="t" r="r" b="b"/>
              <a:pathLst>
                <a:path w="542925" h="2895600">
                  <a:moveTo>
                    <a:pt x="180975" y="2895600"/>
                  </a:moveTo>
                  <a:lnTo>
                    <a:pt x="0" y="914400"/>
                  </a:lnTo>
                  <a:lnTo>
                    <a:pt x="542925" y="0"/>
                  </a:lnTo>
                </a:path>
              </a:pathLst>
            </a:custGeom>
            <a:noFill/>
            <a:ln w="22225">
              <a:solidFill>
                <a:schemeClr val="tx2"/>
              </a:solidFill>
            </a:ln>
            <a:effectLst/>
          </p:spPr>
          <p:txBody>
            <a:bodyPr lIns="91272" tIns="45634" rIns="91272" bIns="45634" anchor="ctr" anchorCtr="1"/>
            <a:lstStyle/>
            <a:p>
              <a:pPr marL="61890" indent="-61890" algn="ctr" eaLnBrk="0" hangingPunct="0">
                <a:lnSpc>
                  <a:spcPct val="85000"/>
                </a:lnSpc>
                <a:spcBef>
                  <a:spcPts val="1200"/>
                </a:spcBef>
                <a:defRPr/>
              </a:pPr>
              <a:endParaRPr lang="en-US" sz="1500" kern="0" dirty="0">
                <a:ea typeface="MS PGothic" pitchFamily="34" charset="-128"/>
              </a:endParaRPr>
            </a:p>
          </p:txBody>
        </p:sp>
        <p:sp>
          <p:nvSpPr>
            <p:cNvPr id="77" name="Freeform 76"/>
            <p:cNvSpPr/>
            <p:nvPr/>
          </p:nvSpPr>
          <p:spPr>
            <a:xfrm>
              <a:off x="5578422" y="2157432"/>
              <a:ext cx="111076" cy="2807600"/>
            </a:xfrm>
            <a:custGeom>
              <a:avLst/>
              <a:gdLst>
                <a:gd name="connsiteX0" fmla="*/ 57150 w 133350"/>
                <a:gd name="connsiteY0" fmla="*/ 2895600 h 2895600"/>
                <a:gd name="connsiteX1" fmla="*/ 0 w 133350"/>
                <a:gd name="connsiteY1" fmla="*/ 923925 h 2895600"/>
                <a:gd name="connsiteX2" fmla="*/ 133350 w 133350"/>
                <a:gd name="connsiteY2" fmla="*/ 0 h 2895600"/>
              </a:gdLst>
              <a:ahLst/>
              <a:cxnLst>
                <a:cxn ang="0">
                  <a:pos x="connsiteX0" y="connsiteY0"/>
                </a:cxn>
                <a:cxn ang="0">
                  <a:pos x="connsiteX1" y="connsiteY1"/>
                </a:cxn>
                <a:cxn ang="0">
                  <a:pos x="connsiteX2" y="connsiteY2"/>
                </a:cxn>
              </a:cxnLst>
              <a:rect l="l" t="t" r="r" b="b"/>
              <a:pathLst>
                <a:path w="133350" h="2895600">
                  <a:moveTo>
                    <a:pt x="57150" y="2895600"/>
                  </a:moveTo>
                  <a:lnTo>
                    <a:pt x="0" y="923925"/>
                  </a:lnTo>
                  <a:lnTo>
                    <a:pt x="133350" y="0"/>
                  </a:lnTo>
                </a:path>
              </a:pathLst>
            </a:custGeom>
            <a:noFill/>
            <a:ln w="22225">
              <a:solidFill>
                <a:schemeClr val="tx2"/>
              </a:solidFill>
            </a:ln>
            <a:effectLst/>
          </p:spPr>
          <p:txBody>
            <a:bodyPr lIns="91272" tIns="45634" rIns="91272" bIns="45634" anchor="ctr" anchorCtr="1"/>
            <a:lstStyle/>
            <a:p>
              <a:pPr marL="61890" indent="-61890" algn="ctr" eaLnBrk="0" hangingPunct="0">
                <a:lnSpc>
                  <a:spcPct val="85000"/>
                </a:lnSpc>
                <a:spcBef>
                  <a:spcPts val="1200"/>
                </a:spcBef>
                <a:defRPr/>
              </a:pPr>
              <a:endParaRPr lang="en-US" sz="1500" kern="0" dirty="0">
                <a:ea typeface="MS PGothic" pitchFamily="34" charset="-128"/>
              </a:endParaRPr>
            </a:p>
          </p:txBody>
        </p:sp>
        <p:sp>
          <p:nvSpPr>
            <p:cNvPr id="79" name="Freeform 78"/>
            <p:cNvSpPr/>
            <p:nvPr/>
          </p:nvSpPr>
          <p:spPr>
            <a:xfrm>
              <a:off x="3364855" y="3044042"/>
              <a:ext cx="3308449" cy="9237"/>
            </a:xfrm>
            <a:custGeom>
              <a:avLst/>
              <a:gdLst>
                <a:gd name="connsiteX0" fmla="*/ 0 w 3971925"/>
                <a:gd name="connsiteY0" fmla="*/ 0 h 9525"/>
                <a:gd name="connsiteX1" fmla="*/ 3971925 w 3971925"/>
                <a:gd name="connsiteY1" fmla="*/ 9525 h 9525"/>
              </a:gdLst>
              <a:ahLst/>
              <a:cxnLst>
                <a:cxn ang="0">
                  <a:pos x="connsiteX0" y="connsiteY0"/>
                </a:cxn>
                <a:cxn ang="0">
                  <a:pos x="connsiteX1" y="connsiteY1"/>
                </a:cxn>
              </a:cxnLst>
              <a:rect l="l" t="t" r="r" b="b"/>
              <a:pathLst>
                <a:path w="3971925" h="9525">
                  <a:moveTo>
                    <a:pt x="0" y="0"/>
                  </a:moveTo>
                  <a:lnTo>
                    <a:pt x="3971925" y="9525"/>
                  </a:lnTo>
                </a:path>
              </a:pathLst>
            </a:custGeom>
            <a:noFill/>
            <a:ln w="22225">
              <a:solidFill>
                <a:schemeClr val="tx2"/>
              </a:solidFill>
            </a:ln>
            <a:effectLst/>
          </p:spPr>
          <p:txBody>
            <a:bodyPr lIns="91272" tIns="45634" rIns="91272" bIns="45634" anchor="ctr" anchorCtr="1"/>
            <a:lstStyle/>
            <a:p>
              <a:pPr marL="61890" indent="-61890" algn="ctr" eaLnBrk="0" hangingPunct="0">
                <a:lnSpc>
                  <a:spcPct val="85000"/>
                </a:lnSpc>
                <a:spcBef>
                  <a:spcPts val="1200"/>
                </a:spcBef>
                <a:defRPr/>
              </a:pPr>
              <a:endParaRPr lang="en-US" sz="1500" kern="0" dirty="0">
                <a:ea typeface="MS PGothic" pitchFamily="34" charset="-128"/>
              </a:endParaRPr>
            </a:p>
          </p:txBody>
        </p:sp>
        <p:sp>
          <p:nvSpPr>
            <p:cNvPr id="80" name="Freeform 79"/>
            <p:cNvSpPr/>
            <p:nvPr/>
          </p:nvSpPr>
          <p:spPr>
            <a:xfrm>
              <a:off x="3499731" y="4059951"/>
              <a:ext cx="3141837" cy="27707"/>
            </a:xfrm>
            <a:custGeom>
              <a:avLst/>
              <a:gdLst>
                <a:gd name="connsiteX0" fmla="*/ 0 w 3771900"/>
                <a:gd name="connsiteY0" fmla="*/ 28575 h 28575"/>
                <a:gd name="connsiteX1" fmla="*/ 3771900 w 3771900"/>
                <a:gd name="connsiteY1" fmla="*/ 0 h 28575"/>
              </a:gdLst>
              <a:ahLst/>
              <a:cxnLst>
                <a:cxn ang="0">
                  <a:pos x="connsiteX0" y="connsiteY0"/>
                </a:cxn>
                <a:cxn ang="0">
                  <a:pos x="connsiteX1" y="connsiteY1"/>
                </a:cxn>
              </a:cxnLst>
              <a:rect l="l" t="t" r="r" b="b"/>
              <a:pathLst>
                <a:path w="3771900" h="28575">
                  <a:moveTo>
                    <a:pt x="0" y="28575"/>
                  </a:moveTo>
                  <a:lnTo>
                    <a:pt x="3771900" y="0"/>
                  </a:lnTo>
                </a:path>
              </a:pathLst>
            </a:custGeom>
            <a:noFill/>
            <a:ln w="22225">
              <a:solidFill>
                <a:schemeClr val="tx2"/>
              </a:solidFill>
            </a:ln>
            <a:effectLst/>
          </p:spPr>
          <p:txBody>
            <a:bodyPr lIns="91272" tIns="45634" rIns="91272" bIns="45634" anchor="ctr" anchorCtr="1"/>
            <a:lstStyle/>
            <a:p>
              <a:pPr marL="61890" indent="-61890" algn="ctr" eaLnBrk="0" hangingPunct="0">
                <a:lnSpc>
                  <a:spcPct val="85000"/>
                </a:lnSpc>
                <a:spcBef>
                  <a:spcPts val="1200"/>
                </a:spcBef>
                <a:defRPr/>
              </a:pPr>
              <a:endParaRPr lang="en-US" sz="1500" kern="0" dirty="0">
                <a:ea typeface="MS PGothic" pitchFamily="34" charset="-128"/>
              </a:endParaRPr>
            </a:p>
          </p:txBody>
        </p:sp>
      </p:grpSp>
      <p:grpSp>
        <p:nvGrpSpPr>
          <p:cNvPr id="84" name="Group 162"/>
          <p:cNvGrpSpPr/>
          <p:nvPr/>
        </p:nvGrpSpPr>
        <p:grpSpPr>
          <a:xfrm>
            <a:off x="2801649" y="2781884"/>
            <a:ext cx="1568476" cy="1053857"/>
            <a:chOff x="6475810" y="1788197"/>
            <a:chExt cx="1677590" cy="1437678"/>
          </a:xfrm>
        </p:grpSpPr>
        <p:sp>
          <p:nvSpPr>
            <p:cNvPr id="85" name="Freeform 84"/>
            <p:cNvSpPr/>
            <p:nvPr/>
          </p:nvSpPr>
          <p:spPr>
            <a:xfrm>
              <a:off x="7035007" y="1788197"/>
              <a:ext cx="253449" cy="1423629"/>
            </a:xfrm>
            <a:custGeom>
              <a:avLst/>
              <a:gdLst>
                <a:gd name="connsiteX0" fmla="*/ 180975 w 600075"/>
                <a:gd name="connsiteY0" fmla="*/ 2895600 h 2895600"/>
                <a:gd name="connsiteX1" fmla="*/ 0 w 600075"/>
                <a:gd name="connsiteY1" fmla="*/ 923925 h 2895600"/>
                <a:gd name="connsiteX2" fmla="*/ 542925 w 600075"/>
                <a:gd name="connsiteY2" fmla="*/ 0 h 2895600"/>
                <a:gd name="connsiteX3" fmla="*/ 600075 w 600075"/>
                <a:gd name="connsiteY3" fmla="*/ 1485900 h 2895600"/>
                <a:gd name="connsiteX4" fmla="*/ 180975 w 600075"/>
                <a:gd name="connsiteY4" fmla="*/ 2895600 h 289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5" h="2895600">
                  <a:moveTo>
                    <a:pt x="180975" y="2895600"/>
                  </a:moveTo>
                  <a:lnTo>
                    <a:pt x="0" y="923925"/>
                  </a:lnTo>
                  <a:lnTo>
                    <a:pt x="542925" y="0"/>
                  </a:lnTo>
                  <a:lnTo>
                    <a:pt x="600075" y="1485900"/>
                  </a:lnTo>
                  <a:lnTo>
                    <a:pt x="180975" y="2895600"/>
                  </a:lnTo>
                  <a:close/>
                </a:path>
              </a:pathLst>
            </a:custGeom>
            <a:noFill/>
            <a:ln w="22225">
              <a:solidFill>
                <a:schemeClr val="tx2"/>
              </a:solidFill>
            </a:ln>
            <a:effectLst/>
          </p:spPr>
          <p:txBody>
            <a:bodyPr lIns="91272" tIns="45634" rIns="91272" bIns="45634" anchor="ctr" anchorCtr="1"/>
            <a:lstStyle/>
            <a:p>
              <a:pPr marL="61890" indent="-61890" algn="ctr" eaLnBrk="0" hangingPunct="0">
                <a:lnSpc>
                  <a:spcPct val="85000"/>
                </a:lnSpc>
                <a:spcBef>
                  <a:spcPts val="1200"/>
                </a:spcBef>
                <a:defRPr/>
              </a:pPr>
              <a:endParaRPr lang="en-US" sz="1500" kern="0" dirty="0">
                <a:ea typeface="MS PGothic" pitchFamily="34" charset="-128"/>
              </a:endParaRPr>
            </a:p>
          </p:txBody>
        </p:sp>
        <p:sp>
          <p:nvSpPr>
            <p:cNvPr id="87" name="Freeform 86"/>
            <p:cNvSpPr/>
            <p:nvPr/>
          </p:nvSpPr>
          <p:spPr>
            <a:xfrm>
              <a:off x="6475810" y="2237764"/>
              <a:ext cx="1673566" cy="988111"/>
            </a:xfrm>
            <a:custGeom>
              <a:avLst/>
              <a:gdLst>
                <a:gd name="connsiteX0" fmla="*/ 323850 w 3962400"/>
                <a:gd name="connsiteY0" fmla="*/ 2009775 h 2009775"/>
                <a:gd name="connsiteX1" fmla="*/ 3905250 w 3962400"/>
                <a:gd name="connsiteY1" fmla="*/ 1962150 h 2009775"/>
                <a:gd name="connsiteX2" fmla="*/ 3962400 w 3962400"/>
                <a:gd name="connsiteY2" fmla="*/ 0 h 2009775"/>
                <a:gd name="connsiteX3" fmla="*/ 0 w 3962400"/>
                <a:gd name="connsiteY3" fmla="*/ 9525 h 2009775"/>
                <a:gd name="connsiteX4" fmla="*/ 323850 w 3962400"/>
                <a:gd name="connsiteY4" fmla="*/ 2009775 h 2009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0" h="2009775">
                  <a:moveTo>
                    <a:pt x="323850" y="2009775"/>
                  </a:moveTo>
                  <a:lnTo>
                    <a:pt x="3905250" y="1962150"/>
                  </a:lnTo>
                  <a:lnTo>
                    <a:pt x="3962400" y="0"/>
                  </a:lnTo>
                  <a:lnTo>
                    <a:pt x="0" y="9525"/>
                  </a:lnTo>
                  <a:lnTo>
                    <a:pt x="323850" y="2009775"/>
                  </a:lnTo>
                  <a:close/>
                </a:path>
              </a:pathLst>
            </a:custGeom>
            <a:noFill/>
            <a:ln w="22225">
              <a:solidFill>
                <a:schemeClr val="tx2"/>
              </a:solidFill>
            </a:ln>
            <a:effectLst/>
          </p:spPr>
          <p:txBody>
            <a:bodyPr lIns="91272" tIns="45634" rIns="91272" bIns="45634" anchor="ctr" anchorCtr="1"/>
            <a:lstStyle/>
            <a:p>
              <a:pPr marL="61890" indent="-61890" algn="ctr" eaLnBrk="0" hangingPunct="0">
                <a:lnSpc>
                  <a:spcPct val="85000"/>
                </a:lnSpc>
                <a:spcBef>
                  <a:spcPts val="1200"/>
                </a:spcBef>
                <a:defRPr/>
              </a:pPr>
              <a:endParaRPr lang="en-US" sz="1500" kern="0" dirty="0">
                <a:ea typeface="MS PGothic" pitchFamily="34" charset="-128"/>
              </a:endParaRPr>
            </a:p>
          </p:txBody>
        </p:sp>
        <p:sp>
          <p:nvSpPr>
            <p:cNvPr id="89" name="Freeform 88"/>
            <p:cNvSpPr/>
            <p:nvPr/>
          </p:nvSpPr>
          <p:spPr>
            <a:xfrm>
              <a:off x="6479834" y="1788197"/>
              <a:ext cx="1673566" cy="454250"/>
            </a:xfrm>
            <a:custGeom>
              <a:avLst/>
              <a:gdLst>
                <a:gd name="connsiteX0" fmla="*/ 0 w 3962400"/>
                <a:gd name="connsiteY0" fmla="*/ 914400 h 923925"/>
                <a:gd name="connsiteX1" fmla="*/ 952500 w 3962400"/>
                <a:gd name="connsiteY1" fmla="*/ 9525 h 923925"/>
                <a:gd name="connsiteX2" fmla="*/ 3676650 w 3962400"/>
                <a:gd name="connsiteY2" fmla="*/ 0 h 923925"/>
                <a:gd name="connsiteX3" fmla="*/ 3962400 w 3962400"/>
                <a:gd name="connsiteY3" fmla="*/ 923925 h 923925"/>
                <a:gd name="connsiteX4" fmla="*/ 0 w 3962400"/>
                <a:gd name="connsiteY4" fmla="*/ 914400 h 923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0" h="923925">
                  <a:moveTo>
                    <a:pt x="0" y="914400"/>
                  </a:moveTo>
                  <a:lnTo>
                    <a:pt x="952500" y="9525"/>
                  </a:lnTo>
                  <a:lnTo>
                    <a:pt x="3676650" y="0"/>
                  </a:lnTo>
                  <a:lnTo>
                    <a:pt x="3962400" y="923925"/>
                  </a:lnTo>
                  <a:lnTo>
                    <a:pt x="0" y="914400"/>
                  </a:lnTo>
                  <a:close/>
                </a:path>
              </a:pathLst>
            </a:custGeom>
            <a:noFill/>
            <a:ln w="22225">
              <a:solidFill>
                <a:schemeClr val="tx2"/>
              </a:solidFill>
            </a:ln>
            <a:effectLst/>
          </p:spPr>
          <p:txBody>
            <a:bodyPr lIns="91272" tIns="45634" rIns="91272" bIns="45634" anchor="ctr" anchorCtr="1"/>
            <a:lstStyle/>
            <a:p>
              <a:pPr marL="61890" indent="-61890" algn="ctr" eaLnBrk="0" hangingPunct="0">
                <a:lnSpc>
                  <a:spcPct val="85000"/>
                </a:lnSpc>
                <a:spcBef>
                  <a:spcPts val="1200"/>
                </a:spcBef>
                <a:defRPr/>
              </a:pPr>
              <a:endParaRPr lang="en-US" sz="1500" kern="0" dirty="0">
                <a:ea typeface="MS PGothic" pitchFamily="34" charset="-128"/>
              </a:endParaRPr>
            </a:p>
          </p:txBody>
        </p:sp>
        <p:sp>
          <p:nvSpPr>
            <p:cNvPr id="90" name="Freeform 89"/>
            <p:cNvSpPr/>
            <p:nvPr/>
          </p:nvSpPr>
          <p:spPr>
            <a:xfrm>
              <a:off x="7598227" y="1792881"/>
              <a:ext cx="76437" cy="1414263"/>
            </a:xfrm>
            <a:custGeom>
              <a:avLst/>
              <a:gdLst>
                <a:gd name="connsiteX0" fmla="*/ 57150 w 180975"/>
                <a:gd name="connsiteY0" fmla="*/ 2876550 h 2876550"/>
                <a:gd name="connsiteX1" fmla="*/ 0 w 180975"/>
                <a:gd name="connsiteY1" fmla="*/ 914400 h 2876550"/>
                <a:gd name="connsiteX2" fmla="*/ 133350 w 180975"/>
                <a:gd name="connsiteY2" fmla="*/ 0 h 2876550"/>
                <a:gd name="connsiteX3" fmla="*/ 180975 w 180975"/>
                <a:gd name="connsiteY3" fmla="*/ 1438275 h 2876550"/>
                <a:gd name="connsiteX4" fmla="*/ 57150 w 180975"/>
                <a:gd name="connsiteY4" fmla="*/ 2876550 h 287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2876550">
                  <a:moveTo>
                    <a:pt x="57150" y="2876550"/>
                  </a:moveTo>
                  <a:lnTo>
                    <a:pt x="0" y="914400"/>
                  </a:lnTo>
                  <a:lnTo>
                    <a:pt x="133350" y="0"/>
                  </a:lnTo>
                  <a:lnTo>
                    <a:pt x="180975" y="1438275"/>
                  </a:lnTo>
                  <a:lnTo>
                    <a:pt x="57150" y="2876550"/>
                  </a:lnTo>
                  <a:close/>
                </a:path>
              </a:pathLst>
            </a:custGeom>
            <a:noFill/>
            <a:ln w="22225">
              <a:solidFill>
                <a:schemeClr val="tx2"/>
              </a:solidFill>
            </a:ln>
            <a:effectLst/>
          </p:spPr>
          <p:txBody>
            <a:bodyPr lIns="91272" tIns="45634" rIns="91272" bIns="45634" anchor="ctr" anchorCtr="1"/>
            <a:lstStyle/>
            <a:p>
              <a:pPr marL="61890" indent="-61890" algn="ctr" eaLnBrk="0" hangingPunct="0">
                <a:lnSpc>
                  <a:spcPct val="85000"/>
                </a:lnSpc>
                <a:spcBef>
                  <a:spcPts val="1200"/>
                </a:spcBef>
                <a:defRPr/>
              </a:pPr>
              <a:endParaRPr lang="en-US" sz="1500" kern="0" dirty="0">
                <a:ea typeface="MS PGothic" pitchFamily="34" charset="-128"/>
              </a:endParaRPr>
            </a:p>
          </p:txBody>
        </p:sp>
        <p:sp>
          <p:nvSpPr>
            <p:cNvPr id="91" name="Freeform 90"/>
            <p:cNvSpPr/>
            <p:nvPr/>
          </p:nvSpPr>
          <p:spPr>
            <a:xfrm>
              <a:off x="6612593" y="2514060"/>
              <a:ext cx="1516670" cy="707131"/>
            </a:xfrm>
            <a:custGeom>
              <a:avLst/>
              <a:gdLst>
                <a:gd name="connsiteX0" fmla="*/ 0 w 3590925"/>
                <a:gd name="connsiteY0" fmla="*/ 1438275 h 1438275"/>
                <a:gd name="connsiteX1" fmla="*/ 800100 w 3590925"/>
                <a:gd name="connsiteY1" fmla="*/ 9525 h 1438275"/>
                <a:gd name="connsiteX2" fmla="*/ 3333750 w 3590925"/>
                <a:gd name="connsiteY2" fmla="*/ 0 h 1438275"/>
                <a:gd name="connsiteX3" fmla="*/ 3590925 w 3590925"/>
                <a:gd name="connsiteY3" fmla="*/ 1409700 h 1438275"/>
                <a:gd name="connsiteX4" fmla="*/ 0 w 3590925"/>
                <a:gd name="connsiteY4" fmla="*/ 1438275 h 1438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0925" h="1438275">
                  <a:moveTo>
                    <a:pt x="0" y="1438275"/>
                  </a:moveTo>
                  <a:lnTo>
                    <a:pt x="800100" y="9525"/>
                  </a:lnTo>
                  <a:lnTo>
                    <a:pt x="3333750" y="0"/>
                  </a:lnTo>
                  <a:lnTo>
                    <a:pt x="3590925" y="1409700"/>
                  </a:lnTo>
                  <a:lnTo>
                    <a:pt x="0" y="1438275"/>
                  </a:lnTo>
                  <a:close/>
                </a:path>
              </a:pathLst>
            </a:custGeom>
            <a:noFill/>
            <a:ln w="22225">
              <a:solidFill>
                <a:schemeClr val="tx2"/>
              </a:solidFill>
            </a:ln>
            <a:effectLst/>
          </p:spPr>
          <p:txBody>
            <a:bodyPr lIns="91272" tIns="45634" rIns="91272" bIns="45634" anchor="ctr" anchorCtr="1"/>
            <a:lstStyle/>
            <a:p>
              <a:pPr marL="61890" indent="-61890" algn="ctr" eaLnBrk="0" hangingPunct="0">
                <a:lnSpc>
                  <a:spcPct val="85000"/>
                </a:lnSpc>
                <a:spcBef>
                  <a:spcPts val="1200"/>
                </a:spcBef>
                <a:defRPr/>
              </a:pPr>
              <a:endParaRPr lang="en-US" sz="1500" kern="0" dirty="0">
                <a:ea typeface="MS PGothic" pitchFamily="34" charset="-128"/>
              </a:endParaRPr>
            </a:p>
          </p:txBody>
        </p:sp>
        <p:sp>
          <p:nvSpPr>
            <p:cNvPr id="92" name="Freeform 91"/>
            <p:cNvSpPr/>
            <p:nvPr/>
          </p:nvSpPr>
          <p:spPr>
            <a:xfrm>
              <a:off x="6644776" y="2045761"/>
              <a:ext cx="1456325" cy="894451"/>
            </a:xfrm>
            <a:custGeom>
              <a:avLst/>
              <a:gdLst>
                <a:gd name="connsiteX0" fmla="*/ 0 w 3448050"/>
                <a:gd name="connsiteY0" fmla="*/ 28575 h 1819275"/>
                <a:gd name="connsiteX1" fmla="*/ 247650 w 3448050"/>
                <a:gd name="connsiteY1" fmla="*/ 1819275 h 1819275"/>
                <a:gd name="connsiteX2" fmla="*/ 3409950 w 3448050"/>
                <a:gd name="connsiteY2" fmla="*/ 1781175 h 1819275"/>
                <a:gd name="connsiteX3" fmla="*/ 3448050 w 3448050"/>
                <a:gd name="connsiteY3" fmla="*/ 0 h 1819275"/>
                <a:gd name="connsiteX4" fmla="*/ 0 w 3448050"/>
                <a:gd name="connsiteY4" fmla="*/ 28575 h 1819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050" h="1819275">
                  <a:moveTo>
                    <a:pt x="0" y="28575"/>
                  </a:moveTo>
                  <a:lnTo>
                    <a:pt x="247650" y="1819275"/>
                  </a:lnTo>
                  <a:lnTo>
                    <a:pt x="3409950" y="1781175"/>
                  </a:lnTo>
                  <a:lnTo>
                    <a:pt x="3448050" y="0"/>
                  </a:lnTo>
                  <a:lnTo>
                    <a:pt x="0" y="28575"/>
                  </a:lnTo>
                  <a:close/>
                </a:path>
              </a:pathLst>
            </a:custGeom>
            <a:noFill/>
            <a:ln w="22225">
              <a:solidFill>
                <a:schemeClr val="tx2"/>
              </a:solidFill>
            </a:ln>
            <a:effectLst/>
          </p:spPr>
          <p:txBody>
            <a:bodyPr lIns="91272" tIns="45634" rIns="91272" bIns="45634" anchor="ctr" anchorCtr="1"/>
            <a:lstStyle/>
            <a:p>
              <a:pPr marL="61890" indent="-61890" algn="ctr" eaLnBrk="0" hangingPunct="0">
                <a:lnSpc>
                  <a:spcPct val="85000"/>
                </a:lnSpc>
                <a:spcBef>
                  <a:spcPts val="1200"/>
                </a:spcBef>
                <a:defRPr/>
              </a:pPr>
              <a:endParaRPr lang="en-US" sz="1500" kern="0" dirty="0">
                <a:ea typeface="MS PGothic" pitchFamily="34" charset="-128"/>
              </a:endParaRPr>
            </a:p>
          </p:txBody>
        </p:sp>
        <p:sp>
          <p:nvSpPr>
            <p:cNvPr id="93" name="Freeform 92"/>
            <p:cNvSpPr/>
            <p:nvPr/>
          </p:nvSpPr>
          <p:spPr>
            <a:xfrm>
              <a:off x="6773511" y="1900589"/>
              <a:ext cx="1291382" cy="810157"/>
            </a:xfrm>
            <a:custGeom>
              <a:avLst/>
              <a:gdLst>
                <a:gd name="connsiteX0" fmla="*/ 0 w 3057525"/>
                <a:gd name="connsiteY0" fmla="*/ 0 h 1647825"/>
                <a:gd name="connsiteX1" fmla="*/ 209550 w 3057525"/>
                <a:gd name="connsiteY1" fmla="*/ 1647825 h 1647825"/>
                <a:gd name="connsiteX2" fmla="*/ 3019425 w 3057525"/>
                <a:gd name="connsiteY2" fmla="*/ 1619250 h 1647825"/>
                <a:gd name="connsiteX3" fmla="*/ 3057525 w 3057525"/>
                <a:gd name="connsiteY3" fmla="*/ 9525 h 1647825"/>
                <a:gd name="connsiteX4" fmla="*/ 0 w 3057525"/>
                <a:gd name="connsiteY4" fmla="*/ 0 h 1647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1647825">
                  <a:moveTo>
                    <a:pt x="0" y="0"/>
                  </a:moveTo>
                  <a:lnTo>
                    <a:pt x="209550" y="1647825"/>
                  </a:lnTo>
                  <a:lnTo>
                    <a:pt x="3019425" y="1619250"/>
                  </a:lnTo>
                  <a:lnTo>
                    <a:pt x="3057525" y="9525"/>
                  </a:lnTo>
                  <a:lnTo>
                    <a:pt x="0" y="0"/>
                  </a:lnTo>
                  <a:close/>
                </a:path>
              </a:pathLst>
            </a:custGeom>
            <a:noFill/>
            <a:ln w="22225">
              <a:solidFill>
                <a:schemeClr val="tx2"/>
              </a:solidFill>
            </a:ln>
            <a:effectLst/>
          </p:spPr>
          <p:txBody>
            <a:bodyPr lIns="91272" tIns="45634" rIns="91272" bIns="45634" anchor="ctr" anchorCtr="1"/>
            <a:lstStyle/>
            <a:p>
              <a:pPr marL="61890" indent="-61890" algn="ctr" eaLnBrk="0" hangingPunct="0">
                <a:lnSpc>
                  <a:spcPct val="85000"/>
                </a:lnSpc>
                <a:spcBef>
                  <a:spcPts val="1200"/>
                </a:spcBef>
                <a:defRPr/>
              </a:pPr>
              <a:endParaRPr lang="en-US" sz="1500" kern="0" dirty="0">
                <a:ea typeface="MS PGothic" pitchFamily="34" charset="-128"/>
              </a:endParaRPr>
            </a:p>
          </p:txBody>
        </p:sp>
        <p:sp>
          <p:nvSpPr>
            <p:cNvPr id="94" name="Freeform 93"/>
            <p:cNvSpPr/>
            <p:nvPr/>
          </p:nvSpPr>
          <p:spPr>
            <a:xfrm>
              <a:off x="6882133" y="1788197"/>
              <a:ext cx="1150578" cy="735229"/>
            </a:xfrm>
            <a:custGeom>
              <a:avLst/>
              <a:gdLst>
                <a:gd name="connsiteX0" fmla="*/ 0 w 2724150"/>
                <a:gd name="connsiteY0" fmla="*/ 0 h 1495425"/>
                <a:gd name="connsiteX1" fmla="*/ 161925 w 2724150"/>
                <a:gd name="connsiteY1" fmla="*/ 1495425 h 1495425"/>
                <a:gd name="connsiteX2" fmla="*/ 2695575 w 2724150"/>
                <a:gd name="connsiteY2" fmla="*/ 1476375 h 1495425"/>
                <a:gd name="connsiteX3" fmla="*/ 2724150 w 2724150"/>
                <a:gd name="connsiteY3" fmla="*/ 0 h 1495425"/>
                <a:gd name="connsiteX4" fmla="*/ 0 w 2724150"/>
                <a:gd name="connsiteY4" fmla="*/ 0 h 1495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150" h="1495425">
                  <a:moveTo>
                    <a:pt x="0" y="0"/>
                  </a:moveTo>
                  <a:lnTo>
                    <a:pt x="161925" y="1495425"/>
                  </a:lnTo>
                  <a:lnTo>
                    <a:pt x="2695575" y="1476375"/>
                  </a:lnTo>
                  <a:lnTo>
                    <a:pt x="2724150" y="0"/>
                  </a:lnTo>
                  <a:lnTo>
                    <a:pt x="0" y="0"/>
                  </a:lnTo>
                  <a:close/>
                </a:path>
              </a:pathLst>
            </a:custGeom>
            <a:noFill/>
            <a:ln w="22225">
              <a:solidFill>
                <a:schemeClr val="tx2"/>
              </a:solidFill>
            </a:ln>
            <a:effectLst/>
          </p:spPr>
          <p:txBody>
            <a:bodyPr lIns="91272" tIns="45634" rIns="91272" bIns="45634" anchor="ctr" anchorCtr="1"/>
            <a:lstStyle/>
            <a:p>
              <a:pPr marL="61890" indent="-61890" algn="ctr" eaLnBrk="0" hangingPunct="0">
                <a:lnSpc>
                  <a:spcPct val="85000"/>
                </a:lnSpc>
                <a:spcBef>
                  <a:spcPts val="1200"/>
                </a:spcBef>
                <a:defRPr/>
              </a:pPr>
              <a:endParaRPr lang="en-US" sz="1500" kern="0" dirty="0">
                <a:ea typeface="MS PGothic" pitchFamily="34" charset="-128"/>
              </a:endParaRPr>
            </a:p>
          </p:txBody>
        </p:sp>
        <p:pic>
          <p:nvPicPr>
            <p:cNvPr id="95" name="Picture 4" descr="Single Blue Southwest"/>
            <p:cNvPicPr>
              <a:picLocks noChangeAspect="1" noChangeArrowheads="1"/>
            </p:cNvPicPr>
            <p:nvPr/>
          </p:nvPicPr>
          <p:blipFill>
            <a:blip r:embed="rId6" cstate="email">
              <a:lum contrast="6000"/>
              <a:extLst>
                <a:ext uri="{28A0092B-C50C-407E-A947-70E740481C1C}">
                  <a14:useLocalDpi xmlns:a14="http://schemas.microsoft.com/office/drawing/2010/main"/>
                </a:ext>
              </a:extLst>
            </a:blip>
            <a:srcRect/>
            <a:stretch>
              <a:fillRect/>
            </a:stretch>
          </p:blipFill>
          <p:spPr bwMode="auto">
            <a:xfrm>
              <a:off x="6521980" y="2274565"/>
              <a:ext cx="1545695" cy="786440"/>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96" name="Freeform 95"/>
            <p:cNvSpPr/>
            <p:nvPr/>
          </p:nvSpPr>
          <p:spPr>
            <a:xfrm>
              <a:off x="7035007" y="1792881"/>
              <a:ext cx="229311" cy="1423629"/>
            </a:xfrm>
            <a:custGeom>
              <a:avLst/>
              <a:gdLst>
                <a:gd name="connsiteX0" fmla="*/ 180975 w 542925"/>
                <a:gd name="connsiteY0" fmla="*/ 2895600 h 2895600"/>
                <a:gd name="connsiteX1" fmla="*/ 0 w 542925"/>
                <a:gd name="connsiteY1" fmla="*/ 914400 h 2895600"/>
                <a:gd name="connsiteX2" fmla="*/ 542925 w 542925"/>
                <a:gd name="connsiteY2" fmla="*/ 0 h 2895600"/>
              </a:gdLst>
              <a:ahLst/>
              <a:cxnLst>
                <a:cxn ang="0">
                  <a:pos x="connsiteX0" y="connsiteY0"/>
                </a:cxn>
                <a:cxn ang="0">
                  <a:pos x="connsiteX1" y="connsiteY1"/>
                </a:cxn>
                <a:cxn ang="0">
                  <a:pos x="connsiteX2" y="connsiteY2"/>
                </a:cxn>
              </a:cxnLst>
              <a:rect l="l" t="t" r="r" b="b"/>
              <a:pathLst>
                <a:path w="542925" h="2895600">
                  <a:moveTo>
                    <a:pt x="180975" y="2895600"/>
                  </a:moveTo>
                  <a:lnTo>
                    <a:pt x="0" y="914400"/>
                  </a:lnTo>
                  <a:lnTo>
                    <a:pt x="542925" y="0"/>
                  </a:lnTo>
                </a:path>
              </a:pathLst>
            </a:custGeom>
            <a:noFill/>
            <a:ln w="22225">
              <a:solidFill>
                <a:schemeClr val="tx2"/>
              </a:solidFill>
            </a:ln>
            <a:effectLst/>
          </p:spPr>
          <p:txBody>
            <a:bodyPr lIns="91272" tIns="45634" rIns="91272" bIns="45634" anchor="ctr" anchorCtr="1"/>
            <a:lstStyle/>
            <a:p>
              <a:pPr marL="61890" indent="-61890" algn="ctr" eaLnBrk="0" hangingPunct="0">
                <a:lnSpc>
                  <a:spcPct val="85000"/>
                </a:lnSpc>
                <a:spcBef>
                  <a:spcPts val="1200"/>
                </a:spcBef>
                <a:defRPr/>
              </a:pPr>
              <a:endParaRPr lang="en-US" sz="1500" kern="0" dirty="0">
                <a:ea typeface="MS PGothic" pitchFamily="34" charset="-128"/>
              </a:endParaRPr>
            </a:p>
          </p:txBody>
        </p:sp>
        <p:sp>
          <p:nvSpPr>
            <p:cNvPr id="97" name="Freeform 96"/>
            <p:cNvSpPr/>
            <p:nvPr/>
          </p:nvSpPr>
          <p:spPr>
            <a:xfrm>
              <a:off x="7598227" y="1788197"/>
              <a:ext cx="56322" cy="1423629"/>
            </a:xfrm>
            <a:custGeom>
              <a:avLst/>
              <a:gdLst>
                <a:gd name="connsiteX0" fmla="*/ 57150 w 133350"/>
                <a:gd name="connsiteY0" fmla="*/ 2895600 h 2895600"/>
                <a:gd name="connsiteX1" fmla="*/ 0 w 133350"/>
                <a:gd name="connsiteY1" fmla="*/ 923925 h 2895600"/>
                <a:gd name="connsiteX2" fmla="*/ 133350 w 133350"/>
                <a:gd name="connsiteY2" fmla="*/ 0 h 2895600"/>
              </a:gdLst>
              <a:ahLst/>
              <a:cxnLst>
                <a:cxn ang="0">
                  <a:pos x="connsiteX0" y="connsiteY0"/>
                </a:cxn>
                <a:cxn ang="0">
                  <a:pos x="connsiteX1" y="connsiteY1"/>
                </a:cxn>
                <a:cxn ang="0">
                  <a:pos x="connsiteX2" y="connsiteY2"/>
                </a:cxn>
              </a:cxnLst>
              <a:rect l="l" t="t" r="r" b="b"/>
              <a:pathLst>
                <a:path w="133350" h="2895600">
                  <a:moveTo>
                    <a:pt x="57150" y="2895600"/>
                  </a:moveTo>
                  <a:lnTo>
                    <a:pt x="0" y="923925"/>
                  </a:lnTo>
                  <a:lnTo>
                    <a:pt x="133350" y="0"/>
                  </a:lnTo>
                </a:path>
              </a:pathLst>
            </a:custGeom>
            <a:noFill/>
            <a:ln w="22225">
              <a:solidFill>
                <a:schemeClr val="tx2"/>
              </a:solidFill>
            </a:ln>
            <a:effectLst/>
          </p:spPr>
          <p:txBody>
            <a:bodyPr lIns="91272" tIns="45634" rIns="91272" bIns="45634" anchor="ctr" anchorCtr="1"/>
            <a:lstStyle/>
            <a:p>
              <a:pPr marL="61890" indent="-61890" algn="ctr" eaLnBrk="0" hangingPunct="0">
                <a:lnSpc>
                  <a:spcPct val="85000"/>
                </a:lnSpc>
                <a:spcBef>
                  <a:spcPts val="1200"/>
                </a:spcBef>
                <a:defRPr/>
              </a:pPr>
              <a:endParaRPr lang="en-US" sz="1500" kern="0" dirty="0">
                <a:ea typeface="MS PGothic" pitchFamily="34" charset="-128"/>
              </a:endParaRPr>
            </a:p>
          </p:txBody>
        </p:sp>
        <p:sp>
          <p:nvSpPr>
            <p:cNvPr id="98" name="Freeform 97"/>
            <p:cNvSpPr/>
            <p:nvPr/>
          </p:nvSpPr>
          <p:spPr>
            <a:xfrm>
              <a:off x="6544201" y="2752893"/>
              <a:ext cx="1593107" cy="14049"/>
            </a:xfrm>
            <a:custGeom>
              <a:avLst/>
              <a:gdLst>
                <a:gd name="connsiteX0" fmla="*/ 0 w 3771900"/>
                <a:gd name="connsiteY0" fmla="*/ 28575 h 28575"/>
                <a:gd name="connsiteX1" fmla="*/ 3771900 w 3771900"/>
                <a:gd name="connsiteY1" fmla="*/ 0 h 28575"/>
              </a:gdLst>
              <a:ahLst/>
              <a:cxnLst>
                <a:cxn ang="0">
                  <a:pos x="connsiteX0" y="connsiteY0"/>
                </a:cxn>
                <a:cxn ang="0">
                  <a:pos x="connsiteX1" y="connsiteY1"/>
                </a:cxn>
              </a:cxnLst>
              <a:rect l="l" t="t" r="r" b="b"/>
              <a:pathLst>
                <a:path w="3771900" h="28575">
                  <a:moveTo>
                    <a:pt x="0" y="28575"/>
                  </a:moveTo>
                  <a:lnTo>
                    <a:pt x="3771900" y="0"/>
                  </a:lnTo>
                </a:path>
              </a:pathLst>
            </a:custGeom>
            <a:noFill/>
            <a:ln w="22225">
              <a:solidFill>
                <a:schemeClr val="tx2"/>
              </a:solidFill>
            </a:ln>
            <a:effectLst/>
          </p:spPr>
          <p:txBody>
            <a:bodyPr lIns="91272" tIns="45634" rIns="91272" bIns="45634" anchor="ctr" anchorCtr="1"/>
            <a:lstStyle/>
            <a:p>
              <a:pPr marL="61890" indent="-61890" algn="ctr" eaLnBrk="0" hangingPunct="0">
                <a:lnSpc>
                  <a:spcPct val="85000"/>
                </a:lnSpc>
                <a:spcBef>
                  <a:spcPts val="1200"/>
                </a:spcBef>
                <a:defRPr/>
              </a:pPr>
              <a:endParaRPr lang="en-US" sz="1500" kern="0" dirty="0">
                <a:ea typeface="MS PGothic" pitchFamily="34" charset="-128"/>
              </a:endParaRPr>
            </a:p>
          </p:txBody>
        </p:sp>
        <p:sp>
          <p:nvSpPr>
            <p:cNvPr id="99" name="Freeform 98"/>
            <p:cNvSpPr/>
            <p:nvPr/>
          </p:nvSpPr>
          <p:spPr>
            <a:xfrm>
              <a:off x="6475810" y="2237764"/>
              <a:ext cx="1677590" cy="4684"/>
            </a:xfrm>
            <a:custGeom>
              <a:avLst/>
              <a:gdLst>
                <a:gd name="connsiteX0" fmla="*/ 0 w 3971925"/>
                <a:gd name="connsiteY0" fmla="*/ 0 h 9525"/>
                <a:gd name="connsiteX1" fmla="*/ 3971925 w 3971925"/>
                <a:gd name="connsiteY1" fmla="*/ 9525 h 9525"/>
              </a:gdLst>
              <a:ahLst/>
              <a:cxnLst>
                <a:cxn ang="0">
                  <a:pos x="connsiteX0" y="connsiteY0"/>
                </a:cxn>
                <a:cxn ang="0">
                  <a:pos x="connsiteX1" y="connsiteY1"/>
                </a:cxn>
              </a:cxnLst>
              <a:rect l="l" t="t" r="r" b="b"/>
              <a:pathLst>
                <a:path w="3971925" h="9525">
                  <a:moveTo>
                    <a:pt x="0" y="0"/>
                  </a:moveTo>
                  <a:lnTo>
                    <a:pt x="3971925" y="9525"/>
                  </a:lnTo>
                </a:path>
              </a:pathLst>
            </a:custGeom>
            <a:noFill/>
            <a:ln w="22225">
              <a:solidFill>
                <a:schemeClr val="tx2"/>
              </a:solidFill>
            </a:ln>
            <a:effectLst/>
          </p:spPr>
          <p:txBody>
            <a:bodyPr lIns="91272" tIns="45634" rIns="91272" bIns="45634" anchor="ctr" anchorCtr="1"/>
            <a:lstStyle/>
            <a:p>
              <a:pPr marL="61890" indent="-61890" algn="ctr" eaLnBrk="0" hangingPunct="0">
                <a:lnSpc>
                  <a:spcPct val="85000"/>
                </a:lnSpc>
                <a:spcBef>
                  <a:spcPts val="1200"/>
                </a:spcBef>
                <a:defRPr/>
              </a:pPr>
              <a:endParaRPr lang="en-US" sz="1500" kern="0" dirty="0">
                <a:ea typeface="MS PGothic" pitchFamily="34" charset="-128"/>
              </a:endParaRPr>
            </a:p>
          </p:txBody>
        </p:sp>
      </p:grpSp>
      <p:grpSp>
        <p:nvGrpSpPr>
          <p:cNvPr id="106" name="Group 191"/>
          <p:cNvGrpSpPr/>
          <p:nvPr/>
        </p:nvGrpSpPr>
        <p:grpSpPr>
          <a:xfrm>
            <a:off x="2239424" y="3175410"/>
            <a:ext cx="527529" cy="600945"/>
            <a:chOff x="685800" y="1945305"/>
            <a:chExt cx="1761961" cy="1964155"/>
          </a:xfrm>
        </p:grpSpPr>
        <p:pic>
          <p:nvPicPr>
            <p:cNvPr id="107" name="Picture 1" descr="C:\Documents and Settings\Cecile\My Documents\A_STRA_OPEN\Intel - 10 - SMB vPro\Assets\antithft_rgb.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85800" y="1945305"/>
              <a:ext cx="1761961" cy="1493220"/>
            </a:xfrm>
            <a:prstGeom prst="rect">
              <a:avLst/>
            </a:prstGeom>
            <a:noFill/>
            <a:ln w="9525">
              <a:noFill/>
              <a:miter lim="800000"/>
              <a:headEnd/>
              <a:tailEnd/>
            </a:ln>
          </p:spPr>
        </p:pic>
        <p:pic>
          <p:nvPicPr>
            <p:cNvPr id="108" name="Picture 1" descr="C:\Documents and Settings\Cecile\My Documents\A_STRA_OPEN\Intel - 10 - SMB vPro\Assets\antithft_rgb.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85800" y="3438525"/>
              <a:ext cx="1761961" cy="470935"/>
            </a:xfrm>
            <a:prstGeom prst="rect">
              <a:avLst/>
            </a:prstGeom>
            <a:noFill/>
            <a:ln w="9525">
              <a:noFill/>
              <a:miter lim="800000"/>
              <a:headEnd/>
              <a:tailEnd/>
            </a:ln>
          </p:spPr>
        </p:pic>
      </p:grpSp>
      <p:pic>
        <p:nvPicPr>
          <p:cNvPr id="109" name="Picture 50" descr="IT.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bwMode="auto">
          <a:xfrm>
            <a:off x="653144" y="1549299"/>
            <a:ext cx="1484889" cy="1012829"/>
          </a:xfrm>
          <a:prstGeom prst="rect">
            <a:avLst/>
          </a:prstGeom>
          <a:noFill/>
          <a:ln w="9525">
            <a:noFill/>
            <a:miter lim="800000"/>
            <a:headEnd/>
            <a:tailEnd/>
          </a:ln>
          <a:effectLst/>
        </p:spPr>
      </p:pic>
      <p:pic>
        <p:nvPicPr>
          <p:cNvPr id="110" name="Picture 3" descr="D:\Documents\Studios\20110409\poison_pill.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rot="1318479">
            <a:off x="2282471" y="1359929"/>
            <a:ext cx="228820" cy="58485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1" name="Picture 110" descr="unlocked.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flipH="1">
            <a:off x="6170781" y="1811615"/>
            <a:ext cx="483199" cy="530351"/>
          </a:xfrm>
          <a:prstGeom prst="rect">
            <a:avLst/>
          </a:prstGeom>
          <a:effectLst>
            <a:outerShdw blurRad="50800" dist="38100" dir="5400000" algn="t" rotWithShape="0">
              <a:prstClr val="black">
                <a:alpha val="40000"/>
              </a:prstClr>
            </a:outerShdw>
          </a:effectLst>
        </p:spPr>
      </p:pic>
      <p:grpSp>
        <p:nvGrpSpPr>
          <p:cNvPr id="113" name="Group 112"/>
          <p:cNvGrpSpPr/>
          <p:nvPr/>
        </p:nvGrpSpPr>
        <p:grpSpPr>
          <a:xfrm>
            <a:off x="3" y="5572125"/>
            <a:ext cx="8791956" cy="676275"/>
            <a:chOff x="0" y="5572124"/>
            <a:chExt cx="8791956" cy="676275"/>
          </a:xfrm>
        </p:grpSpPr>
        <p:sp>
          <p:nvSpPr>
            <p:cNvPr id="114" name="Rectangle 16"/>
            <p:cNvSpPr/>
            <p:nvPr/>
          </p:nvSpPr>
          <p:spPr>
            <a:xfrm>
              <a:off x="0" y="5572124"/>
              <a:ext cx="8791956" cy="676275"/>
            </a:xfrm>
            <a:custGeom>
              <a:avLst/>
              <a:gdLst/>
              <a:ahLst/>
              <a:cxnLst/>
              <a:rect l="l" t="t" r="r" b="b"/>
              <a:pathLst>
                <a:path w="8791956" h="676275">
                  <a:moveTo>
                    <a:pt x="1" y="0"/>
                  </a:moveTo>
                  <a:lnTo>
                    <a:pt x="352425" y="0"/>
                  </a:lnTo>
                  <a:lnTo>
                    <a:pt x="742951" y="0"/>
                  </a:lnTo>
                  <a:lnTo>
                    <a:pt x="8334375" y="0"/>
                  </a:lnTo>
                  <a:lnTo>
                    <a:pt x="8334375" y="205353"/>
                  </a:lnTo>
                  <a:lnTo>
                    <a:pt x="8791956" y="205353"/>
                  </a:lnTo>
                  <a:lnTo>
                    <a:pt x="8791956" y="676275"/>
                  </a:lnTo>
                  <a:lnTo>
                    <a:pt x="0" y="676275"/>
                  </a:lnTo>
                  <a:lnTo>
                    <a:pt x="0" y="205353"/>
                  </a:lnTo>
                  <a:lnTo>
                    <a:pt x="1" y="205353"/>
                  </a:lnTo>
                  <a:close/>
                </a:path>
              </a:pathLst>
            </a:custGeom>
            <a:gradFill flip="none" rotWithShape="1">
              <a:gsLst>
                <a:gs pos="5000">
                  <a:schemeClr val="accent1"/>
                </a:gs>
                <a:gs pos="95000">
                  <a:schemeClr val="accent2"/>
                </a:gs>
              </a:gsLst>
              <a:lin ang="13500000" scaled="1"/>
              <a:tileRect/>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457200" tIns="91440" rIns="182880" bIns="91440" rtlCol="0" anchor="ctr" anchorCtr="0">
              <a:noAutofit/>
            </a:bodyPr>
            <a:lstStyle/>
            <a:p>
              <a:r>
                <a:rPr lang="en-US" sz="1600" b="1" dirty="0">
                  <a:solidFill>
                    <a:srgbClr val="FFFFFF"/>
                  </a:solidFill>
                </a:rPr>
                <a:t>Hardware-based Security to Help Protect Your PC and Data</a:t>
              </a:r>
              <a:br>
                <a:rPr lang="en-US" sz="1600" b="1" dirty="0">
                  <a:solidFill>
                    <a:srgbClr val="FFFFFF"/>
                  </a:solidFill>
                </a:rPr>
              </a:br>
              <a:r>
                <a:rPr lang="en-US" sz="1600" b="1" dirty="0">
                  <a:solidFill>
                    <a:srgbClr val="FFFFFF"/>
                  </a:solidFill>
                </a:rPr>
                <a:t>When it is Lost or Stolen</a:t>
              </a:r>
            </a:p>
          </p:txBody>
        </p:sp>
        <p:pic>
          <p:nvPicPr>
            <p:cNvPr id="115" name="Picture 3"/>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733018" y="5776070"/>
              <a:ext cx="58938" cy="472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8" name="Rounded Rectangle 57"/>
          <p:cNvSpPr/>
          <p:nvPr/>
        </p:nvSpPr>
        <p:spPr>
          <a:xfrm>
            <a:off x="4572006" y="3681368"/>
            <a:ext cx="3918854" cy="1556834"/>
          </a:xfrm>
          <a:prstGeom prst="roundRect">
            <a:avLst>
              <a:gd name="adj" fmla="val 6120"/>
            </a:avLst>
          </a:prstGeom>
          <a:ln/>
          <a:effectLst>
            <a:outerShdw blurRad="1905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91408" tIns="91408" rIns="91408" bIns="91408" rtlCol="0" anchor="ctr" anchorCtr="0"/>
          <a:lstStyle/>
          <a:p>
            <a:pPr marL="171393" indent="-171393" fontAlgn="base">
              <a:spcBef>
                <a:spcPts val="300"/>
              </a:spcBef>
              <a:spcAft>
                <a:spcPct val="0"/>
              </a:spcAft>
              <a:buFont typeface="Arial" pitchFamily="34" charset="0"/>
              <a:buChar char="•"/>
            </a:pPr>
            <a:r>
              <a:rPr lang="en-US" sz="1500" dirty="0">
                <a:solidFill>
                  <a:schemeClr val="tx1"/>
                </a:solidFill>
              </a:rPr>
              <a:t>Enhanced Pre-Boot Authentication</a:t>
            </a:r>
          </a:p>
          <a:p>
            <a:pPr marL="171393" indent="-171393" fontAlgn="base">
              <a:spcBef>
                <a:spcPts val="300"/>
              </a:spcBef>
              <a:spcAft>
                <a:spcPct val="0"/>
              </a:spcAft>
              <a:buFont typeface="Arial" pitchFamily="34" charset="0"/>
              <a:buChar char="•"/>
            </a:pPr>
            <a:r>
              <a:rPr lang="en-US" sz="1500" dirty="0">
                <a:solidFill>
                  <a:schemeClr val="tx1"/>
                </a:solidFill>
              </a:rPr>
              <a:t>Improved BIOS Reference Code</a:t>
            </a:r>
          </a:p>
          <a:p>
            <a:pPr marL="171393" indent="-171393" fontAlgn="base">
              <a:spcBef>
                <a:spcPts val="300"/>
              </a:spcBef>
              <a:spcAft>
                <a:spcPct val="0"/>
              </a:spcAft>
              <a:buFont typeface="Arial" pitchFamily="34" charset="0"/>
              <a:buChar char="•"/>
            </a:pPr>
            <a:r>
              <a:rPr lang="en-US" sz="1500" dirty="0">
                <a:solidFill>
                  <a:schemeClr val="tx1"/>
                </a:solidFill>
              </a:rPr>
              <a:t>Support for Intel</a:t>
            </a:r>
            <a:r>
              <a:rPr lang="en-US" sz="1500" baseline="30000" dirty="0">
                <a:solidFill>
                  <a:schemeClr val="tx1"/>
                </a:solidFill>
              </a:rPr>
              <a:t>®</a:t>
            </a:r>
            <a:r>
              <a:rPr lang="en-US" sz="1500" dirty="0">
                <a:solidFill>
                  <a:schemeClr val="tx1"/>
                </a:solidFill>
              </a:rPr>
              <a:t> ME 8.0, ICLS 2.0</a:t>
            </a:r>
          </a:p>
          <a:p>
            <a:pPr marL="171393" indent="-171393" fontAlgn="base">
              <a:spcBef>
                <a:spcPts val="300"/>
              </a:spcBef>
              <a:spcAft>
                <a:spcPct val="0"/>
              </a:spcAft>
              <a:buFont typeface="Arial" pitchFamily="34" charset="0"/>
              <a:buChar char="•"/>
            </a:pPr>
            <a:r>
              <a:rPr lang="en-US" sz="1500" dirty="0">
                <a:solidFill>
                  <a:schemeClr val="tx1"/>
                </a:solidFill>
              </a:rPr>
              <a:t>Support for additional 3G NICs</a:t>
            </a:r>
          </a:p>
          <a:p>
            <a:pPr marL="171393" indent="-171393" fontAlgn="base">
              <a:spcBef>
                <a:spcPts val="300"/>
              </a:spcBef>
              <a:spcAft>
                <a:spcPct val="0"/>
              </a:spcAft>
              <a:buFont typeface="Arial" pitchFamily="34" charset="0"/>
              <a:buChar char="•"/>
            </a:pPr>
            <a:r>
              <a:rPr lang="en-US" sz="1500" dirty="0">
                <a:solidFill>
                  <a:schemeClr val="tx1"/>
                </a:solidFill>
              </a:rPr>
              <a:t>Automated Test Tool</a:t>
            </a:r>
          </a:p>
        </p:txBody>
      </p:sp>
      <p:pic>
        <p:nvPicPr>
          <p:cNvPr id="57" name="Picture 5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845090" y="1917771"/>
            <a:ext cx="599071" cy="469671"/>
          </a:xfrm>
          <a:prstGeom prst="rect">
            <a:avLst/>
          </a:prstGeom>
          <a:noFill/>
          <a:ln>
            <a:noFill/>
          </a:ln>
        </p:spPr>
      </p:pic>
      <p:sp>
        <p:nvSpPr>
          <p:cNvPr id="60" name="Oval 59"/>
          <p:cNvSpPr>
            <a:spLocks noChangeArrowheads="1"/>
          </p:cNvSpPr>
          <p:nvPr/>
        </p:nvSpPr>
        <p:spPr bwMode="auto">
          <a:xfrm>
            <a:off x="6217370" y="2510176"/>
            <a:ext cx="370771" cy="354095"/>
          </a:xfrm>
          <a:prstGeom prst="ellipse">
            <a:avLst/>
          </a:prstGeom>
          <a:gradFill>
            <a:gsLst>
              <a:gs pos="5000">
                <a:schemeClr val="accent1"/>
              </a:gs>
              <a:gs pos="95000">
                <a:schemeClr val="accent2"/>
              </a:gs>
            </a:gsLst>
            <a:lin ang="5400000" scaled="0"/>
          </a:gradFill>
          <a:ln w="15875" cap="flat" cmpd="sng" algn="ctr">
            <a:noFill/>
            <a:prstDash val="solid"/>
          </a:ln>
          <a:effectLst/>
          <a:scene3d>
            <a:camera prst="orthographicFront">
              <a:rot lat="0" lon="0" rev="0"/>
            </a:camera>
            <a:lightRig rig="contrasting" dir="t"/>
          </a:scene3d>
          <a:sp3d prstMaterial="powder"/>
        </p:spPr>
        <p:txBody>
          <a:bodyPr vert="horz" lIns="91408" tIns="45703" rIns="91408" bIns="45703" anchor="ctr"/>
          <a:lstStyle/>
          <a:p>
            <a:pPr indent="-61890" algn="ctr"/>
            <a:r>
              <a:rPr lang="en-US" altLang="ja-JP" sz="1500" dirty="0">
                <a:solidFill>
                  <a:srgbClr val="FFFFFF"/>
                </a:solidFill>
              </a:rPr>
              <a:t>3</a:t>
            </a:r>
          </a:p>
        </p:txBody>
      </p:sp>
      <p:sp>
        <p:nvSpPr>
          <p:cNvPr id="72" name="Slide Number Placeholder 1"/>
          <p:cNvSpPr>
            <a:spLocks noGrp="1"/>
          </p:cNvSpPr>
          <p:nvPr>
            <p:ph type="sldNum" sz="quarter" idx="12"/>
          </p:nvPr>
        </p:nvSpPr>
        <p:spPr>
          <a:xfrm>
            <a:off x="-3454" y="6592384"/>
            <a:ext cx="2901776" cy="265622"/>
          </a:xfrm>
        </p:spPr>
        <p:txBody>
          <a:bodyPr/>
          <a:lstStyle/>
          <a:p>
            <a:pPr algn="l"/>
            <a:fld id="{FD44707B-D922-47D5-BD24-D96E91B70543}" type="slidenum">
              <a:rPr lang="en-US" sz="900">
                <a:solidFill>
                  <a:prstClr val="white"/>
                </a:solidFill>
              </a:rPr>
              <a:pPr algn="l"/>
              <a:t>82</a:t>
            </a:fld>
            <a:r>
              <a:rPr lang="en-US" sz="900" dirty="0"/>
              <a:t>	</a:t>
            </a:r>
          </a:p>
        </p:txBody>
      </p:sp>
      <p:pic>
        <p:nvPicPr>
          <p:cNvPr id="59" name="Picture 58"/>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232164" y="6399609"/>
            <a:ext cx="557893" cy="439341"/>
          </a:xfrm>
          <a:prstGeom prst="rect">
            <a:avLst/>
          </a:prstGeom>
        </p:spPr>
      </p:pic>
      <p:pic>
        <p:nvPicPr>
          <p:cNvPr id="78" name="Picture 77"/>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81" name="Picture 80"/>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532710" y="237756"/>
            <a:ext cx="428986" cy="981239"/>
          </a:xfrm>
          <a:prstGeom prst="rect">
            <a:avLst/>
          </a:prstGeom>
        </p:spPr>
      </p:pic>
      <p:pic>
        <p:nvPicPr>
          <p:cNvPr id="86" name="Picture 2" descr="C:\Users\mainscow\Desktop\HP Logos\HP_S_1C_PMS_2925.jpg"/>
          <p:cNvPicPr>
            <a:picLocks noChangeAspect="1" noChangeArrowheads="1"/>
          </p:cNvPicPr>
          <p:nvPr/>
        </p:nvPicPr>
        <p:blipFill>
          <a:blip r:embed="rId17"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sp>
        <p:nvSpPr>
          <p:cNvPr id="88" name="TextBox 87"/>
          <p:cNvSpPr txBox="1"/>
          <p:nvPr/>
        </p:nvSpPr>
        <p:spPr>
          <a:xfrm>
            <a:off x="342559" y="6431391"/>
            <a:ext cx="2587751" cy="380037"/>
          </a:xfrm>
          <a:prstGeom prst="rect">
            <a:avLst/>
          </a:prstGeom>
          <a:solidFill>
            <a:srgbClr val="0860A8">
              <a:lumMod val="75000"/>
            </a:srgbClr>
          </a:solidFill>
        </p:spPr>
        <p:txBody>
          <a:bodyPr wrap="square" lIns="45687" tIns="45687" rIns="45687" bIns="45687" rtlCol="0">
            <a:spAutoFit/>
          </a:bodyPr>
          <a:lstStyle/>
          <a:p>
            <a:pPr marL="0" marR="0" lvl="0" indent="0" algn="ctr" defTabSz="913796" eaLnBrk="1" fontAlgn="auto" latinLnBrk="0" hangingPunct="1">
              <a:lnSpc>
                <a:spcPct val="11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Neo Sans Intel" pitchFamily="34" charset="0"/>
                <a:cs typeface="Verdana"/>
              </a:rPr>
              <a:t>Data Protection</a:t>
            </a:r>
          </a:p>
        </p:txBody>
      </p:sp>
    </p:spTree>
    <p:extLst>
      <p:ext uri="{BB962C8B-B14F-4D97-AF65-F5344CB8AC3E}">
        <p14:creationId xmlns:p14="http://schemas.microsoft.com/office/powerpoint/2010/main" val="265821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7" name="Rectangle 5"/>
          <p:cNvSpPr>
            <a:spLocks noGrp="1" noChangeArrowheads="1"/>
          </p:cNvSpPr>
          <p:nvPr>
            <p:ph type="title"/>
          </p:nvPr>
        </p:nvSpPr>
        <p:spPr>
          <a:xfrm>
            <a:off x="653142" y="342902"/>
            <a:ext cx="8035370" cy="685800"/>
          </a:xfrm>
        </p:spPr>
        <p:txBody>
          <a:bodyPr>
            <a:noAutofit/>
          </a:bodyPr>
          <a:lstStyle/>
          <a:p>
            <a:r>
              <a:rPr lang="en-US" altLang="zh-CN" sz="2900" dirty="0"/>
              <a:t>Intel</a:t>
            </a:r>
            <a:r>
              <a:rPr lang="en-US" altLang="zh-CN" sz="2900" baseline="30000" dirty="0"/>
              <a:t>®</a:t>
            </a:r>
            <a:r>
              <a:rPr lang="en-US" altLang="zh-CN" sz="2900" dirty="0"/>
              <a:t> Advanced Encryption Standard </a:t>
            </a:r>
            <a:br>
              <a:rPr lang="en-US" altLang="zh-CN" sz="2900" dirty="0"/>
            </a:br>
            <a:r>
              <a:rPr lang="en-US" altLang="zh-CN" sz="2900" dirty="0"/>
              <a:t>New Instructions</a:t>
            </a:r>
          </a:p>
        </p:txBody>
      </p:sp>
      <p:sp>
        <p:nvSpPr>
          <p:cNvPr id="37" name="Rounded Rectangle 36"/>
          <p:cNvSpPr/>
          <p:nvPr/>
        </p:nvSpPr>
        <p:spPr>
          <a:xfrm>
            <a:off x="612982" y="1916802"/>
            <a:ext cx="8061134" cy="2146299"/>
          </a:xfrm>
          <a:prstGeom prst="roundRect">
            <a:avLst>
              <a:gd name="adj" fmla="val 3577"/>
            </a:avLst>
          </a:prstGeom>
          <a:ln/>
          <a:effectLst>
            <a:outerShdw blurRad="1905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91421" tIns="45710" rIns="91421" bIns="45710" rtlCol="0" anchor="ctr"/>
          <a:lstStyle/>
          <a:p>
            <a:pPr marL="1371317" defTabSz="914211" fontAlgn="base">
              <a:spcBef>
                <a:spcPts val="300"/>
              </a:spcBef>
              <a:spcAft>
                <a:spcPct val="0"/>
              </a:spcAft>
            </a:pPr>
            <a:endParaRPr lang="en-US" sz="1500" dirty="0">
              <a:solidFill>
                <a:srgbClr val="484A4C"/>
              </a:solidFill>
            </a:endParaRPr>
          </a:p>
        </p:txBody>
      </p:sp>
      <p:sp>
        <p:nvSpPr>
          <p:cNvPr id="45" name="Up Arrow 29"/>
          <p:cNvSpPr>
            <a:spLocks noChangeArrowheads="1"/>
          </p:cNvSpPr>
          <p:nvPr/>
        </p:nvSpPr>
        <p:spPr bwMode="auto">
          <a:xfrm>
            <a:off x="936832" y="1974457"/>
            <a:ext cx="2670176" cy="348875"/>
          </a:xfrm>
          <a:prstGeom prst="rect">
            <a:avLst/>
          </a:prstGeom>
          <a:noFill/>
          <a:ln w="25400" cap="flat" cmpd="sng" algn="ctr">
            <a:noFill/>
            <a:prstDash val="solid"/>
          </a:ln>
          <a:effectLst>
            <a:outerShdw blurRad="254000" sx="104000" sy="104000" algn="ctr" rotWithShape="0">
              <a:srgbClr val="2EA5D5">
                <a:alpha val="40000"/>
              </a:srgbClr>
            </a:outerShdw>
          </a:effectLst>
          <a:scene3d>
            <a:camera prst="orthographicFront">
              <a:rot lat="0" lon="0" rev="0"/>
            </a:camera>
            <a:lightRig rig="contrasting" dir="t"/>
          </a:scene3d>
          <a:sp3d prstMaterial="powder"/>
        </p:spPr>
        <p:txBody>
          <a:bodyPr wrap="square" lIns="91421" tIns="45710" rIns="91421" bIns="45710" rtlCol="0" anchor="t" anchorCtr="0">
            <a:spAutoFit/>
          </a:bodyPr>
          <a:lstStyle/>
          <a:p>
            <a:pPr algn="ctr" defTabSz="914211" fontAlgn="base">
              <a:spcBef>
                <a:spcPts val="599"/>
              </a:spcBef>
              <a:spcAft>
                <a:spcPct val="0"/>
              </a:spcAft>
              <a:defRPr/>
            </a:pPr>
            <a:r>
              <a:rPr lang="en-US" altLang="zh-CN" sz="1600" b="1" kern="0" dirty="0">
                <a:solidFill>
                  <a:srgbClr val="061922"/>
                </a:solidFill>
                <a:cs typeface="Arial" charset="0"/>
              </a:rPr>
              <a:t>Intel</a:t>
            </a:r>
            <a:r>
              <a:rPr lang="en-US" altLang="zh-CN" sz="1600" b="1" kern="0" baseline="30000" dirty="0">
                <a:solidFill>
                  <a:srgbClr val="061922"/>
                </a:solidFill>
                <a:cs typeface="Arial" charset="0"/>
              </a:rPr>
              <a:t>®</a:t>
            </a:r>
            <a:r>
              <a:rPr lang="en-US" altLang="zh-CN" sz="1600" b="1" kern="0" dirty="0">
                <a:solidFill>
                  <a:srgbClr val="061922"/>
                </a:solidFill>
                <a:cs typeface="Arial" charset="0"/>
              </a:rPr>
              <a:t> AES-NI…</a:t>
            </a:r>
            <a:endParaRPr lang="en-US" altLang="zh-CN" sz="1500" kern="0" dirty="0">
              <a:solidFill>
                <a:srgbClr val="061922"/>
              </a:solidFill>
              <a:cs typeface="Arial" charset="0"/>
            </a:endParaRPr>
          </a:p>
        </p:txBody>
      </p:sp>
      <p:pic>
        <p:nvPicPr>
          <p:cNvPr id="51" name="Picture 134" descr="chipset.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06714" y="2576506"/>
            <a:ext cx="1930400" cy="1157057"/>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55" name="Right Arrow 54"/>
          <p:cNvSpPr/>
          <p:nvPr/>
        </p:nvSpPr>
        <p:spPr>
          <a:xfrm>
            <a:off x="3672228" y="2684210"/>
            <a:ext cx="683729" cy="586076"/>
          </a:xfrm>
          <a:prstGeom prst="rightArrow">
            <a:avLst/>
          </a:prstGeom>
          <a:gradFill>
            <a:gsLst>
              <a:gs pos="5000">
                <a:schemeClr val="accent1"/>
              </a:gs>
              <a:gs pos="95000">
                <a:schemeClr val="accent2"/>
              </a:gs>
            </a:gsLst>
            <a:lin ang="5400000" scaled="0"/>
          </a:gradFill>
          <a:ln w="15875" cap="flat" cmpd="sng" algn="ctr">
            <a:noFill/>
            <a:prstDash val="solid"/>
          </a:ln>
          <a:effectLst/>
          <a:scene3d>
            <a:camera prst="orthographicFront">
              <a:rot lat="0" lon="0" rev="0"/>
            </a:camera>
            <a:lightRig rig="contrasting" dir="t"/>
          </a:scene3d>
          <a:sp3d prstMaterial="powder"/>
        </p:spPr>
        <p:txBody>
          <a:bodyPr vert="vert" lIns="91421" tIns="45710" rIns="91421" bIns="91421" anchor="ctr"/>
          <a:lstStyle/>
          <a:p>
            <a:pPr indent="-61899" defTabSz="914211" fontAlgn="base">
              <a:lnSpc>
                <a:spcPct val="80000"/>
              </a:lnSpc>
              <a:spcBef>
                <a:spcPct val="0"/>
              </a:spcBef>
              <a:spcAft>
                <a:spcPts val="599"/>
              </a:spcAft>
            </a:pPr>
            <a:endParaRPr lang="en-US" sz="1500" b="1" dirty="0">
              <a:solidFill>
                <a:srgbClr val="FFFFFF"/>
              </a:solidFill>
              <a:cs typeface="Arial" charset="0"/>
            </a:endParaRPr>
          </a:p>
        </p:txBody>
      </p:sp>
      <p:sp>
        <p:nvSpPr>
          <p:cNvPr id="57" name="Rectangle 56"/>
          <p:cNvSpPr/>
          <p:nvPr/>
        </p:nvSpPr>
        <p:spPr>
          <a:xfrm>
            <a:off x="4572000" y="1974457"/>
            <a:ext cx="3955311" cy="320165"/>
          </a:xfrm>
          <a:prstGeom prst="rect">
            <a:avLst/>
          </a:prstGeom>
          <a:noFill/>
          <a:ln w="19050" algn="ctr">
            <a:noFill/>
            <a:round/>
            <a:headEnd/>
            <a:tailEnd/>
          </a:ln>
          <a:effectLst/>
          <a:scene3d>
            <a:camera prst="orthographicFront">
              <a:rot lat="0" lon="0" rev="0"/>
            </a:camera>
            <a:lightRig rig="contrasting" dir="t">
              <a:rot lat="0" lon="0" rev="1500000"/>
            </a:lightRig>
          </a:scene3d>
          <a:sp3d prstMaterial="metal">
            <a:bevelT w="88900" h="88900"/>
          </a:sp3d>
        </p:spPr>
        <p:txBody>
          <a:bodyPr lIns="91421" tIns="45710" rIns="91421" bIns="45710" anchor="ctr"/>
          <a:lstStyle/>
          <a:p>
            <a:pPr algn="ctr" defTabSz="914211" fontAlgn="base">
              <a:spcBef>
                <a:spcPct val="0"/>
              </a:spcBef>
              <a:spcAft>
                <a:spcPct val="0"/>
              </a:spcAft>
              <a:defRPr/>
            </a:pPr>
            <a:r>
              <a:rPr lang="en-US" altLang="ja-JP" sz="1600" b="1" kern="0" dirty="0">
                <a:solidFill>
                  <a:srgbClr val="061922"/>
                </a:solidFill>
                <a:cs typeface="Arial" charset="0"/>
              </a:rPr>
              <a:t>…Helps Speed Data Protection</a:t>
            </a:r>
          </a:p>
        </p:txBody>
      </p:sp>
      <p:sp>
        <p:nvSpPr>
          <p:cNvPr id="60" name="TextBox 16"/>
          <p:cNvSpPr txBox="1">
            <a:spLocks noChangeArrowheads="1"/>
          </p:cNvSpPr>
          <p:nvPr/>
        </p:nvSpPr>
        <p:spPr bwMode="auto">
          <a:xfrm>
            <a:off x="4572000" y="3607798"/>
            <a:ext cx="1216026" cy="369890"/>
          </a:xfrm>
          <a:prstGeom prst="rect">
            <a:avLst/>
          </a:prstGeom>
          <a:noFill/>
          <a:ln w="9525">
            <a:noFill/>
            <a:miter lim="800000"/>
            <a:headEnd/>
            <a:tailEnd/>
          </a:ln>
        </p:spPr>
        <p:txBody>
          <a:bodyPr lIns="91421" tIns="45710" rIns="91421" bIns="45710"/>
          <a:lstStyle/>
          <a:p>
            <a:pPr algn="ctr" defTabSz="914211">
              <a:lnSpc>
                <a:spcPct val="75000"/>
              </a:lnSpc>
              <a:spcBef>
                <a:spcPct val="0"/>
              </a:spcBef>
              <a:defRPr/>
            </a:pPr>
            <a:r>
              <a:rPr lang="en-US" sz="1300" kern="0" dirty="0">
                <a:solidFill>
                  <a:srgbClr val="061922"/>
                </a:solidFill>
                <a:cs typeface="Arial" pitchFamily="34" charset="0"/>
              </a:rPr>
              <a:t>Whole-disk Encryption</a:t>
            </a:r>
          </a:p>
        </p:txBody>
      </p:sp>
      <p:sp>
        <p:nvSpPr>
          <p:cNvPr id="61" name="TextBox 27"/>
          <p:cNvSpPr txBox="1">
            <a:spLocks noChangeArrowheads="1"/>
          </p:cNvSpPr>
          <p:nvPr/>
        </p:nvSpPr>
        <p:spPr bwMode="auto">
          <a:xfrm>
            <a:off x="5941643" y="3607798"/>
            <a:ext cx="1216026" cy="369890"/>
          </a:xfrm>
          <a:prstGeom prst="rect">
            <a:avLst/>
          </a:prstGeom>
          <a:noFill/>
          <a:ln w="9525">
            <a:noFill/>
            <a:miter lim="800000"/>
            <a:headEnd/>
            <a:tailEnd/>
          </a:ln>
        </p:spPr>
        <p:txBody>
          <a:bodyPr lIns="91421" tIns="45710" rIns="91421" bIns="45710"/>
          <a:lstStyle/>
          <a:p>
            <a:pPr algn="ctr" defTabSz="914211">
              <a:lnSpc>
                <a:spcPct val="75000"/>
              </a:lnSpc>
              <a:spcBef>
                <a:spcPct val="0"/>
              </a:spcBef>
              <a:defRPr/>
            </a:pPr>
            <a:r>
              <a:rPr lang="en-US" sz="1300" kern="0" dirty="0">
                <a:solidFill>
                  <a:srgbClr val="061922"/>
                </a:solidFill>
                <a:cs typeface="Arial" pitchFamily="34" charset="0"/>
              </a:rPr>
              <a:t>Internet </a:t>
            </a:r>
            <a:br>
              <a:rPr lang="en-US" sz="1300" kern="0" dirty="0">
                <a:solidFill>
                  <a:srgbClr val="061922"/>
                </a:solidFill>
                <a:cs typeface="Arial" pitchFamily="34" charset="0"/>
              </a:rPr>
            </a:br>
            <a:r>
              <a:rPr lang="en-US" sz="1300" kern="0" dirty="0">
                <a:solidFill>
                  <a:srgbClr val="061922"/>
                </a:solidFill>
                <a:cs typeface="Arial" pitchFamily="34" charset="0"/>
              </a:rPr>
              <a:t>Security</a:t>
            </a:r>
          </a:p>
        </p:txBody>
      </p:sp>
      <p:sp>
        <p:nvSpPr>
          <p:cNvPr id="63" name="TextBox 15"/>
          <p:cNvSpPr txBox="1">
            <a:spLocks noChangeArrowheads="1"/>
          </p:cNvSpPr>
          <p:nvPr/>
        </p:nvSpPr>
        <p:spPr bwMode="auto">
          <a:xfrm>
            <a:off x="7311286" y="3607798"/>
            <a:ext cx="1216026" cy="369890"/>
          </a:xfrm>
          <a:prstGeom prst="rect">
            <a:avLst/>
          </a:prstGeom>
          <a:noFill/>
          <a:ln w="9525">
            <a:noFill/>
            <a:miter lim="800000"/>
            <a:headEnd/>
            <a:tailEnd/>
          </a:ln>
        </p:spPr>
        <p:txBody>
          <a:bodyPr lIns="91421" tIns="45710" rIns="91421" bIns="45710"/>
          <a:lstStyle/>
          <a:p>
            <a:pPr algn="ctr" defTabSz="914211">
              <a:lnSpc>
                <a:spcPct val="75000"/>
              </a:lnSpc>
              <a:spcBef>
                <a:spcPct val="0"/>
              </a:spcBef>
              <a:defRPr/>
            </a:pPr>
            <a:r>
              <a:rPr lang="en-US" sz="1300" kern="0" dirty="0">
                <a:solidFill>
                  <a:srgbClr val="061922"/>
                </a:solidFill>
                <a:cs typeface="Arial" pitchFamily="34" charset="0"/>
              </a:rPr>
              <a:t>File Storage Encryption</a:t>
            </a:r>
          </a:p>
        </p:txBody>
      </p:sp>
      <p:sp>
        <p:nvSpPr>
          <p:cNvPr id="64" name="Up Arrow 29"/>
          <p:cNvSpPr>
            <a:spLocks noChangeArrowheads="1"/>
          </p:cNvSpPr>
          <p:nvPr/>
        </p:nvSpPr>
        <p:spPr bwMode="auto">
          <a:xfrm>
            <a:off x="612982" y="3669911"/>
            <a:ext cx="3317876" cy="553978"/>
          </a:xfrm>
          <a:prstGeom prst="rect">
            <a:avLst/>
          </a:prstGeom>
          <a:noFill/>
          <a:ln w="25400" cap="flat" cmpd="sng" algn="ctr">
            <a:noFill/>
            <a:prstDash val="solid"/>
          </a:ln>
          <a:effectLst>
            <a:outerShdw blurRad="254000" sx="104000" sy="104000" algn="ctr" rotWithShape="0">
              <a:srgbClr val="2EA5D5">
                <a:alpha val="40000"/>
              </a:srgbClr>
            </a:outerShdw>
          </a:effectLst>
          <a:scene3d>
            <a:camera prst="orthographicFront">
              <a:rot lat="0" lon="0" rev="0"/>
            </a:camera>
            <a:lightRig rig="contrasting" dir="t"/>
          </a:scene3d>
          <a:sp3d prstMaterial="powder"/>
        </p:spPr>
        <p:txBody>
          <a:bodyPr wrap="square" lIns="91421" tIns="45710" rIns="91421" bIns="45710" rtlCol="0" anchor="t" anchorCtr="0">
            <a:spAutoFit/>
          </a:bodyPr>
          <a:lstStyle/>
          <a:p>
            <a:pPr algn="ctr" defTabSz="914211" fontAlgn="base">
              <a:spcBef>
                <a:spcPts val="599"/>
              </a:spcBef>
              <a:spcAft>
                <a:spcPct val="0"/>
              </a:spcAft>
              <a:defRPr/>
            </a:pPr>
            <a:r>
              <a:rPr lang="en-US" altLang="zh-CN" sz="1500" kern="0" dirty="0">
                <a:solidFill>
                  <a:srgbClr val="061922"/>
                </a:solidFill>
                <a:cs typeface="Arial" charset="0"/>
              </a:rPr>
              <a:t>Accelerate Encryption Operations</a:t>
            </a:r>
          </a:p>
        </p:txBody>
      </p:sp>
      <p:grpSp>
        <p:nvGrpSpPr>
          <p:cNvPr id="3" name="Group 6"/>
          <p:cNvGrpSpPr/>
          <p:nvPr/>
        </p:nvGrpSpPr>
        <p:grpSpPr>
          <a:xfrm>
            <a:off x="4734364" y="2432434"/>
            <a:ext cx="886586" cy="1057937"/>
            <a:chOff x="4835525" y="1887231"/>
            <a:chExt cx="886585" cy="1057936"/>
          </a:xfrm>
        </p:grpSpPr>
        <p:pic>
          <p:nvPicPr>
            <p:cNvPr id="74" name="Picture 73" descr="backup.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35525" y="1887231"/>
              <a:ext cx="495300" cy="619125"/>
            </a:xfrm>
            <a:prstGeom prst="rect">
              <a:avLst/>
            </a:prstGeom>
            <a:noFill/>
            <a:ln>
              <a:noFill/>
            </a:ln>
          </p:spPr>
        </p:pic>
        <p:pic>
          <p:nvPicPr>
            <p:cNvPr id="78" name="Picture 77" descr="bigstockphoto_Lock_Icon_Blu.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07735" y="2230792"/>
              <a:ext cx="714375" cy="714375"/>
            </a:xfrm>
            <a:prstGeom prst="rect">
              <a:avLst/>
            </a:prstGeom>
            <a:noFill/>
            <a:ln>
              <a:noFill/>
            </a:ln>
          </p:spPr>
        </p:pic>
      </p:grpSp>
      <p:grpSp>
        <p:nvGrpSpPr>
          <p:cNvPr id="5" name="Group 7"/>
          <p:cNvGrpSpPr/>
          <p:nvPr/>
        </p:nvGrpSpPr>
        <p:grpSpPr>
          <a:xfrm>
            <a:off x="7439171" y="2510454"/>
            <a:ext cx="1093541" cy="980466"/>
            <a:chOff x="7597717" y="1965256"/>
            <a:chExt cx="1093542" cy="980465"/>
          </a:xfrm>
        </p:grpSpPr>
        <p:pic>
          <p:nvPicPr>
            <p:cNvPr id="87" name="Picture 15" descr="gearserv.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rot="10800000">
              <a:off x="7597717" y="1965256"/>
              <a:ext cx="653978" cy="625544"/>
            </a:xfrm>
            <a:prstGeom prst="rect">
              <a:avLst/>
            </a:prstGeom>
            <a:noFill/>
            <a:ln>
              <a:noFill/>
            </a:ln>
          </p:spPr>
        </p:pic>
        <p:pic>
          <p:nvPicPr>
            <p:cNvPr id="85" name="Picture 6" descr="C:\Users\Ryan\Documents\Projects\Intel\SMB\decks\lock.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890501" y="2241387"/>
              <a:ext cx="800758" cy="704334"/>
            </a:xfrm>
            <a:prstGeom prst="rect">
              <a:avLst/>
            </a:prstGeom>
            <a:noFill/>
            <a:ln>
              <a:noFill/>
            </a:ln>
          </p:spPr>
        </p:pic>
      </p:grpSp>
      <p:grpSp>
        <p:nvGrpSpPr>
          <p:cNvPr id="6" name="Group 9"/>
          <p:cNvGrpSpPr/>
          <p:nvPr/>
        </p:nvGrpSpPr>
        <p:grpSpPr>
          <a:xfrm>
            <a:off x="6106573" y="2593076"/>
            <a:ext cx="889746" cy="809624"/>
            <a:chOff x="6234954" y="2047875"/>
            <a:chExt cx="889746" cy="809624"/>
          </a:xfrm>
        </p:grpSpPr>
        <p:pic>
          <p:nvPicPr>
            <p:cNvPr id="114" name="Picture 113" descr="globe.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34954" y="2047875"/>
              <a:ext cx="718296" cy="718296"/>
            </a:xfrm>
            <a:prstGeom prst="rect">
              <a:avLst/>
            </a:prstGeom>
            <a:noFill/>
            <a:ln>
              <a:noFill/>
            </a:ln>
          </p:spPr>
        </p:pic>
        <p:pic>
          <p:nvPicPr>
            <p:cNvPr id="116" name="Picture 4" descr="D:\Documents\Studios\20110205\lock.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736687" y="2236957"/>
              <a:ext cx="388013" cy="620542"/>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44" name="Title 1"/>
          <p:cNvSpPr txBox="1">
            <a:spLocks/>
          </p:cNvSpPr>
          <p:nvPr/>
        </p:nvSpPr>
        <p:spPr>
          <a:xfrm>
            <a:off x="653143" y="1033014"/>
            <a:ext cx="7812794" cy="353923"/>
          </a:xfrm>
          <a:prstGeom prst="rect">
            <a:avLst/>
          </a:prstGeom>
        </p:spPr>
        <p:txBody>
          <a:bodyPr vert="horz" wrap="square" lIns="91421" tIns="45710" rIns="91421" bIns="45710" rtlCol="0" anchor="t" anchorCtr="0">
            <a:spAutoFit/>
          </a:bodyPr>
          <a:lstStyle>
            <a:lvl1pPr algn="l" defTabSz="914400" rtl="0" eaLnBrk="1" latinLnBrk="0" hangingPunct="1">
              <a:spcBef>
                <a:spcPct val="0"/>
              </a:spcBef>
              <a:buNone/>
              <a:defRPr sz="2600" b="1" kern="1200">
                <a:solidFill>
                  <a:schemeClr val="accent1"/>
                </a:solidFill>
                <a:latin typeface="+mj-lt"/>
                <a:ea typeface="+mj-ea"/>
                <a:cs typeface="+mj-cs"/>
              </a:defRPr>
            </a:lvl1pPr>
          </a:lstStyle>
          <a:p>
            <a:r>
              <a:rPr lang="en-US" sz="1700" b="0" i="1" dirty="0">
                <a:solidFill>
                  <a:srgbClr val="004280"/>
                </a:solidFill>
              </a:rPr>
              <a:t>Intel</a:t>
            </a:r>
            <a:r>
              <a:rPr lang="en-US" sz="1700" b="0" i="1" baseline="30000" dirty="0">
                <a:solidFill>
                  <a:srgbClr val="004280"/>
                </a:solidFill>
              </a:rPr>
              <a:t>®</a:t>
            </a:r>
            <a:r>
              <a:rPr lang="en-US" sz="1700" b="0" i="1" dirty="0">
                <a:solidFill>
                  <a:srgbClr val="004280"/>
                </a:solidFill>
              </a:rPr>
              <a:t> Core™ </a:t>
            </a:r>
            <a:r>
              <a:rPr lang="en-US" sz="1700" b="0" i="1" dirty="0" err="1">
                <a:solidFill>
                  <a:srgbClr val="004280"/>
                </a:solidFill>
              </a:rPr>
              <a:t>vPro</a:t>
            </a:r>
            <a:r>
              <a:rPr lang="en-US" sz="1700" b="0" i="1" dirty="0">
                <a:solidFill>
                  <a:srgbClr val="004280"/>
                </a:solidFill>
              </a:rPr>
              <a:t>™ processors</a:t>
            </a:r>
            <a:endParaRPr lang="en-US" sz="1700" b="0" i="1" baseline="30000" dirty="0">
              <a:solidFill>
                <a:srgbClr val="004280"/>
              </a:solidFill>
            </a:endParaRPr>
          </a:p>
        </p:txBody>
      </p:sp>
      <p:pic>
        <p:nvPicPr>
          <p:cNvPr id="48" name="Picture 45" descr="filestorage.png"/>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bwMode="auto">
          <a:xfrm>
            <a:off x="1729247" y="2414518"/>
            <a:ext cx="983991" cy="664334"/>
          </a:xfrm>
          <a:prstGeom prst="rect">
            <a:avLst/>
          </a:prstGeom>
          <a:noFill/>
          <a:ln>
            <a:noFill/>
          </a:ln>
          <a:effectLst>
            <a:outerShdw blurRad="63500" sx="102000" sy="102000" algn="ctr" rotWithShape="0">
              <a:prstClr val="black">
                <a:alpha val="40000"/>
              </a:prstClr>
            </a:outerShdw>
          </a:effectLst>
        </p:spPr>
      </p:pic>
      <p:pic>
        <p:nvPicPr>
          <p:cNvPr id="49" name="Picture 4" descr="D:\Documents\Studios\20110205\lock.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014218" y="2578285"/>
            <a:ext cx="394227" cy="63047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6" name="Rounded Rectangle 35"/>
          <p:cNvSpPr/>
          <p:nvPr/>
        </p:nvSpPr>
        <p:spPr>
          <a:xfrm>
            <a:off x="644479" y="4192107"/>
            <a:ext cx="4849467" cy="1980093"/>
          </a:xfrm>
          <a:prstGeom prst="roundRect">
            <a:avLst>
              <a:gd name="adj" fmla="val 4428"/>
            </a:avLst>
          </a:prstGeom>
          <a:ln/>
          <a:effectLst>
            <a:outerShdw blurRad="1905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91421" tIns="45710" rIns="91421" bIns="45710" rtlCol="0" anchor="ctr"/>
          <a:lstStyle/>
          <a:p>
            <a:pPr marL="1371317" defTabSz="914211" fontAlgn="base">
              <a:spcBef>
                <a:spcPts val="300"/>
              </a:spcBef>
              <a:spcAft>
                <a:spcPct val="0"/>
              </a:spcAft>
            </a:pPr>
            <a:endParaRPr lang="en-US" sz="1500" dirty="0">
              <a:solidFill>
                <a:srgbClr val="484A4C"/>
              </a:solidFill>
            </a:endParaRPr>
          </a:p>
        </p:txBody>
      </p:sp>
      <p:graphicFrame>
        <p:nvGraphicFramePr>
          <p:cNvPr id="96" name="Chart 139"/>
          <p:cNvGraphicFramePr>
            <a:graphicFrameLocks/>
          </p:cNvGraphicFramePr>
          <p:nvPr>
            <p:extLst>
              <p:ext uri="{D42A27DB-BD31-4B8C-83A1-F6EECF244321}">
                <p14:modId xmlns:p14="http://schemas.microsoft.com/office/powerpoint/2010/main" val="725130811"/>
              </p:ext>
            </p:extLst>
          </p:nvPr>
        </p:nvGraphicFramePr>
        <p:xfrm>
          <a:off x="2552653" y="4202351"/>
          <a:ext cx="2806700" cy="1933577"/>
        </p:xfrm>
        <a:graphic>
          <a:graphicData uri="http://schemas.openxmlformats.org/drawingml/2006/chart">
            <c:chart xmlns:c="http://schemas.openxmlformats.org/drawingml/2006/chart" xmlns:r="http://schemas.openxmlformats.org/officeDocument/2006/relationships" r:id="rId12"/>
          </a:graphicData>
        </a:graphic>
      </p:graphicFrame>
      <p:pic>
        <p:nvPicPr>
          <p:cNvPr id="100" name="Picture 4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bwMode="auto">
          <a:xfrm>
            <a:off x="1981438" y="4384207"/>
            <a:ext cx="667301" cy="500477"/>
          </a:xfrm>
          <a:prstGeom prst="rect">
            <a:avLst/>
          </a:prstGeom>
          <a:noFill/>
          <a:ln w="9525">
            <a:noFill/>
            <a:miter lim="800000"/>
            <a:headEnd/>
            <a:tailEnd/>
          </a:ln>
          <a:effectLst/>
        </p:spPr>
      </p:pic>
      <p:pic>
        <p:nvPicPr>
          <p:cNvPr id="101" name="Picture 4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bwMode="auto">
          <a:xfrm>
            <a:off x="1977982" y="5185916"/>
            <a:ext cx="670756" cy="503066"/>
          </a:xfrm>
          <a:prstGeom prst="rect">
            <a:avLst/>
          </a:prstGeom>
          <a:noFill/>
          <a:ln w="9525">
            <a:noFill/>
            <a:miter lim="800000"/>
            <a:headEnd/>
            <a:tailEnd/>
          </a:ln>
          <a:effectLst/>
        </p:spPr>
      </p:pic>
      <p:sp>
        <p:nvSpPr>
          <p:cNvPr id="102" name="Text Box 52"/>
          <p:cNvSpPr txBox="1">
            <a:spLocks noChangeArrowheads="1"/>
          </p:cNvSpPr>
          <p:nvPr/>
        </p:nvSpPr>
        <p:spPr bwMode="auto">
          <a:xfrm>
            <a:off x="644482" y="4245505"/>
            <a:ext cx="1314450" cy="784810"/>
          </a:xfrm>
          <a:prstGeom prst="rect">
            <a:avLst/>
          </a:prstGeom>
          <a:noFill/>
          <a:ln w="19050" algn="ctr">
            <a:noFill/>
            <a:miter lim="800000"/>
            <a:headEnd/>
            <a:tailEnd/>
          </a:ln>
          <a:effectLst>
            <a:prstShdw prst="shdw17" dist="17961" dir="2700000">
              <a:schemeClr val="tx2">
                <a:gamma/>
                <a:shade val="60000"/>
                <a:invGamma/>
              </a:schemeClr>
            </a:prstShdw>
          </a:effectLst>
        </p:spPr>
        <p:txBody>
          <a:bodyPr wrap="square" lIns="91421" tIns="45710" rIns="91421" bIns="45710">
            <a:spAutoFit/>
          </a:bodyPr>
          <a:lstStyle>
            <a:defPPr>
              <a:defRPr lang="en-US"/>
            </a:defPPr>
            <a:lvl1pPr algn="l" rtl="0" fontAlgn="base">
              <a:spcBef>
                <a:spcPct val="0"/>
              </a:spcBef>
              <a:spcAft>
                <a:spcPct val="0"/>
              </a:spcAft>
              <a:defRPr kern="1200">
                <a:solidFill>
                  <a:schemeClr val="bg1"/>
                </a:solidFill>
                <a:latin typeface="Arial" charset="0"/>
                <a:ea typeface="+mn-ea"/>
                <a:cs typeface="Arial" charset="0"/>
              </a:defRPr>
            </a:lvl1pPr>
            <a:lvl2pPr marL="457200" algn="l" rtl="0" fontAlgn="base">
              <a:spcBef>
                <a:spcPct val="0"/>
              </a:spcBef>
              <a:spcAft>
                <a:spcPct val="0"/>
              </a:spcAft>
              <a:defRPr kern="1200">
                <a:solidFill>
                  <a:schemeClr val="bg1"/>
                </a:solidFill>
                <a:latin typeface="Arial" charset="0"/>
                <a:ea typeface="+mn-ea"/>
                <a:cs typeface="Arial" charset="0"/>
              </a:defRPr>
            </a:lvl2pPr>
            <a:lvl3pPr marL="914400" algn="l" rtl="0" fontAlgn="base">
              <a:spcBef>
                <a:spcPct val="0"/>
              </a:spcBef>
              <a:spcAft>
                <a:spcPct val="0"/>
              </a:spcAft>
              <a:defRPr kern="1200">
                <a:solidFill>
                  <a:schemeClr val="bg1"/>
                </a:solidFill>
                <a:latin typeface="Arial" charset="0"/>
                <a:ea typeface="+mn-ea"/>
                <a:cs typeface="Arial" charset="0"/>
              </a:defRPr>
            </a:lvl3pPr>
            <a:lvl4pPr marL="1371600" algn="l" rtl="0" fontAlgn="base">
              <a:spcBef>
                <a:spcPct val="0"/>
              </a:spcBef>
              <a:spcAft>
                <a:spcPct val="0"/>
              </a:spcAft>
              <a:defRPr kern="1200">
                <a:solidFill>
                  <a:schemeClr val="bg1"/>
                </a:solidFill>
                <a:latin typeface="Arial" charset="0"/>
                <a:ea typeface="+mn-ea"/>
                <a:cs typeface="Arial" charset="0"/>
              </a:defRPr>
            </a:lvl4pPr>
            <a:lvl5pPr marL="1828800" algn="l" rtl="0" fontAlgn="base">
              <a:spcBef>
                <a:spcPct val="0"/>
              </a:spcBef>
              <a:spcAft>
                <a:spcPct val="0"/>
              </a:spcAft>
              <a:defRPr kern="1200">
                <a:solidFill>
                  <a:schemeClr val="bg1"/>
                </a:solidFill>
                <a:latin typeface="Arial" charset="0"/>
                <a:ea typeface="+mn-ea"/>
                <a:cs typeface="Arial" charset="0"/>
              </a:defRPr>
            </a:lvl5pPr>
            <a:lvl6pPr marL="2286000" algn="l" defTabSz="914400" rtl="0" eaLnBrk="1" latinLnBrk="0" hangingPunct="1">
              <a:defRPr kern="1200">
                <a:solidFill>
                  <a:schemeClr val="bg1"/>
                </a:solidFill>
                <a:latin typeface="Arial" charset="0"/>
                <a:ea typeface="+mn-ea"/>
                <a:cs typeface="Arial" charset="0"/>
              </a:defRPr>
            </a:lvl6pPr>
            <a:lvl7pPr marL="2743200" algn="l" defTabSz="914400" rtl="0" eaLnBrk="1" latinLnBrk="0" hangingPunct="1">
              <a:defRPr kern="1200">
                <a:solidFill>
                  <a:schemeClr val="bg1"/>
                </a:solidFill>
                <a:latin typeface="Arial" charset="0"/>
                <a:ea typeface="+mn-ea"/>
                <a:cs typeface="Arial" charset="0"/>
              </a:defRPr>
            </a:lvl7pPr>
            <a:lvl8pPr marL="3200400" algn="l" defTabSz="914400" rtl="0" eaLnBrk="1" latinLnBrk="0" hangingPunct="1">
              <a:defRPr kern="1200">
                <a:solidFill>
                  <a:schemeClr val="bg1"/>
                </a:solidFill>
                <a:latin typeface="Arial" charset="0"/>
                <a:ea typeface="+mn-ea"/>
                <a:cs typeface="Arial" charset="0"/>
              </a:defRPr>
            </a:lvl8pPr>
            <a:lvl9pPr marL="3657600" algn="l" defTabSz="914400" rtl="0" eaLnBrk="1" latinLnBrk="0" hangingPunct="1">
              <a:defRPr kern="1200">
                <a:solidFill>
                  <a:schemeClr val="bg1"/>
                </a:solidFill>
                <a:latin typeface="Arial" charset="0"/>
                <a:ea typeface="+mn-ea"/>
                <a:cs typeface="Arial" charset="0"/>
              </a:defRPr>
            </a:lvl9pPr>
          </a:lstStyle>
          <a:p>
            <a:pPr algn="r" defTabSz="914211">
              <a:spcBef>
                <a:spcPts val="599"/>
              </a:spcBef>
              <a:defRPr/>
            </a:pPr>
            <a:r>
              <a:rPr lang="en-US" altLang="zh-CN" sz="1000" dirty="0">
                <a:solidFill>
                  <a:srgbClr val="061922"/>
                </a:solidFill>
                <a:latin typeface="Verdana"/>
                <a:ea typeface="SimSun" pitchFamily="2" charset="-122"/>
              </a:rPr>
              <a:t>Intel Core i5 2400 (desktop)</a:t>
            </a:r>
          </a:p>
          <a:p>
            <a:pPr algn="r" defTabSz="914211">
              <a:spcBef>
                <a:spcPts val="599"/>
              </a:spcBef>
              <a:defRPr/>
            </a:pPr>
            <a:r>
              <a:rPr lang="en-US" altLang="zh-CN" sz="1000" dirty="0">
                <a:solidFill>
                  <a:srgbClr val="061922"/>
                </a:solidFill>
                <a:latin typeface="Verdana"/>
                <a:ea typeface="SimSun" pitchFamily="2" charset="-122"/>
              </a:rPr>
              <a:t>Intel Core i5 2520M (laptop)</a:t>
            </a:r>
          </a:p>
        </p:txBody>
      </p:sp>
      <p:sp>
        <p:nvSpPr>
          <p:cNvPr id="104" name="Rectangle 103"/>
          <p:cNvSpPr>
            <a:spLocks noChangeArrowheads="1"/>
          </p:cNvSpPr>
          <p:nvPr/>
        </p:nvSpPr>
        <p:spPr bwMode="auto">
          <a:xfrm>
            <a:off x="682582" y="5239014"/>
            <a:ext cx="1276350" cy="400089"/>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91421" tIns="45710" rIns="91421" bIns="45710">
            <a:spAutoFit/>
          </a:bodyPr>
          <a:lstStyle>
            <a:defPPr>
              <a:defRPr lang="en-US"/>
            </a:defPPr>
            <a:lvl1pPr algn="l" rtl="0" fontAlgn="base">
              <a:spcBef>
                <a:spcPct val="0"/>
              </a:spcBef>
              <a:spcAft>
                <a:spcPct val="0"/>
              </a:spcAft>
              <a:defRPr kern="1200">
                <a:solidFill>
                  <a:schemeClr val="bg1"/>
                </a:solidFill>
                <a:latin typeface="Arial" charset="0"/>
                <a:ea typeface="+mn-ea"/>
                <a:cs typeface="Arial" charset="0"/>
              </a:defRPr>
            </a:lvl1pPr>
            <a:lvl2pPr marL="457200" algn="l" rtl="0" fontAlgn="base">
              <a:spcBef>
                <a:spcPct val="0"/>
              </a:spcBef>
              <a:spcAft>
                <a:spcPct val="0"/>
              </a:spcAft>
              <a:defRPr kern="1200">
                <a:solidFill>
                  <a:schemeClr val="bg1"/>
                </a:solidFill>
                <a:latin typeface="Arial" charset="0"/>
                <a:ea typeface="+mn-ea"/>
                <a:cs typeface="Arial" charset="0"/>
              </a:defRPr>
            </a:lvl2pPr>
            <a:lvl3pPr marL="914400" algn="l" rtl="0" fontAlgn="base">
              <a:spcBef>
                <a:spcPct val="0"/>
              </a:spcBef>
              <a:spcAft>
                <a:spcPct val="0"/>
              </a:spcAft>
              <a:defRPr kern="1200">
                <a:solidFill>
                  <a:schemeClr val="bg1"/>
                </a:solidFill>
                <a:latin typeface="Arial" charset="0"/>
                <a:ea typeface="+mn-ea"/>
                <a:cs typeface="Arial" charset="0"/>
              </a:defRPr>
            </a:lvl3pPr>
            <a:lvl4pPr marL="1371600" algn="l" rtl="0" fontAlgn="base">
              <a:spcBef>
                <a:spcPct val="0"/>
              </a:spcBef>
              <a:spcAft>
                <a:spcPct val="0"/>
              </a:spcAft>
              <a:defRPr kern="1200">
                <a:solidFill>
                  <a:schemeClr val="bg1"/>
                </a:solidFill>
                <a:latin typeface="Arial" charset="0"/>
                <a:ea typeface="+mn-ea"/>
                <a:cs typeface="Arial" charset="0"/>
              </a:defRPr>
            </a:lvl4pPr>
            <a:lvl5pPr marL="1828800" algn="l" rtl="0" fontAlgn="base">
              <a:spcBef>
                <a:spcPct val="0"/>
              </a:spcBef>
              <a:spcAft>
                <a:spcPct val="0"/>
              </a:spcAft>
              <a:defRPr kern="1200">
                <a:solidFill>
                  <a:schemeClr val="bg1"/>
                </a:solidFill>
                <a:latin typeface="Arial" charset="0"/>
                <a:ea typeface="+mn-ea"/>
                <a:cs typeface="Arial" charset="0"/>
              </a:defRPr>
            </a:lvl5pPr>
            <a:lvl6pPr marL="2286000" algn="l" defTabSz="914400" rtl="0" eaLnBrk="1" latinLnBrk="0" hangingPunct="1">
              <a:defRPr kern="1200">
                <a:solidFill>
                  <a:schemeClr val="bg1"/>
                </a:solidFill>
                <a:latin typeface="Arial" charset="0"/>
                <a:ea typeface="+mn-ea"/>
                <a:cs typeface="Arial" charset="0"/>
              </a:defRPr>
            </a:lvl6pPr>
            <a:lvl7pPr marL="2743200" algn="l" defTabSz="914400" rtl="0" eaLnBrk="1" latinLnBrk="0" hangingPunct="1">
              <a:defRPr kern="1200">
                <a:solidFill>
                  <a:schemeClr val="bg1"/>
                </a:solidFill>
                <a:latin typeface="Arial" charset="0"/>
                <a:ea typeface="+mn-ea"/>
                <a:cs typeface="Arial" charset="0"/>
              </a:defRPr>
            </a:lvl7pPr>
            <a:lvl8pPr marL="3200400" algn="l" defTabSz="914400" rtl="0" eaLnBrk="1" latinLnBrk="0" hangingPunct="1">
              <a:defRPr kern="1200">
                <a:solidFill>
                  <a:schemeClr val="bg1"/>
                </a:solidFill>
                <a:latin typeface="Arial" charset="0"/>
                <a:ea typeface="+mn-ea"/>
                <a:cs typeface="Arial" charset="0"/>
              </a:defRPr>
            </a:lvl8pPr>
            <a:lvl9pPr marL="3657600" algn="l" defTabSz="914400" rtl="0" eaLnBrk="1" latinLnBrk="0" hangingPunct="1">
              <a:defRPr kern="1200">
                <a:solidFill>
                  <a:schemeClr val="bg1"/>
                </a:solidFill>
                <a:latin typeface="Arial" charset="0"/>
                <a:ea typeface="+mn-ea"/>
                <a:cs typeface="Arial" charset="0"/>
              </a:defRPr>
            </a:lvl9pPr>
          </a:lstStyle>
          <a:p>
            <a:pPr algn="r" defTabSz="914211">
              <a:defRPr/>
            </a:pPr>
            <a:r>
              <a:rPr lang="en-US" altLang="zh-CN" sz="1000" dirty="0">
                <a:solidFill>
                  <a:srgbClr val="061922"/>
                </a:solidFill>
                <a:latin typeface="Verdana"/>
                <a:ea typeface="SimSun" pitchFamily="2" charset="-122"/>
              </a:rPr>
              <a:t>E6550 (desktop)</a:t>
            </a:r>
          </a:p>
          <a:p>
            <a:pPr algn="r" defTabSz="914211">
              <a:defRPr/>
            </a:pPr>
            <a:r>
              <a:rPr lang="en-US" altLang="zh-CN" sz="1000" dirty="0">
                <a:solidFill>
                  <a:srgbClr val="061922"/>
                </a:solidFill>
                <a:latin typeface="Verdana"/>
                <a:ea typeface="SimSun" pitchFamily="2" charset="-122"/>
              </a:rPr>
              <a:t>T7250 (laptop)</a:t>
            </a:r>
            <a:endParaRPr lang="zh-CN" altLang="en-US" sz="1000" dirty="0">
              <a:solidFill>
                <a:srgbClr val="061922"/>
              </a:solidFill>
              <a:latin typeface="Verdana"/>
              <a:ea typeface="SimSun" pitchFamily="2" charset="-122"/>
            </a:endParaRPr>
          </a:p>
        </p:txBody>
      </p:sp>
      <p:pic>
        <p:nvPicPr>
          <p:cNvPr id="105" name="Picture 4"/>
          <p:cNvPicPr>
            <a:picLocks noChangeAspect="1" noChangeArrowheads="1"/>
          </p:cNvPicPr>
          <p:nvPr/>
        </p:nvPicPr>
        <p:blipFill>
          <a:blip r:embed="rId15" cstate="email">
            <a:extLst>
              <a:ext uri="{28A0092B-C50C-407E-A947-70E740481C1C}">
                <a14:useLocalDpi xmlns:a14="http://schemas.microsoft.com/office/drawing/2010/main"/>
              </a:ext>
            </a:extLst>
          </a:blip>
          <a:stretch>
            <a:fillRect/>
          </a:stretch>
        </p:blipFill>
        <p:spPr bwMode="auto">
          <a:xfrm>
            <a:off x="5005068" y="4343606"/>
            <a:ext cx="394227" cy="54698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6" name="Picture 4"/>
          <p:cNvPicPr>
            <a:picLocks noChangeAspect="1" noChangeArrowheads="1"/>
          </p:cNvPicPr>
          <p:nvPr/>
        </p:nvPicPr>
        <p:blipFill>
          <a:blip r:embed="rId15" cstate="email">
            <a:extLst>
              <a:ext uri="{28A0092B-C50C-407E-A947-70E740481C1C}">
                <a14:useLocalDpi xmlns:a14="http://schemas.microsoft.com/office/drawing/2010/main"/>
              </a:ext>
            </a:extLst>
          </a:blip>
          <a:stretch>
            <a:fillRect/>
          </a:stretch>
        </p:blipFill>
        <p:spPr bwMode="auto">
          <a:xfrm>
            <a:off x="3299844" y="5124656"/>
            <a:ext cx="394227" cy="54698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7" name="Text Box 52"/>
          <p:cNvSpPr txBox="1">
            <a:spLocks noChangeArrowheads="1"/>
          </p:cNvSpPr>
          <p:nvPr/>
        </p:nvSpPr>
        <p:spPr bwMode="auto">
          <a:xfrm>
            <a:off x="2749757" y="4384207"/>
            <a:ext cx="2362201" cy="412559"/>
          </a:xfrm>
          <a:prstGeom prst="rect">
            <a:avLst/>
          </a:prstGeom>
          <a:noFill/>
          <a:ln w="19050" algn="ctr">
            <a:noFill/>
            <a:miter lim="800000"/>
            <a:headEnd/>
            <a:tailEnd/>
          </a:ln>
          <a:effectLst>
            <a:prstShdw prst="shdw17" dist="17961" dir="2700000">
              <a:schemeClr val="tx2">
                <a:gamma/>
                <a:shade val="60000"/>
                <a:invGamma/>
              </a:schemeClr>
            </a:prstShdw>
          </a:effectLst>
        </p:spPr>
        <p:txBody>
          <a:bodyPr wrap="square" lIns="91421" tIns="45710" rIns="91421" bIns="45710" anchor="ctr" anchorCtr="0">
            <a:normAutofit/>
          </a:bodyPr>
          <a:lstStyle>
            <a:defPPr>
              <a:defRPr lang="en-US"/>
            </a:defPPr>
            <a:lvl1pPr algn="l" rtl="0" fontAlgn="base">
              <a:spcBef>
                <a:spcPct val="0"/>
              </a:spcBef>
              <a:spcAft>
                <a:spcPct val="0"/>
              </a:spcAft>
              <a:defRPr kern="1200">
                <a:solidFill>
                  <a:schemeClr val="bg1"/>
                </a:solidFill>
                <a:latin typeface="Arial" charset="0"/>
                <a:ea typeface="+mn-ea"/>
                <a:cs typeface="Arial" charset="0"/>
              </a:defRPr>
            </a:lvl1pPr>
            <a:lvl2pPr marL="457200" algn="l" rtl="0" fontAlgn="base">
              <a:spcBef>
                <a:spcPct val="0"/>
              </a:spcBef>
              <a:spcAft>
                <a:spcPct val="0"/>
              </a:spcAft>
              <a:defRPr kern="1200">
                <a:solidFill>
                  <a:schemeClr val="bg1"/>
                </a:solidFill>
                <a:latin typeface="Arial" charset="0"/>
                <a:ea typeface="+mn-ea"/>
                <a:cs typeface="Arial" charset="0"/>
              </a:defRPr>
            </a:lvl2pPr>
            <a:lvl3pPr marL="914400" algn="l" rtl="0" fontAlgn="base">
              <a:spcBef>
                <a:spcPct val="0"/>
              </a:spcBef>
              <a:spcAft>
                <a:spcPct val="0"/>
              </a:spcAft>
              <a:defRPr kern="1200">
                <a:solidFill>
                  <a:schemeClr val="bg1"/>
                </a:solidFill>
                <a:latin typeface="Arial" charset="0"/>
                <a:ea typeface="+mn-ea"/>
                <a:cs typeface="Arial" charset="0"/>
              </a:defRPr>
            </a:lvl3pPr>
            <a:lvl4pPr marL="1371600" algn="l" rtl="0" fontAlgn="base">
              <a:spcBef>
                <a:spcPct val="0"/>
              </a:spcBef>
              <a:spcAft>
                <a:spcPct val="0"/>
              </a:spcAft>
              <a:defRPr kern="1200">
                <a:solidFill>
                  <a:schemeClr val="bg1"/>
                </a:solidFill>
                <a:latin typeface="Arial" charset="0"/>
                <a:ea typeface="+mn-ea"/>
                <a:cs typeface="Arial" charset="0"/>
              </a:defRPr>
            </a:lvl4pPr>
            <a:lvl5pPr marL="1828800" algn="l" rtl="0" fontAlgn="base">
              <a:spcBef>
                <a:spcPct val="0"/>
              </a:spcBef>
              <a:spcAft>
                <a:spcPct val="0"/>
              </a:spcAft>
              <a:defRPr kern="1200">
                <a:solidFill>
                  <a:schemeClr val="bg1"/>
                </a:solidFill>
                <a:latin typeface="Arial" charset="0"/>
                <a:ea typeface="+mn-ea"/>
                <a:cs typeface="Arial" charset="0"/>
              </a:defRPr>
            </a:lvl5pPr>
            <a:lvl6pPr marL="2286000" algn="l" defTabSz="914400" rtl="0" eaLnBrk="1" latinLnBrk="0" hangingPunct="1">
              <a:defRPr kern="1200">
                <a:solidFill>
                  <a:schemeClr val="bg1"/>
                </a:solidFill>
                <a:latin typeface="Arial" charset="0"/>
                <a:ea typeface="+mn-ea"/>
                <a:cs typeface="Arial" charset="0"/>
              </a:defRPr>
            </a:lvl6pPr>
            <a:lvl7pPr marL="2743200" algn="l" defTabSz="914400" rtl="0" eaLnBrk="1" latinLnBrk="0" hangingPunct="1">
              <a:defRPr kern="1200">
                <a:solidFill>
                  <a:schemeClr val="bg1"/>
                </a:solidFill>
                <a:latin typeface="Arial" charset="0"/>
                <a:ea typeface="+mn-ea"/>
                <a:cs typeface="Arial" charset="0"/>
              </a:defRPr>
            </a:lvl7pPr>
            <a:lvl8pPr marL="3200400" algn="l" defTabSz="914400" rtl="0" eaLnBrk="1" latinLnBrk="0" hangingPunct="1">
              <a:defRPr kern="1200">
                <a:solidFill>
                  <a:schemeClr val="bg1"/>
                </a:solidFill>
                <a:latin typeface="Arial" charset="0"/>
                <a:ea typeface="+mn-ea"/>
                <a:cs typeface="Arial" charset="0"/>
              </a:defRPr>
            </a:lvl8pPr>
            <a:lvl9pPr marL="3657600" algn="l" defTabSz="914400" rtl="0" eaLnBrk="1" latinLnBrk="0" hangingPunct="1">
              <a:defRPr kern="1200">
                <a:solidFill>
                  <a:schemeClr val="bg1"/>
                </a:solidFill>
                <a:latin typeface="Arial" charset="0"/>
                <a:ea typeface="+mn-ea"/>
                <a:cs typeface="Arial" charset="0"/>
              </a:defRPr>
            </a:lvl9pPr>
          </a:lstStyle>
          <a:p>
            <a:pPr algn="ctr" defTabSz="914211">
              <a:defRPr/>
            </a:pPr>
            <a:r>
              <a:rPr lang="en-US" altLang="zh-CN" sz="1100" dirty="0">
                <a:solidFill>
                  <a:srgbClr val="FFFFFF"/>
                </a:solidFill>
                <a:latin typeface="Verdana"/>
                <a:ea typeface="SimSun" pitchFamily="2" charset="-122"/>
              </a:rPr>
              <a:t>Up to </a:t>
            </a:r>
            <a:r>
              <a:rPr lang="en-US" altLang="zh-CN" sz="1600" b="1" dirty="0">
                <a:solidFill>
                  <a:srgbClr val="FFDA00"/>
                </a:solidFill>
                <a:latin typeface="Verdana"/>
                <a:ea typeface="SimSun" pitchFamily="2" charset="-122"/>
              </a:rPr>
              <a:t>4x</a:t>
            </a:r>
            <a:r>
              <a:rPr lang="en-US" altLang="zh-CN" sz="1100" dirty="0">
                <a:solidFill>
                  <a:srgbClr val="FFDA00"/>
                </a:solidFill>
                <a:latin typeface="Verdana"/>
                <a:ea typeface="SimSun" pitchFamily="2" charset="-122"/>
              </a:rPr>
              <a:t> </a:t>
            </a:r>
            <a:r>
              <a:rPr lang="en-US" altLang="zh-CN" sz="1100" dirty="0">
                <a:solidFill>
                  <a:srgbClr val="FFFFFF"/>
                </a:solidFill>
                <a:latin typeface="Verdana"/>
                <a:ea typeface="SimSun" pitchFamily="2" charset="-122"/>
              </a:rPr>
              <a:t>faster encryption³</a:t>
            </a:r>
            <a:r>
              <a:rPr lang="en-US" altLang="zh-CN" sz="1100" baseline="30000" dirty="0">
                <a:solidFill>
                  <a:srgbClr val="FFFFFF"/>
                </a:solidFill>
                <a:latin typeface="Verdana"/>
                <a:ea typeface="SimSun" pitchFamily="2" charset="-122"/>
              </a:rPr>
              <a:t>†</a:t>
            </a:r>
          </a:p>
        </p:txBody>
      </p:sp>
      <p:sp>
        <p:nvSpPr>
          <p:cNvPr id="109" name="Rounded Rectangle 108"/>
          <p:cNvSpPr/>
          <p:nvPr/>
        </p:nvSpPr>
        <p:spPr>
          <a:xfrm>
            <a:off x="5580595" y="4192114"/>
            <a:ext cx="3093521" cy="1980089"/>
          </a:xfrm>
          <a:prstGeom prst="roundRect">
            <a:avLst>
              <a:gd name="adj" fmla="val 4367"/>
            </a:avLst>
          </a:prstGeom>
          <a:ln/>
          <a:effectLst>
            <a:outerShdw blurRad="1905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91421" tIns="45710" rIns="91421" bIns="45710" rtlCol="0" anchor="ctr"/>
          <a:lstStyle/>
          <a:p>
            <a:pPr defTabSz="914211" fontAlgn="base">
              <a:lnSpc>
                <a:spcPct val="110000"/>
              </a:lnSpc>
              <a:spcBef>
                <a:spcPts val="1200"/>
              </a:spcBef>
              <a:spcAft>
                <a:spcPct val="0"/>
              </a:spcAft>
            </a:pPr>
            <a:endParaRPr lang="en-US" sz="1500" i="1" dirty="0">
              <a:solidFill>
                <a:srgbClr val="061922"/>
              </a:solidFill>
            </a:endParaRPr>
          </a:p>
        </p:txBody>
      </p:sp>
      <p:pic>
        <p:nvPicPr>
          <p:cNvPr id="110" name="Picture 2"/>
          <p:cNvPicPr>
            <a:picLocks noChangeAspect="1" noChangeArrowheads="1"/>
          </p:cNvPicPr>
          <p:nvPr/>
        </p:nvPicPr>
        <p:blipFill rotWithShape="1">
          <a:blip r:embed="rId16" cstate="email">
            <a:duotone>
              <a:schemeClr val="accent2">
                <a:shade val="45000"/>
                <a:satMod val="135000"/>
              </a:schemeClr>
              <a:prstClr val="white"/>
            </a:duotone>
            <a:extLst>
              <a:ext uri="{28A0092B-C50C-407E-A947-70E740481C1C}">
                <a14:useLocalDpi xmlns:a14="http://schemas.microsoft.com/office/drawing/2010/main"/>
              </a:ext>
            </a:extLst>
          </a:blip>
          <a:srcRect/>
          <a:stretch/>
        </p:blipFill>
        <p:spPr bwMode="auto">
          <a:xfrm>
            <a:off x="5551714" y="4302478"/>
            <a:ext cx="446854" cy="404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1" name="Picture 2"/>
          <p:cNvPicPr>
            <a:picLocks noChangeAspect="1" noChangeArrowheads="1"/>
          </p:cNvPicPr>
          <p:nvPr/>
        </p:nvPicPr>
        <p:blipFill rotWithShape="1">
          <a:blip r:embed="rId16" cstate="email">
            <a:duotone>
              <a:schemeClr val="accent2">
                <a:shade val="45000"/>
                <a:satMod val="135000"/>
              </a:schemeClr>
              <a:prstClr val="white"/>
            </a:duotone>
            <a:extLst>
              <a:ext uri="{28A0092B-C50C-407E-A947-70E740481C1C}">
                <a14:useLocalDpi xmlns:a14="http://schemas.microsoft.com/office/drawing/2010/main"/>
              </a:ext>
            </a:extLst>
          </a:blip>
          <a:srcRect/>
          <a:stretch/>
        </p:blipFill>
        <p:spPr bwMode="auto">
          <a:xfrm rot="10800000">
            <a:off x="8019082" y="5398147"/>
            <a:ext cx="446854" cy="404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 name="TextBox 111"/>
          <p:cNvSpPr txBox="1"/>
          <p:nvPr/>
        </p:nvSpPr>
        <p:spPr>
          <a:xfrm>
            <a:off x="5825497" y="4500642"/>
            <a:ext cx="2936209" cy="1563246"/>
          </a:xfrm>
          <a:prstGeom prst="rect">
            <a:avLst/>
          </a:prstGeom>
          <a:noFill/>
        </p:spPr>
        <p:txBody>
          <a:bodyPr wrap="square" lIns="91421" tIns="45710" rIns="91421" bIns="45710" rtlCol="0">
            <a:spAutoFit/>
          </a:bodyPr>
          <a:lstStyle/>
          <a:p>
            <a:pPr marL="3173" defTabSz="914211" fontAlgn="base">
              <a:lnSpc>
                <a:spcPct val="114000"/>
              </a:lnSpc>
              <a:spcBef>
                <a:spcPts val="2399"/>
              </a:spcBef>
              <a:spcAft>
                <a:spcPct val="0"/>
              </a:spcAft>
            </a:pPr>
            <a:r>
              <a:rPr lang="en-US" sz="1600" dirty="0">
                <a:solidFill>
                  <a:srgbClr val="061922"/>
                </a:solidFill>
                <a:cs typeface="Arial" charset="0"/>
              </a:rPr>
              <a:t>There's a definite benefit to... AES-NI instructions... This is huge for corporate desktops/notebooks</a:t>
            </a:r>
            <a:r>
              <a:rPr lang="en-US" sz="1600" baseline="30000" dirty="0">
                <a:solidFill>
                  <a:srgbClr val="061922"/>
                </a:solidFill>
                <a:cs typeface="Arial" charset="0"/>
              </a:rPr>
              <a:t>±</a:t>
            </a:r>
          </a:p>
          <a:p>
            <a:pPr marL="3173" defTabSz="914211" fontAlgn="base">
              <a:lnSpc>
                <a:spcPct val="0"/>
              </a:lnSpc>
              <a:spcBef>
                <a:spcPts val="2399"/>
              </a:spcBef>
              <a:spcAft>
                <a:spcPct val="0"/>
              </a:spcAft>
            </a:pPr>
            <a:r>
              <a:rPr lang="en-US" sz="1600" baseline="30000" dirty="0">
                <a:solidFill>
                  <a:srgbClr val="061922"/>
                </a:solidFill>
                <a:cs typeface="Arial" charset="0"/>
              </a:rPr>
              <a:t>	</a:t>
            </a:r>
            <a:r>
              <a:rPr lang="en-US" sz="1600" i="1" dirty="0">
                <a:solidFill>
                  <a:srgbClr val="061922"/>
                </a:solidFill>
                <a:cs typeface="Arial" charset="0"/>
              </a:rPr>
              <a:t>—</a:t>
            </a:r>
            <a:r>
              <a:rPr lang="en-US" sz="1600" i="1" dirty="0" err="1">
                <a:solidFill>
                  <a:srgbClr val="061922"/>
                </a:solidFill>
                <a:cs typeface="Arial" charset="0"/>
              </a:rPr>
              <a:t>Anandtech</a:t>
            </a:r>
            <a:endParaRPr lang="en-US" sz="1600" i="1" dirty="0">
              <a:solidFill>
                <a:srgbClr val="061922"/>
              </a:solidFill>
              <a:cs typeface="Arial" charset="0"/>
            </a:endParaRPr>
          </a:p>
        </p:txBody>
      </p:sp>
      <p:sp>
        <p:nvSpPr>
          <p:cNvPr id="46" name="Slide Number Placeholder 1"/>
          <p:cNvSpPr>
            <a:spLocks noGrp="1"/>
          </p:cNvSpPr>
          <p:nvPr>
            <p:ph type="sldNum" sz="quarter" idx="12"/>
          </p:nvPr>
        </p:nvSpPr>
        <p:spPr>
          <a:xfrm>
            <a:off x="-3454" y="6592379"/>
            <a:ext cx="2901776" cy="265622"/>
          </a:xfrm>
        </p:spPr>
        <p:txBody>
          <a:bodyPr/>
          <a:lstStyle/>
          <a:p>
            <a:pPr algn="l"/>
            <a:fld id="{FD44707B-D922-47D5-BD24-D96E91B70543}" type="slidenum">
              <a:rPr sz="900">
                <a:solidFill>
                  <a:prstClr val="white"/>
                </a:solidFill>
              </a:rPr>
              <a:pPr algn="l"/>
              <a:t>83</a:t>
            </a:fld>
            <a:r>
              <a:rPr sz="900" dirty="0">
                <a:solidFill>
                  <a:srgbClr val="FFFFFF"/>
                </a:solidFill>
              </a:rPr>
              <a:t>	</a:t>
            </a:r>
          </a:p>
        </p:txBody>
      </p:sp>
      <p:pic>
        <p:nvPicPr>
          <p:cNvPr id="47" name="Picture 46"/>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232159" y="6399609"/>
            <a:ext cx="557893" cy="439341"/>
          </a:xfrm>
          <a:prstGeom prst="rect">
            <a:avLst/>
          </a:prstGeom>
        </p:spPr>
      </p:pic>
      <p:pic>
        <p:nvPicPr>
          <p:cNvPr id="50" name="Picture 49"/>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2" name="Picture 1"/>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8532710" y="237754"/>
            <a:ext cx="428986" cy="981239"/>
          </a:xfrm>
          <a:prstGeom prst="rect">
            <a:avLst/>
          </a:prstGeom>
        </p:spPr>
      </p:pic>
      <p:pic>
        <p:nvPicPr>
          <p:cNvPr id="41" name="Picture 2" descr="C:\Users\mainscow\Desktop\HP Logos\HP_S_1C_PMS_2925.jpg"/>
          <p:cNvPicPr>
            <a:picLocks noChangeAspect="1" noChangeArrowheads="1"/>
          </p:cNvPicPr>
          <p:nvPr/>
        </p:nvPicPr>
        <p:blipFill>
          <a:blip r:embed="rId20"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sp>
        <p:nvSpPr>
          <p:cNvPr id="43" name="TextBox 42"/>
          <p:cNvSpPr txBox="1"/>
          <p:nvPr/>
        </p:nvSpPr>
        <p:spPr>
          <a:xfrm>
            <a:off x="342559" y="6431391"/>
            <a:ext cx="2587751" cy="380037"/>
          </a:xfrm>
          <a:prstGeom prst="rect">
            <a:avLst/>
          </a:prstGeom>
          <a:solidFill>
            <a:srgbClr val="0860A8">
              <a:lumMod val="75000"/>
            </a:srgbClr>
          </a:solidFill>
        </p:spPr>
        <p:txBody>
          <a:bodyPr wrap="square" lIns="45687" tIns="45687" rIns="45687" bIns="45687" rtlCol="0">
            <a:spAutoFit/>
          </a:bodyPr>
          <a:lstStyle/>
          <a:p>
            <a:pPr marL="0" marR="0" lvl="0" indent="0" algn="ctr" defTabSz="913796" eaLnBrk="1" fontAlgn="auto" latinLnBrk="0" hangingPunct="1">
              <a:lnSpc>
                <a:spcPct val="11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Neo Sans Intel" pitchFamily="34" charset="0"/>
                <a:cs typeface="Verdana"/>
              </a:rPr>
              <a:t>Data Protection</a:t>
            </a:r>
          </a:p>
        </p:txBody>
      </p:sp>
    </p:spTree>
    <p:extLst>
      <p:ext uri="{BB962C8B-B14F-4D97-AF65-F5344CB8AC3E}">
        <p14:creationId xmlns:p14="http://schemas.microsoft.com/office/powerpoint/2010/main" val="2228574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53834" y="285750"/>
            <a:ext cx="8036347" cy="685800"/>
          </a:xfrm>
        </p:spPr>
        <p:txBody>
          <a:bodyPr/>
          <a:lstStyle/>
          <a:p>
            <a:r>
              <a:rPr lang="en-US" sz="2900" dirty="0"/>
              <a:t>Intel</a:t>
            </a:r>
            <a:r>
              <a:rPr lang="en-US" sz="2900" baseline="30000" dirty="0"/>
              <a:t>®</a:t>
            </a:r>
            <a:r>
              <a:rPr lang="en-US" sz="2900" dirty="0"/>
              <a:t> Active Management Technology 8.0</a:t>
            </a:r>
          </a:p>
        </p:txBody>
      </p:sp>
      <p:pic>
        <p:nvPicPr>
          <p:cNvPr id="7" name="Picture 6" descr="Screen Clipping"/>
          <p:cNvPicPr>
            <a:picLocks noChangeAspect="1"/>
          </p:cNvPicPr>
          <p:nvPr/>
        </p:nvPicPr>
        <p:blipFill>
          <a:blip r:embed="rId3" cstate="print">
            <a:lum bright="50000" contrast="-50000"/>
            <a:extLst>
              <a:ext uri="{28A0092B-C50C-407E-A947-70E740481C1C}">
                <a14:useLocalDpi xmlns:a14="http://schemas.microsoft.com/office/drawing/2010/main"/>
              </a:ext>
            </a:extLst>
          </a:blip>
          <a:stretch>
            <a:fillRect/>
          </a:stretch>
        </p:blipFill>
        <p:spPr>
          <a:xfrm>
            <a:off x="653143" y="2577867"/>
            <a:ext cx="4993146" cy="2908533"/>
          </a:xfrm>
          <a:prstGeom prst="rect">
            <a:avLst/>
          </a:prstGeom>
          <a:noFill/>
          <a:ln w="19050">
            <a:noFill/>
          </a:ln>
          <a:effectLst>
            <a:outerShdw blurRad="190500" dist="38100" dir="2700000" algn="tl" rotWithShape="0">
              <a:prstClr val="black">
                <a:alpha val="40000"/>
              </a:prstClr>
            </a:outerShdw>
          </a:effectLst>
        </p:spPr>
      </p:pic>
      <p:grpSp>
        <p:nvGrpSpPr>
          <p:cNvPr id="16" name="Group 15"/>
          <p:cNvGrpSpPr/>
          <p:nvPr/>
        </p:nvGrpSpPr>
        <p:grpSpPr>
          <a:xfrm>
            <a:off x="3" y="5572125"/>
            <a:ext cx="8791956" cy="676275"/>
            <a:chOff x="0" y="5572124"/>
            <a:chExt cx="8791956" cy="676275"/>
          </a:xfrm>
        </p:grpSpPr>
        <p:sp>
          <p:nvSpPr>
            <p:cNvPr id="17" name="Rectangle 16"/>
            <p:cNvSpPr/>
            <p:nvPr/>
          </p:nvSpPr>
          <p:spPr>
            <a:xfrm>
              <a:off x="0" y="5572124"/>
              <a:ext cx="8791956" cy="676275"/>
            </a:xfrm>
            <a:custGeom>
              <a:avLst/>
              <a:gdLst/>
              <a:ahLst/>
              <a:cxnLst/>
              <a:rect l="l" t="t" r="r" b="b"/>
              <a:pathLst>
                <a:path w="8791956" h="676275">
                  <a:moveTo>
                    <a:pt x="1" y="0"/>
                  </a:moveTo>
                  <a:lnTo>
                    <a:pt x="352425" y="0"/>
                  </a:lnTo>
                  <a:lnTo>
                    <a:pt x="742951" y="0"/>
                  </a:lnTo>
                  <a:lnTo>
                    <a:pt x="8334375" y="0"/>
                  </a:lnTo>
                  <a:lnTo>
                    <a:pt x="8334375" y="205353"/>
                  </a:lnTo>
                  <a:lnTo>
                    <a:pt x="8791956" y="205353"/>
                  </a:lnTo>
                  <a:lnTo>
                    <a:pt x="8791956" y="676275"/>
                  </a:lnTo>
                  <a:lnTo>
                    <a:pt x="0" y="676275"/>
                  </a:lnTo>
                  <a:lnTo>
                    <a:pt x="0" y="205353"/>
                  </a:lnTo>
                  <a:lnTo>
                    <a:pt x="1" y="205353"/>
                  </a:lnTo>
                  <a:close/>
                </a:path>
              </a:pathLst>
            </a:custGeom>
            <a:gradFill flip="none" rotWithShape="1">
              <a:gsLst>
                <a:gs pos="5000">
                  <a:schemeClr val="accent1"/>
                </a:gs>
                <a:gs pos="95000">
                  <a:schemeClr val="accent2"/>
                </a:gs>
              </a:gsLst>
              <a:lin ang="13500000" scaled="1"/>
              <a:tileRect/>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457200" tIns="91440" rIns="182880" bIns="91440" rtlCol="0" anchor="ctr" anchorCtr="0">
              <a:noAutofit/>
            </a:bodyPr>
            <a:lstStyle/>
            <a:p>
              <a:r>
                <a:rPr lang="en-US" sz="1600" b="1" dirty="0">
                  <a:solidFill>
                    <a:srgbClr val="FFFFFF"/>
                  </a:solidFill>
                </a:rPr>
                <a:t>Download Intel</a:t>
              </a:r>
              <a:r>
                <a:rPr lang="en-US" sz="1600" b="1" baseline="30000" dirty="0">
                  <a:solidFill>
                    <a:srgbClr val="FFFFFF"/>
                  </a:solidFill>
                </a:rPr>
                <a:t>®</a:t>
              </a:r>
              <a:r>
                <a:rPr lang="en-US" sz="1600" b="1" dirty="0">
                  <a:solidFill>
                    <a:srgbClr val="FFFFFF"/>
                  </a:solidFill>
                </a:rPr>
                <a:t> SCS 8.0 from </a:t>
              </a:r>
              <a:r>
                <a:rPr lang="en-US" sz="1600" b="1" u="sng" dirty="0">
                  <a:solidFill>
                    <a:srgbClr val="FFFFFF"/>
                  </a:solidFill>
                </a:rPr>
                <a:t>http://intel.com/go/scs</a:t>
              </a:r>
            </a:p>
          </p:txBody>
        </p:sp>
        <p:pic>
          <p:nvPicPr>
            <p:cNvPr id="18"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733018" y="5776070"/>
              <a:ext cx="58938" cy="472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Rounded Rectangle 14"/>
          <p:cNvSpPr/>
          <p:nvPr/>
        </p:nvSpPr>
        <p:spPr>
          <a:xfrm>
            <a:off x="3684901" y="2348751"/>
            <a:ext cx="4805957" cy="3137649"/>
          </a:xfrm>
          <a:prstGeom prst="roundRect">
            <a:avLst>
              <a:gd name="adj" fmla="val 4840"/>
            </a:avLst>
          </a:prstGeom>
          <a:gradFill flip="none" rotWithShape="1">
            <a:gsLst>
              <a:gs pos="5000">
                <a:schemeClr val="accent1"/>
              </a:gs>
              <a:gs pos="95000">
                <a:schemeClr val="accent2">
                  <a:tint val="100000"/>
                  <a:shade val="100000"/>
                  <a:satMod val="100000"/>
                </a:schemeClr>
              </a:gs>
            </a:gsLst>
            <a:lin ang="5400000" scaled="1"/>
            <a:tileRect/>
          </a:gradFill>
          <a:effectLst>
            <a:outerShdw blurRad="190500" dist="25400" dir="2700000" algn="br" rotWithShape="0">
              <a:srgbClr val="000000">
                <a:alpha val="60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08" tIns="91408" rIns="91408" bIns="91408" numCol="1" spcCol="0" rtlCol="0" fromWordArt="0" anchor="t" anchorCtr="0" forceAA="0" compatLnSpc="1">
            <a:prstTxWarp prst="textNoShape">
              <a:avLst/>
            </a:prstTxWarp>
            <a:noAutofit/>
          </a:bodyPr>
          <a:lstStyle/>
          <a:p>
            <a:pPr>
              <a:spcBef>
                <a:spcPts val="1200"/>
              </a:spcBef>
            </a:pPr>
            <a:r>
              <a:rPr lang="en-US" sz="1600" b="1" dirty="0">
                <a:solidFill>
                  <a:schemeClr val="bg1"/>
                </a:solidFill>
              </a:rPr>
              <a:t>New in Intel</a:t>
            </a:r>
            <a:r>
              <a:rPr lang="en-US" sz="1600" b="1" baseline="30000" dirty="0">
                <a:solidFill>
                  <a:schemeClr val="bg1"/>
                </a:solidFill>
              </a:rPr>
              <a:t>®</a:t>
            </a:r>
            <a:r>
              <a:rPr lang="en-US" sz="1600" b="1" dirty="0">
                <a:solidFill>
                  <a:schemeClr val="bg1"/>
                </a:solidFill>
              </a:rPr>
              <a:t> SCS 8.0</a:t>
            </a:r>
          </a:p>
          <a:p>
            <a:pPr marL="171393" indent="-171393">
              <a:spcBef>
                <a:spcPts val="599"/>
              </a:spcBef>
              <a:buFont typeface="Arial" pitchFamily="34" charset="0"/>
              <a:buChar char="•"/>
            </a:pPr>
            <a:r>
              <a:rPr lang="en-US" sz="1500" dirty="0">
                <a:solidFill>
                  <a:schemeClr val="bg1"/>
                </a:solidFill>
              </a:rPr>
              <a:t>Automated integration with Microsoft System Center Configuration Manager 2007 </a:t>
            </a:r>
          </a:p>
          <a:p>
            <a:pPr marL="171393" indent="-171393">
              <a:spcBef>
                <a:spcPts val="599"/>
              </a:spcBef>
              <a:buFont typeface="Arial" pitchFamily="34" charset="0"/>
              <a:buChar char="•"/>
            </a:pPr>
            <a:r>
              <a:rPr lang="en-US" sz="1500" dirty="0">
                <a:solidFill>
                  <a:schemeClr val="bg1"/>
                </a:solidFill>
              </a:rPr>
              <a:t>Enhanced system discovery capabilities (50+ types of data collected) including discovery of Intel</a:t>
            </a:r>
            <a:r>
              <a:rPr lang="en-US" sz="1500" baseline="30000" dirty="0">
                <a:solidFill>
                  <a:schemeClr val="bg1"/>
                </a:solidFill>
              </a:rPr>
              <a:t>®</a:t>
            </a:r>
            <a:r>
              <a:rPr lang="en-US" sz="1500" dirty="0">
                <a:solidFill>
                  <a:schemeClr val="bg1"/>
                </a:solidFill>
              </a:rPr>
              <a:t> Small Business Advantage platforms </a:t>
            </a:r>
          </a:p>
          <a:p>
            <a:pPr marL="171393" indent="-171393">
              <a:spcBef>
                <a:spcPts val="599"/>
              </a:spcBef>
              <a:buFont typeface="Arial" pitchFamily="34" charset="0"/>
              <a:buChar char="•"/>
            </a:pPr>
            <a:r>
              <a:rPr lang="en-US" sz="1500" dirty="0">
                <a:solidFill>
                  <a:schemeClr val="bg1"/>
                </a:solidFill>
              </a:rPr>
              <a:t>New console for the remote configuration service (RCS) </a:t>
            </a:r>
          </a:p>
          <a:p>
            <a:pPr marL="171393" indent="-171393">
              <a:spcBef>
                <a:spcPts val="599"/>
              </a:spcBef>
              <a:buFont typeface="Arial" pitchFamily="34" charset="0"/>
              <a:buChar char="•"/>
            </a:pPr>
            <a:r>
              <a:rPr lang="en-US" sz="1500" dirty="0">
                <a:solidFill>
                  <a:schemeClr val="bg1"/>
                </a:solidFill>
              </a:rPr>
              <a:t>Monitoring systems using database queries </a:t>
            </a:r>
          </a:p>
          <a:p>
            <a:pPr marL="171393" indent="-171393">
              <a:spcBef>
                <a:spcPts val="599"/>
              </a:spcBef>
              <a:buFont typeface="Arial" pitchFamily="34" charset="0"/>
              <a:buChar char="•"/>
            </a:pPr>
            <a:r>
              <a:rPr lang="en-US" sz="1500" dirty="0">
                <a:solidFill>
                  <a:schemeClr val="bg1"/>
                </a:solidFill>
              </a:rPr>
              <a:t>Migration support from Intel</a:t>
            </a:r>
            <a:r>
              <a:rPr lang="en-US" sz="1500" baseline="30000" dirty="0">
                <a:solidFill>
                  <a:schemeClr val="bg1"/>
                </a:solidFill>
              </a:rPr>
              <a:t>®</a:t>
            </a:r>
            <a:r>
              <a:rPr lang="en-US" sz="1500" dirty="0">
                <a:solidFill>
                  <a:schemeClr val="bg1"/>
                </a:solidFill>
              </a:rPr>
              <a:t> SCS 7.x</a:t>
            </a:r>
          </a:p>
        </p:txBody>
      </p:sp>
      <p:sp>
        <p:nvSpPr>
          <p:cNvPr id="19" name="Rounded Rectangle 18"/>
          <p:cNvSpPr/>
          <p:nvPr/>
        </p:nvSpPr>
        <p:spPr bwMode="auto">
          <a:xfrm>
            <a:off x="653144" y="1169072"/>
            <a:ext cx="7837714" cy="1059785"/>
          </a:xfrm>
          <a:prstGeom prst="roundRect">
            <a:avLst>
              <a:gd name="adj" fmla="val 6055"/>
            </a:avLst>
          </a:prstGeom>
          <a:ln/>
          <a:effectLst>
            <a:outerShdw blurRad="1905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91408" tIns="91408" rIns="91408" bIns="91408" rtlCol="0" anchor="t" anchorCtr="0"/>
          <a:lstStyle/>
          <a:p>
            <a:pPr fontAlgn="base">
              <a:spcBef>
                <a:spcPts val="300"/>
              </a:spcBef>
              <a:spcAft>
                <a:spcPct val="0"/>
              </a:spcAft>
            </a:pPr>
            <a:r>
              <a:rPr lang="en-US" b="1" dirty="0">
                <a:solidFill>
                  <a:srgbClr val="061922"/>
                </a:solidFill>
              </a:rPr>
              <a:t>Intel</a:t>
            </a:r>
            <a:r>
              <a:rPr lang="en-US" b="1" baseline="30000" dirty="0">
                <a:solidFill>
                  <a:srgbClr val="061922"/>
                </a:solidFill>
              </a:rPr>
              <a:t>®</a:t>
            </a:r>
            <a:r>
              <a:rPr lang="en-US" b="1" dirty="0">
                <a:solidFill>
                  <a:srgbClr val="061922"/>
                </a:solidFill>
              </a:rPr>
              <a:t> Setup and Configuration Software </a:t>
            </a:r>
            <a:r>
              <a:rPr lang="en-US" sz="1600" b="1" dirty="0">
                <a:solidFill>
                  <a:srgbClr val="061922"/>
                </a:solidFill>
              </a:rPr>
              <a:t>(Intel</a:t>
            </a:r>
            <a:r>
              <a:rPr lang="en-US" sz="1600" b="1" baseline="30000" dirty="0">
                <a:solidFill>
                  <a:srgbClr val="061922"/>
                </a:solidFill>
              </a:rPr>
              <a:t>®</a:t>
            </a:r>
            <a:r>
              <a:rPr lang="en-US" sz="1600" b="1" dirty="0">
                <a:solidFill>
                  <a:srgbClr val="061922"/>
                </a:solidFill>
              </a:rPr>
              <a:t> SCS)</a:t>
            </a:r>
          </a:p>
          <a:p>
            <a:pPr fontAlgn="base">
              <a:spcBef>
                <a:spcPts val="300"/>
              </a:spcBef>
              <a:spcAft>
                <a:spcPct val="0"/>
              </a:spcAft>
            </a:pPr>
            <a:r>
              <a:rPr lang="en-US" sz="1600" dirty="0">
                <a:solidFill>
                  <a:srgbClr val="061922"/>
                </a:solidFill>
              </a:rPr>
              <a:t>Sets and defines Intel</a:t>
            </a:r>
            <a:r>
              <a:rPr lang="en-US" sz="1600" baseline="30000" dirty="0">
                <a:solidFill>
                  <a:srgbClr val="061922"/>
                </a:solidFill>
              </a:rPr>
              <a:t>®</a:t>
            </a:r>
            <a:r>
              <a:rPr lang="en-US" sz="1600" dirty="0">
                <a:solidFill>
                  <a:srgbClr val="061922"/>
                </a:solidFill>
              </a:rPr>
              <a:t> Active Management Technology (Intel</a:t>
            </a:r>
            <a:r>
              <a:rPr lang="en-US" sz="1600" baseline="30000" dirty="0">
                <a:solidFill>
                  <a:srgbClr val="061922"/>
                </a:solidFill>
              </a:rPr>
              <a:t>®</a:t>
            </a:r>
            <a:r>
              <a:rPr lang="en-US" sz="1600" dirty="0">
                <a:solidFill>
                  <a:srgbClr val="061922"/>
                </a:solidFill>
              </a:rPr>
              <a:t> AMT) features &amp; governs how they behave on the client</a:t>
            </a:r>
          </a:p>
        </p:txBody>
      </p:sp>
      <p:sp>
        <p:nvSpPr>
          <p:cNvPr id="12" name="Slide Number Placeholder 1"/>
          <p:cNvSpPr>
            <a:spLocks noGrp="1"/>
          </p:cNvSpPr>
          <p:nvPr>
            <p:ph type="sldNum" sz="quarter" idx="12"/>
          </p:nvPr>
        </p:nvSpPr>
        <p:spPr>
          <a:xfrm>
            <a:off x="-3454" y="6592384"/>
            <a:ext cx="2901776" cy="265622"/>
          </a:xfrm>
        </p:spPr>
        <p:txBody>
          <a:bodyPr/>
          <a:lstStyle/>
          <a:p>
            <a:pPr algn="l"/>
            <a:fld id="{FD44707B-D922-47D5-BD24-D96E91B70543}" type="slidenum">
              <a:rPr lang="en-US" sz="900">
                <a:solidFill>
                  <a:prstClr val="white"/>
                </a:solidFill>
              </a:rPr>
              <a:pPr algn="l"/>
              <a:t>84</a:t>
            </a:fld>
            <a:r>
              <a:rPr lang="en-US" sz="900" dirty="0"/>
              <a:t>	</a:t>
            </a:r>
          </a:p>
        </p:txBody>
      </p:sp>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32164" y="6399609"/>
            <a:ext cx="557893" cy="439341"/>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2050" name="Picture 2" descr="C:\Users\ecampoy\AppData\Local\Temp\wzce96\2D_Diecon_Atlas_rgb.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394390" y="183315"/>
            <a:ext cx="605557" cy="6358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mainscow\Desktop\HP Logos\HP_S_1C_PMS_2925.jpg"/>
          <p:cNvPicPr>
            <a:picLocks noChangeAspect="1" noChangeArrowheads="1"/>
          </p:cNvPicPr>
          <p:nvPr/>
        </p:nvPicPr>
        <p:blipFill>
          <a:blip r:embed="rId8"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sp>
        <p:nvSpPr>
          <p:cNvPr id="20" name="TextBox 19"/>
          <p:cNvSpPr txBox="1"/>
          <p:nvPr/>
        </p:nvSpPr>
        <p:spPr>
          <a:xfrm>
            <a:off x="381610" y="6394722"/>
            <a:ext cx="5007429" cy="338488"/>
          </a:xfrm>
          <a:prstGeom prst="rect">
            <a:avLst/>
          </a:prstGeom>
          <a:noFill/>
        </p:spPr>
        <p:txBody>
          <a:bodyPr wrap="square" lIns="91383" tIns="45687" rIns="91383" bIns="45687" rtlCol="0">
            <a:spAutoFit/>
          </a:bodyPr>
          <a:lstStyle/>
          <a:p>
            <a:pPr marL="0" marR="0" lvl="0" indent="0" algn="ctr" defTabSz="913796"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Calibri"/>
                <a:hlinkClick r:id="" action="ppaction://noaction"/>
              </a:rPr>
              <a:t>Intel® Active Management Technology (Intel® AMT</a:t>
            </a:r>
            <a:r>
              <a:rPr kumimoji="0" lang="en-US" sz="1600" b="1" i="0" u="none" strike="noStrike" kern="0" cap="none" spc="0" normalizeH="0" baseline="0" noProof="0" dirty="0" smtClean="0">
                <a:ln>
                  <a:noFill/>
                </a:ln>
                <a:solidFill>
                  <a:srgbClr val="000000"/>
                </a:solidFill>
                <a:effectLst/>
                <a:uLnTx/>
                <a:uFillTx/>
                <a:latin typeface="Calibri"/>
                <a:hlinkClick r:id="" action="ppaction://noaction"/>
              </a:rPr>
              <a:t>)</a:t>
            </a:r>
            <a:endParaRPr kumimoji="0" lang="en-US" sz="1600" b="1" i="0" u="none" strike="noStrike" kern="0" cap="none" spc="0" normalizeH="0" baseline="0" noProof="0" dirty="0">
              <a:ln>
                <a:noFill/>
              </a:ln>
              <a:solidFill>
                <a:srgbClr val="000000"/>
              </a:solidFill>
              <a:effectLst/>
              <a:uLnTx/>
              <a:uFillTx/>
              <a:latin typeface="Calibri"/>
            </a:endParaRPr>
          </a:p>
        </p:txBody>
      </p:sp>
    </p:spTree>
    <p:extLst>
      <p:ext uri="{BB962C8B-B14F-4D97-AF65-F5344CB8AC3E}">
        <p14:creationId xmlns:p14="http://schemas.microsoft.com/office/powerpoint/2010/main" val="57089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3144" y="342902"/>
            <a:ext cx="8055429" cy="685800"/>
          </a:xfrm>
        </p:spPr>
        <p:txBody>
          <a:bodyPr>
            <a:normAutofit/>
          </a:bodyPr>
          <a:lstStyle/>
          <a:p>
            <a:r>
              <a:rPr lang="en-US" sz="2900" dirty="0"/>
              <a:t>Windows PowerShell Scripts</a:t>
            </a:r>
          </a:p>
        </p:txBody>
      </p:sp>
      <p:sp>
        <p:nvSpPr>
          <p:cNvPr id="44" name="Cross 41"/>
          <p:cNvSpPr>
            <a:spLocks noChangeArrowheads="1"/>
          </p:cNvSpPr>
          <p:nvPr/>
        </p:nvSpPr>
        <p:spPr bwMode="auto">
          <a:xfrm>
            <a:off x="4372557" y="2071960"/>
            <a:ext cx="398889" cy="400904"/>
          </a:xfrm>
          <a:prstGeom prst="plus">
            <a:avLst>
              <a:gd name="adj" fmla="val 37903"/>
            </a:avLst>
          </a:prstGeom>
          <a:gradFill flip="none" rotWithShape="1">
            <a:gsLst>
              <a:gs pos="5000">
                <a:schemeClr val="accent2"/>
              </a:gs>
              <a:gs pos="95000">
                <a:schemeClr val="accent1"/>
              </a:gs>
            </a:gsLst>
            <a:lin ang="2700000" scaled="1"/>
            <a:tileRect/>
          </a:gradFill>
          <a:ln w="9525" algn="ctr">
            <a:noFill/>
            <a:round/>
            <a:headEnd/>
            <a:tailEnd/>
          </a:ln>
          <a:effectLst/>
        </p:spPr>
        <p:txBody>
          <a:bodyPr lIns="91408" tIns="45703" rIns="91408" bIns="45703" anchor="ctr"/>
          <a:lstStyle/>
          <a:p>
            <a:pPr marL="457049" algn="r" defTabSz="913817" eaLnBrk="0" fontAlgn="base" hangingPunct="0">
              <a:spcBef>
                <a:spcPts val="1200"/>
              </a:spcBef>
              <a:spcAft>
                <a:spcPct val="0"/>
              </a:spcAft>
            </a:pPr>
            <a:endParaRPr lang="zh-CN" altLang="en-US" sz="1500">
              <a:solidFill>
                <a:srgbClr val="000000"/>
              </a:solidFill>
              <a:ea typeface="SimSun" pitchFamily="2" charset="-122"/>
              <a:cs typeface="Arial" charset="0"/>
            </a:endParaRPr>
          </a:p>
        </p:txBody>
      </p:sp>
      <p:sp>
        <p:nvSpPr>
          <p:cNvPr id="45" name="Cross 41"/>
          <p:cNvSpPr>
            <a:spLocks noChangeArrowheads="1"/>
          </p:cNvSpPr>
          <p:nvPr/>
        </p:nvSpPr>
        <p:spPr bwMode="auto">
          <a:xfrm>
            <a:off x="4372557" y="3371003"/>
            <a:ext cx="398889" cy="400904"/>
          </a:xfrm>
          <a:prstGeom prst="mathEqual">
            <a:avLst/>
          </a:prstGeom>
          <a:gradFill flip="none" rotWithShape="1">
            <a:gsLst>
              <a:gs pos="5000">
                <a:schemeClr val="accent2"/>
              </a:gs>
              <a:gs pos="95000">
                <a:schemeClr val="accent1"/>
              </a:gs>
            </a:gsLst>
            <a:lin ang="2700000" scaled="1"/>
            <a:tileRect/>
          </a:gradFill>
          <a:ln w="9525" algn="ctr">
            <a:noFill/>
            <a:round/>
            <a:headEnd/>
            <a:tailEnd/>
          </a:ln>
          <a:effectLst/>
        </p:spPr>
        <p:txBody>
          <a:bodyPr lIns="91408" tIns="45703" rIns="91408" bIns="45703" anchor="ctr"/>
          <a:lstStyle/>
          <a:p>
            <a:pPr marL="457049" algn="r" defTabSz="913817" eaLnBrk="0" fontAlgn="base" hangingPunct="0">
              <a:spcBef>
                <a:spcPts val="1200"/>
              </a:spcBef>
              <a:spcAft>
                <a:spcPct val="0"/>
              </a:spcAft>
            </a:pPr>
            <a:endParaRPr lang="zh-CN" altLang="en-US" sz="1500">
              <a:solidFill>
                <a:srgbClr val="000000"/>
              </a:solidFill>
              <a:ea typeface="SimSun" pitchFamily="2" charset="-122"/>
              <a:cs typeface="Arial" charset="0"/>
            </a:endParaRPr>
          </a:p>
        </p:txBody>
      </p:sp>
      <p:sp>
        <p:nvSpPr>
          <p:cNvPr id="27" name="Rounded Rectangle 26"/>
          <p:cNvSpPr/>
          <p:nvPr/>
        </p:nvSpPr>
        <p:spPr>
          <a:xfrm>
            <a:off x="653145" y="995199"/>
            <a:ext cx="3592284" cy="2433801"/>
          </a:xfrm>
          <a:prstGeom prst="roundRect">
            <a:avLst>
              <a:gd name="adj" fmla="val 3961"/>
            </a:avLst>
          </a:prstGeom>
          <a:ln/>
          <a:effectLst>
            <a:outerShdw blurRad="1905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91408" tIns="91408" rIns="91408" bIns="91408" rtlCol="0" anchor="t" anchorCtr="0"/>
          <a:lstStyle/>
          <a:p>
            <a:pPr fontAlgn="base">
              <a:spcBef>
                <a:spcPts val="300"/>
              </a:spcBef>
              <a:spcAft>
                <a:spcPct val="0"/>
              </a:spcAft>
            </a:pPr>
            <a:r>
              <a:rPr lang="en-US" sz="1500" b="1" dirty="0">
                <a:solidFill>
                  <a:srgbClr val="000000"/>
                </a:solidFill>
              </a:rPr>
              <a:t>Intel</a:t>
            </a:r>
            <a:r>
              <a:rPr lang="en-US" sz="1500" b="1" baseline="30000" dirty="0">
                <a:solidFill>
                  <a:srgbClr val="000000"/>
                </a:solidFill>
              </a:rPr>
              <a:t>®</a:t>
            </a:r>
            <a:r>
              <a:rPr lang="en-US" sz="1500" b="1" dirty="0">
                <a:solidFill>
                  <a:srgbClr val="000000"/>
                </a:solidFill>
              </a:rPr>
              <a:t> Core™ </a:t>
            </a:r>
            <a:r>
              <a:rPr lang="en-US" sz="1500" b="1" dirty="0" err="1">
                <a:solidFill>
                  <a:srgbClr val="000000"/>
                </a:solidFill>
              </a:rPr>
              <a:t>vPro</a:t>
            </a:r>
            <a:r>
              <a:rPr lang="en-US" sz="1500" b="1" dirty="0">
                <a:solidFill>
                  <a:srgbClr val="000000"/>
                </a:solidFill>
              </a:rPr>
              <a:t>™</a:t>
            </a:r>
            <a:r>
              <a:rPr lang="en-US" sz="1500" b="1" baseline="30000" dirty="0">
                <a:solidFill>
                  <a:srgbClr val="000000"/>
                </a:solidFill>
              </a:rPr>
              <a:t> </a:t>
            </a:r>
            <a:r>
              <a:rPr lang="en-US" sz="1500" b="1" dirty="0">
                <a:solidFill>
                  <a:srgbClr val="000000"/>
                </a:solidFill>
              </a:rPr>
              <a:t>Processors</a:t>
            </a:r>
            <a:endParaRPr lang="en-US" sz="1500" b="1" baseline="30000" dirty="0">
              <a:solidFill>
                <a:srgbClr val="000000"/>
              </a:solidFill>
            </a:endParaRPr>
          </a:p>
          <a:p>
            <a:pPr marL="176155" indent="-176155" fontAlgn="base">
              <a:spcBef>
                <a:spcPts val="300"/>
              </a:spcBef>
              <a:spcAft>
                <a:spcPct val="0"/>
              </a:spcAft>
              <a:buFont typeface="Arial" pitchFamily="34" charset="0"/>
              <a:buChar char="•"/>
            </a:pPr>
            <a:r>
              <a:rPr lang="en-US" sz="1300" dirty="0">
                <a:solidFill>
                  <a:srgbClr val="000000"/>
                </a:solidFill>
              </a:rPr>
              <a:t>Turn PC on or off remotely</a:t>
            </a:r>
          </a:p>
          <a:p>
            <a:pPr marL="176155" indent="-176155" fontAlgn="base">
              <a:spcBef>
                <a:spcPts val="300"/>
              </a:spcBef>
              <a:spcAft>
                <a:spcPct val="0"/>
              </a:spcAft>
              <a:buFont typeface="Arial" pitchFamily="34" charset="0"/>
              <a:buChar char="•"/>
            </a:pPr>
            <a:r>
              <a:rPr lang="en-US" sz="1300" dirty="0">
                <a:solidFill>
                  <a:srgbClr val="000000"/>
                </a:solidFill>
              </a:rPr>
              <a:t>Pre-boot Access with</a:t>
            </a:r>
            <a:br>
              <a:rPr lang="en-US" sz="1300" dirty="0">
                <a:solidFill>
                  <a:srgbClr val="000000"/>
                </a:solidFill>
              </a:rPr>
            </a:br>
            <a:r>
              <a:rPr lang="en-US" sz="1300" dirty="0">
                <a:solidFill>
                  <a:srgbClr val="000000"/>
                </a:solidFill>
              </a:rPr>
              <a:t>Serial over LAN (</a:t>
            </a:r>
            <a:r>
              <a:rPr lang="en-US" sz="1300" dirty="0" err="1">
                <a:solidFill>
                  <a:srgbClr val="000000"/>
                </a:solidFill>
              </a:rPr>
              <a:t>SoL</a:t>
            </a:r>
            <a:r>
              <a:rPr lang="en-US" sz="1300" dirty="0">
                <a:solidFill>
                  <a:srgbClr val="000000"/>
                </a:solidFill>
              </a:rPr>
              <a:t>)</a:t>
            </a:r>
          </a:p>
          <a:p>
            <a:pPr marL="176155" indent="-176155" fontAlgn="base">
              <a:spcBef>
                <a:spcPts val="300"/>
              </a:spcBef>
              <a:spcAft>
                <a:spcPct val="0"/>
              </a:spcAft>
              <a:buFont typeface="Arial" pitchFamily="34" charset="0"/>
              <a:buChar char="•"/>
            </a:pPr>
            <a:r>
              <a:rPr lang="en-US" sz="1300" dirty="0">
                <a:solidFill>
                  <a:srgbClr val="000000"/>
                </a:solidFill>
              </a:rPr>
              <a:t>Mount &amp; Boot from a</a:t>
            </a:r>
            <a:br>
              <a:rPr lang="en-US" sz="1300" dirty="0">
                <a:solidFill>
                  <a:srgbClr val="000000"/>
                </a:solidFill>
              </a:rPr>
            </a:br>
            <a:r>
              <a:rPr lang="en-US" sz="1300" dirty="0">
                <a:solidFill>
                  <a:srgbClr val="000000"/>
                </a:solidFill>
              </a:rPr>
              <a:t>CD-ROM with </a:t>
            </a:r>
            <a:br>
              <a:rPr lang="en-US" sz="1300" dirty="0">
                <a:solidFill>
                  <a:srgbClr val="000000"/>
                </a:solidFill>
              </a:rPr>
            </a:br>
            <a:r>
              <a:rPr lang="en-US" sz="1300" dirty="0">
                <a:solidFill>
                  <a:srgbClr val="000000"/>
                </a:solidFill>
              </a:rPr>
              <a:t>IDE-redirection</a:t>
            </a:r>
          </a:p>
          <a:p>
            <a:pPr marL="176155" indent="-176155" fontAlgn="base">
              <a:spcBef>
                <a:spcPts val="300"/>
              </a:spcBef>
              <a:spcAft>
                <a:spcPct val="0"/>
              </a:spcAft>
              <a:buFont typeface="Arial" pitchFamily="34" charset="0"/>
              <a:buChar char="•"/>
            </a:pPr>
            <a:r>
              <a:rPr lang="en-US" sz="1300" dirty="0">
                <a:solidFill>
                  <a:srgbClr val="000000"/>
                </a:solidFill>
              </a:rPr>
              <a:t>Configure AMT dynamically</a:t>
            </a:r>
          </a:p>
          <a:p>
            <a:pPr marL="176155" indent="-176155" fontAlgn="base">
              <a:spcBef>
                <a:spcPts val="300"/>
              </a:spcBef>
              <a:spcAft>
                <a:spcPct val="0"/>
              </a:spcAft>
              <a:buFont typeface="Arial" pitchFamily="34" charset="0"/>
              <a:buChar char="•"/>
            </a:pPr>
            <a:r>
              <a:rPr lang="en-US" sz="1300" dirty="0">
                <a:solidFill>
                  <a:srgbClr val="000000"/>
                </a:solidFill>
              </a:rPr>
              <a:t>KVM Access (Keyboard, Video &amp; Mouse)</a:t>
            </a:r>
            <a:endParaRPr lang="en-US" sz="1300" baseline="30000" dirty="0">
              <a:solidFill>
                <a:srgbClr val="000000"/>
              </a:solidFill>
            </a:endParaRPr>
          </a:p>
        </p:txBody>
      </p:sp>
      <p:sp>
        <p:nvSpPr>
          <p:cNvPr id="31" name="Rounded Rectangle 30"/>
          <p:cNvSpPr/>
          <p:nvPr/>
        </p:nvSpPr>
        <p:spPr>
          <a:xfrm>
            <a:off x="4959107" y="995199"/>
            <a:ext cx="3531751" cy="2433801"/>
          </a:xfrm>
          <a:prstGeom prst="roundRect">
            <a:avLst>
              <a:gd name="adj" fmla="val 3480"/>
            </a:avLst>
          </a:prstGeom>
          <a:ln/>
          <a:effectLst>
            <a:outerShdw blurRad="1905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91408" tIns="91408" rIns="91408" bIns="91408" rtlCol="0" anchor="t" anchorCtr="0"/>
          <a:lstStyle/>
          <a:p>
            <a:pPr marL="1537769" indent="-176155" fontAlgn="base">
              <a:spcBef>
                <a:spcPts val="300"/>
              </a:spcBef>
              <a:spcAft>
                <a:spcPct val="0"/>
              </a:spcAft>
            </a:pPr>
            <a:endParaRPr lang="en-US" sz="1300" dirty="0">
              <a:solidFill>
                <a:srgbClr val="000000"/>
              </a:solidFill>
            </a:endParaRPr>
          </a:p>
        </p:txBody>
      </p:sp>
      <p:pic>
        <p:nvPicPr>
          <p:cNvPr id="49" name="Picture 2" descr="D:\Documents\Studios\20110326\Windows_PowerShell_icon.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7958" b="20070"/>
          <a:stretch/>
        </p:blipFill>
        <p:spPr bwMode="auto">
          <a:xfrm>
            <a:off x="4959112" y="1670501"/>
            <a:ext cx="1170261" cy="734766"/>
          </a:xfrm>
          <a:prstGeom prst="rect">
            <a:avLst/>
          </a:prstGeom>
          <a:noFill/>
          <a:effectLst>
            <a:reflection blurRad="6350" stA="52000" endA="300" endPos="15000" dir="5400000" sy="-100000" algn="bl" rotWithShape="0"/>
          </a:effectLst>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75857" y="1714500"/>
            <a:ext cx="814746" cy="611060"/>
          </a:xfrm>
          <a:prstGeom prst="rect">
            <a:avLst/>
          </a:prstGeom>
          <a:effectLst>
            <a:reflection blurRad="6350" stA="52000" endA="300" endPos="15000" dir="5400000" sy="-100000" algn="bl" rotWithShape="0"/>
          </a:effectLst>
        </p:spPr>
      </p:pic>
      <p:pic>
        <p:nvPicPr>
          <p:cNvPr id="51" name="Picture 5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71613" y="2026818"/>
            <a:ext cx="814746" cy="611060"/>
          </a:xfrm>
          <a:prstGeom prst="rect">
            <a:avLst/>
          </a:prstGeom>
          <a:effectLst>
            <a:reflection blurRad="6350" stA="52000" endA="300" endPos="15000" dir="5400000" sy="-100000" algn="bl" rotWithShape="0"/>
          </a:effectLst>
        </p:spPr>
      </p:pic>
      <p:sp>
        <p:nvSpPr>
          <p:cNvPr id="32" name="Rounded Rectangle 31"/>
          <p:cNvSpPr/>
          <p:nvPr/>
        </p:nvSpPr>
        <p:spPr>
          <a:xfrm>
            <a:off x="653144" y="3840426"/>
            <a:ext cx="7837714" cy="1474524"/>
          </a:xfrm>
          <a:prstGeom prst="roundRect">
            <a:avLst>
              <a:gd name="adj" fmla="val 11813"/>
            </a:avLst>
          </a:prstGeom>
          <a:gradFill flip="none" rotWithShape="1">
            <a:gsLst>
              <a:gs pos="5000">
                <a:schemeClr val="accent1"/>
              </a:gs>
              <a:gs pos="95000">
                <a:schemeClr val="accent2">
                  <a:tint val="100000"/>
                  <a:shade val="100000"/>
                  <a:satMod val="100000"/>
                </a:schemeClr>
              </a:gs>
            </a:gsLst>
            <a:lin ang="5400000" scaled="1"/>
            <a:tileRect/>
          </a:gradFill>
          <a:ln>
            <a:noFill/>
          </a:ln>
          <a:effectLst/>
        </p:spPr>
        <p:style>
          <a:lnRef idx="1">
            <a:schemeClr val="accent2"/>
          </a:lnRef>
          <a:fillRef idx="3">
            <a:schemeClr val="accent2"/>
          </a:fillRef>
          <a:effectRef idx="2">
            <a:schemeClr val="accent2"/>
          </a:effectRef>
          <a:fontRef idx="minor">
            <a:schemeClr val="lt1"/>
          </a:fontRef>
        </p:style>
        <p:txBody>
          <a:bodyPr lIns="91408" tIns="45703" rIns="91408" bIns="45703" rtlCol="0" anchor="t" anchorCtr="0"/>
          <a:lstStyle/>
          <a:p>
            <a:pPr algn="ctr" defTabSz="913817">
              <a:spcBef>
                <a:spcPts val="1200"/>
              </a:spcBef>
            </a:pPr>
            <a:r>
              <a:rPr lang="en-US" sz="1600" b="1" dirty="0">
                <a:solidFill>
                  <a:srgbClr val="FFFFFF"/>
                </a:solidFill>
              </a:rPr>
              <a:t>Direct Access to Intel</a:t>
            </a:r>
            <a:r>
              <a:rPr lang="en-US" sz="1600" b="1" baseline="30000" dirty="0">
                <a:solidFill>
                  <a:srgbClr val="FFFFFF"/>
                </a:solidFill>
              </a:rPr>
              <a:t>®</a:t>
            </a:r>
            <a:r>
              <a:rPr lang="en-US" sz="1600" b="1" dirty="0">
                <a:solidFill>
                  <a:srgbClr val="FFFFFF"/>
                </a:solidFill>
              </a:rPr>
              <a:t> AMT</a:t>
            </a:r>
          </a:p>
        </p:txBody>
      </p:sp>
      <p:sp>
        <p:nvSpPr>
          <p:cNvPr id="33" name="Rounded Rectangle 32"/>
          <p:cNvSpPr/>
          <p:nvPr/>
        </p:nvSpPr>
        <p:spPr>
          <a:xfrm>
            <a:off x="689943" y="4286257"/>
            <a:ext cx="1839639" cy="1007921"/>
          </a:xfrm>
          <a:prstGeom prst="roundRect">
            <a:avLst>
              <a:gd name="adj" fmla="val 9016"/>
            </a:avLst>
          </a:prstGeom>
          <a:ln/>
        </p:spPr>
        <p:style>
          <a:lnRef idx="2">
            <a:schemeClr val="accent2"/>
          </a:lnRef>
          <a:fillRef idx="1">
            <a:schemeClr val="lt1"/>
          </a:fillRef>
          <a:effectRef idx="0">
            <a:schemeClr val="accent2"/>
          </a:effectRef>
          <a:fontRef idx="minor">
            <a:schemeClr val="dk1"/>
          </a:fontRef>
        </p:style>
        <p:txBody>
          <a:bodyPr wrap="square" lIns="91408" tIns="45703" rIns="91408" bIns="45703" rtlCol="0" anchor="ctr" anchorCtr="0">
            <a:noAutofit/>
          </a:bodyPr>
          <a:lstStyle/>
          <a:p>
            <a:pPr algn="ctr" fontAlgn="base">
              <a:spcBef>
                <a:spcPct val="0"/>
              </a:spcBef>
              <a:spcAft>
                <a:spcPct val="0"/>
              </a:spcAft>
            </a:pPr>
            <a:r>
              <a:rPr lang="en-US" sz="1300" dirty="0">
                <a:solidFill>
                  <a:srgbClr val="000000"/>
                </a:solidFill>
              </a:rPr>
              <a:t>IT Shop Can Solve Problems with No Wait Time</a:t>
            </a:r>
          </a:p>
        </p:txBody>
      </p:sp>
      <p:sp>
        <p:nvSpPr>
          <p:cNvPr id="38" name="Rounded Rectangle 37"/>
          <p:cNvSpPr/>
          <p:nvPr/>
        </p:nvSpPr>
        <p:spPr>
          <a:xfrm>
            <a:off x="2603954" y="4286257"/>
            <a:ext cx="1916309" cy="1007921"/>
          </a:xfrm>
          <a:prstGeom prst="roundRect">
            <a:avLst>
              <a:gd name="adj" fmla="val 9016"/>
            </a:avLst>
          </a:prstGeom>
          <a:ln/>
        </p:spPr>
        <p:style>
          <a:lnRef idx="2">
            <a:schemeClr val="accent2"/>
          </a:lnRef>
          <a:fillRef idx="1">
            <a:schemeClr val="lt1"/>
          </a:fillRef>
          <a:effectRef idx="0">
            <a:schemeClr val="accent2"/>
          </a:effectRef>
          <a:fontRef idx="minor">
            <a:schemeClr val="dk1"/>
          </a:fontRef>
        </p:style>
        <p:txBody>
          <a:bodyPr wrap="square" lIns="91408" tIns="45703" rIns="91408" bIns="45703" rtlCol="0" anchor="ctr" anchorCtr="0">
            <a:noAutofit/>
          </a:bodyPr>
          <a:lstStyle/>
          <a:p>
            <a:pPr algn="ctr" fontAlgn="base">
              <a:spcBef>
                <a:spcPct val="0"/>
              </a:spcBef>
              <a:spcAft>
                <a:spcPct val="0"/>
              </a:spcAft>
            </a:pPr>
            <a:r>
              <a:rPr lang="en-US" sz="1300" dirty="0">
                <a:solidFill>
                  <a:srgbClr val="000000"/>
                </a:solidFill>
              </a:rPr>
              <a:t>Automate Power Control on Demand with Automatic</a:t>
            </a:r>
            <a:br>
              <a:rPr lang="en-US" sz="1300" dirty="0">
                <a:solidFill>
                  <a:srgbClr val="000000"/>
                </a:solidFill>
              </a:rPr>
            </a:br>
            <a:r>
              <a:rPr lang="en-US" sz="1300" dirty="0">
                <a:solidFill>
                  <a:srgbClr val="000000"/>
                </a:solidFill>
              </a:rPr>
              <a:t>Boot Up</a:t>
            </a:r>
          </a:p>
        </p:txBody>
      </p:sp>
      <p:sp>
        <p:nvSpPr>
          <p:cNvPr id="40" name="Rounded Rectangle 39"/>
          <p:cNvSpPr/>
          <p:nvPr/>
        </p:nvSpPr>
        <p:spPr>
          <a:xfrm>
            <a:off x="4623741" y="4286257"/>
            <a:ext cx="1916309" cy="1007921"/>
          </a:xfrm>
          <a:prstGeom prst="roundRect">
            <a:avLst>
              <a:gd name="adj" fmla="val 9016"/>
            </a:avLst>
          </a:prstGeom>
          <a:ln/>
        </p:spPr>
        <p:style>
          <a:lnRef idx="2">
            <a:schemeClr val="accent2"/>
          </a:lnRef>
          <a:fillRef idx="1">
            <a:schemeClr val="lt1"/>
          </a:fillRef>
          <a:effectRef idx="0">
            <a:schemeClr val="accent2"/>
          </a:effectRef>
          <a:fontRef idx="minor">
            <a:schemeClr val="dk1"/>
          </a:fontRef>
        </p:style>
        <p:txBody>
          <a:bodyPr wrap="square" lIns="91408" tIns="45703" rIns="91408" bIns="45703" rtlCol="0" anchor="ctr" anchorCtr="0">
            <a:noAutofit/>
          </a:bodyPr>
          <a:lstStyle/>
          <a:p>
            <a:pPr algn="ctr" fontAlgn="base">
              <a:spcBef>
                <a:spcPct val="0"/>
              </a:spcBef>
              <a:spcAft>
                <a:spcPct val="0"/>
              </a:spcAft>
            </a:pPr>
            <a:r>
              <a:rPr lang="en-US" sz="1200" dirty="0">
                <a:solidFill>
                  <a:srgbClr val="000000"/>
                </a:solidFill>
              </a:rPr>
              <a:t>Can Wake Up System at Given Time w/o Any Network Connection Before</a:t>
            </a:r>
          </a:p>
        </p:txBody>
      </p:sp>
      <p:sp>
        <p:nvSpPr>
          <p:cNvPr id="41" name="Rounded Rectangle 40"/>
          <p:cNvSpPr/>
          <p:nvPr/>
        </p:nvSpPr>
        <p:spPr>
          <a:xfrm>
            <a:off x="6634333" y="4286257"/>
            <a:ext cx="1792136" cy="1007921"/>
          </a:xfrm>
          <a:prstGeom prst="roundRect">
            <a:avLst>
              <a:gd name="adj" fmla="val 9016"/>
            </a:avLst>
          </a:prstGeom>
          <a:ln/>
        </p:spPr>
        <p:style>
          <a:lnRef idx="2">
            <a:schemeClr val="accent2"/>
          </a:lnRef>
          <a:fillRef idx="1">
            <a:schemeClr val="lt1"/>
          </a:fillRef>
          <a:effectRef idx="0">
            <a:schemeClr val="accent2"/>
          </a:effectRef>
          <a:fontRef idx="minor">
            <a:schemeClr val="dk1"/>
          </a:fontRef>
        </p:style>
        <p:txBody>
          <a:bodyPr wrap="square" lIns="91408" tIns="45703" rIns="91408" bIns="45703" rtlCol="0" anchor="ctr" anchorCtr="0">
            <a:noAutofit/>
          </a:bodyPr>
          <a:lstStyle/>
          <a:p>
            <a:pPr algn="ctr" fontAlgn="base">
              <a:spcBef>
                <a:spcPct val="0"/>
              </a:spcBef>
              <a:spcAft>
                <a:spcPct val="0"/>
              </a:spcAft>
            </a:pPr>
            <a:r>
              <a:rPr lang="en-US" sz="1300" dirty="0">
                <a:solidFill>
                  <a:srgbClr val="000000"/>
                </a:solidFill>
              </a:rPr>
              <a:t>Can “On the Fly” Adjust/Change AMT Parameters</a:t>
            </a:r>
          </a:p>
        </p:txBody>
      </p:sp>
      <p:grpSp>
        <p:nvGrpSpPr>
          <p:cNvPr id="28" name="Group 27"/>
          <p:cNvGrpSpPr/>
          <p:nvPr/>
        </p:nvGrpSpPr>
        <p:grpSpPr>
          <a:xfrm>
            <a:off x="3" y="5515422"/>
            <a:ext cx="8791956" cy="676275"/>
            <a:chOff x="0" y="5987749"/>
            <a:chExt cx="8791956" cy="676275"/>
          </a:xfrm>
        </p:grpSpPr>
        <p:sp>
          <p:nvSpPr>
            <p:cNvPr id="29" name="Rectangle 16"/>
            <p:cNvSpPr/>
            <p:nvPr/>
          </p:nvSpPr>
          <p:spPr>
            <a:xfrm>
              <a:off x="0" y="5987749"/>
              <a:ext cx="8791956" cy="676275"/>
            </a:xfrm>
            <a:custGeom>
              <a:avLst/>
              <a:gdLst/>
              <a:ahLst/>
              <a:cxnLst/>
              <a:rect l="l" t="t" r="r" b="b"/>
              <a:pathLst>
                <a:path w="8791956" h="676275">
                  <a:moveTo>
                    <a:pt x="1" y="0"/>
                  </a:moveTo>
                  <a:lnTo>
                    <a:pt x="352425" y="0"/>
                  </a:lnTo>
                  <a:lnTo>
                    <a:pt x="742951" y="0"/>
                  </a:lnTo>
                  <a:lnTo>
                    <a:pt x="8334375" y="0"/>
                  </a:lnTo>
                  <a:lnTo>
                    <a:pt x="8334375" y="205353"/>
                  </a:lnTo>
                  <a:lnTo>
                    <a:pt x="8791956" y="205353"/>
                  </a:lnTo>
                  <a:lnTo>
                    <a:pt x="8791956" y="676275"/>
                  </a:lnTo>
                  <a:lnTo>
                    <a:pt x="0" y="676275"/>
                  </a:lnTo>
                  <a:lnTo>
                    <a:pt x="0" y="205353"/>
                  </a:lnTo>
                  <a:lnTo>
                    <a:pt x="1" y="205353"/>
                  </a:lnTo>
                  <a:close/>
                </a:path>
              </a:pathLst>
            </a:custGeom>
            <a:gradFill flip="none" rotWithShape="1">
              <a:gsLst>
                <a:gs pos="5000">
                  <a:schemeClr val="accent1"/>
                </a:gs>
                <a:gs pos="95000">
                  <a:schemeClr val="accent2"/>
                </a:gs>
              </a:gsLst>
              <a:lin ang="13500000" scaled="1"/>
              <a:tileRect/>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457200" tIns="91440" rIns="182880" bIns="91440" rtlCol="0" anchor="ctr" anchorCtr="0">
              <a:noAutofit/>
            </a:bodyPr>
            <a:lstStyle/>
            <a:p>
              <a:pPr defTabSz="913817"/>
              <a:r>
                <a:rPr lang="en-US" sz="1600" b="1" dirty="0">
                  <a:solidFill>
                    <a:srgbClr val="FFFFFF"/>
                  </a:solidFill>
                </a:rPr>
                <a:t>PowerShell Enables IT Pros to Create Their Own Solutions</a:t>
              </a:r>
            </a:p>
          </p:txBody>
        </p:sp>
        <p:pic>
          <p:nvPicPr>
            <p:cNvPr id="30"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733018" y="6191695"/>
              <a:ext cx="58938" cy="472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p:cNvSpPr txBox="1"/>
          <p:nvPr/>
        </p:nvSpPr>
        <p:spPr>
          <a:xfrm>
            <a:off x="6088431" y="1117497"/>
            <a:ext cx="2444721" cy="2349423"/>
          </a:xfrm>
          <a:prstGeom prst="rect">
            <a:avLst/>
          </a:prstGeom>
          <a:noFill/>
        </p:spPr>
        <p:txBody>
          <a:bodyPr wrap="square" lIns="91408" tIns="45703" rIns="91408" bIns="45703" rtlCol="0">
            <a:spAutoFit/>
          </a:bodyPr>
          <a:lstStyle/>
          <a:p>
            <a:pPr>
              <a:spcBef>
                <a:spcPts val="300"/>
              </a:spcBef>
            </a:pPr>
            <a:r>
              <a:rPr lang="en-US" sz="1500" b="1" dirty="0" err="1"/>
              <a:t>PowerShell</a:t>
            </a:r>
            <a:r>
              <a:rPr lang="en-US" sz="1500" b="1" dirty="0"/>
              <a:t> Script</a:t>
            </a:r>
          </a:p>
          <a:p>
            <a:pPr marL="173678" indent="-171393">
              <a:spcBef>
                <a:spcPts val="300"/>
              </a:spcBef>
              <a:buFont typeface="Arial" pitchFamily="34" charset="0"/>
              <a:buChar char="•"/>
            </a:pPr>
            <a:r>
              <a:rPr lang="en-US" sz="1300" dirty="0"/>
              <a:t>Integrate into existing tools</a:t>
            </a:r>
          </a:p>
          <a:p>
            <a:pPr marL="173678" indent="-171393">
              <a:spcBef>
                <a:spcPts val="300"/>
              </a:spcBef>
              <a:buFont typeface="Arial" pitchFamily="34" charset="0"/>
              <a:buChar char="•"/>
            </a:pPr>
            <a:r>
              <a:rPr lang="en-US" sz="1300" dirty="0"/>
              <a:t>Enables easy automation</a:t>
            </a:r>
          </a:p>
          <a:p>
            <a:pPr marL="173678" indent="-171393">
              <a:spcBef>
                <a:spcPts val="300"/>
              </a:spcBef>
              <a:buFont typeface="Arial" pitchFamily="34" charset="0"/>
              <a:buChar char="•"/>
            </a:pPr>
            <a:r>
              <a:rPr lang="en-US" sz="1300" dirty="0"/>
              <a:t>Can access the alarm clock</a:t>
            </a:r>
          </a:p>
          <a:p>
            <a:pPr marL="173678" indent="-171393">
              <a:spcBef>
                <a:spcPts val="300"/>
              </a:spcBef>
              <a:buFont typeface="Arial" pitchFamily="34" charset="0"/>
              <a:buChar char="•"/>
            </a:pPr>
            <a:r>
              <a:rPr lang="en-US" sz="1300" dirty="0"/>
              <a:t>Enable features not available in your existing management console</a:t>
            </a:r>
          </a:p>
          <a:p>
            <a:pPr marL="171393" indent="-171393">
              <a:buFont typeface="Arial" pitchFamily="34" charset="0"/>
              <a:buChar char="•"/>
            </a:pPr>
            <a:endParaRPr lang="en-US" sz="1300" dirty="0"/>
          </a:p>
        </p:txBody>
      </p:sp>
      <p:sp>
        <p:nvSpPr>
          <p:cNvPr id="21" name="Slide Number Placeholder 1"/>
          <p:cNvSpPr>
            <a:spLocks noGrp="1"/>
          </p:cNvSpPr>
          <p:nvPr>
            <p:ph type="sldNum" sz="quarter" idx="12"/>
          </p:nvPr>
        </p:nvSpPr>
        <p:spPr>
          <a:xfrm>
            <a:off x="-3454" y="6592384"/>
            <a:ext cx="2901776" cy="265622"/>
          </a:xfrm>
        </p:spPr>
        <p:txBody>
          <a:bodyPr/>
          <a:lstStyle/>
          <a:p>
            <a:pPr algn="l"/>
            <a:fld id="{FD44707B-D922-47D5-BD24-D96E91B70543}" type="slidenum">
              <a:rPr lang="en-US" sz="900">
                <a:solidFill>
                  <a:prstClr val="white"/>
                </a:solidFill>
              </a:rPr>
              <a:pPr algn="l"/>
              <a:t>85</a:t>
            </a:fld>
            <a:r>
              <a:rPr lang="en-US" sz="900" dirty="0"/>
              <a:t>	</a:t>
            </a:r>
          </a:p>
        </p:txBody>
      </p:sp>
      <p:pic>
        <p:nvPicPr>
          <p:cNvPr id="20" name="Picture 1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32164" y="6399609"/>
            <a:ext cx="557893" cy="439341"/>
          </a:xfrm>
          <a:prstGeom prst="rect">
            <a:avLst/>
          </a:prstGeom>
        </p:spPr>
      </p:pic>
      <p:pic>
        <p:nvPicPr>
          <p:cNvPr id="22" name="Picture 2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23" name="Picture 2" descr="C:\Users\ecampoy\AppData\Local\Temp\wzce96\2D_Diecon_Atlas_rgb.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394390" y="183315"/>
            <a:ext cx="605557" cy="63583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Users\mainscow\Desktop\HP Logos\HP_S_1C_PMS_2925.jpg"/>
          <p:cNvPicPr>
            <a:picLocks noChangeAspect="1" noChangeArrowheads="1"/>
          </p:cNvPicPr>
          <p:nvPr/>
        </p:nvPicPr>
        <p:blipFill>
          <a:blip r:embed="rId10"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sp>
        <p:nvSpPr>
          <p:cNvPr id="26" name="TextBox 25"/>
          <p:cNvSpPr txBox="1"/>
          <p:nvPr/>
        </p:nvSpPr>
        <p:spPr>
          <a:xfrm>
            <a:off x="381610" y="6394722"/>
            <a:ext cx="5007429" cy="338488"/>
          </a:xfrm>
          <a:prstGeom prst="rect">
            <a:avLst/>
          </a:prstGeom>
          <a:noFill/>
        </p:spPr>
        <p:txBody>
          <a:bodyPr wrap="square" lIns="91383" tIns="45687" rIns="91383" bIns="45687" rtlCol="0">
            <a:spAutoFit/>
          </a:bodyPr>
          <a:lstStyle/>
          <a:p>
            <a:pPr marL="0" marR="0" lvl="0" indent="0" algn="ctr" defTabSz="913796"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Calibri"/>
                <a:hlinkClick r:id="" action="ppaction://noaction"/>
              </a:rPr>
              <a:t>Intel® Active Management Technology (Intel® AMT</a:t>
            </a:r>
            <a:r>
              <a:rPr kumimoji="0" lang="en-US" sz="1600" b="1" i="0" u="none" strike="noStrike" kern="0" cap="none" spc="0" normalizeH="0" baseline="0" noProof="0" dirty="0" smtClean="0">
                <a:ln>
                  <a:noFill/>
                </a:ln>
                <a:solidFill>
                  <a:srgbClr val="000000"/>
                </a:solidFill>
                <a:effectLst/>
                <a:uLnTx/>
                <a:uFillTx/>
                <a:latin typeface="Calibri"/>
                <a:hlinkClick r:id="" action="ppaction://noaction"/>
              </a:rPr>
              <a:t>)</a:t>
            </a:r>
            <a:endParaRPr kumimoji="0" lang="en-US" sz="1600" b="1" i="0" u="none" strike="noStrike" kern="0" cap="none" spc="0" normalizeH="0" baseline="0" noProof="0" dirty="0">
              <a:ln>
                <a:noFill/>
              </a:ln>
              <a:solidFill>
                <a:srgbClr val="000000"/>
              </a:solidFill>
              <a:effectLst/>
              <a:uLnTx/>
              <a:uFillTx/>
              <a:latin typeface="Calibri"/>
            </a:endParaRPr>
          </a:p>
        </p:txBody>
      </p:sp>
    </p:spTree>
    <p:extLst>
      <p:ext uri="{BB962C8B-B14F-4D97-AF65-F5344CB8AC3E}">
        <p14:creationId xmlns:p14="http://schemas.microsoft.com/office/powerpoint/2010/main" val="127400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653151" y="342902"/>
            <a:ext cx="8055427" cy="685800"/>
          </a:xfrm>
        </p:spPr>
        <p:txBody>
          <a:bodyPr/>
          <a:lstStyle/>
          <a:p>
            <a:r>
              <a:rPr lang="en-US" altLang="zh-CN" dirty="0" smtClean="0"/>
              <a:t>KVM Remote Control</a:t>
            </a:r>
            <a:br>
              <a:rPr lang="en-US" altLang="zh-CN" dirty="0" smtClean="0"/>
            </a:br>
            <a:endParaRPr lang="en-US" dirty="0" smtClean="0"/>
          </a:p>
        </p:txBody>
      </p:sp>
      <p:grpSp>
        <p:nvGrpSpPr>
          <p:cNvPr id="2" name="Group 37"/>
          <p:cNvGrpSpPr/>
          <p:nvPr/>
        </p:nvGrpSpPr>
        <p:grpSpPr>
          <a:xfrm>
            <a:off x="3" y="5572125"/>
            <a:ext cx="8791956" cy="676275"/>
            <a:chOff x="0" y="5572124"/>
            <a:chExt cx="8791956" cy="676275"/>
          </a:xfrm>
        </p:grpSpPr>
        <p:sp>
          <p:nvSpPr>
            <p:cNvPr id="39" name="Rectangle 16"/>
            <p:cNvSpPr/>
            <p:nvPr/>
          </p:nvSpPr>
          <p:spPr>
            <a:xfrm>
              <a:off x="0" y="5572124"/>
              <a:ext cx="8791956" cy="676275"/>
            </a:xfrm>
            <a:custGeom>
              <a:avLst/>
              <a:gdLst/>
              <a:ahLst/>
              <a:cxnLst/>
              <a:rect l="l" t="t" r="r" b="b"/>
              <a:pathLst>
                <a:path w="8791956" h="676275">
                  <a:moveTo>
                    <a:pt x="1" y="0"/>
                  </a:moveTo>
                  <a:lnTo>
                    <a:pt x="352425" y="0"/>
                  </a:lnTo>
                  <a:lnTo>
                    <a:pt x="742951" y="0"/>
                  </a:lnTo>
                  <a:lnTo>
                    <a:pt x="8334375" y="0"/>
                  </a:lnTo>
                  <a:lnTo>
                    <a:pt x="8334375" y="205353"/>
                  </a:lnTo>
                  <a:lnTo>
                    <a:pt x="8791956" y="205353"/>
                  </a:lnTo>
                  <a:lnTo>
                    <a:pt x="8791956" y="676275"/>
                  </a:lnTo>
                  <a:lnTo>
                    <a:pt x="0" y="676275"/>
                  </a:lnTo>
                  <a:lnTo>
                    <a:pt x="0" y="205353"/>
                  </a:lnTo>
                  <a:lnTo>
                    <a:pt x="1" y="205353"/>
                  </a:lnTo>
                  <a:close/>
                </a:path>
              </a:pathLst>
            </a:custGeom>
            <a:gradFill flip="none" rotWithShape="1">
              <a:gsLst>
                <a:gs pos="5000">
                  <a:schemeClr val="accent1"/>
                </a:gs>
                <a:gs pos="95000">
                  <a:schemeClr val="accent2"/>
                </a:gs>
              </a:gsLst>
              <a:lin ang="13500000" scaled="1"/>
              <a:tileRect/>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457200" tIns="91440" rIns="182880" bIns="91440" rtlCol="0" anchor="ctr" anchorCtr="0">
              <a:noAutofit/>
            </a:bodyPr>
            <a:lstStyle/>
            <a:p>
              <a:pPr defTabSz="913817"/>
              <a:r>
                <a:rPr lang="en-US" sz="1600" b="1" dirty="0">
                  <a:solidFill>
                    <a:srgbClr val="FFFFFF"/>
                  </a:solidFill>
                </a:rPr>
                <a:t>KVM Remote Control: Diagnose and Repair Issues as if You Were There</a:t>
              </a:r>
            </a:p>
          </p:txBody>
        </p:sp>
        <p:pic>
          <p:nvPicPr>
            <p:cNvPr id="4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33018" y="5776070"/>
              <a:ext cx="58938" cy="472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2" name="Title 1"/>
          <p:cNvSpPr txBox="1">
            <a:spLocks/>
          </p:cNvSpPr>
          <p:nvPr/>
        </p:nvSpPr>
        <p:spPr>
          <a:xfrm>
            <a:off x="653151" y="656742"/>
            <a:ext cx="7837713" cy="353909"/>
          </a:xfrm>
          <a:prstGeom prst="rect">
            <a:avLst/>
          </a:prstGeom>
        </p:spPr>
        <p:txBody>
          <a:bodyPr vert="horz" wrap="square" lIns="91408" tIns="45703" rIns="91408" bIns="45703" rtlCol="0" anchor="t" anchorCtr="0">
            <a:spAutoFit/>
          </a:bodyPr>
          <a:lstStyle>
            <a:lvl1pPr algn="l" defTabSz="914400" rtl="0" eaLnBrk="1" latinLnBrk="0" hangingPunct="1">
              <a:spcBef>
                <a:spcPct val="0"/>
              </a:spcBef>
              <a:buNone/>
              <a:defRPr sz="2600" b="1" kern="1200">
                <a:solidFill>
                  <a:schemeClr val="accent1"/>
                </a:solidFill>
                <a:latin typeface="+mj-lt"/>
                <a:ea typeface="+mj-ea"/>
                <a:cs typeface="+mj-cs"/>
              </a:defRPr>
            </a:lvl1pPr>
          </a:lstStyle>
          <a:p>
            <a:r>
              <a:rPr lang="en-US" sz="1700" b="0" i="1" dirty="0">
                <a:solidFill>
                  <a:srgbClr val="004280"/>
                </a:solidFill>
              </a:rPr>
              <a:t>Available on all 3</a:t>
            </a:r>
            <a:r>
              <a:rPr lang="en-US" sz="1700" b="0" i="1" baseline="30000" dirty="0">
                <a:solidFill>
                  <a:srgbClr val="004280"/>
                </a:solidFill>
              </a:rPr>
              <a:t>rd</a:t>
            </a:r>
            <a:r>
              <a:rPr lang="en-US" sz="1700" b="0" i="1" dirty="0">
                <a:solidFill>
                  <a:srgbClr val="004280"/>
                </a:solidFill>
              </a:rPr>
              <a:t> generation Intel</a:t>
            </a:r>
            <a:r>
              <a:rPr lang="en-US" sz="1700" b="0" i="1" baseline="30000" dirty="0">
                <a:solidFill>
                  <a:srgbClr val="004280"/>
                </a:solidFill>
              </a:rPr>
              <a:t>®</a:t>
            </a:r>
            <a:r>
              <a:rPr lang="en-US" sz="1700" b="0" i="1" dirty="0">
                <a:solidFill>
                  <a:srgbClr val="004280"/>
                </a:solidFill>
              </a:rPr>
              <a:t> Core™ </a:t>
            </a:r>
            <a:r>
              <a:rPr lang="en-US" sz="1700" b="0" i="1" dirty="0" err="1">
                <a:solidFill>
                  <a:srgbClr val="004280"/>
                </a:solidFill>
              </a:rPr>
              <a:t>vPro</a:t>
            </a:r>
            <a:r>
              <a:rPr lang="en-US" sz="1700" b="0" i="1" dirty="0">
                <a:solidFill>
                  <a:srgbClr val="004280"/>
                </a:solidFill>
              </a:rPr>
              <a:t>™ processors</a:t>
            </a:r>
            <a:endParaRPr lang="en-US" sz="1700" b="0" i="1" baseline="30000" dirty="0">
              <a:solidFill>
                <a:srgbClr val="004280"/>
              </a:solidFill>
            </a:endParaRPr>
          </a:p>
        </p:txBody>
      </p:sp>
      <p:sp>
        <p:nvSpPr>
          <p:cNvPr id="59" name="Rounded Rectangle 58"/>
          <p:cNvSpPr/>
          <p:nvPr/>
        </p:nvSpPr>
        <p:spPr bwMode="auto">
          <a:xfrm>
            <a:off x="5440475" y="1317312"/>
            <a:ext cx="3050384" cy="4069794"/>
          </a:xfrm>
          <a:prstGeom prst="roundRect">
            <a:avLst>
              <a:gd name="adj" fmla="val 4101"/>
            </a:avLst>
          </a:prstGeom>
          <a:ln/>
          <a:effectLst>
            <a:outerShdw blurRad="1905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91408" tIns="91408" rIns="91408" bIns="91408" rtlCol="0" anchor="t" anchorCtr="0"/>
          <a:lstStyle/>
          <a:p>
            <a:pPr algn="ctr" defTabSz="913817" fontAlgn="base">
              <a:spcBef>
                <a:spcPts val="300"/>
              </a:spcBef>
              <a:spcAft>
                <a:spcPct val="0"/>
              </a:spcAft>
            </a:pPr>
            <a:r>
              <a:rPr lang="en-US" sz="1500" b="1" dirty="0">
                <a:solidFill>
                  <a:srgbClr val="061922"/>
                </a:solidFill>
              </a:rPr>
              <a:t>Business Employee’s Screen</a:t>
            </a:r>
          </a:p>
        </p:txBody>
      </p:sp>
      <p:sp>
        <p:nvSpPr>
          <p:cNvPr id="61" name="Down Arrow 60"/>
          <p:cNvSpPr/>
          <p:nvPr/>
        </p:nvSpPr>
        <p:spPr>
          <a:xfrm>
            <a:off x="5806300" y="3209854"/>
            <a:ext cx="883494" cy="165029"/>
          </a:xfrm>
          <a:prstGeom prst="downArrow">
            <a:avLst>
              <a:gd name="adj1" fmla="val 100000"/>
              <a:gd name="adj2" fmla="val 100000"/>
            </a:avLst>
          </a:prstGeom>
          <a:solidFill>
            <a:schemeClr val="bg1">
              <a:lumMod val="75000"/>
            </a:schemeClr>
          </a:solidFill>
          <a:ln w="25400" cap="flat" cmpd="sng" algn="ctr">
            <a:noFill/>
            <a:prstDash val="solid"/>
          </a:ln>
          <a:effectLst/>
          <a:scene3d>
            <a:camera prst="orthographicFront">
              <a:rot lat="0" lon="0" rev="0"/>
            </a:camera>
            <a:lightRig rig="contrasting" dir="t"/>
          </a:scene3d>
          <a:sp3d prstMaterial="powder"/>
        </p:spPr>
        <p:txBody>
          <a:bodyPr vert="vert" lIns="91408" tIns="45703" rIns="91408" bIns="91408" anchor="ctr"/>
          <a:lstStyle/>
          <a:p>
            <a:pPr marL="290415" indent="-61890" defTabSz="913817" fontAlgn="base">
              <a:lnSpc>
                <a:spcPct val="85000"/>
              </a:lnSpc>
              <a:spcBef>
                <a:spcPct val="0"/>
              </a:spcBef>
              <a:spcAft>
                <a:spcPts val="599"/>
              </a:spcAft>
              <a:defRPr/>
            </a:pPr>
            <a:endParaRPr lang="en-US" sz="1600" b="1" dirty="0">
              <a:solidFill>
                <a:srgbClr val="FFFFFF"/>
              </a:solidFill>
              <a:cs typeface="Arial" charset="0"/>
            </a:endParaRPr>
          </a:p>
        </p:txBody>
      </p:sp>
      <p:pic>
        <p:nvPicPr>
          <p:cNvPr id="62" name="Picture 57" descr="desk2.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5772052" y="3543207"/>
            <a:ext cx="1066621" cy="940311"/>
          </a:xfrm>
          <a:prstGeom prst="rect">
            <a:avLst/>
          </a:prstGeom>
          <a:noFill/>
          <a:ln w="9525">
            <a:noFill/>
            <a:miter lim="800000"/>
            <a:headEnd/>
            <a:tailEnd/>
          </a:ln>
          <a:effectLst/>
        </p:spPr>
      </p:pic>
      <p:grpSp>
        <p:nvGrpSpPr>
          <p:cNvPr id="3" name="Group 2965"/>
          <p:cNvGrpSpPr/>
          <p:nvPr/>
        </p:nvGrpSpPr>
        <p:grpSpPr>
          <a:xfrm>
            <a:off x="3517379" y="1472916"/>
            <a:ext cx="652513" cy="755934"/>
            <a:chOff x="1347788" y="3198813"/>
            <a:chExt cx="741363" cy="954088"/>
          </a:xfrm>
          <a:gradFill flip="none" rotWithShape="1">
            <a:gsLst>
              <a:gs pos="0">
                <a:srgbClr val="FFFFFF"/>
              </a:gs>
              <a:gs pos="7001">
                <a:srgbClr val="E6E6E6"/>
              </a:gs>
              <a:gs pos="32001">
                <a:srgbClr val="7D8496"/>
              </a:gs>
              <a:gs pos="47000">
                <a:srgbClr val="E6E6E6"/>
              </a:gs>
              <a:gs pos="85001">
                <a:srgbClr val="7D8496"/>
              </a:gs>
              <a:gs pos="100000">
                <a:srgbClr val="E6E6E6"/>
              </a:gs>
            </a:gsLst>
            <a:lin ang="16200000" scaled="1"/>
            <a:tileRect/>
          </a:gradFill>
          <a:effectLst>
            <a:outerShdw blurRad="63500" sx="102000" sy="102000" algn="ctr" rotWithShape="0">
              <a:prstClr val="black">
                <a:alpha val="40000"/>
              </a:prstClr>
            </a:outerShdw>
          </a:effectLst>
        </p:grpSpPr>
        <p:sp>
          <p:nvSpPr>
            <p:cNvPr id="64" name="Freeform 2977"/>
            <p:cNvSpPr>
              <a:spLocks/>
            </p:cNvSpPr>
            <p:nvPr/>
          </p:nvSpPr>
          <p:spPr bwMode="auto">
            <a:xfrm>
              <a:off x="1347788" y="3332163"/>
              <a:ext cx="609600" cy="611188"/>
            </a:xfrm>
            <a:custGeom>
              <a:avLst/>
              <a:gdLst/>
              <a:ahLst/>
              <a:cxnLst>
                <a:cxn ang="0">
                  <a:pos x="208" y="0"/>
                </a:cxn>
                <a:cxn ang="0">
                  <a:pos x="224" y="0"/>
                </a:cxn>
                <a:cxn ang="0">
                  <a:pos x="241" y="8"/>
                </a:cxn>
                <a:cxn ang="0">
                  <a:pos x="375" y="144"/>
                </a:cxn>
                <a:cxn ang="0">
                  <a:pos x="384" y="159"/>
                </a:cxn>
                <a:cxn ang="0">
                  <a:pos x="384" y="178"/>
                </a:cxn>
                <a:cxn ang="0">
                  <a:pos x="375" y="192"/>
                </a:cxn>
                <a:cxn ang="0">
                  <a:pos x="327" y="241"/>
                </a:cxn>
                <a:cxn ang="0">
                  <a:pos x="314" y="211"/>
                </a:cxn>
                <a:cxn ang="0">
                  <a:pos x="312" y="205"/>
                </a:cxn>
                <a:cxn ang="0">
                  <a:pos x="308" y="201"/>
                </a:cxn>
                <a:cxn ang="0">
                  <a:pos x="306" y="197"/>
                </a:cxn>
                <a:cxn ang="0">
                  <a:pos x="298" y="190"/>
                </a:cxn>
                <a:cxn ang="0">
                  <a:pos x="289" y="186"/>
                </a:cxn>
                <a:cxn ang="0">
                  <a:pos x="279" y="184"/>
                </a:cxn>
                <a:cxn ang="0">
                  <a:pos x="275" y="165"/>
                </a:cxn>
                <a:cxn ang="0">
                  <a:pos x="266" y="146"/>
                </a:cxn>
                <a:cxn ang="0">
                  <a:pos x="254" y="130"/>
                </a:cxn>
                <a:cxn ang="0">
                  <a:pos x="231" y="113"/>
                </a:cxn>
                <a:cxn ang="0">
                  <a:pos x="206" y="105"/>
                </a:cxn>
                <a:cxn ang="0">
                  <a:pos x="178" y="105"/>
                </a:cxn>
                <a:cxn ang="0">
                  <a:pos x="153" y="113"/>
                </a:cxn>
                <a:cxn ang="0">
                  <a:pos x="130" y="130"/>
                </a:cxn>
                <a:cxn ang="0">
                  <a:pos x="113" y="153"/>
                </a:cxn>
                <a:cxn ang="0">
                  <a:pos x="105" y="178"/>
                </a:cxn>
                <a:cxn ang="0">
                  <a:pos x="105" y="205"/>
                </a:cxn>
                <a:cxn ang="0">
                  <a:pos x="113" y="230"/>
                </a:cxn>
                <a:cxn ang="0">
                  <a:pos x="130" y="253"/>
                </a:cxn>
                <a:cxn ang="0">
                  <a:pos x="155" y="270"/>
                </a:cxn>
                <a:cxn ang="0">
                  <a:pos x="183" y="278"/>
                </a:cxn>
                <a:cxn ang="0">
                  <a:pos x="210" y="276"/>
                </a:cxn>
                <a:cxn ang="0">
                  <a:pos x="237" y="266"/>
                </a:cxn>
                <a:cxn ang="0">
                  <a:pos x="258" y="310"/>
                </a:cxn>
                <a:cxn ang="0">
                  <a:pos x="191" y="377"/>
                </a:cxn>
                <a:cxn ang="0">
                  <a:pos x="174" y="385"/>
                </a:cxn>
                <a:cxn ang="0">
                  <a:pos x="160" y="383"/>
                </a:cxn>
                <a:cxn ang="0">
                  <a:pos x="147" y="377"/>
                </a:cxn>
                <a:cxn ang="0">
                  <a:pos x="9" y="238"/>
                </a:cxn>
                <a:cxn ang="0">
                  <a:pos x="0" y="224"/>
                </a:cxn>
                <a:cxn ang="0">
                  <a:pos x="0" y="207"/>
                </a:cxn>
                <a:cxn ang="0">
                  <a:pos x="9" y="190"/>
                </a:cxn>
                <a:cxn ang="0">
                  <a:pos x="191" y="8"/>
                </a:cxn>
                <a:cxn ang="0">
                  <a:pos x="208" y="0"/>
                </a:cxn>
              </a:cxnLst>
              <a:rect l="0" t="0" r="r" b="b"/>
              <a:pathLst>
                <a:path w="384" h="385">
                  <a:moveTo>
                    <a:pt x="208" y="0"/>
                  </a:moveTo>
                  <a:lnTo>
                    <a:pt x="224" y="0"/>
                  </a:lnTo>
                  <a:lnTo>
                    <a:pt x="241" y="8"/>
                  </a:lnTo>
                  <a:lnTo>
                    <a:pt x="375" y="144"/>
                  </a:lnTo>
                  <a:lnTo>
                    <a:pt x="384" y="159"/>
                  </a:lnTo>
                  <a:lnTo>
                    <a:pt x="384" y="178"/>
                  </a:lnTo>
                  <a:lnTo>
                    <a:pt x="375" y="192"/>
                  </a:lnTo>
                  <a:lnTo>
                    <a:pt x="327" y="241"/>
                  </a:lnTo>
                  <a:lnTo>
                    <a:pt x="314" y="211"/>
                  </a:lnTo>
                  <a:lnTo>
                    <a:pt x="312" y="205"/>
                  </a:lnTo>
                  <a:lnTo>
                    <a:pt x="308" y="201"/>
                  </a:lnTo>
                  <a:lnTo>
                    <a:pt x="306" y="197"/>
                  </a:lnTo>
                  <a:lnTo>
                    <a:pt x="298" y="190"/>
                  </a:lnTo>
                  <a:lnTo>
                    <a:pt x="289" y="186"/>
                  </a:lnTo>
                  <a:lnTo>
                    <a:pt x="279" y="184"/>
                  </a:lnTo>
                  <a:lnTo>
                    <a:pt x="275" y="165"/>
                  </a:lnTo>
                  <a:lnTo>
                    <a:pt x="266" y="146"/>
                  </a:lnTo>
                  <a:lnTo>
                    <a:pt x="254" y="130"/>
                  </a:lnTo>
                  <a:lnTo>
                    <a:pt x="231" y="113"/>
                  </a:lnTo>
                  <a:lnTo>
                    <a:pt x="206" y="105"/>
                  </a:lnTo>
                  <a:lnTo>
                    <a:pt x="178" y="105"/>
                  </a:lnTo>
                  <a:lnTo>
                    <a:pt x="153" y="113"/>
                  </a:lnTo>
                  <a:lnTo>
                    <a:pt x="130" y="130"/>
                  </a:lnTo>
                  <a:lnTo>
                    <a:pt x="113" y="153"/>
                  </a:lnTo>
                  <a:lnTo>
                    <a:pt x="105" y="178"/>
                  </a:lnTo>
                  <a:lnTo>
                    <a:pt x="105" y="205"/>
                  </a:lnTo>
                  <a:lnTo>
                    <a:pt x="113" y="230"/>
                  </a:lnTo>
                  <a:lnTo>
                    <a:pt x="130" y="253"/>
                  </a:lnTo>
                  <a:lnTo>
                    <a:pt x="155" y="270"/>
                  </a:lnTo>
                  <a:lnTo>
                    <a:pt x="183" y="278"/>
                  </a:lnTo>
                  <a:lnTo>
                    <a:pt x="210" y="276"/>
                  </a:lnTo>
                  <a:lnTo>
                    <a:pt x="237" y="266"/>
                  </a:lnTo>
                  <a:lnTo>
                    <a:pt x="258" y="310"/>
                  </a:lnTo>
                  <a:lnTo>
                    <a:pt x="191" y="377"/>
                  </a:lnTo>
                  <a:lnTo>
                    <a:pt x="174" y="385"/>
                  </a:lnTo>
                  <a:lnTo>
                    <a:pt x="160" y="383"/>
                  </a:lnTo>
                  <a:lnTo>
                    <a:pt x="147" y="377"/>
                  </a:lnTo>
                  <a:lnTo>
                    <a:pt x="9" y="238"/>
                  </a:lnTo>
                  <a:lnTo>
                    <a:pt x="0" y="224"/>
                  </a:lnTo>
                  <a:lnTo>
                    <a:pt x="0" y="207"/>
                  </a:lnTo>
                  <a:lnTo>
                    <a:pt x="9" y="190"/>
                  </a:lnTo>
                  <a:lnTo>
                    <a:pt x="191" y="8"/>
                  </a:lnTo>
                  <a:lnTo>
                    <a:pt x="208" y="0"/>
                  </a:lnTo>
                  <a:close/>
                </a:path>
              </a:pathLst>
            </a:custGeom>
            <a:grpFill/>
            <a:ln w="3175">
              <a:noFill/>
              <a:prstDash val="solid"/>
              <a:round/>
              <a:headEnd/>
              <a:tailEnd/>
            </a:ln>
            <a:scene3d>
              <a:camera prst="orthographicFront"/>
              <a:lightRig rig="threePt" dir="t"/>
            </a:scene3d>
            <a:sp3d>
              <a:bevelT w="25400" h="25400"/>
            </a:sp3d>
          </p:spPr>
          <p:txBody>
            <a:bodyPr/>
            <a:lstStyle/>
            <a:p>
              <a:pPr defTabSz="913817" fontAlgn="base">
                <a:spcBef>
                  <a:spcPct val="0"/>
                </a:spcBef>
                <a:spcAft>
                  <a:spcPct val="0"/>
                </a:spcAft>
                <a:defRPr/>
              </a:pPr>
              <a:endParaRPr lang="en-US">
                <a:solidFill>
                  <a:prstClr val="black"/>
                </a:solidFill>
                <a:cs typeface="Arial" charset="0"/>
              </a:endParaRPr>
            </a:p>
          </p:txBody>
        </p:sp>
        <p:sp>
          <p:nvSpPr>
            <p:cNvPr id="65" name="Freeform 2978"/>
            <p:cNvSpPr>
              <a:spLocks noEditPoints="1"/>
            </p:cNvSpPr>
            <p:nvPr/>
          </p:nvSpPr>
          <p:spPr bwMode="auto">
            <a:xfrm>
              <a:off x="1447801" y="3648076"/>
              <a:ext cx="446088" cy="504825"/>
            </a:xfrm>
            <a:custGeom>
              <a:avLst/>
              <a:gdLst/>
              <a:ahLst/>
              <a:cxnLst>
                <a:cxn ang="0">
                  <a:pos x="21" y="255"/>
                </a:cxn>
                <a:cxn ang="0">
                  <a:pos x="180" y="255"/>
                </a:cxn>
                <a:cxn ang="0">
                  <a:pos x="187" y="259"/>
                </a:cxn>
                <a:cxn ang="0">
                  <a:pos x="191" y="263"/>
                </a:cxn>
                <a:cxn ang="0">
                  <a:pos x="195" y="270"/>
                </a:cxn>
                <a:cxn ang="0">
                  <a:pos x="199" y="278"/>
                </a:cxn>
                <a:cxn ang="0">
                  <a:pos x="199" y="286"/>
                </a:cxn>
                <a:cxn ang="0">
                  <a:pos x="197" y="297"/>
                </a:cxn>
                <a:cxn ang="0">
                  <a:pos x="195" y="305"/>
                </a:cxn>
                <a:cxn ang="0">
                  <a:pos x="189" y="312"/>
                </a:cxn>
                <a:cxn ang="0">
                  <a:pos x="182" y="316"/>
                </a:cxn>
                <a:cxn ang="0">
                  <a:pos x="174" y="318"/>
                </a:cxn>
                <a:cxn ang="0">
                  <a:pos x="27" y="318"/>
                </a:cxn>
                <a:cxn ang="0">
                  <a:pos x="19" y="316"/>
                </a:cxn>
                <a:cxn ang="0">
                  <a:pos x="13" y="312"/>
                </a:cxn>
                <a:cxn ang="0">
                  <a:pos x="7" y="305"/>
                </a:cxn>
                <a:cxn ang="0">
                  <a:pos x="4" y="297"/>
                </a:cxn>
                <a:cxn ang="0">
                  <a:pos x="2" y="286"/>
                </a:cxn>
                <a:cxn ang="0">
                  <a:pos x="2" y="278"/>
                </a:cxn>
                <a:cxn ang="0">
                  <a:pos x="7" y="270"/>
                </a:cxn>
                <a:cxn ang="0">
                  <a:pos x="11" y="263"/>
                </a:cxn>
                <a:cxn ang="0">
                  <a:pos x="15" y="259"/>
                </a:cxn>
                <a:cxn ang="0">
                  <a:pos x="21" y="255"/>
                </a:cxn>
                <a:cxn ang="0">
                  <a:pos x="207" y="0"/>
                </a:cxn>
                <a:cxn ang="0">
                  <a:pos x="214" y="0"/>
                </a:cxn>
                <a:cxn ang="0">
                  <a:pos x="226" y="4"/>
                </a:cxn>
                <a:cxn ang="0">
                  <a:pos x="233" y="10"/>
                </a:cxn>
                <a:cxn ang="0">
                  <a:pos x="239" y="19"/>
                </a:cxn>
                <a:cxn ang="0">
                  <a:pos x="277" y="106"/>
                </a:cxn>
                <a:cxn ang="0">
                  <a:pos x="281" y="127"/>
                </a:cxn>
                <a:cxn ang="0">
                  <a:pos x="277" y="148"/>
                </a:cxn>
                <a:cxn ang="0">
                  <a:pos x="195" y="234"/>
                </a:cxn>
                <a:cxn ang="0">
                  <a:pos x="191" y="238"/>
                </a:cxn>
                <a:cxn ang="0">
                  <a:pos x="187" y="240"/>
                </a:cxn>
                <a:cxn ang="0">
                  <a:pos x="180" y="243"/>
                </a:cxn>
                <a:cxn ang="0">
                  <a:pos x="27" y="243"/>
                </a:cxn>
                <a:cxn ang="0">
                  <a:pos x="15" y="238"/>
                </a:cxn>
                <a:cxn ang="0">
                  <a:pos x="4" y="226"/>
                </a:cxn>
                <a:cxn ang="0">
                  <a:pos x="0" y="209"/>
                </a:cxn>
                <a:cxn ang="0">
                  <a:pos x="0" y="117"/>
                </a:cxn>
                <a:cxn ang="0">
                  <a:pos x="71" y="186"/>
                </a:cxn>
                <a:cxn ang="0">
                  <a:pos x="88" y="196"/>
                </a:cxn>
                <a:cxn ang="0">
                  <a:pos x="107" y="201"/>
                </a:cxn>
                <a:cxn ang="0">
                  <a:pos x="124" y="196"/>
                </a:cxn>
                <a:cxn ang="0">
                  <a:pos x="141" y="186"/>
                </a:cxn>
                <a:cxn ang="0">
                  <a:pos x="212" y="115"/>
                </a:cxn>
                <a:cxn ang="0">
                  <a:pos x="187" y="58"/>
                </a:cxn>
                <a:cxn ang="0">
                  <a:pos x="182" y="39"/>
                </a:cxn>
                <a:cxn ang="0">
                  <a:pos x="187" y="21"/>
                </a:cxn>
                <a:cxn ang="0">
                  <a:pos x="197" y="6"/>
                </a:cxn>
                <a:cxn ang="0">
                  <a:pos x="201" y="2"/>
                </a:cxn>
                <a:cxn ang="0">
                  <a:pos x="207" y="0"/>
                </a:cxn>
              </a:cxnLst>
              <a:rect l="0" t="0" r="r" b="b"/>
              <a:pathLst>
                <a:path w="281" h="318">
                  <a:moveTo>
                    <a:pt x="21" y="255"/>
                  </a:moveTo>
                  <a:lnTo>
                    <a:pt x="180" y="255"/>
                  </a:lnTo>
                  <a:lnTo>
                    <a:pt x="187" y="259"/>
                  </a:lnTo>
                  <a:lnTo>
                    <a:pt x="191" y="263"/>
                  </a:lnTo>
                  <a:lnTo>
                    <a:pt x="195" y="270"/>
                  </a:lnTo>
                  <a:lnTo>
                    <a:pt x="199" y="278"/>
                  </a:lnTo>
                  <a:lnTo>
                    <a:pt x="199" y="286"/>
                  </a:lnTo>
                  <a:lnTo>
                    <a:pt x="197" y="297"/>
                  </a:lnTo>
                  <a:lnTo>
                    <a:pt x="195" y="305"/>
                  </a:lnTo>
                  <a:lnTo>
                    <a:pt x="189" y="312"/>
                  </a:lnTo>
                  <a:lnTo>
                    <a:pt x="182" y="316"/>
                  </a:lnTo>
                  <a:lnTo>
                    <a:pt x="174" y="318"/>
                  </a:lnTo>
                  <a:lnTo>
                    <a:pt x="27" y="318"/>
                  </a:lnTo>
                  <a:lnTo>
                    <a:pt x="19" y="316"/>
                  </a:lnTo>
                  <a:lnTo>
                    <a:pt x="13" y="312"/>
                  </a:lnTo>
                  <a:lnTo>
                    <a:pt x="7" y="305"/>
                  </a:lnTo>
                  <a:lnTo>
                    <a:pt x="4" y="297"/>
                  </a:lnTo>
                  <a:lnTo>
                    <a:pt x="2" y="286"/>
                  </a:lnTo>
                  <a:lnTo>
                    <a:pt x="2" y="278"/>
                  </a:lnTo>
                  <a:lnTo>
                    <a:pt x="7" y="270"/>
                  </a:lnTo>
                  <a:lnTo>
                    <a:pt x="11" y="263"/>
                  </a:lnTo>
                  <a:lnTo>
                    <a:pt x="15" y="259"/>
                  </a:lnTo>
                  <a:lnTo>
                    <a:pt x="21" y="255"/>
                  </a:lnTo>
                  <a:close/>
                  <a:moveTo>
                    <a:pt x="207" y="0"/>
                  </a:moveTo>
                  <a:lnTo>
                    <a:pt x="214" y="0"/>
                  </a:lnTo>
                  <a:lnTo>
                    <a:pt x="226" y="4"/>
                  </a:lnTo>
                  <a:lnTo>
                    <a:pt x="233" y="10"/>
                  </a:lnTo>
                  <a:lnTo>
                    <a:pt x="239" y="19"/>
                  </a:lnTo>
                  <a:lnTo>
                    <a:pt x="277" y="106"/>
                  </a:lnTo>
                  <a:lnTo>
                    <a:pt x="281" y="127"/>
                  </a:lnTo>
                  <a:lnTo>
                    <a:pt x="277" y="148"/>
                  </a:lnTo>
                  <a:lnTo>
                    <a:pt x="195" y="234"/>
                  </a:lnTo>
                  <a:lnTo>
                    <a:pt x="191" y="238"/>
                  </a:lnTo>
                  <a:lnTo>
                    <a:pt x="187" y="240"/>
                  </a:lnTo>
                  <a:lnTo>
                    <a:pt x="180" y="243"/>
                  </a:lnTo>
                  <a:lnTo>
                    <a:pt x="27" y="243"/>
                  </a:lnTo>
                  <a:lnTo>
                    <a:pt x="15" y="238"/>
                  </a:lnTo>
                  <a:lnTo>
                    <a:pt x="4" y="226"/>
                  </a:lnTo>
                  <a:lnTo>
                    <a:pt x="0" y="209"/>
                  </a:lnTo>
                  <a:lnTo>
                    <a:pt x="0" y="117"/>
                  </a:lnTo>
                  <a:lnTo>
                    <a:pt x="71" y="186"/>
                  </a:lnTo>
                  <a:lnTo>
                    <a:pt x="88" y="196"/>
                  </a:lnTo>
                  <a:lnTo>
                    <a:pt x="107" y="201"/>
                  </a:lnTo>
                  <a:lnTo>
                    <a:pt x="124" y="196"/>
                  </a:lnTo>
                  <a:lnTo>
                    <a:pt x="141" y="186"/>
                  </a:lnTo>
                  <a:lnTo>
                    <a:pt x="212" y="115"/>
                  </a:lnTo>
                  <a:lnTo>
                    <a:pt x="187" y="58"/>
                  </a:lnTo>
                  <a:lnTo>
                    <a:pt x="182" y="39"/>
                  </a:lnTo>
                  <a:lnTo>
                    <a:pt x="187" y="21"/>
                  </a:lnTo>
                  <a:lnTo>
                    <a:pt x="197" y="6"/>
                  </a:lnTo>
                  <a:lnTo>
                    <a:pt x="201" y="2"/>
                  </a:lnTo>
                  <a:lnTo>
                    <a:pt x="207" y="0"/>
                  </a:lnTo>
                  <a:close/>
                </a:path>
              </a:pathLst>
            </a:custGeom>
            <a:grpFill/>
            <a:ln w="3175">
              <a:noFill/>
              <a:prstDash val="solid"/>
              <a:round/>
              <a:headEnd/>
              <a:tailEnd/>
            </a:ln>
            <a:scene3d>
              <a:camera prst="orthographicFront"/>
              <a:lightRig rig="threePt" dir="t"/>
            </a:scene3d>
            <a:sp3d>
              <a:bevelT w="25400" h="25400"/>
            </a:sp3d>
          </p:spPr>
          <p:txBody>
            <a:bodyPr/>
            <a:lstStyle/>
            <a:p>
              <a:pPr defTabSz="913817" fontAlgn="base">
                <a:spcBef>
                  <a:spcPct val="0"/>
                </a:spcBef>
                <a:spcAft>
                  <a:spcPct val="0"/>
                </a:spcAft>
                <a:defRPr/>
              </a:pPr>
              <a:endParaRPr lang="en-US">
                <a:solidFill>
                  <a:prstClr val="black"/>
                </a:solidFill>
                <a:cs typeface="Arial" charset="0"/>
              </a:endParaRPr>
            </a:p>
          </p:txBody>
        </p:sp>
        <p:sp>
          <p:nvSpPr>
            <p:cNvPr id="66" name="Freeform 2979"/>
            <p:cNvSpPr>
              <a:spLocks/>
            </p:cNvSpPr>
            <p:nvPr/>
          </p:nvSpPr>
          <p:spPr bwMode="auto">
            <a:xfrm>
              <a:off x="1833563" y="3278188"/>
              <a:ext cx="176213" cy="176213"/>
            </a:xfrm>
            <a:custGeom>
              <a:avLst/>
              <a:gdLst/>
              <a:ahLst/>
              <a:cxnLst>
                <a:cxn ang="0">
                  <a:pos x="13" y="0"/>
                </a:cxn>
                <a:cxn ang="0">
                  <a:pos x="44" y="5"/>
                </a:cxn>
                <a:cxn ang="0">
                  <a:pos x="71" y="19"/>
                </a:cxn>
                <a:cxn ang="0">
                  <a:pos x="92" y="40"/>
                </a:cxn>
                <a:cxn ang="0">
                  <a:pos x="107" y="67"/>
                </a:cxn>
                <a:cxn ang="0">
                  <a:pos x="111" y="99"/>
                </a:cxn>
                <a:cxn ang="0">
                  <a:pos x="109" y="105"/>
                </a:cxn>
                <a:cxn ang="0">
                  <a:pos x="103" y="111"/>
                </a:cxn>
                <a:cxn ang="0">
                  <a:pos x="92" y="111"/>
                </a:cxn>
                <a:cxn ang="0">
                  <a:pos x="86" y="105"/>
                </a:cxn>
                <a:cxn ang="0">
                  <a:pos x="84" y="99"/>
                </a:cxn>
                <a:cxn ang="0">
                  <a:pos x="78" y="72"/>
                </a:cxn>
                <a:cxn ang="0">
                  <a:pos x="63" y="49"/>
                </a:cxn>
                <a:cxn ang="0">
                  <a:pos x="40" y="34"/>
                </a:cxn>
                <a:cxn ang="0">
                  <a:pos x="13" y="28"/>
                </a:cxn>
                <a:cxn ang="0">
                  <a:pos x="4" y="23"/>
                </a:cxn>
                <a:cxn ang="0">
                  <a:pos x="0" y="15"/>
                </a:cxn>
                <a:cxn ang="0">
                  <a:pos x="2" y="9"/>
                </a:cxn>
                <a:cxn ang="0">
                  <a:pos x="4" y="5"/>
                </a:cxn>
                <a:cxn ang="0">
                  <a:pos x="13" y="0"/>
                </a:cxn>
              </a:cxnLst>
              <a:rect l="0" t="0" r="r" b="b"/>
              <a:pathLst>
                <a:path w="111" h="111">
                  <a:moveTo>
                    <a:pt x="13" y="0"/>
                  </a:moveTo>
                  <a:lnTo>
                    <a:pt x="44" y="5"/>
                  </a:lnTo>
                  <a:lnTo>
                    <a:pt x="71" y="19"/>
                  </a:lnTo>
                  <a:lnTo>
                    <a:pt x="92" y="40"/>
                  </a:lnTo>
                  <a:lnTo>
                    <a:pt x="107" y="67"/>
                  </a:lnTo>
                  <a:lnTo>
                    <a:pt x="111" y="99"/>
                  </a:lnTo>
                  <a:lnTo>
                    <a:pt x="109" y="105"/>
                  </a:lnTo>
                  <a:lnTo>
                    <a:pt x="103" y="111"/>
                  </a:lnTo>
                  <a:lnTo>
                    <a:pt x="92" y="111"/>
                  </a:lnTo>
                  <a:lnTo>
                    <a:pt x="86" y="105"/>
                  </a:lnTo>
                  <a:lnTo>
                    <a:pt x="84" y="99"/>
                  </a:lnTo>
                  <a:lnTo>
                    <a:pt x="78" y="72"/>
                  </a:lnTo>
                  <a:lnTo>
                    <a:pt x="63" y="49"/>
                  </a:lnTo>
                  <a:lnTo>
                    <a:pt x="40" y="34"/>
                  </a:lnTo>
                  <a:lnTo>
                    <a:pt x="13" y="28"/>
                  </a:lnTo>
                  <a:lnTo>
                    <a:pt x="4" y="23"/>
                  </a:lnTo>
                  <a:lnTo>
                    <a:pt x="0" y="15"/>
                  </a:lnTo>
                  <a:lnTo>
                    <a:pt x="2" y="9"/>
                  </a:lnTo>
                  <a:lnTo>
                    <a:pt x="4" y="5"/>
                  </a:lnTo>
                  <a:lnTo>
                    <a:pt x="13" y="0"/>
                  </a:lnTo>
                  <a:close/>
                </a:path>
              </a:pathLst>
            </a:custGeom>
            <a:grpFill/>
            <a:ln w="3175">
              <a:noFill/>
              <a:prstDash val="solid"/>
              <a:round/>
              <a:headEnd/>
              <a:tailEnd/>
            </a:ln>
            <a:scene3d>
              <a:camera prst="orthographicFront"/>
              <a:lightRig rig="threePt" dir="t"/>
            </a:scene3d>
            <a:sp3d>
              <a:bevelT w="25400" h="25400"/>
            </a:sp3d>
          </p:spPr>
          <p:txBody>
            <a:bodyPr/>
            <a:lstStyle/>
            <a:p>
              <a:pPr defTabSz="913817" fontAlgn="base">
                <a:spcBef>
                  <a:spcPct val="0"/>
                </a:spcBef>
                <a:spcAft>
                  <a:spcPct val="0"/>
                </a:spcAft>
                <a:defRPr/>
              </a:pPr>
              <a:endParaRPr lang="en-US">
                <a:solidFill>
                  <a:prstClr val="black"/>
                </a:solidFill>
                <a:cs typeface="Arial" charset="0"/>
              </a:endParaRPr>
            </a:p>
          </p:txBody>
        </p:sp>
        <p:sp>
          <p:nvSpPr>
            <p:cNvPr id="67" name="Freeform 2980"/>
            <p:cNvSpPr>
              <a:spLocks/>
            </p:cNvSpPr>
            <p:nvPr/>
          </p:nvSpPr>
          <p:spPr bwMode="auto">
            <a:xfrm>
              <a:off x="1833563" y="3198813"/>
              <a:ext cx="255588" cy="255588"/>
            </a:xfrm>
            <a:custGeom>
              <a:avLst/>
              <a:gdLst/>
              <a:ahLst/>
              <a:cxnLst>
                <a:cxn ang="0">
                  <a:pos x="13" y="0"/>
                </a:cxn>
                <a:cxn ang="0">
                  <a:pos x="52" y="6"/>
                </a:cxn>
                <a:cxn ang="0">
                  <a:pos x="88" y="21"/>
                </a:cxn>
                <a:cxn ang="0">
                  <a:pos x="117" y="44"/>
                </a:cxn>
                <a:cxn ang="0">
                  <a:pos x="140" y="73"/>
                </a:cxn>
                <a:cxn ang="0">
                  <a:pos x="155" y="109"/>
                </a:cxn>
                <a:cxn ang="0">
                  <a:pos x="161" y="149"/>
                </a:cxn>
                <a:cxn ang="0">
                  <a:pos x="159" y="155"/>
                </a:cxn>
                <a:cxn ang="0">
                  <a:pos x="153" y="161"/>
                </a:cxn>
                <a:cxn ang="0">
                  <a:pos x="142" y="161"/>
                </a:cxn>
                <a:cxn ang="0">
                  <a:pos x="136" y="155"/>
                </a:cxn>
                <a:cxn ang="0">
                  <a:pos x="134" y="149"/>
                </a:cxn>
                <a:cxn ang="0">
                  <a:pos x="128" y="111"/>
                </a:cxn>
                <a:cxn ang="0">
                  <a:pos x="111" y="78"/>
                </a:cxn>
                <a:cxn ang="0">
                  <a:pos x="84" y="50"/>
                </a:cxn>
                <a:cxn ang="0">
                  <a:pos x="50" y="34"/>
                </a:cxn>
                <a:cxn ang="0">
                  <a:pos x="13" y="27"/>
                </a:cxn>
                <a:cxn ang="0">
                  <a:pos x="4" y="23"/>
                </a:cxn>
                <a:cxn ang="0">
                  <a:pos x="0" y="15"/>
                </a:cxn>
                <a:cxn ang="0">
                  <a:pos x="2" y="9"/>
                </a:cxn>
                <a:cxn ang="0">
                  <a:pos x="4" y="4"/>
                </a:cxn>
                <a:cxn ang="0">
                  <a:pos x="13" y="0"/>
                </a:cxn>
              </a:cxnLst>
              <a:rect l="0" t="0" r="r" b="b"/>
              <a:pathLst>
                <a:path w="161" h="161">
                  <a:moveTo>
                    <a:pt x="13" y="0"/>
                  </a:moveTo>
                  <a:lnTo>
                    <a:pt x="52" y="6"/>
                  </a:lnTo>
                  <a:lnTo>
                    <a:pt x="88" y="21"/>
                  </a:lnTo>
                  <a:lnTo>
                    <a:pt x="117" y="44"/>
                  </a:lnTo>
                  <a:lnTo>
                    <a:pt x="140" y="73"/>
                  </a:lnTo>
                  <a:lnTo>
                    <a:pt x="155" y="109"/>
                  </a:lnTo>
                  <a:lnTo>
                    <a:pt x="161" y="149"/>
                  </a:lnTo>
                  <a:lnTo>
                    <a:pt x="159" y="155"/>
                  </a:lnTo>
                  <a:lnTo>
                    <a:pt x="153" y="161"/>
                  </a:lnTo>
                  <a:lnTo>
                    <a:pt x="142" y="161"/>
                  </a:lnTo>
                  <a:lnTo>
                    <a:pt x="136" y="155"/>
                  </a:lnTo>
                  <a:lnTo>
                    <a:pt x="134" y="149"/>
                  </a:lnTo>
                  <a:lnTo>
                    <a:pt x="128" y="111"/>
                  </a:lnTo>
                  <a:lnTo>
                    <a:pt x="111" y="78"/>
                  </a:lnTo>
                  <a:lnTo>
                    <a:pt x="84" y="50"/>
                  </a:lnTo>
                  <a:lnTo>
                    <a:pt x="50" y="34"/>
                  </a:lnTo>
                  <a:lnTo>
                    <a:pt x="13" y="27"/>
                  </a:lnTo>
                  <a:lnTo>
                    <a:pt x="4" y="23"/>
                  </a:lnTo>
                  <a:lnTo>
                    <a:pt x="0" y="15"/>
                  </a:lnTo>
                  <a:lnTo>
                    <a:pt x="2" y="9"/>
                  </a:lnTo>
                  <a:lnTo>
                    <a:pt x="4" y="4"/>
                  </a:lnTo>
                  <a:lnTo>
                    <a:pt x="13" y="0"/>
                  </a:lnTo>
                  <a:close/>
                </a:path>
              </a:pathLst>
            </a:custGeom>
            <a:grpFill/>
            <a:ln w="3175">
              <a:noFill/>
              <a:prstDash val="solid"/>
              <a:round/>
              <a:headEnd/>
              <a:tailEnd/>
            </a:ln>
            <a:scene3d>
              <a:camera prst="orthographicFront"/>
              <a:lightRig rig="threePt" dir="t"/>
            </a:scene3d>
            <a:sp3d>
              <a:bevelT w="25400" h="25400"/>
            </a:sp3d>
          </p:spPr>
          <p:txBody>
            <a:bodyPr/>
            <a:lstStyle/>
            <a:p>
              <a:pPr defTabSz="913817" fontAlgn="base">
                <a:spcBef>
                  <a:spcPct val="0"/>
                </a:spcBef>
                <a:spcAft>
                  <a:spcPct val="0"/>
                </a:spcAft>
                <a:defRPr/>
              </a:pPr>
              <a:endParaRPr lang="en-US">
                <a:solidFill>
                  <a:prstClr val="black"/>
                </a:solidFill>
                <a:cs typeface="Arial" charset="0"/>
              </a:endParaRPr>
            </a:p>
          </p:txBody>
        </p:sp>
        <p:sp>
          <p:nvSpPr>
            <p:cNvPr id="68" name="Freeform 2981"/>
            <p:cNvSpPr>
              <a:spLocks/>
            </p:cNvSpPr>
            <p:nvPr/>
          </p:nvSpPr>
          <p:spPr bwMode="auto">
            <a:xfrm>
              <a:off x="1797051" y="3368676"/>
              <a:ext cx="127000" cy="122238"/>
            </a:xfrm>
            <a:custGeom>
              <a:avLst/>
              <a:gdLst/>
              <a:ahLst/>
              <a:cxnLst>
                <a:cxn ang="0">
                  <a:pos x="34" y="0"/>
                </a:cxn>
                <a:cxn ang="0">
                  <a:pos x="50" y="2"/>
                </a:cxn>
                <a:cxn ang="0">
                  <a:pos x="65" y="12"/>
                </a:cxn>
                <a:cxn ang="0">
                  <a:pos x="75" y="27"/>
                </a:cxn>
                <a:cxn ang="0">
                  <a:pos x="80" y="44"/>
                </a:cxn>
                <a:cxn ang="0">
                  <a:pos x="75" y="63"/>
                </a:cxn>
                <a:cxn ang="0">
                  <a:pos x="67" y="77"/>
                </a:cxn>
                <a:cxn ang="0">
                  <a:pos x="0" y="10"/>
                </a:cxn>
                <a:cxn ang="0">
                  <a:pos x="15" y="2"/>
                </a:cxn>
                <a:cxn ang="0">
                  <a:pos x="34" y="0"/>
                </a:cxn>
              </a:cxnLst>
              <a:rect l="0" t="0" r="r" b="b"/>
              <a:pathLst>
                <a:path w="80" h="77">
                  <a:moveTo>
                    <a:pt x="34" y="0"/>
                  </a:moveTo>
                  <a:lnTo>
                    <a:pt x="50" y="2"/>
                  </a:lnTo>
                  <a:lnTo>
                    <a:pt x="65" y="12"/>
                  </a:lnTo>
                  <a:lnTo>
                    <a:pt x="75" y="27"/>
                  </a:lnTo>
                  <a:lnTo>
                    <a:pt x="80" y="44"/>
                  </a:lnTo>
                  <a:lnTo>
                    <a:pt x="75" y="63"/>
                  </a:lnTo>
                  <a:lnTo>
                    <a:pt x="67" y="77"/>
                  </a:lnTo>
                  <a:lnTo>
                    <a:pt x="0" y="10"/>
                  </a:lnTo>
                  <a:lnTo>
                    <a:pt x="15" y="2"/>
                  </a:lnTo>
                  <a:lnTo>
                    <a:pt x="34" y="0"/>
                  </a:lnTo>
                  <a:close/>
                </a:path>
              </a:pathLst>
            </a:custGeom>
            <a:grpFill/>
            <a:ln w="3175">
              <a:noFill/>
              <a:prstDash val="solid"/>
              <a:round/>
              <a:headEnd/>
              <a:tailEnd/>
            </a:ln>
            <a:scene3d>
              <a:camera prst="orthographicFront"/>
              <a:lightRig rig="threePt" dir="t"/>
            </a:scene3d>
            <a:sp3d>
              <a:bevelT w="25400" h="25400"/>
            </a:sp3d>
          </p:spPr>
          <p:txBody>
            <a:bodyPr/>
            <a:lstStyle/>
            <a:p>
              <a:pPr defTabSz="913817" fontAlgn="base">
                <a:spcBef>
                  <a:spcPct val="0"/>
                </a:spcBef>
                <a:spcAft>
                  <a:spcPct val="0"/>
                </a:spcAft>
                <a:defRPr/>
              </a:pPr>
              <a:endParaRPr lang="en-US">
                <a:solidFill>
                  <a:prstClr val="black"/>
                </a:solidFill>
                <a:cs typeface="Arial" charset="0"/>
              </a:endParaRPr>
            </a:p>
          </p:txBody>
        </p:sp>
        <p:sp>
          <p:nvSpPr>
            <p:cNvPr id="69" name="Freeform 3577"/>
            <p:cNvSpPr>
              <a:spLocks/>
            </p:cNvSpPr>
            <p:nvPr/>
          </p:nvSpPr>
          <p:spPr bwMode="auto">
            <a:xfrm>
              <a:off x="1495425" y="3544888"/>
              <a:ext cx="234950" cy="258763"/>
            </a:xfrm>
            <a:custGeom>
              <a:avLst/>
              <a:gdLst/>
              <a:ahLst/>
              <a:cxnLst>
                <a:cxn ang="0">
                  <a:pos x="104" y="0"/>
                </a:cxn>
                <a:cxn ang="0">
                  <a:pos x="108" y="0"/>
                </a:cxn>
                <a:cxn ang="0">
                  <a:pos x="115" y="2"/>
                </a:cxn>
                <a:cxn ang="0">
                  <a:pos x="117" y="2"/>
                </a:cxn>
                <a:cxn ang="0">
                  <a:pos x="117" y="6"/>
                </a:cxn>
                <a:cxn ang="0">
                  <a:pos x="115" y="8"/>
                </a:cxn>
                <a:cxn ang="0">
                  <a:pos x="98" y="21"/>
                </a:cxn>
                <a:cxn ang="0">
                  <a:pos x="85" y="29"/>
                </a:cxn>
                <a:cxn ang="0">
                  <a:pos x="83" y="31"/>
                </a:cxn>
                <a:cxn ang="0">
                  <a:pos x="81" y="35"/>
                </a:cxn>
                <a:cxn ang="0">
                  <a:pos x="81" y="44"/>
                </a:cxn>
                <a:cxn ang="0">
                  <a:pos x="83" y="48"/>
                </a:cxn>
                <a:cxn ang="0">
                  <a:pos x="83" y="50"/>
                </a:cxn>
                <a:cxn ang="0">
                  <a:pos x="85" y="54"/>
                </a:cxn>
                <a:cxn ang="0">
                  <a:pos x="90" y="58"/>
                </a:cxn>
                <a:cxn ang="0">
                  <a:pos x="92" y="63"/>
                </a:cxn>
                <a:cxn ang="0">
                  <a:pos x="96" y="67"/>
                </a:cxn>
                <a:cxn ang="0">
                  <a:pos x="100" y="69"/>
                </a:cxn>
                <a:cxn ang="0">
                  <a:pos x="106" y="71"/>
                </a:cxn>
                <a:cxn ang="0">
                  <a:pos x="113" y="71"/>
                </a:cxn>
                <a:cxn ang="0">
                  <a:pos x="117" y="69"/>
                </a:cxn>
                <a:cxn ang="0">
                  <a:pos x="144" y="48"/>
                </a:cxn>
                <a:cxn ang="0">
                  <a:pos x="148" y="48"/>
                </a:cxn>
                <a:cxn ang="0">
                  <a:pos x="148" y="61"/>
                </a:cxn>
                <a:cxn ang="0">
                  <a:pos x="136" y="86"/>
                </a:cxn>
                <a:cxn ang="0">
                  <a:pos x="131" y="92"/>
                </a:cxn>
                <a:cxn ang="0">
                  <a:pos x="119" y="100"/>
                </a:cxn>
                <a:cxn ang="0">
                  <a:pos x="108" y="102"/>
                </a:cxn>
                <a:cxn ang="0">
                  <a:pos x="77" y="115"/>
                </a:cxn>
                <a:cxn ang="0">
                  <a:pos x="54" y="134"/>
                </a:cxn>
                <a:cxn ang="0">
                  <a:pos x="48" y="142"/>
                </a:cxn>
                <a:cxn ang="0">
                  <a:pos x="41" y="148"/>
                </a:cxn>
                <a:cxn ang="0">
                  <a:pos x="31" y="163"/>
                </a:cxn>
                <a:cxn ang="0">
                  <a:pos x="0" y="138"/>
                </a:cxn>
                <a:cxn ang="0">
                  <a:pos x="16" y="117"/>
                </a:cxn>
                <a:cxn ang="0">
                  <a:pos x="31" y="96"/>
                </a:cxn>
                <a:cxn ang="0">
                  <a:pos x="41" y="75"/>
                </a:cxn>
                <a:cxn ang="0">
                  <a:pos x="46" y="58"/>
                </a:cxn>
                <a:cxn ang="0">
                  <a:pos x="48" y="40"/>
                </a:cxn>
                <a:cxn ang="0">
                  <a:pos x="52" y="23"/>
                </a:cxn>
                <a:cxn ang="0">
                  <a:pos x="54" y="17"/>
                </a:cxn>
                <a:cxn ang="0">
                  <a:pos x="67" y="8"/>
                </a:cxn>
                <a:cxn ang="0">
                  <a:pos x="85" y="2"/>
                </a:cxn>
                <a:cxn ang="0">
                  <a:pos x="104" y="0"/>
                </a:cxn>
              </a:cxnLst>
              <a:rect l="0" t="0" r="r" b="b"/>
              <a:pathLst>
                <a:path w="148" h="163">
                  <a:moveTo>
                    <a:pt x="104" y="0"/>
                  </a:moveTo>
                  <a:lnTo>
                    <a:pt x="108" y="0"/>
                  </a:lnTo>
                  <a:lnTo>
                    <a:pt x="115" y="2"/>
                  </a:lnTo>
                  <a:lnTo>
                    <a:pt x="117" y="2"/>
                  </a:lnTo>
                  <a:lnTo>
                    <a:pt x="117" y="6"/>
                  </a:lnTo>
                  <a:lnTo>
                    <a:pt x="115" y="8"/>
                  </a:lnTo>
                  <a:lnTo>
                    <a:pt x="98" y="21"/>
                  </a:lnTo>
                  <a:lnTo>
                    <a:pt x="85" y="29"/>
                  </a:lnTo>
                  <a:lnTo>
                    <a:pt x="83" y="31"/>
                  </a:lnTo>
                  <a:lnTo>
                    <a:pt x="81" y="35"/>
                  </a:lnTo>
                  <a:lnTo>
                    <a:pt x="81" y="44"/>
                  </a:lnTo>
                  <a:lnTo>
                    <a:pt x="83" y="48"/>
                  </a:lnTo>
                  <a:lnTo>
                    <a:pt x="83" y="50"/>
                  </a:lnTo>
                  <a:lnTo>
                    <a:pt x="85" y="54"/>
                  </a:lnTo>
                  <a:lnTo>
                    <a:pt x="90" y="58"/>
                  </a:lnTo>
                  <a:lnTo>
                    <a:pt x="92" y="63"/>
                  </a:lnTo>
                  <a:lnTo>
                    <a:pt x="96" y="67"/>
                  </a:lnTo>
                  <a:lnTo>
                    <a:pt x="100" y="69"/>
                  </a:lnTo>
                  <a:lnTo>
                    <a:pt x="106" y="71"/>
                  </a:lnTo>
                  <a:lnTo>
                    <a:pt x="113" y="71"/>
                  </a:lnTo>
                  <a:lnTo>
                    <a:pt x="117" y="69"/>
                  </a:lnTo>
                  <a:lnTo>
                    <a:pt x="144" y="48"/>
                  </a:lnTo>
                  <a:lnTo>
                    <a:pt x="148" y="48"/>
                  </a:lnTo>
                  <a:lnTo>
                    <a:pt x="148" y="61"/>
                  </a:lnTo>
                  <a:lnTo>
                    <a:pt x="136" y="86"/>
                  </a:lnTo>
                  <a:lnTo>
                    <a:pt x="131" y="92"/>
                  </a:lnTo>
                  <a:lnTo>
                    <a:pt x="119" y="100"/>
                  </a:lnTo>
                  <a:lnTo>
                    <a:pt x="108" y="102"/>
                  </a:lnTo>
                  <a:lnTo>
                    <a:pt x="77" y="115"/>
                  </a:lnTo>
                  <a:lnTo>
                    <a:pt x="54" y="134"/>
                  </a:lnTo>
                  <a:lnTo>
                    <a:pt x="48" y="142"/>
                  </a:lnTo>
                  <a:lnTo>
                    <a:pt x="41" y="148"/>
                  </a:lnTo>
                  <a:lnTo>
                    <a:pt x="31" y="163"/>
                  </a:lnTo>
                  <a:lnTo>
                    <a:pt x="0" y="138"/>
                  </a:lnTo>
                  <a:lnTo>
                    <a:pt x="16" y="117"/>
                  </a:lnTo>
                  <a:lnTo>
                    <a:pt x="31" y="96"/>
                  </a:lnTo>
                  <a:lnTo>
                    <a:pt x="41" y="75"/>
                  </a:lnTo>
                  <a:lnTo>
                    <a:pt x="46" y="58"/>
                  </a:lnTo>
                  <a:lnTo>
                    <a:pt x="48" y="40"/>
                  </a:lnTo>
                  <a:lnTo>
                    <a:pt x="52" y="23"/>
                  </a:lnTo>
                  <a:lnTo>
                    <a:pt x="54" y="17"/>
                  </a:lnTo>
                  <a:lnTo>
                    <a:pt x="67" y="8"/>
                  </a:lnTo>
                  <a:lnTo>
                    <a:pt x="85" y="2"/>
                  </a:lnTo>
                  <a:lnTo>
                    <a:pt x="104" y="0"/>
                  </a:lnTo>
                  <a:close/>
                </a:path>
              </a:pathLst>
            </a:custGeom>
            <a:grpFill/>
            <a:ln w="3175">
              <a:noFill/>
              <a:prstDash val="solid"/>
              <a:round/>
              <a:headEnd/>
              <a:tailEnd/>
            </a:ln>
            <a:scene3d>
              <a:camera prst="orthographicFront"/>
              <a:lightRig rig="threePt" dir="t"/>
            </a:scene3d>
            <a:sp3d>
              <a:bevelT w="25400" h="25400"/>
            </a:sp3d>
          </p:spPr>
          <p:txBody>
            <a:bodyPr/>
            <a:lstStyle/>
            <a:p>
              <a:pPr defTabSz="913817" fontAlgn="base">
                <a:spcBef>
                  <a:spcPct val="0"/>
                </a:spcBef>
                <a:spcAft>
                  <a:spcPct val="0"/>
                </a:spcAft>
                <a:defRPr/>
              </a:pPr>
              <a:endParaRPr lang="en-US">
                <a:solidFill>
                  <a:prstClr val="black"/>
                </a:solidFill>
                <a:cs typeface="Arial" charset="0"/>
              </a:endParaRPr>
            </a:p>
          </p:txBody>
        </p:sp>
      </p:grpSp>
      <p:sp>
        <p:nvSpPr>
          <p:cNvPr id="70" name="TextBox 47"/>
          <p:cNvSpPr txBox="1">
            <a:spLocks noChangeArrowheads="1"/>
          </p:cNvSpPr>
          <p:nvPr/>
        </p:nvSpPr>
        <p:spPr bwMode="auto">
          <a:xfrm>
            <a:off x="6206927" y="4678210"/>
            <a:ext cx="1517474" cy="325793"/>
          </a:xfrm>
          <a:prstGeom prst="rect">
            <a:avLst/>
          </a:prstGeom>
          <a:noFill/>
          <a:ln w="9525">
            <a:noFill/>
            <a:miter lim="800000"/>
            <a:headEnd/>
            <a:tailEnd/>
          </a:ln>
        </p:spPr>
        <p:txBody>
          <a:bodyPr wrap="square" lIns="91408" tIns="45703" rIns="91408" bIns="45703">
            <a:spAutoFit/>
          </a:bodyPr>
          <a:lstStyle/>
          <a:p>
            <a:pPr algn="ctr" defTabSz="913817" fontAlgn="base">
              <a:spcBef>
                <a:spcPct val="0"/>
              </a:spcBef>
              <a:spcAft>
                <a:spcPct val="0"/>
              </a:spcAft>
            </a:pPr>
            <a:r>
              <a:rPr lang="en-US" altLang="zh-CN" sz="1500" b="1" dirty="0">
                <a:solidFill>
                  <a:srgbClr val="000000"/>
                </a:solidFill>
                <a:ea typeface="SimSun" pitchFamily="2" charset="-122"/>
                <a:cs typeface="Arial" charset="0"/>
              </a:rPr>
              <a:t>Business PC</a:t>
            </a:r>
          </a:p>
        </p:txBody>
      </p:sp>
      <p:pic>
        <p:nvPicPr>
          <p:cNvPr id="71" name="Picture 2" descr="http://jmobley123.files.wordpress.com/2008/10/blue-screen-of-death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75402" y="3539262"/>
            <a:ext cx="320314" cy="181149"/>
          </a:xfrm>
          <a:prstGeom prst="rect">
            <a:avLst/>
          </a:prstGeom>
          <a:noFill/>
        </p:spPr>
      </p:pic>
      <p:pic>
        <p:nvPicPr>
          <p:cNvPr id="72" name="Picture 2" descr="http://jmobley123.files.wordpress.com/2008/10/blue-screen-of-death1.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603584" y="2193707"/>
            <a:ext cx="1288929" cy="910478"/>
          </a:xfrm>
          <a:prstGeom prst="rect">
            <a:avLst/>
          </a:prstGeom>
          <a:noFill/>
        </p:spPr>
      </p:pic>
      <p:sp>
        <p:nvSpPr>
          <p:cNvPr id="73" name="Up Arrow 29"/>
          <p:cNvSpPr>
            <a:spLocks noChangeArrowheads="1"/>
          </p:cNvSpPr>
          <p:nvPr/>
        </p:nvSpPr>
        <p:spPr bwMode="auto">
          <a:xfrm>
            <a:off x="2612572" y="2495729"/>
            <a:ext cx="2666130" cy="933278"/>
          </a:xfrm>
          <a:prstGeom prst="rightArrow">
            <a:avLst>
              <a:gd name="adj1" fmla="val 100000"/>
              <a:gd name="adj2" fmla="val 23593"/>
            </a:avLst>
          </a:prstGeom>
          <a:gradFill>
            <a:gsLst>
              <a:gs pos="5000">
                <a:schemeClr val="accent1"/>
              </a:gs>
              <a:gs pos="95000">
                <a:schemeClr val="accent2"/>
              </a:gs>
            </a:gsLst>
            <a:lin ang="5400000" scaled="0"/>
          </a:gradFill>
          <a:ln w="15875" cap="flat" cmpd="sng" algn="ctr">
            <a:noFill/>
            <a:prstDash val="solid"/>
          </a:ln>
          <a:effectLst/>
          <a:scene3d>
            <a:camera prst="orthographicFront">
              <a:rot lat="0" lon="0" rev="0"/>
            </a:camera>
            <a:lightRig rig="contrasting" dir="t"/>
          </a:scene3d>
          <a:sp3d prstMaterial="powder"/>
        </p:spPr>
        <p:txBody>
          <a:bodyPr vert="horz" lIns="182818" tIns="45703" rIns="182818" bIns="45703" anchor="ctr"/>
          <a:lstStyle/>
          <a:p>
            <a:pPr indent="-61890" defTabSz="913817">
              <a:lnSpc>
                <a:spcPct val="90000"/>
              </a:lnSpc>
              <a:spcAft>
                <a:spcPts val="599"/>
              </a:spcAft>
              <a:defRPr/>
            </a:pPr>
            <a:r>
              <a:rPr lang="en-US" altLang="zh-CN" sz="1600" dirty="0">
                <a:solidFill>
                  <a:srgbClr val="FFFFFF"/>
                </a:solidFill>
              </a:rPr>
              <a:t>Resolve issues even in “Blue Screen” state!</a:t>
            </a:r>
          </a:p>
        </p:txBody>
      </p:sp>
      <p:sp>
        <p:nvSpPr>
          <p:cNvPr id="74" name="Rounded Rectangle 73"/>
          <p:cNvSpPr/>
          <p:nvPr/>
        </p:nvSpPr>
        <p:spPr>
          <a:xfrm>
            <a:off x="653144" y="3600450"/>
            <a:ext cx="3404263" cy="1885950"/>
          </a:xfrm>
          <a:prstGeom prst="roundRect">
            <a:avLst>
              <a:gd name="adj" fmla="val 4367"/>
            </a:avLst>
          </a:prstGeom>
          <a:gradFill flip="none" rotWithShape="1">
            <a:gsLst>
              <a:gs pos="5000">
                <a:schemeClr val="accent1"/>
              </a:gs>
              <a:gs pos="95000">
                <a:schemeClr val="accent2">
                  <a:tint val="100000"/>
                  <a:shade val="100000"/>
                  <a:satMod val="100000"/>
                </a:schemeClr>
              </a:gs>
            </a:gsLst>
            <a:lin ang="5400000" scaled="1"/>
            <a:tileRect/>
          </a:gradFill>
          <a:effectLst>
            <a:outerShdw blurRad="190500" dist="25400" dir="2700000" algn="br" rotWithShape="0">
              <a:srgbClr val="000000">
                <a:alpha val="60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182818" tIns="91408" rIns="182818" bIns="91408" numCol="1" spcCol="0" rtlCol="0" fromWordArt="0" anchor="t" anchorCtr="0" forceAA="0" compatLnSpc="1">
            <a:prstTxWarp prst="textNoShape">
              <a:avLst/>
            </a:prstTxWarp>
            <a:noAutofit/>
          </a:bodyPr>
          <a:lstStyle/>
          <a:p>
            <a:pPr defTabSz="913817">
              <a:spcBef>
                <a:spcPts val="1200"/>
              </a:spcBef>
            </a:pPr>
            <a:r>
              <a:rPr lang="en-US" sz="1600" b="1" dirty="0">
                <a:solidFill>
                  <a:srgbClr val="FFFFFF"/>
                </a:solidFill>
              </a:rPr>
              <a:t>New for 2012</a:t>
            </a:r>
          </a:p>
          <a:p>
            <a:pPr marL="171393" indent="-171393" defTabSz="913817">
              <a:spcBef>
                <a:spcPts val="300"/>
              </a:spcBef>
              <a:buFont typeface="Arial" pitchFamily="34" charset="0"/>
              <a:buChar char="•"/>
            </a:pPr>
            <a:r>
              <a:rPr lang="en-US" sz="1300" dirty="0">
                <a:solidFill>
                  <a:srgbClr val="FFFFFF"/>
                </a:solidFill>
              </a:rPr>
              <a:t>Switch between “Landscape” and “Portrait”</a:t>
            </a:r>
          </a:p>
          <a:p>
            <a:pPr marL="171393" indent="-171393" defTabSz="913817">
              <a:spcBef>
                <a:spcPts val="300"/>
              </a:spcBef>
              <a:buFont typeface="Arial" pitchFamily="34" charset="0"/>
              <a:buChar char="•"/>
            </a:pPr>
            <a:r>
              <a:rPr lang="en-US" sz="1300" dirty="0">
                <a:solidFill>
                  <a:srgbClr val="FFFFFF"/>
                </a:solidFill>
              </a:rPr>
              <a:t>First platform to support 3 displays</a:t>
            </a:r>
          </a:p>
          <a:p>
            <a:pPr marL="171393" indent="-171393" defTabSz="913817">
              <a:spcBef>
                <a:spcPts val="300"/>
              </a:spcBef>
              <a:buFont typeface="Arial" pitchFamily="34" charset="0"/>
              <a:buChar char="•"/>
            </a:pPr>
            <a:r>
              <a:rPr lang="en-US" sz="1300" dirty="0">
                <a:solidFill>
                  <a:srgbClr val="FFFFFF"/>
                </a:solidFill>
              </a:rPr>
              <a:t>Enhanced mouse support</a:t>
            </a:r>
          </a:p>
          <a:p>
            <a:pPr marL="171393" indent="-171393" defTabSz="913817">
              <a:spcBef>
                <a:spcPts val="300"/>
              </a:spcBef>
              <a:buFont typeface="Arial" pitchFamily="34" charset="0"/>
              <a:buChar char="•"/>
            </a:pPr>
            <a:r>
              <a:rPr lang="en-US" sz="1300" dirty="0">
                <a:solidFill>
                  <a:srgbClr val="FFFFFF"/>
                </a:solidFill>
              </a:rPr>
              <a:t>Now supports 27 languages</a:t>
            </a:r>
          </a:p>
        </p:txBody>
      </p:sp>
      <p:grpSp>
        <p:nvGrpSpPr>
          <p:cNvPr id="5" name="Group 26"/>
          <p:cNvGrpSpPr>
            <a:grpSpLocks/>
          </p:cNvGrpSpPr>
          <p:nvPr/>
        </p:nvGrpSpPr>
        <p:grpSpPr bwMode="auto">
          <a:xfrm>
            <a:off x="3492673" y="4554319"/>
            <a:ext cx="1840036" cy="790748"/>
            <a:chOff x="7353300" y="3771899"/>
            <a:chExt cx="1778000" cy="1041401"/>
          </a:xfrm>
        </p:grpSpPr>
        <p:pic>
          <p:nvPicPr>
            <p:cNvPr id="76" name="Picture 75"/>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353300" y="3771899"/>
              <a:ext cx="1778000" cy="1041401"/>
            </a:xfrm>
            <a:prstGeom prst="rect">
              <a:avLst/>
            </a:prstGeom>
            <a:effectLst>
              <a:outerShdw blurRad="50800" dist="38100" dir="5400000" algn="t" rotWithShape="0">
                <a:prstClr val="black">
                  <a:alpha val="40000"/>
                </a:prstClr>
              </a:outerShdw>
            </a:effectLst>
          </p:spPr>
        </p:pic>
        <p:sp>
          <p:nvSpPr>
            <p:cNvPr id="77" name="TextBox 76"/>
            <p:cNvSpPr txBox="1"/>
            <p:nvPr/>
          </p:nvSpPr>
          <p:spPr>
            <a:xfrm>
              <a:off x="7405484" y="3946640"/>
              <a:ext cx="1673631" cy="834993"/>
            </a:xfrm>
            <a:prstGeom prst="rect">
              <a:avLst/>
            </a:prstGeom>
            <a:noFill/>
          </p:spPr>
          <p:txBody>
            <a:bodyPr anchor="ctr">
              <a:spAutoFit/>
            </a:bodyPr>
            <a:lstStyle/>
            <a:p>
              <a:pPr algn="ctr" defTabSz="913817">
                <a:lnSpc>
                  <a:spcPct val="80000"/>
                </a:lnSpc>
                <a:spcAft>
                  <a:spcPts val="599"/>
                </a:spcAft>
                <a:defRPr/>
              </a:pPr>
              <a:r>
                <a:rPr lang="en-US" sz="1000" b="1" dirty="0">
                  <a:solidFill>
                    <a:srgbClr val="484A4C">
                      <a:lumMod val="50000"/>
                    </a:srgbClr>
                  </a:solidFill>
                </a:rPr>
                <a:t>Now support higher resolutions: up to </a:t>
              </a:r>
              <a:r>
                <a:rPr lang="en-US" sz="1200" b="1" dirty="0">
                  <a:solidFill>
                    <a:srgbClr val="484A4C">
                      <a:lumMod val="50000"/>
                    </a:srgbClr>
                  </a:solidFill>
                </a:rPr>
                <a:t>1920x1200</a:t>
              </a:r>
              <a:br>
                <a:rPr lang="en-US" sz="1200" b="1" dirty="0">
                  <a:solidFill>
                    <a:srgbClr val="484A4C">
                      <a:lumMod val="50000"/>
                    </a:srgbClr>
                  </a:solidFill>
                </a:rPr>
              </a:br>
              <a:r>
                <a:rPr lang="en-US" sz="1200" b="1" dirty="0">
                  <a:solidFill>
                    <a:srgbClr val="484A4C">
                      <a:lumMod val="50000"/>
                    </a:srgbClr>
                  </a:solidFill>
                </a:rPr>
                <a:t>@ 16bpp</a:t>
              </a:r>
              <a:r>
                <a:rPr lang="en-US" sz="1000" b="1" dirty="0">
                  <a:solidFill>
                    <a:srgbClr val="484A4C">
                      <a:lumMod val="50000"/>
                    </a:srgbClr>
                  </a:solidFill>
                </a:rPr>
                <a:t>. </a:t>
              </a:r>
            </a:p>
          </p:txBody>
        </p:sp>
      </p:grpSp>
      <p:sp>
        <p:nvSpPr>
          <p:cNvPr id="10" name="Rectangle 9"/>
          <p:cNvSpPr/>
          <p:nvPr/>
        </p:nvSpPr>
        <p:spPr>
          <a:xfrm>
            <a:off x="6965664" y="2193707"/>
            <a:ext cx="1335546" cy="2197325"/>
          </a:xfrm>
          <a:prstGeom prst="rect">
            <a:avLst/>
          </a:prstGeom>
        </p:spPr>
        <p:txBody>
          <a:bodyPr wrap="square" lIns="0" tIns="45703" rIns="0" bIns="45703">
            <a:normAutofit/>
          </a:bodyPr>
          <a:lstStyle/>
          <a:p>
            <a:pPr marL="117435" indent="-117435" defTabSz="913817">
              <a:buFont typeface="Arial" pitchFamily="34" charset="0"/>
              <a:buChar char="•"/>
            </a:pPr>
            <a:r>
              <a:rPr lang="en-US" sz="1300" dirty="0">
                <a:solidFill>
                  <a:srgbClr val="000000"/>
                </a:solidFill>
              </a:rPr>
              <a:t>Blue Screen</a:t>
            </a:r>
          </a:p>
          <a:p>
            <a:pPr marL="117435" indent="-117435" defTabSz="913817">
              <a:buFont typeface="Arial" pitchFamily="34" charset="0"/>
              <a:buChar char="•"/>
            </a:pPr>
            <a:r>
              <a:rPr lang="en-US" sz="1300" dirty="0">
                <a:solidFill>
                  <a:srgbClr val="000000"/>
                </a:solidFill>
              </a:rPr>
              <a:t>OS unresponsive</a:t>
            </a:r>
          </a:p>
          <a:p>
            <a:pPr marL="117435" indent="-117435" defTabSz="913817">
              <a:buFont typeface="Arial" pitchFamily="34" charset="0"/>
              <a:buChar char="•"/>
            </a:pPr>
            <a:r>
              <a:rPr lang="en-US" sz="1300" dirty="0">
                <a:solidFill>
                  <a:srgbClr val="000000"/>
                </a:solidFill>
              </a:rPr>
              <a:t>Repair Mode</a:t>
            </a:r>
          </a:p>
          <a:p>
            <a:pPr marL="117435" indent="-117435" defTabSz="913817">
              <a:buFont typeface="Arial" pitchFamily="34" charset="0"/>
              <a:buChar char="•"/>
            </a:pPr>
            <a:r>
              <a:rPr lang="en-US" sz="1300" dirty="0">
                <a:solidFill>
                  <a:srgbClr val="000000"/>
                </a:solidFill>
              </a:rPr>
              <a:t>Wake from S3</a:t>
            </a:r>
          </a:p>
          <a:p>
            <a:pPr marL="117435" indent="-117435" defTabSz="913817">
              <a:buFont typeface="Arial" pitchFamily="34" charset="0"/>
              <a:buChar char="•"/>
            </a:pPr>
            <a:r>
              <a:rPr lang="en-US" sz="1300" dirty="0">
                <a:solidFill>
                  <a:srgbClr val="000000"/>
                </a:solidFill>
              </a:rPr>
              <a:t>Booting</a:t>
            </a:r>
          </a:p>
        </p:txBody>
      </p:sp>
      <p:sp>
        <p:nvSpPr>
          <p:cNvPr id="78" name="TextBox 47"/>
          <p:cNvSpPr txBox="1">
            <a:spLocks noChangeArrowheads="1"/>
          </p:cNvSpPr>
          <p:nvPr/>
        </p:nvSpPr>
        <p:spPr bwMode="auto">
          <a:xfrm>
            <a:off x="602796" y="2503044"/>
            <a:ext cx="2009776" cy="925956"/>
          </a:xfrm>
          <a:prstGeom prst="rect">
            <a:avLst/>
          </a:prstGeom>
          <a:noFill/>
          <a:ln w="9525">
            <a:noFill/>
            <a:miter lim="800000"/>
            <a:headEnd/>
            <a:tailEnd/>
          </a:ln>
        </p:spPr>
        <p:txBody>
          <a:bodyPr wrap="square" lIns="91408" tIns="45703" rIns="91408" bIns="45703">
            <a:spAutoFit/>
          </a:bodyPr>
          <a:lstStyle/>
          <a:p>
            <a:pPr algn="ctr" defTabSz="913817" fontAlgn="base">
              <a:spcBef>
                <a:spcPct val="0"/>
              </a:spcBef>
              <a:spcAft>
                <a:spcPct val="0"/>
              </a:spcAft>
            </a:pPr>
            <a:r>
              <a:rPr lang="en-US" altLang="zh-CN" sz="1300" b="1" dirty="0">
                <a:solidFill>
                  <a:srgbClr val="000000"/>
                </a:solidFill>
                <a:ea typeface="SimSun" pitchFamily="2" charset="-122"/>
                <a:cs typeface="Arial" charset="0"/>
              </a:rPr>
              <a:t>IT Help Desk with Remote Management Console</a:t>
            </a:r>
          </a:p>
        </p:txBody>
      </p:sp>
      <p:pic>
        <p:nvPicPr>
          <p:cNvPr id="79" name="Picture 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53149" y="1200150"/>
            <a:ext cx="1984599" cy="1178340"/>
          </a:xfrm>
          <a:prstGeom prst="rect">
            <a:avLst/>
          </a:prstGeom>
          <a:noFill/>
          <a:ln>
            <a:noFill/>
          </a:ln>
          <a:effectLst>
            <a:outerShdw blurRad="190500" dist="38100" dir="2700000" algn="tl" rotWithShape="0">
              <a:prstClr val="black">
                <a:alpha val="40000"/>
              </a:prstClr>
            </a:outerShdw>
          </a:effectLst>
        </p:spPr>
      </p:pic>
      <p:grpSp>
        <p:nvGrpSpPr>
          <p:cNvPr id="6" name="Group 33"/>
          <p:cNvGrpSpPr>
            <a:grpSpLocks/>
          </p:cNvGrpSpPr>
          <p:nvPr/>
        </p:nvGrpSpPr>
        <p:grpSpPr bwMode="auto">
          <a:xfrm>
            <a:off x="1120276" y="1472485"/>
            <a:ext cx="974814" cy="549258"/>
            <a:chOff x="520891" y="1677657"/>
            <a:chExt cx="1502192" cy="1065543"/>
          </a:xfrm>
        </p:grpSpPr>
        <p:pic>
          <p:nvPicPr>
            <p:cNvPr id="83" name="Picture 4"/>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20777" y="1677691"/>
              <a:ext cx="1501581" cy="1064876"/>
            </a:xfrm>
            <a:prstGeom prst="rect">
              <a:avLst/>
            </a:prstGeom>
            <a:ln>
              <a:noFill/>
            </a:ln>
            <a:effectLst>
              <a:outerShdw blurRad="292100" dist="139700" dir="2700000" algn="tl" rotWithShape="0">
                <a:srgbClr val="333333">
                  <a:alpha val="65000"/>
                </a:srgbClr>
              </a:outerShdw>
            </a:effectLst>
          </p:spPr>
        </p:pic>
        <p:sp>
          <p:nvSpPr>
            <p:cNvPr id="87" name="Rectangle 9"/>
            <p:cNvSpPr>
              <a:spLocks noChangeAspect="1" noChangeArrowheads="1"/>
            </p:cNvSpPr>
            <p:nvPr/>
          </p:nvSpPr>
          <p:spPr bwMode="auto">
            <a:xfrm>
              <a:off x="530601" y="1746664"/>
              <a:ext cx="1483568" cy="984127"/>
            </a:xfrm>
            <a:prstGeom prst="rect">
              <a:avLst/>
            </a:prstGeom>
            <a:solidFill>
              <a:schemeClr val="accent1"/>
            </a:solidFill>
            <a:ln w="3175" algn="ctr">
              <a:solidFill>
                <a:schemeClr val="tx1"/>
              </a:solidFill>
              <a:miter lim="800000"/>
              <a:headEnd/>
              <a:tailEnd/>
            </a:ln>
            <a:effectLst/>
          </p:spPr>
          <p:txBody>
            <a:bodyPr lIns="45720" rIns="0" bIns="0"/>
            <a:lstStyle/>
            <a:p>
              <a:pPr defTabSz="914046">
                <a:lnSpc>
                  <a:spcPct val="80000"/>
                </a:lnSpc>
                <a:buClr>
                  <a:srgbClr val="009900"/>
                </a:buClr>
                <a:defRPr/>
              </a:pPr>
              <a:r>
                <a:rPr lang="en-US" sz="400" dirty="0">
                  <a:solidFill>
                    <a:srgbClr val="FFFFFF"/>
                  </a:solidFill>
                  <a:cs typeface="Courier New" pitchFamily="49" charset="0"/>
                </a:rPr>
                <a:t>Dsfsd.sys failed at </a:t>
              </a:r>
              <a:r>
                <a:rPr lang="en-US" sz="400" dirty="0" err="1">
                  <a:solidFill>
                    <a:srgbClr val="FFFFFF"/>
                  </a:solidFill>
                  <a:cs typeface="Courier New" pitchFamily="49" charset="0"/>
                </a:rPr>
                <a:t>mem</a:t>
              </a:r>
              <a:r>
                <a:rPr lang="en-US" sz="400" dirty="0">
                  <a:solidFill>
                    <a:srgbClr val="FFFFFF"/>
                  </a:solidFill>
                  <a:cs typeface="Courier New" pitchFamily="49" charset="0"/>
                </a:rPr>
                <a:t> location 0x1234hfhs</a:t>
              </a:r>
            </a:p>
            <a:p>
              <a:pPr defTabSz="914046">
                <a:buClr>
                  <a:srgbClr val="009900"/>
                </a:buClr>
                <a:defRPr/>
              </a:pPr>
              <a:r>
                <a:rPr lang="en-US" sz="400" dirty="0">
                  <a:solidFill>
                    <a:srgbClr val="FFFFFF"/>
                  </a:solidFill>
                  <a:cs typeface="Courier New" pitchFamily="49" charset="0"/>
                </a:rPr>
                <a:t>Memory dump:</a:t>
              </a:r>
            </a:p>
            <a:p>
              <a:pPr defTabSz="914046">
                <a:lnSpc>
                  <a:spcPct val="80000"/>
                </a:lnSpc>
                <a:buClr>
                  <a:srgbClr val="009900"/>
                </a:buClr>
                <a:defRPr/>
              </a:pPr>
              <a:r>
                <a:rPr lang="en-US" sz="100" dirty="0">
                  <a:solidFill>
                    <a:srgbClr val="FFFFFF"/>
                  </a:solidFill>
                  <a:cs typeface="Courier New" pitchFamily="49" charset="0"/>
                </a:rPr>
                <a:t>3409afed </a:t>
              </a:r>
              <a:r>
                <a:rPr lang="en-US" sz="100" dirty="0" err="1">
                  <a:solidFill>
                    <a:srgbClr val="FFFFFF"/>
                  </a:solidFill>
                  <a:cs typeface="Courier New" pitchFamily="49" charset="0"/>
                </a:rPr>
                <a:t>3409afed</a:t>
              </a:r>
              <a:r>
                <a:rPr lang="en-US" sz="100" dirty="0">
                  <a:solidFill>
                    <a:srgbClr val="FFFFFF"/>
                  </a:solidFill>
                  <a:cs typeface="Courier New" pitchFamily="49" charset="0"/>
                </a:rPr>
                <a:t> </a:t>
              </a:r>
            </a:p>
            <a:p>
              <a:pPr defTabSz="914046">
                <a:lnSpc>
                  <a:spcPct val="80000"/>
                </a:lnSpc>
                <a:buClr>
                  <a:srgbClr val="009900"/>
                </a:buClr>
                <a:defRPr/>
              </a:pPr>
              <a:r>
                <a:rPr lang="en-US" sz="100" dirty="0">
                  <a:solidFill>
                    <a:srgbClr val="FFFFFF"/>
                  </a:solidFill>
                  <a:cs typeface="Courier New" pitchFamily="49" charset="0"/>
                </a:rPr>
                <a:t>3409afed </a:t>
              </a:r>
              <a:r>
                <a:rPr lang="en-US" sz="100" dirty="0" err="1">
                  <a:solidFill>
                    <a:srgbClr val="FFFFFF"/>
                  </a:solidFill>
                  <a:cs typeface="Courier New" pitchFamily="49" charset="0"/>
                </a:rPr>
                <a:t>3409afed</a:t>
              </a:r>
              <a:r>
                <a:rPr lang="en-US" sz="100" dirty="0">
                  <a:solidFill>
                    <a:srgbClr val="FFFFFF"/>
                  </a:solidFill>
                  <a:cs typeface="Courier New" pitchFamily="49" charset="0"/>
                </a:rPr>
                <a:t> </a:t>
              </a:r>
            </a:p>
            <a:p>
              <a:pPr defTabSz="914046">
                <a:lnSpc>
                  <a:spcPct val="80000"/>
                </a:lnSpc>
                <a:buClr>
                  <a:srgbClr val="009900"/>
                </a:buClr>
                <a:defRPr/>
              </a:pPr>
              <a:r>
                <a:rPr lang="en-US" sz="100" dirty="0">
                  <a:solidFill>
                    <a:srgbClr val="000000"/>
                  </a:solidFill>
                  <a:cs typeface="Courier New" pitchFamily="49" charset="0"/>
                </a:rPr>
                <a:t>3409afed </a:t>
              </a:r>
              <a:r>
                <a:rPr lang="en-US" sz="100" dirty="0" err="1">
                  <a:solidFill>
                    <a:srgbClr val="000000"/>
                  </a:solidFill>
                  <a:cs typeface="Courier New" pitchFamily="49" charset="0"/>
                </a:rPr>
                <a:t>3409afed</a:t>
              </a:r>
              <a:endParaRPr lang="en-US" sz="100" dirty="0">
                <a:solidFill>
                  <a:srgbClr val="000000"/>
                </a:solidFill>
                <a:cs typeface="Courier New" pitchFamily="49" charset="0"/>
              </a:endParaRPr>
            </a:p>
          </p:txBody>
        </p:sp>
      </p:grpSp>
      <p:sp>
        <p:nvSpPr>
          <p:cNvPr id="33" name="Slide Number Placeholder 1"/>
          <p:cNvSpPr>
            <a:spLocks noGrp="1"/>
          </p:cNvSpPr>
          <p:nvPr>
            <p:ph type="sldNum" sz="quarter" idx="12"/>
          </p:nvPr>
        </p:nvSpPr>
        <p:spPr>
          <a:xfrm>
            <a:off x="-3454" y="6592384"/>
            <a:ext cx="2901776" cy="265622"/>
          </a:xfrm>
        </p:spPr>
        <p:txBody>
          <a:bodyPr/>
          <a:lstStyle/>
          <a:p>
            <a:pPr algn="l"/>
            <a:fld id="{FD44707B-D922-47D5-BD24-D96E91B70543}" type="slidenum">
              <a:rPr lang="en-US" sz="900">
                <a:solidFill>
                  <a:prstClr val="white"/>
                </a:solidFill>
              </a:rPr>
              <a:pPr algn="l"/>
              <a:t>86</a:t>
            </a:fld>
            <a:r>
              <a:rPr lang="en-US" sz="900" dirty="0"/>
              <a:t>	</a:t>
            </a:r>
          </a:p>
        </p:txBody>
      </p:sp>
      <p:pic>
        <p:nvPicPr>
          <p:cNvPr id="32" name="Picture 3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232164" y="6399609"/>
            <a:ext cx="557893" cy="439341"/>
          </a:xfrm>
          <a:prstGeom prst="rect">
            <a:avLst/>
          </a:prstGeom>
        </p:spPr>
      </p:pic>
      <p:pic>
        <p:nvPicPr>
          <p:cNvPr id="34" name="Picture 3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35" name="Picture 2" descr="C:\Users\ecampoy\AppData\Local\Temp\wzce96\2D_Diecon_Atlas_rgb.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394390" y="183315"/>
            <a:ext cx="605557" cy="63583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mainscow\Desktop\HP Logos\HP_S_1C_PMS_2925.jpg"/>
          <p:cNvPicPr>
            <a:picLocks noChangeAspect="1" noChangeArrowheads="1"/>
          </p:cNvPicPr>
          <p:nvPr/>
        </p:nvPicPr>
        <p:blipFill>
          <a:blip r:embed="rId13"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sp>
        <p:nvSpPr>
          <p:cNvPr id="38" name="TextBox 37"/>
          <p:cNvSpPr txBox="1"/>
          <p:nvPr/>
        </p:nvSpPr>
        <p:spPr>
          <a:xfrm>
            <a:off x="381610" y="6394722"/>
            <a:ext cx="5007429" cy="338488"/>
          </a:xfrm>
          <a:prstGeom prst="rect">
            <a:avLst/>
          </a:prstGeom>
          <a:noFill/>
        </p:spPr>
        <p:txBody>
          <a:bodyPr wrap="square" lIns="91383" tIns="45687" rIns="91383" bIns="45687" rtlCol="0">
            <a:spAutoFit/>
          </a:bodyPr>
          <a:lstStyle/>
          <a:p>
            <a:pPr marL="0" marR="0" lvl="0" indent="0" algn="ctr" defTabSz="913796"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Calibri"/>
                <a:hlinkClick r:id="" action="ppaction://noaction"/>
              </a:rPr>
              <a:t>Intel® Active Management Technology (Intel® AMT</a:t>
            </a:r>
            <a:r>
              <a:rPr kumimoji="0" lang="en-US" sz="1600" b="1" i="0" u="none" strike="noStrike" kern="0" cap="none" spc="0" normalizeH="0" baseline="0" noProof="0" dirty="0" smtClean="0">
                <a:ln>
                  <a:noFill/>
                </a:ln>
                <a:solidFill>
                  <a:srgbClr val="000000"/>
                </a:solidFill>
                <a:effectLst/>
                <a:uLnTx/>
                <a:uFillTx/>
                <a:latin typeface="Calibri"/>
                <a:hlinkClick r:id="" action="ppaction://noaction"/>
              </a:rPr>
              <a:t>)</a:t>
            </a:r>
            <a:endParaRPr kumimoji="0" lang="en-US" sz="1600" b="1" i="0" u="none" strike="noStrike" kern="0" cap="none" spc="0" normalizeH="0" baseline="0" noProof="0" dirty="0">
              <a:ln>
                <a:noFill/>
              </a:ln>
              <a:solidFill>
                <a:srgbClr val="000000"/>
              </a:solidFill>
              <a:effectLst/>
              <a:uLnTx/>
              <a:uFillTx/>
              <a:latin typeface="Calibri"/>
            </a:endParaRPr>
          </a:p>
        </p:txBody>
      </p:sp>
    </p:spTree>
    <p:extLst>
      <p:ext uri="{BB962C8B-B14F-4D97-AF65-F5344CB8AC3E}">
        <p14:creationId xmlns:p14="http://schemas.microsoft.com/office/powerpoint/2010/main" val="2578531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1692" y="-321462"/>
            <a:ext cx="6090849" cy="265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 name="Rectangle 4"/>
          <p:cNvSpPr>
            <a:spLocks/>
          </p:cNvSpPr>
          <p:nvPr/>
        </p:nvSpPr>
        <p:spPr bwMode="auto">
          <a:xfrm>
            <a:off x="642467" y="763061"/>
            <a:ext cx="3303986" cy="366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3900" dirty="0">
                <a:solidFill>
                  <a:srgbClr val="FFFFFF"/>
                </a:solidFill>
                <a:latin typeface="+mj-lt"/>
                <a:ea typeface="ＭＳ Ｐゴシック" charset="0"/>
                <a:cs typeface="Neo Sans Intel Light"/>
                <a:sym typeface="Neo Sans Intel Medium" charset="0"/>
              </a:rPr>
              <a:t>What’s Inside</a:t>
            </a:r>
          </a:p>
        </p:txBody>
      </p:sp>
      <p:graphicFrame>
        <p:nvGraphicFramePr>
          <p:cNvPr id="25" name="Diagram 24"/>
          <p:cNvGraphicFramePr/>
          <p:nvPr>
            <p:extLst>
              <p:ext uri="{D42A27DB-BD31-4B8C-83A1-F6EECF244321}">
                <p14:modId xmlns:p14="http://schemas.microsoft.com/office/powerpoint/2010/main" val="3140451263"/>
              </p:ext>
            </p:extLst>
          </p:nvPr>
        </p:nvGraphicFramePr>
        <p:xfrm>
          <a:off x="653143" y="1842861"/>
          <a:ext cx="7837714" cy="35846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Slide Number Placeholder 1"/>
          <p:cNvSpPr>
            <a:spLocks noGrp="1"/>
          </p:cNvSpPr>
          <p:nvPr>
            <p:ph type="sldNum" sz="quarter" idx="4294967295"/>
          </p:nvPr>
        </p:nvSpPr>
        <p:spPr>
          <a:xfrm>
            <a:off x="-3454" y="6592378"/>
            <a:ext cx="2901776" cy="265622"/>
          </a:xfrm>
          <a:prstGeom prst="rect">
            <a:avLst/>
          </a:prstGeom>
        </p:spPr>
        <p:txBody>
          <a:bodyPr/>
          <a:lstStyle/>
          <a:p>
            <a:pPr algn="l"/>
            <a:fld id="{FD44707B-D922-47D5-BD24-D96E91B70543}" type="slidenum">
              <a:rPr lang="en-US" sz="900"/>
              <a:pPr algn="l"/>
              <a:t>87</a:t>
            </a:fld>
            <a:r>
              <a:rPr lang="en-US" sz="900" dirty="0"/>
              <a:t>	</a:t>
            </a:r>
          </a:p>
        </p:txBody>
      </p:sp>
      <p:pic>
        <p:nvPicPr>
          <p:cNvPr id="16" name="Picture 2" descr="C:\Users\ecampoy\AppData\Local\Temp\wz5227\2D_Diecon_Brain_rgb.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710714" y="193384"/>
            <a:ext cx="1156217" cy="133061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232158" y="6399609"/>
            <a:ext cx="557893" cy="439341"/>
          </a:xfrm>
          <a:prstGeom prst="rect">
            <a:avLst/>
          </a:prstGeom>
        </p:spPr>
      </p:pic>
      <p:pic>
        <p:nvPicPr>
          <p:cNvPr id="18" name="Picture 1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spTree>
    <p:extLst>
      <p:ext uri="{BB962C8B-B14F-4D97-AF65-F5344CB8AC3E}">
        <p14:creationId xmlns:p14="http://schemas.microsoft.com/office/powerpoint/2010/main" val="41029982"/>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19938735"/>
              </p:ext>
            </p:extLst>
          </p:nvPr>
        </p:nvGraphicFramePr>
        <p:xfrm>
          <a:off x="653143" y="581025"/>
          <a:ext cx="7837712" cy="5762134"/>
        </p:xfrm>
        <a:graphic>
          <a:graphicData uri="http://schemas.openxmlformats.org/drawingml/2006/table">
            <a:tbl>
              <a:tblPr firstRow="1" bandRow="1">
                <a:tableStyleId>{72833802-FEF1-4C79-8D5D-14CF1EAF98D9}</a:tableStyleId>
              </a:tblPr>
              <a:tblGrid>
                <a:gridCol w="933686"/>
                <a:gridCol w="3654713"/>
                <a:gridCol w="364581"/>
                <a:gridCol w="417936"/>
                <a:gridCol w="649133"/>
                <a:gridCol w="578414"/>
                <a:gridCol w="413083"/>
                <a:gridCol w="413083"/>
                <a:gridCol w="413083"/>
              </a:tblGrid>
              <a:tr h="228600">
                <a:tc rowSpan="3">
                  <a:txBody>
                    <a:bodyPr/>
                    <a:lstStyle/>
                    <a:p>
                      <a:r>
                        <a:rPr lang="en-US" sz="800" dirty="0" smtClean="0"/>
                        <a:t>Feature</a:t>
                      </a:r>
                      <a:endParaRPr lang="en-US" sz="800" b="0" dirty="0">
                        <a:solidFill>
                          <a:schemeClr val="tx1"/>
                        </a:solidFill>
                      </a:endParaRPr>
                    </a:p>
                  </a:txBody>
                  <a:tcPr anchor="ctr">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tcPr>
                </a:tc>
                <a:tc rowSpan="3">
                  <a:txBody>
                    <a:bodyPr/>
                    <a:lstStyle/>
                    <a:p>
                      <a:pPr algn="ctr"/>
                      <a:r>
                        <a:rPr lang="en-US" sz="800" dirty="0" smtClean="0">
                          <a:solidFill>
                            <a:schemeClr val="bg1"/>
                          </a:solidFill>
                        </a:rPr>
                        <a:t>Description</a:t>
                      </a:r>
                      <a:endParaRPr lang="en-US" sz="800" b="0" dirty="0">
                        <a:solidFill>
                          <a:schemeClr val="bg1"/>
                        </a:solidFill>
                      </a:endParaRPr>
                    </a:p>
                  </a:txBody>
                  <a:tcPr anchor="ctr">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tcPr>
                </a:tc>
                <a:tc gridSpan="7">
                  <a:txBody>
                    <a:bodyPr/>
                    <a:lstStyle/>
                    <a:p>
                      <a:pPr algn="ctr"/>
                      <a:r>
                        <a:rPr lang="en-US" sz="800" dirty="0" smtClean="0"/>
                        <a:t>Applicability</a:t>
                      </a:r>
                      <a:endParaRPr lang="en-US" sz="800" b="0" dirty="0">
                        <a:solidFill>
                          <a:schemeClr val="tx1"/>
                        </a:solidFill>
                      </a:endParaRPr>
                    </a:p>
                  </a:txBody>
                  <a:tcPr anchor="ctr">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tcPr>
                </a:tc>
                <a:tc hMerge="1">
                  <a:txBody>
                    <a:bodyPr/>
                    <a:lstStyle/>
                    <a:p>
                      <a:endParaRPr lang="en-US" sz="1200" dirty="0">
                        <a:solidFill>
                          <a:schemeClr val="tx1">
                            <a:lumMod val="95000"/>
                            <a:lumOff val="5000"/>
                          </a:schemeClr>
                        </a:solidFill>
                      </a:endParaRPr>
                    </a:p>
                  </a:txBody>
                  <a:tcPr anchor="ctr"/>
                </a:tc>
                <a:tc hMerge="1">
                  <a:txBody>
                    <a:bodyPr/>
                    <a:lstStyle/>
                    <a:p>
                      <a:endParaRPr lang="en-US"/>
                    </a:p>
                  </a:txBody>
                  <a:tcPr/>
                </a:tc>
                <a:tc hMerge="1">
                  <a:txBody>
                    <a:bodyPr/>
                    <a:lstStyle/>
                    <a:p>
                      <a:endParaRPr lang="en-US" sz="1200" dirty="0">
                        <a:solidFill>
                          <a:schemeClr val="tx1">
                            <a:lumMod val="95000"/>
                            <a:lumOff val="5000"/>
                          </a:schemeClr>
                        </a:solidFill>
                      </a:endParaRPr>
                    </a:p>
                  </a:txBody>
                  <a:tcPr anchor="ctr"/>
                </a:tc>
                <a:tc hMerge="1">
                  <a:txBody>
                    <a:bodyPr/>
                    <a:lstStyle/>
                    <a:p>
                      <a:endParaRPr lang="en-US" sz="1200" dirty="0">
                        <a:solidFill>
                          <a:schemeClr val="bg1">
                            <a:lumMod val="95000"/>
                          </a:schemeClr>
                        </a:solidFill>
                      </a:endParaRPr>
                    </a:p>
                  </a:txBody>
                  <a:tcPr anchor="ctr"/>
                </a:tc>
                <a:tc hMerge="1">
                  <a:txBody>
                    <a:bodyPr/>
                    <a:lstStyle/>
                    <a:p>
                      <a:endParaRPr lang="en-US" sz="1200" dirty="0">
                        <a:solidFill>
                          <a:schemeClr val="bg1">
                            <a:lumMod val="95000"/>
                          </a:schemeClr>
                        </a:solidFill>
                      </a:endParaRPr>
                    </a:p>
                  </a:txBody>
                  <a:tcPr anchor="ctr"/>
                </a:tc>
                <a:tc hMerge="1">
                  <a:txBody>
                    <a:bodyPr/>
                    <a:lstStyle/>
                    <a:p>
                      <a:endParaRPr lang="en-US" sz="1200" dirty="0">
                        <a:solidFill>
                          <a:schemeClr val="bg1">
                            <a:lumMod val="95000"/>
                          </a:schemeClr>
                        </a:solidFill>
                      </a:endParaRPr>
                    </a:p>
                  </a:txBody>
                  <a:tcPr anchor="ctr"/>
                </a:tc>
              </a:tr>
              <a:tr h="469949">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1" i="0" u="none" strike="noStrike" cap="none" normalizeH="0" baseline="0" dirty="0" smtClean="0">
                        <a:ln>
                          <a:noFill/>
                        </a:ln>
                        <a:solidFill>
                          <a:schemeClr val="tx1"/>
                        </a:solidFill>
                        <a:effectLst/>
                        <a:latin typeface="+mn-lt"/>
                        <a:cs typeface="Times New Roman" pitchFamily="18" charset="0"/>
                      </a:endParaRPr>
                    </a:p>
                  </a:txBody>
                  <a:tcPr marL="64008" marR="64008" marT="30480" marB="30480" anchor="ctr"/>
                </a:tc>
                <a:tc vMerge="1">
                  <a:txBody>
                    <a:bodyPr/>
                    <a:lstStyle/>
                    <a:p>
                      <a:endParaRPr lang="en-US" sz="600" dirty="0">
                        <a:solidFill>
                          <a:schemeClr val="tx1"/>
                        </a:solidFill>
                        <a:latin typeface="+mn-lt"/>
                      </a:endParaRPr>
                    </a:p>
                  </a:txBody>
                  <a:tcPr marL="64008" marR="64008" marT="30480" marB="30480"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chemeClr val="tx1"/>
                          </a:solidFill>
                          <a:effectLst/>
                          <a:uLnTx/>
                          <a:uFillTx/>
                          <a:latin typeface="+mn-lt"/>
                          <a:ea typeface="+mn-ea"/>
                          <a:cs typeface="+mn-cs"/>
                        </a:rPr>
                        <a:t>DASH</a:t>
                      </a:r>
                    </a:p>
                  </a:txBody>
                  <a:tcPr marB="27432" anchor="ctr"/>
                </a:tc>
                <a:tc hMerge="1">
                  <a:txBody>
                    <a:bodyPr/>
                    <a:lstStyle/>
                    <a:p>
                      <a:endParaRPr lang="en-US" sz="600" dirty="0">
                        <a:solidFill>
                          <a:schemeClr val="tx1"/>
                        </a:solidFill>
                        <a:latin typeface="+mn-lt"/>
                      </a:endParaRPr>
                    </a:p>
                  </a:txBody>
                  <a:tcPr marL="64008" marR="64008" marT="30480" marB="3048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u="none" dirty="0" smtClean="0">
                          <a:solidFill>
                            <a:schemeClr val="tx1"/>
                          </a:solidFill>
                        </a:rPr>
                        <a:t>STD</a:t>
                      </a:r>
                    </a:p>
                    <a:p>
                      <a:pPr marL="0" marR="0" indent="0" algn="ctr" defTabSz="914400" rtl="0" eaLnBrk="1" fontAlgn="auto" latinLnBrk="0" hangingPunct="1">
                        <a:lnSpc>
                          <a:spcPct val="100000"/>
                        </a:lnSpc>
                        <a:spcBef>
                          <a:spcPts val="0"/>
                        </a:spcBef>
                        <a:spcAft>
                          <a:spcPts val="0"/>
                        </a:spcAft>
                        <a:buClrTx/>
                        <a:buSzTx/>
                        <a:buFontTx/>
                        <a:buNone/>
                        <a:tabLst/>
                        <a:defRPr/>
                      </a:pPr>
                      <a:r>
                        <a:rPr lang="en-US" sz="800" u="none" dirty="0" smtClean="0">
                          <a:solidFill>
                            <a:schemeClr val="tx1"/>
                          </a:solidFill>
                        </a:rPr>
                        <a:t>MGBLY</a:t>
                      </a:r>
                      <a:endParaRPr lang="en-US" sz="800" b="0" u="none" dirty="0" smtClean="0">
                        <a:solidFill>
                          <a:schemeClr val="tx1"/>
                        </a:solidFill>
                        <a:latin typeface="+mn-lt"/>
                      </a:endParaRPr>
                    </a:p>
                  </a:txBody>
                  <a:tcPr marB="27432"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u="none" dirty="0" err="1" smtClean="0">
                          <a:solidFill>
                            <a:schemeClr val="tx1"/>
                          </a:solidFill>
                        </a:rPr>
                        <a:t>vPro</a:t>
                      </a:r>
                      <a:r>
                        <a:rPr lang="en-US" sz="800" u="none" dirty="0" smtClean="0">
                          <a:solidFill>
                            <a:schemeClr val="tx1"/>
                          </a:solidFill>
                        </a:rPr>
                        <a:t>™</a:t>
                      </a:r>
                      <a:endParaRPr lang="en-US" sz="800" b="0" u="none" dirty="0" smtClean="0">
                        <a:solidFill>
                          <a:schemeClr val="tx1"/>
                        </a:solidFill>
                        <a:latin typeface="+mn-lt"/>
                      </a:endParaRPr>
                    </a:p>
                  </a:txBody>
                  <a:tcPr marB="27432" anchor="ct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smtClean="0">
                          <a:solidFill>
                            <a:schemeClr val="tx1"/>
                          </a:solidFill>
                        </a:rPr>
                        <a:t>Intel</a:t>
                      </a:r>
                      <a:r>
                        <a:rPr lang="en-US" sz="800" baseline="0" dirty="0" smtClean="0">
                          <a:solidFill>
                            <a:schemeClr val="tx1"/>
                          </a:solidFill>
                        </a:rPr>
                        <a:t> AMT Technology</a:t>
                      </a:r>
                      <a:endParaRPr lang="en-US" sz="800" b="0" dirty="0" smtClean="0">
                        <a:solidFill>
                          <a:schemeClr val="tx1"/>
                        </a:solidFill>
                      </a:endParaRPr>
                    </a:p>
                  </a:txBody>
                  <a:tcPr marB="27432" anchor="ctr"/>
                </a:tc>
                <a:tc hMerge="1">
                  <a:txBody>
                    <a:bodyPr/>
                    <a:lstStyle/>
                    <a:p>
                      <a:pPr algn="ctr"/>
                      <a:endParaRPr lang="en-US" sz="600" dirty="0">
                        <a:solidFill>
                          <a:schemeClr val="tx1"/>
                        </a:solidFill>
                        <a:latin typeface="+mn-lt"/>
                      </a:endParaRPr>
                    </a:p>
                  </a:txBody>
                  <a:tcPr marL="64008" marR="64008" marT="30480" marB="30480" anchor="ctr"/>
                </a:tc>
                <a:tc hMerge="1">
                  <a:txBody>
                    <a:bodyPr/>
                    <a:lstStyle/>
                    <a:p>
                      <a:pPr algn="ctr"/>
                      <a:endParaRPr lang="en-US" sz="600" dirty="0">
                        <a:solidFill>
                          <a:schemeClr val="tx1"/>
                        </a:solidFill>
                        <a:latin typeface="+mn-lt"/>
                      </a:endParaRPr>
                    </a:p>
                  </a:txBody>
                  <a:tcPr marL="64008" marR="64008" marT="30480" marB="30480" anchor="ctr"/>
                </a:tc>
              </a:tr>
              <a:tr h="22860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1" i="0" u="none" strike="noStrike" cap="none" normalizeH="0" baseline="0" dirty="0" smtClean="0">
                        <a:ln>
                          <a:noFill/>
                        </a:ln>
                        <a:solidFill>
                          <a:schemeClr val="tx1"/>
                        </a:solidFill>
                        <a:effectLst/>
                        <a:latin typeface="+mn-lt"/>
                        <a:cs typeface="Times New Roman" pitchFamily="18" charset="0"/>
                      </a:endParaRPr>
                    </a:p>
                  </a:txBody>
                  <a:tcPr marL="64008" marR="64008" marT="30480" marB="30480" anchor="ctr"/>
                </a:tc>
                <a:tc vMerge="1">
                  <a:txBody>
                    <a:bodyPr/>
                    <a:lstStyle/>
                    <a:p>
                      <a:endParaRPr lang="en-US" sz="600" dirty="0">
                        <a:solidFill>
                          <a:schemeClr val="tx1"/>
                        </a:solidFill>
                        <a:latin typeface="+mn-lt"/>
                      </a:endParaRPr>
                    </a:p>
                  </a:txBody>
                  <a:tcPr marL="64008" marR="64008" marT="30480" marB="304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chemeClr val="tx1"/>
                          </a:solidFill>
                          <a:effectLst/>
                          <a:uLnTx/>
                          <a:uFillTx/>
                          <a:latin typeface="+mn-lt"/>
                          <a:ea typeface="+mn-ea"/>
                          <a:cs typeface="+mn-cs"/>
                        </a:rPr>
                        <a:t>1.0</a:t>
                      </a:r>
                    </a:p>
                  </a:txBody>
                  <a:tcPr anchor="ctr"/>
                </a:tc>
                <a:tc>
                  <a:txBody>
                    <a:bodyPr/>
                    <a:lstStyle/>
                    <a:p>
                      <a:r>
                        <a:rPr lang="en-US" sz="800" dirty="0" smtClean="0">
                          <a:solidFill>
                            <a:schemeClr val="tx1"/>
                          </a:solidFill>
                          <a:latin typeface="+mn-lt"/>
                        </a:rPr>
                        <a:t>1.1</a:t>
                      </a:r>
                      <a:endParaRPr lang="en-US" sz="800" dirty="0">
                        <a:solidFill>
                          <a:schemeClr val="tx1"/>
                        </a:solidFill>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dirty="0" smtClean="0">
                        <a:solidFill>
                          <a:schemeClr val="tx1"/>
                        </a:solidFill>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dirty="0" smtClean="0">
                        <a:solidFill>
                          <a:schemeClr val="tx1"/>
                        </a:solidFill>
                        <a:latin typeface="+mn-l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smtClean="0">
                          <a:ln>
                            <a:noFill/>
                          </a:ln>
                          <a:solidFill>
                            <a:schemeClr val="tx1"/>
                          </a:solidFill>
                          <a:effectLst/>
                          <a:uLnTx/>
                          <a:uFillTx/>
                          <a:latin typeface="+mn-lt"/>
                          <a:ea typeface="+mn-ea"/>
                          <a:cs typeface="+mn-cs"/>
                        </a:rPr>
                        <a:t>6.0</a:t>
                      </a:r>
                    </a:p>
                  </a:txBody>
                  <a:tcPr anchor="ctr"/>
                </a:tc>
                <a:tc>
                  <a:txBody>
                    <a:bodyPr/>
                    <a:lstStyle/>
                    <a:p>
                      <a:pPr algn="ctr"/>
                      <a:r>
                        <a:rPr lang="en-US" sz="800" dirty="0" smtClean="0">
                          <a:solidFill>
                            <a:schemeClr val="tx1"/>
                          </a:solidFill>
                          <a:latin typeface="+mn-lt"/>
                        </a:rPr>
                        <a:t>7.0</a:t>
                      </a:r>
                      <a:endParaRPr lang="en-US" sz="800" dirty="0">
                        <a:solidFill>
                          <a:schemeClr val="tx1"/>
                        </a:solidFill>
                        <a:latin typeface="+mn-lt"/>
                      </a:endParaRPr>
                    </a:p>
                  </a:txBody>
                  <a:tcPr anchor="ctr"/>
                </a:tc>
                <a:tc>
                  <a:txBody>
                    <a:bodyPr/>
                    <a:lstStyle/>
                    <a:p>
                      <a:pPr algn="ctr"/>
                      <a:r>
                        <a:rPr lang="en-US" sz="800" dirty="0" smtClean="0">
                          <a:solidFill>
                            <a:schemeClr val="tx1"/>
                          </a:solidFill>
                          <a:latin typeface="+mn-lt"/>
                        </a:rPr>
                        <a:t>8.0</a:t>
                      </a:r>
                      <a:endParaRPr lang="en-US" sz="800" dirty="0">
                        <a:solidFill>
                          <a:schemeClr val="tx1"/>
                        </a:solidFill>
                        <a:latin typeface="+mn-lt"/>
                      </a:endParaRPr>
                    </a:p>
                  </a:txBody>
                  <a:tcPr anchor="ctr"/>
                </a:tc>
              </a:tr>
              <a:tr h="6287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u="none" strike="noStrike" cap="none" normalizeH="0" baseline="0" dirty="0" smtClean="0">
                          <a:ln>
                            <a:noFill/>
                          </a:ln>
                          <a:effectLst/>
                        </a:rPr>
                        <a:t>AES-NI</a:t>
                      </a:r>
                      <a:endParaRPr kumimoji="0" lang="en-US" sz="800" b="1" i="0" u="none" strike="noStrike" cap="none" normalizeH="0" baseline="0" dirty="0" smtClean="0">
                        <a:ln>
                          <a:noFill/>
                        </a:ln>
                        <a:solidFill>
                          <a:schemeClr val="tx1"/>
                        </a:solidFill>
                        <a:effectLst/>
                        <a:latin typeface="+mn-lt"/>
                        <a:cs typeface="Times New Roman" pitchFamily="18" charset="0"/>
                      </a:endParaRPr>
                    </a:p>
                  </a:txBody>
                  <a:tcPr anchor="ctr"/>
                </a:tc>
                <a:tc>
                  <a:txBody>
                    <a:bodyPr/>
                    <a:lstStyle/>
                    <a:p>
                      <a:r>
                        <a:rPr lang="en-US" sz="800" dirty="0" smtClean="0"/>
                        <a:t>(AES-NI) is a powerful set of encryption instructions embedded in vPro™ processors.  Embedding these instructions in the processor can speed encryption</a:t>
                      </a:r>
                      <a:r>
                        <a:rPr lang="en-US" sz="800" baseline="0" dirty="0" smtClean="0"/>
                        <a:t> significantly</a:t>
                      </a:r>
                      <a:endParaRPr lang="en-US" sz="800" dirty="0">
                        <a:solidFill>
                          <a:schemeClr val="tx1"/>
                        </a:solidFill>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smtClean="0">
                        <a:ln>
                          <a:noFill/>
                        </a:ln>
                        <a:solidFill>
                          <a:schemeClr val="bg1"/>
                        </a:solidFill>
                        <a:effectLst/>
                        <a:uLnTx/>
                        <a:uFillTx/>
                        <a:latin typeface="+mn-lt"/>
                        <a:ea typeface="+mn-ea"/>
                        <a:cs typeface="+mn-cs"/>
                      </a:endParaRPr>
                    </a:p>
                  </a:txBody>
                  <a:tcPr anchor="ctr"/>
                </a:tc>
                <a:tc>
                  <a:txBody>
                    <a:bodyPr/>
                    <a:lstStyle/>
                    <a:p>
                      <a:endParaRPr lang="en-US" sz="800" dirty="0">
                        <a:solidFill>
                          <a:schemeClr val="bg1"/>
                        </a:solidFill>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smtClean="0"/>
                        <a:t>●</a:t>
                      </a:r>
                      <a:endParaRPr lang="en-US" sz="800" dirty="0" smtClean="0">
                        <a:solidFill>
                          <a:schemeClr val="bg1"/>
                        </a:solidFill>
                        <a:latin typeface="+mn-lt"/>
                      </a:endParaRPr>
                    </a:p>
                  </a:txBody>
                  <a:tcPr anchor="ct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smtClean="0"/>
                        <a:t>●</a:t>
                      </a:r>
                      <a:endParaRPr lang="en-US" sz="800" dirty="0" smtClean="0">
                        <a:solidFill>
                          <a:schemeClr val="bg1"/>
                        </a:solidFill>
                        <a:latin typeface="+mn-lt"/>
                      </a:endParaRPr>
                    </a:p>
                  </a:txBody>
                  <a:tcPr anchor="c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smtClean="0">
                        <a:ln>
                          <a:noFill/>
                        </a:ln>
                        <a:solidFill>
                          <a:schemeClr val="bg1"/>
                        </a:solidFill>
                        <a:effectLst/>
                        <a:uLnTx/>
                        <a:uFillTx/>
                        <a:latin typeface="+mn-lt"/>
                        <a:ea typeface="+mn-ea"/>
                        <a:cs typeface="+mn-cs"/>
                      </a:endParaRPr>
                    </a:p>
                  </a:txBody>
                  <a:tcPr anchor="ct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r>
              <a:tr h="502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u="none" strike="noStrike" cap="none" normalizeH="0" baseline="0" dirty="0" smtClean="0">
                          <a:ln>
                            <a:noFill/>
                          </a:ln>
                          <a:effectLst/>
                        </a:rPr>
                        <a:t>Hardware and Software Inventory</a:t>
                      </a:r>
                      <a:endParaRPr kumimoji="0" lang="en-US" sz="800" u="none" strike="noStrike" cap="none" normalizeH="0" baseline="0" dirty="0" smtClean="0">
                        <a:ln>
                          <a:noFill/>
                        </a:ln>
                        <a:solidFill>
                          <a:schemeClr val="tx1"/>
                        </a:solidFill>
                        <a:effectLst/>
                        <a:latin typeface="+mn-lt"/>
                      </a:endParaRPr>
                    </a:p>
                  </a:txBody>
                  <a:tcPr anchor="ctr"/>
                </a:tc>
                <a:tc>
                  <a:txBody>
                    <a:bodyPr/>
                    <a:lstStyle/>
                    <a:p>
                      <a:r>
                        <a:rPr lang="en-US" sz="800" dirty="0" smtClean="0"/>
                        <a:t>Allows IT technicians to remotely collect information about the hardware and software inventory present in their network</a:t>
                      </a:r>
                      <a:endParaRPr lang="en-US" sz="800" dirty="0">
                        <a:solidFill>
                          <a:schemeClr val="tx1"/>
                        </a:solidFill>
                        <a:latin typeface="+mn-lt"/>
                      </a:endParaRPr>
                    </a:p>
                  </a:txBody>
                  <a:tcPr anchor="ctr"/>
                </a:tc>
                <a:tc>
                  <a:txBody>
                    <a:bodyPr/>
                    <a:lstStyle/>
                    <a:p>
                      <a:pPr algn="ctr"/>
                      <a:r>
                        <a:rPr lang="en-US" sz="800" dirty="0" smtClean="0"/>
                        <a:t>●</a:t>
                      </a:r>
                      <a:endParaRPr lang="en-US" sz="800" dirty="0">
                        <a:solidFill>
                          <a:schemeClr val="bg1"/>
                        </a:solidFill>
                        <a:latin typeface="+mn-lt"/>
                      </a:endParaRPr>
                    </a:p>
                  </a:txBody>
                  <a:tcPr anchor="ctr">
                    <a:solidFill>
                      <a:schemeClr val="accent6"/>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2"/>
                    </a:solidFill>
                  </a:tcPr>
                </a:tc>
                <a:tc>
                  <a:txBody>
                    <a:bodyPr/>
                    <a:lstStyle/>
                    <a:p>
                      <a:pPr algn="ctr"/>
                      <a:r>
                        <a:rPr lang="en-US" sz="800" dirty="0" smtClean="0"/>
                        <a:t>●</a:t>
                      </a:r>
                      <a:endParaRPr lang="en-US" sz="800" dirty="0">
                        <a:solidFill>
                          <a:schemeClr val="bg1"/>
                        </a:solidFill>
                        <a:latin typeface="+mn-lt"/>
                      </a:endParaRPr>
                    </a:p>
                  </a:txBody>
                  <a:tcPr anchor="ctr">
                    <a:solidFill>
                      <a:schemeClr val="bg2"/>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r>
              <a:tr h="64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u="none" strike="noStrike" cap="none" normalizeH="0" baseline="0" dirty="0" smtClean="0">
                          <a:ln>
                            <a:noFill/>
                          </a:ln>
                          <a:effectLst/>
                        </a:rPr>
                        <a:t>Remote Power Control</a:t>
                      </a:r>
                      <a:endParaRPr kumimoji="0" lang="en-US" sz="800" b="1" i="0" u="none" strike="noStrike" cap="none" normalizeH="0" baseline="0" dirty="0" smtClean="0">
                        <a:ln>
                          <a:noFill/>
                        </a:ln>
                        <a:solidFill>
                          <a:schemeClr val="tx1"/>
                        </a:solidFill>
                        <a:effectLst/>
                        <a:latin typeface="+mn-lt"/>
                        <a:cs typeface="Times New Roman" pitchFamily="18" charset="0"/>
                      </a:endParaRPr>
                    </a:p>
                  </a:txBody>
                  <a:tcPr anchor="ctr"/>
                </a:tc>
                <a:tc>
                  <a:txBody>
                    <a:bodyPr/>
                    <a:lstStyle/>
                    <a:p>
                      <a:r>
                        <a:rPr lang="en-US" sz="800" dirty="0" smtClean="0"/>
                        <a:t>A feature that allows IT technicians to remotely power-on or off a PC even when the operating system is hung or inoperable.  The feature is a powerful tool to accomplish PC maintenance and repair while saving energy</a:t>
                      </a:r>
                      <a:endParaRPr lang="en-US" sz="800" dirty="0">
                        <a:solidFill>
                          <a:schemeClr val="tx1"/>
                        </a:solidFill>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u="none" strike="noStrike" kern="1200" cap="none" spc="0" normalizeH="0" baseline="0" noProof="0" dirty="0" smtClean="0">
                          <a:ln>
                            <a:noFill/>
                          </a:ln>
                          <a:effectLst/>
                          <a:uLnTx/>
                          <a:uFillTx/>
                        </a:rPr>
                        <a:t>●</a:t>
                      </a:r>
                    </a:p>
                    <a:p>
                      <a:endParaRPr lang="en-US" sz="800" dirty="0">
                        <a:solidFill>
                          <a:schemeClr val="bg1"/>
                        </a:solidFill>
                        <a:latin typeface="+mn-lt"/>
                      </a:endParaRPr>
                    </a:p>
                  </a:txBody>
                  <a:tcPr anchor="ctr">
                    <a:solidFill>
                      <a:schemeClr val="accent6"/>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2"/>
                    </a:solidFill>
                  </a:tcPr>
                </a:tc>
                <a:tc>
                  <a:txBody>
                    <a:bodyPr/>
                    <a:lstStyle/>
                    <a:p>
                      <a:pPr algn="ctr"/>
                      <a:r>
                        <a:rPr lang="en-US" sz="800" dirty="0" smtClean="0"/>
                        <a:t>●</a:t>
                      </a:r>
                      <a:endParaRPr lang="en-US" sz="800" dirty="0">
                        <a:solidFill>
                          <a:schemeClr val="bg1"/>
                        </a:solidFill>
                        <a:latin typeface="+mn-lt"/>
                      </a:endParaRPr>
                    </a:p>
                  </a:txBody>
                  <a:tcPr anchor="ctr">
                    <a:solidFill>
                      <a:schemeClr val="bg2"/>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r>
              <a:tr h="64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u="none" strike="noStrike" cap="none" normalizeH="0" baseline="0" dirty="0" smtClean="0">
                          <a:ln>
                            <a:noFill/>
                          </a:ln>
                          <a:effectLst/>
                        </a:rPr>
                        <a:t>Remote Configuration</a:t>
                      </a:r>
                      <a:endParaRPr kumimoji="0" lang="en-US" sz="800" b="1" i="0" u="none" strike="noStrike" cap="none" normalizeH="0" baseline="0" dirty="0" smtClean="0">
                        <a:ln>
                          <a:noFill/>
                        </a:ln>
                        <a:solidFill>
                          <a:schemeClr val="tx1"/>
                        </a:solidFill>
                        <a:effectLst/>
                        <a:latin typeface="+mn-lt"/>
                        <a:cs typeface="Times New Roman" pitchFamily="18"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kern="1200" baseline="0" dirty="0" smtClean="0"/>
                        <a:t>Configure systems to be able to use Intel</a:t>
                      </a:r>
                      <a:r>
                        <a:rPr lang="en-US" sz="800" kern="1200" baseline="30000" dirty="0" smtClean="0"/>
                        <a:t>®</a:t>
                      </a:r>
                      <a:r>
                        <a:rPr lang="en-US" sz="800" kern="1200" baseline="0" dirty="0" smtClean="0"/>
                        <a:t> Active Management Technology (Intel</a:t>
                      </a:r>
                      <a:r>
                        <a:rPr lang="en-US" sz="800" kern="1200" baseline="30000" dirty="0" smtClean="0"/>
                        <a:t>®</a:t>
                      </a:r>
                      <a:r>
                        <a:rPr lang="en-US" sz="800" kern="1200" baseline="0" dirty="0" smtClean="0"/>
                        <a:t> AMT) remotely.  The Intel</a:t>
                      </a:r>
                      <a:r>
                        <a:rPr lang="en-US" sz="800" kern="1200" baseline="30000" dirty="0" smtClean="0"/>
                        <a:t>®</a:t>
                      </a:r>
                      <a:r>
                        <a:rPr lang="en-US" sz="800" kern="1200" baseline="0" dirty="0" smtClean="0"/>
                        <a:t> Setup and Configuration Service (Intel</a:t>
                      </a:r>
                      <a:r>
                        <a:rPr lang="en-US" sz="800" kern="1200" baseline="30000" dirty="0" smtClean="0"/>
                        <a:t>®</a:t>
                      </a:r>
                      <a:r>
                        <a:rPr lang="en-US" sz="800" kern="1200" baseline="0" dirty="0" smtClean="0"/>
                        <a:t> SCS) describes options configure computers</a:t>
                      </a:r>
                      <a:endParaRPr lang="en-US" sz="800" dirty="0">
                        <a:solidFill>
                          <a:schemeClr val="tx1"/>
                        </a:solidFill>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u="none" strike="noStrike" kern="1200" cap="none" spc="0" normalizeH="0" baseline="0" noProof="0" dirty="0" smtClean="0">
                          <a:ln>
                            <a:noFill/>
                          </a:ln>
                          <a:effectLst/>
                          <a:uLnTx/>
                          <a:uFillTx/>
                        </a:rPr>
                        <a:t>●</a:t>
                      </a:r>
                    </a:p>
                    <a:p>
                      <a:endParaRPr lang="en-US" sz="800" dirty="0">
                        <a:solidFill>
                          <a:schemeClr val="bg1"/>
                        </a:solidFill>
                        <a:latin typeface="+mn-lt"/>
                      </a:endParaRPr>
                    </a:p>
                  </a:txBody>
                  <a:tcPr anchor="ctr">
                    <a:solidFill>
                      <a:schemeClr val="accent6"/>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2"/>
                    </a:solidFill>
                  </a:tcPr>
                </a:tc>
                <a:tc>
                  <a:txBody>
                    <a:bodyPr/>
                    <a:lstStyle/>
                    <a:p>
                      <a:pPr algn="ctr"/>
                      <a:r>
                        <a:rPr lang="en-US" sz="800" dirty="0" smtClean="0"/>
                        <a:t>●</a:t>
                      </a:r>
                      <a:endParaRPr lang="en-US" sz="800" dirty="0">
                        <a:solidFill>
                          <a:schemeClr val="bg1"/>
                        </a:solidFill>
                        <a:latin typeface="+mn-lt"/>
                      </a:endParaRPr>
                    </a:p>
                  </a:txBody>
                  <a:tcPr anchor="ctr">
                    <a:solidFill>
                      <a:schemeClr val="bg2"/>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r>
              <a:tr h="7772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u="none" strike="noStrike" cap="none" normalizeH="0" baseline="0" dirty="0" smtClean="0">
                          <a:ln>
                            <a:noFill/>
                          </a:ln>
                          <a:effectLst/>
                        </a:rPr>
                        <a:t>Remote Diagnosis and Repair</a:t>
                      </a:r>
                      <a:endParaRPr kumimoji="0" lang="en-US" sz="800" b="1" i="0" u="none" strike="noStrike" cap="none" normalizeH="0" baseline="0" dirty="0" smtClean="0">
                        <a:ln>
                          <a:noFill/>
                        </a:ln>
                        <a:solidFill>
                          <a:schemeClr val="tx1"/>
                        </a:solidFill>
                        <a:effectLst/>
                        <a:latin typeface="+mn-lt"/>
                        <a:cs typeface="Times New Roman" pitchFamily="18" charset="0"/>
                      </a:endParaRPr>
                    </a:p>
                  </a:txBody>
                  <a:tcPr anchor="ctr"/>
                </a:tc>
                <a:tc>
                  <a:txBody>
                    <a:bodyPr/>
                    <a:lstStyle/>
                    <a:p>
                      <a:r>
                        <a:rPr lang="en-US" sz="800" dirty="0" smtClean="0"/>
                        <a:t>Refers</a:t>
                      </a:r>
                      <a:r>
                        <a:rPr lang="en-US" sz="800" baseline="0" dirty="0" smtClean="0"/>
                        <a:t> to tools  that aide IT technicians to diagnose, maintain and repair remote PCs in some cases when the operating system is not running.  Depending on availability tools may include</a:t>
                      </a:r>
                      <a:r>
                        <a:rPr lang="en-US" sz="800" dirty="0" smtClean="0"/>
                        <a:t> Serial Over LAN (SOL) ,</a:t>
                      </a:r>
                      <a:r>
                        <a:rPr lang="en-US" sz="800" baseline="0" dirty="0" smtClean="0"/>
                        <a:t> </a:t>
                      </a:r>
                      <a:r>
                        <a:rPr lang="en-US" sz="800" dirty="0" smtClean="0"/>
                        <a:t>IDE Redirect (IDE-R)  and HW-based KVM to remotely control,</a:t>
                      </a:r>
                      <a:r>
                        <a:rPr lang="en-US" sz="800" baseline="0" dirty="0" smtClean="0"/>
                        <a:t> </a:t>
                      </a:r>
                      <a:r>
                        <a:rPr lang="en-US" sz="800" dirty="0" smtClean="0"/>
                        <a:t>boot and debug a PC</a:t>
                      </a:r>
                      <a:endParaRPr lang="en-US" sz="800" dirty="0">
                        <a:solidFill>
                          <a:schemeClr val="tx1"/>
                        </a:solidFill>
                        <a:latin typeface="+mn-lt"/>
                      </a:endParaRPr>
                    </a:p>
                  </a:txBody>
                  <a:tcPr anchor="ctr"/>
                </a:tc>
                <a:tc>
                  <a:txBody>
                    <a:bodyPr/>
                    <a:lstStyle/>
                    <a:p>
                      <a:endParaRPr lang="en-US" sz="800" dirty="0">
                        <a:solidFill>
                          <a:schemeClr val="bg1"/>
                        </a:solidFill>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u="none" strike="noStrike" kern="1200" cap="none" spc="0" normalizeH="0" baseline="0" noProof="0" dirty="0" smtClean="0">
                          <a:ln>
                            <a:noFill/>
                          </a:ln>
                          <a:effectLst/>
                          <a:uLnTx/>
                          <a:uFillTx/>
                        </a:rPr>
                        <a:t>●</a:t>
                      </a:r>
                    </a:p>
                    <a:p>
                      <a:endParaRPr lang="en-US" sz="800" dirty="0">
                        <a:solidFill>
                          <a:schemeClr val="bg1"/>
                        </a:solidFill>
                        <a:latin typeface="+mn-lt"/>
                      </a:endParaRPr>
                    </a:p>
                  </a:txBody>
                  <a:tcPr anchor="ctr">
                    <a:solidFill>
                      <a:schemeClr val="accent2"/>
                    </a:solidFill>
                  </a:tcPr>
                </a:tc>
                <a:tc>
                  <a:txBody>
                    <a:bodyPr/>
                    <a:lstStyle/>
                    <a:p>
                      <a:pPr algn="ctr"/>
                      <a:r>
                        <a:rPr lang="en-US" sz="800" dirty="0" smtClean="0"/>
                        <a:t>●</a:t>
                      </a:r>
                      <a:endParaRPr lang="en-US" sz="800" dirty="0">
                        <a:solidFill>
                          <a:schemeClr val="bg1"/>
                        </a:solidFill>
                        <a:latin typeface="+mn-lt"/>
                      </a:endParaRPr>
                    </a:p>
                  </a:txBody>
                  <a:tcPr anchor="ctr">
                    <a:solidFill>
                      <a:schemeClr val="bg2"/>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r>
              <a:tr h="502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u="none" strike="noStrike" cap="none" normalizeH="0" baseline="0" dirty="0" smtClean="0">
                          <a:ln>
                            <a:noFill/>
                          </a:ln>
                          <a:effectLst/>
                        </a:rPr>
                        <a:t>Remote Encryption Management</a:t>
                      </a:r>
                      <a:endParaRPr kumimoji="0" lang="en-US" sz="800" b="1" i="0" u="none" strike="noStrike" cap="none" normalizeH="0" baseline="0" dirty="0" smtClean="0">
                        <a:ln>
                          <a:noFill/>
                        </a:ln>
                        <a:solidFill>
                          <a:schemeClr val="tx1"/>
                        </a:solidFill>
                        <a:effectLst/>
                        <a:latin typeface="+mn-lt"/>
                        <a:cs typeface="Times New Roman" pitchFamily="18" charset="0"/>
                      </a:endParaRPr>
                    </a:p>
                  </a:txBody>
                  <a:tcPr anchor="ctr"/>
                </a:tc>
                <a:tc>
                  <a:txBody>
                    <a:bodyPr/>
                    <a:lstStyle/>
                    <a:p>
                      <a:r>
                        <a:rPr lang="en-US" sz="800" dirty="0" smtClean="0"/>
                        <a:t>Remotely unlock and update PCs protected with full-drive data encryption</a:t>
                      </a:r>
                      <a:endParaRPr lang="en-US" sz="800" dirty="0">
                        <a:solidFill>
                          <a:schemeClr val="tx1"/>
                        </a:solidFill>
                        <a:latin typeface="+mn-lt"/>
                      </a:endParaRPr>
                    </a:p>
                  </a:txBody>
                  <a:tcPr anchor="ctr"/>
                </a:tc>
                <a:tc>
                  <a:txBody>
                    <a:bodyPr/>
                    <a:lstStyle/>
                    <a:p>
                      <a:endParaRPr lang="en-US" sz="800" dirty="0">
                        <a:solidFill>
                          <a:schemeClr val="bg1"/>
                        </a:solidFill>
                        <a:latin typeface="+mn-lt"/>
                      </a:endParaRPr>
                    </a:p>
                  </a:txBody>
                  <a:tcPr anchor="ctr"/>
                </a:tc>
                <a:tc>
                  <a:txBody>
                    <a:bodyPr/>
                    <a:lstStyle/>
                    <a:p>
                      <a:endParaRPr lang="en-US" sz="800" dirty="0">
                        <a:solidFill>
                          <a:schemeClr val="bg1"/>
                        </a:solidFill>
                        <a:latin typeface="+mn-lt"/>
                      </a:endParaRPr>
                    </a:p>
                  </a:txBody>
                  <a:tcPr anchor="ctr"/>
                </a:tc>
                <a:tc>
                  <a:txBody>
                    <a:bodyPr/>
                    <a:lstStyle/>
                    <a:p>
                      <a:pPr algn="ctr"/>
                      <a:r>
                        <a:rPr lang="en-US" sz="800" dirty="0" smtClean="0"/>
                        <a:t>●</a:t>
                      </a:r>
                      <a:endParaRPr lang="en-US" sz="800" dirty="0">
                        <a:solidFill>
                          <a:schemeClr val="bg1"/>
                        </a:solidFill>
                        <a:latin typeface="+mn-lt"/>
                      </a:endParaRPr>
                    </a:p>
                  </a:txBody>
                  <a:tcPr anchor="ctr">
                    <a:solidFill>
                      <a:schemeClr val="bg2"/>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r>
              <a:tr h="502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u="none" strike="noStrike" cap="none" normalizeH="0" baseline="0" dirty="0" smtClean="0">
                          <a:ln>
                            <a:noFill/>
                          </a:ln>
                          <a:effectLst/>
                        </a:rPr>
                        <a:t>Network Filters</a:t>
                      </a:r>
                      <a:endParaRPr kumimoji="0" lang="en-US" sz="800" b="1" i="0" u="none" strike="noStrike" cap="none" normalizeH="0" baseline="0" dirty="0" smtClean="0">
                        <a:ln>
                          <a:noFill/>
                        </a:ln>
                        <a:solidFill>
                          <a:schemeClr val="tx1"/>
                        </a:solidFill>
                        <a:effectLst/>
                        <a:latin typeface="+mn-lt"/>
                        <a:cs typeface="Times New Roman" pitchFamily="18" charset="0"/>
                      </a:endParaRPr>
                    </a:p>
                  </a:txBody>
                  <a:tcPr anchor="ctr"/>
                </a:tc>
                <a:tc>
                  <a:txBody>
                    <a:bodyPr/>
                    <a:lstStyle/>
                    <a:p>
                      <a:r>
                        <a:rPr lang="en-US" sz="800" dirty="0" smtClean="0"/>
                        <a:t> A set of configurable hardware filters that inspect network traffic and that block traffic that can do harm to other PCs on the network</a:t>
                      </a:r>
                      <a:endParaRPr lang="en-US" sz="800" dirty="0">
                        <a:solidFill>
                          <a:schemeClr val="tx1"/>
                        </a:solidFill>
                        <a:latin typeface="+mn-lt"/>
                      </a:endParaRPr>
                    </a:p>
                  </a:txBody>
                  <a:tcPr anchor="ctr"/>
                </a:tc>
                <a:tc>
                  <a:txBody>
                    <a:bodyPr/>
                    <a:lstStyle/>
                    <a:p>
                      <a:endParaRPr lang="en-US" sz="800" dirty="0">
                        <a:solidFill>
                          <a:schemeClr val="bg1"/>
                        </a:solidFill>
                        <a:latin typeface="+mn-lt"/>
                      </a:endParaRPr>
                    </a:p>
                  </a:txBody>
                  <a:tcPr anchor="ctr"/>
                </a:tc>
                <a:tc>
                  <a:txBody>
                    <a:bodyPr/>
                    <a:lstStyle/>
                    <a:p>
                      <a:endParaRPr lang="en-US" sz="800" dirty="0">
                        <a:solidFill>
                          <a:schemeClr val="bg1"/>
                        </a:solidFill>
                        <a:latin typeface="+mn-lt"/>
                      </a:endParaRPr>
                    </a:p>
                  </a:txBody>
                  <a:tcPr anchor="ctr"/>
                </a:tc>
                <a:tc>
                  <a:txBody>
                    <a:bodyPr/>
                    <a:lstStyle/>
                    <a:p>
                      <a:pPr algn="ctr"/>
                      <a:r>
                        <a:rPr lang="en-US" sz="800" dirty="0" smtClean="0"/>
                        <a:t>●</a:t>
                      </a:r>
                      <a:endParaRPr lang="en-US" sz="800" dirty="0">
                        <a:solidFill>
                          <a:schemeClr val="bg1"/>
                        </a:solidFill>
                        <a:latin typeface="+mn-lt"/>
                      </a:endParaRPr>
                    </a:p>
                  </a:txBody>
                  <a:tcPr anchor="ctr">
                    <a:solidFill>
                      <a:schemeClr val="bg2"/>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r>
              <a:tr h="64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u="none" strike="noStrike" cap="none" normalizeH="0" baseline="0" dirty="0" smtClean="0">
                          <a:ln>
                            <a:noFill/>
                          </a:ln>
                          <a:effectLst/>
                        </a:rPr>
                        <a:t>Endpoint Access Control</a:t>
                      </a:r>
                      <a:endParaRPr kumimoji="0" lang="en-US" sz="800" b="1" i="0" u="none" strike="noStrike" cap="none" normalizeH="0" baseline="0" dirty="0" smtClean="0">
                        <a:ln>
                          <a:noFill/>
                        </a:ln>
                        <a:solidFill>
                          <a:schemeClr val="tx1"/>
                        </a:solidFill>
                        <a:effectLst/>
                        <a:latin typeface="+mn-lt"/>
                        <a:cs typeface="Times New Roman" pitchFamily="18" charset="0"/>
                      </a:endParaRPr>
                    </a:p>
                  </a:txBody>
                  <a:tcPr anchor="ctr"/>
                </a:tc>
                <a:tc>
                  <a:txBody>
                    <a:bodyPr/>
                    <a:lstStyle/>
                    <a:p>
                      <a:r>
                        <a:rPr lang="en-US" sz="800" dirty="0" smtClean="0"/>
                        <a:t>A feature that enhances network security by validating a PC’s compliance with an IT organization’s network policies.  The feature can be configured to restrict network access to PCs that are not incompliance</a:t>
                      </a:r>
                      <a:endParaRPr lang="en-US" sz="800" dirty="0">
                        <a:solidFill>
                          <a:schemeClr val="tx1"/>
                        </a:solidFill>
                        <a:latin typeface="+mn-lt"/>
                      </a:endParaRPr>
                    </a:p>
                  </a:txBody>
                  <a:tcPr anchor="ctr"/>
                </a:tc>
                <a:tc>
                  <a:txBody>
                    <a:bodyPr/>
                    <a:lstStyle/>
                    <a:p>
                      <a:endParaRPr lang="en-US" sz="800" dirty="0">
                        <a:solidFill>
                          <a:schemeClr val="bg1"/>
                        </a:solidFill>
                        <a:latin typeface="+mn-lt"/>
                      </a:endParaRPr>
                    </a:p>
                  </a:txBody>
                  <a:tcPr anchor="ctr"/>
                </a:tc>
                <a:tc>
                  <a:txBody>
                    <a:bodyPr/>
                    <a:lstStyle/>
                    <a:p>
                      <a:endParaRPr lang="en-US" sz="800" dirty="0">
                        <a:solidFill>
                          <a:schemeClr val="bg1"/>
                        </a:solidFill>
                        <a:latin typeface="+mn-lt"/>
                      </a:endParaRPr>
                    </a:p>
                  </a:txBody>
                  <a:tcPr anchor="ctr"/>
                </a:tc>
                <a:tc>
                  <a:txBody>
                    <a:bodyPr/>
                    <a:lstStyle/>
                    <a:p>
                      <a:pPr algn="ctr"/>
                      <a:r>
                        <a:rPr lang="en-US" sz="800" dirty="0" smtClean="0"/>
                        <a:t>●</a:t>
                      </a:r>
                      <a:endParaRPr lang="en-US" sz="800" dirty="0">
                        <a:solidFill>
                          <a:schemeClr val="bg1"/>
                        </a:solidFill>
                        <a:latin typeface="+mn-lt"/>
                      </a:endParaRPr>
                    </a:p>
                  </a:txBody>
                  <a:tcPr anchor="ctr">
                    <a:solidFill>
                      <a:schemeClr val="bg2"/>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c>
                  <a:txBody>
                    <a:bodyPr/>
                    <a:lstStyle/>
                    <a:p>
                      <a:pPr algn="ctr"/>
                      <a:r>
                        <a:rPr lang="en-US" sz="800" dirty="0" smtClean="0"/>
                        <a:t>●</a:t>
                      </a:r>
                      <a:endParaRPr lang="en-US" sz="800" dirty="0">
                        <a:solidFill>
                          <a:schemeClr val="bg1"/>
                        </a:solidFill>
                        <a:latin typeface="+mn-lt"/>
                      </a:endParaRPr>
                    </a:p>
                  </a:txBody>
                  <a:tcPr anchor="ctr">
                    <a:solidFill>
                      <a:schemeClr val="accent1"/>
                    </a:solidFill>
                  </a:tcPr>
                </a:tc>
              </a:tr>
            </a:tbl>
          </a:graphicData>
        </a:graphic>
      </p:graphicFrame>
      <p:sp>
        <p:nvSpPr>
          <p:cNvPr id="3" name="Rectangle 2"/>
          <p:cNvSpPr txBox="1">
            <a:spLocks noChangeArrowheads="1"/>
          </p:cNvSpPr>
          <p:nvPr/>
        </p:nvSpPr>
        <p:spPr>
          <a:xfrm>
            <a:off x="653143" y="149730"/>
            <a:ext cx="7837714" cy="685800"/>
          </a:xfrm>
          <a:prstGeom prst="rect">
            <a:avLst/>
          </a:prstGeom>
        </p:spPr>
        <p:txBody>
          <a:bodyPr vert="horz" lIns="0" tIns="0" rIns="0" bIns="0" rtlCol="0" anchor="t">
            <a:normAutofit/>
          </a:bodyPr>
          <a:lstStyle>
            <a:defPPr>
              <a:defRPr lang="en-US"/>
            </a:defPPr>
            <a:lvl1pPr algn="ctr" defTabSz="913725" fontAlgn="base">
              <a:spcBef>
                <a:spcPct val="0"/>
              </a:spcBef>
              <a:spcAft>
                <a:spcPct val="0"/>
              </a:spcAft>
              <a:defRPr sz="3200" b="1">
                <a:solidFill>
                  <a:srgbClr val="0860A8"/>
                </a:solidFill>
                <a:cs typeface="Verdana" pitchFamily="34" charset="0"/>
              </a:defRPr>
            </a:lvl1pPr>
          </a:lstStyle>
          <a:p>
            <a:pPr algn="l"/>
            <a:r>
              <a:rPr lang="en-US" sz="2900" dirty="0">
                <a:solidFill>
                  <a:schemeClr val="accent1"/>
                </a:solidFill>
                <a:latin typeface="+mj-lt"/>
              </a:rPr>
              <a:t>Intel</a:t>
            </a:r>
            <a:r>
              <a:rPr lang="en-US" sz="2900" baseline="30000" dirty="0">
                <a:solidFill>
                  <a:schemeClr val="accent1"/>
                </a:solidFill>
                <a:latin typeface="+mj-lt"/>
              </a:rPr>
              <a:t>®</a:t>
            </a:r>
            <a:r>
              <a:rPr lang="en-US" sz="2900" dirty="0">
                <a:solidFill>
                  <a:schemeClr val="accent1"/>
                </a:solidFill>
                <a:latin typeface="+mj-lt"/>
              </a:rPr>
              <a:t> vPro™ Technology Feature</a:t>
            </a:r>
          </a:p>
        </p:txBody>
      </p:sp>
      <p:sp>
        <p:nvSpPr>
          <p:cNvPr id="8" name="Slide Number Placeholder 1"/>
          <p:cNvSpPr>
            <a:spLocks noGrp="1"/>
          </p:cNvSpPr>
          <p:nvPr>
            <p:ph type="sldNum" sz="quarter" idx="4294967295"/>
          </p:nvPr>
        </p:nvSpPr>
        <p:spPr>
          <a:xfrm>
            <a:off x="-3454" y="6592384"/>
            <a:ext cx="2901776" cy="265622"/>
          </a:xfrm>
          <a:prstGeom prst="rect">
            <a:avLst/>
          </a:prstGeom>
        </p:spPr>
        <p:txBody>
          <a:bodyPr/>
          <a:lstStyle/>
          <a:p>
            <a:pPr algn="l"/>
            <a:fld id="{FD44707B-D922-47D5-BD24-D96E91B70543}" type="slidenum">
              <a:rPr lang="en-US" sz="900"/>
              <a:pPr algn="l"/>
              <a:t>88</a:t>
            </a:fld>
            <a:r>
              <a:rPr lang="en-US" sz="900" dirty="0"/>
              <a:t>	</a:t>
            </a: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2164" y="6399609"/>
            <a:ext cx="557893" cy="439341"/>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12291" name="Picture 3" descr="C:\Users\ecampoy\AppData\Local\Temp\wz698e\2D_Diecon_Cubes_rgb.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550021" y="57150"/>
            <a:ext cx="508907" cy="6000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mainscow\Desktop\HP Logos\HP_S_1C_PMS_2925.jpg"/>
          <p:cNvPicPr>
            <a:picLocks noChangeAspect="1" noChangeArrowheads="1"/>
          </p:cNvPicPr>
          <p:nvPr/>
        </p:nvPicPr>
        <p:blipFill>
          <a:blip r:embed="rId6"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spTree>
    <p:extLst>
      <p:ext uri="{BB962C8B-B14F-4D97-AF65-F5344CB8AC3E}">
        <p14:creationId xmlns:p14="http://schemas.microsoft.com/office/powerpoint/2010/main" val="705139710"/>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594027476"/>
              </p:ext>
            </p:extLst>
          </p:nvPr>
        </p:nvGraphicFramePr>
        <p:xfrm>
          <a:off x="653146" y="898531"/>
          <a:ext cx="7837715" cy="5409024"/>
        </p:xfrm>
        <a:graphic>
          <a:graphicData uri="http://schemas.openxmlformats.org/drawingml/2006/table">
            <a:tbl>
              <a:tblPr firstRow="1" bandRow="1">
                <a:tableStyleId>{72833802-FEF1-4C79-8D5D-14CF1EAF98D9}</a:tableStyleId>
              </a:tblPr>
              <a:tblGrid>
                <a:gridCol w="883951"/>
                <a:gridCol w="3500843"/>
                <a:gridCol w="396217"/>
                <a:gridCol w="388820"/>
                <a:gridCol w="632537"/>
                <a:gridCol w="759240"/>
                <a:gridCol w="425369"/>
                <a:gridCol w="425369"/>
                <a:gridCol w="425369"/>
              </a:tblGrid>
              <a:tr h="238332">
                <a:tc rowSpan="3">
                  <a:txBody>
                    <a:bodyPr/>
                    <a:lstStyle/>
                    <a:p>
                      <a:r>
                        <a:rPr lang="en-US" sz="900" dirty="0" smtClean="0"/>
                        <a:t>Feature</a:t>
                      </a:r>
                      <a:endParaRPr lang="en-US" sz="900" b="0" dirty="0">
                        <a:solidFill>
                          <a:schemeClr val="tx1"/>
                        </a:solidFill>
                      </a:endParaRPr>
                    </a:p>
                  </a:txBody>
                  <a:tcPr anchor="ctr">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tcPr>
                </a:tc>
                <a:tc rowSpan="3">
                  <a:txBody>
                    <a:bodyPr/>
                    <a:lstStyle/>
                    <a:p>
                      <a:pPr algn="ctr"/>
                      <a:r>
                        <a:rPr lang="en-US" sz="900" dirty="0" smtClean="0"/>
                        <a:t>Description</a:t>
                      </a:r>
                      <a:endParaRPr lang="en-US" sz="900" b="0" dirty="0">
                        <a:solidFill>
                          <a:schemeClr val="tx1"/>
                        </a:solidFill>
                      </a:endParaRPr>
                    </a:p>
                  </a:txBody>
                  <a:tcPr anchor="ctr">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tcPr>
                </a:tc>
                <a:tc gridSpan="7">
                  <a:txBody>
                    <a:bodyPr/>
                    <a:lstStyle/>
                    <a:p>
                      <a:pPr algn="ctr"/>
                      <a:r>
                        <a:rPr lang="en-US" sz="900" dirty="0" smtClean="0"/>
                        <a:t>Applicability</a:t>
                      </a:r>
                      <a:endParaRPr lang="en-US" sz="900" b="0" dirty="0">
                        <a:solidFill>
                          <a:schemeClr val="tx1"/>
                        </a:solidFill>
                      </a:endParaRPr>
                    </a:p>
                  </a:txBody>
                  <a:tcPr anchor="ctr">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tcPr>
                </a:tc>
                <a:tc hMerge="1">
                  <a:txBody>
                    <a:bodyPr/>
                    <a:lstStyle/>
                    <a:p>
                      <a:endParaRPr lang="en-US" sz="1200" dirty="0">
                        <a:solidFill>
                          <a:schemeClr val="tx1">
                            <a:lumMod val="95000"/>
                            <a:lumOff val="5000"/>
                          </a:schemeClr>
                        </a:solidFill>
                      </a:endParaRPr>
                    </a:p>
                  </a:txBody>
                  <a:tcPr anchor="ctr"/>
                </a:tc>
                <a:tc hMerge="1">
                  <a:txBody>
                    <a:bodyPr/>
                    <a:lstStyle/>
                    <a:p>
                      <a:endParaRPr lang="en-US"/>
                    </a:p>
                  </a:txBody>
                  <a:tcPr/>
                </a:tc>
                <a:tc hMerge="1">
                  <a:txBody>
                    <a:bodyPr/>
                    <a:lstStyle/>
                    <a:p>
                      <a:endParaRPr lang="en-US" sz="1200" dirty="0">
                        <a:solidFill>
                          <a:schemeClr val="tx1">
                            <a:lumMod val="95000"/>
                            <a:lumOff val="5000"/>
                          </a:schemeClr>
                        </a:solidFill>
                      </a:endParaRPr>
                    </a:p>
                  </a:txBody>
                  <a:tcPr anchor="ctr"/>
                </a:tc>
                <a:tc hMerge="1">
                  <a:txBody>
                    <a:bodyPr/>
                    <a:lstStyle/>
                    <a:p>
                      <a:endParaRPr lang="en-US" sz="1200" dirty="0">
                        <a:solidFill>
                          <a:schemeClr val="bg1">
                            <a:lumMod val="95000"/>
                          </a:schemeClr>
                        </a:solidFill>
                      </a:endParaRPr>
                    </a:p>
                  </a:txBody>
                  <a:tcPr anchor="ctr"/>
                </a:tc>
                <a:tc hMerge="1">
                  <a:txBody>
                    <a:bodyPr/>
                    <a:lstStyle/>
                    <a:p>
                      <a:endParaRPr lang="en-US" sz="1200" dirty="0">
                        <a:solidFill>
                          <a:schemeClr val="bg1">
                            <a:lumMod val="95000"/>
                          </a:schemeClr>
                        </a:solidFill>
                      </a:endParaRPr>
                    </a:p>
                  </a:txBody>
                  <a:tcPr anchor="ctr"/>
                </a:tc>
                <a:tc hMerge="1">
                  <a:txBody>
                    <a:bodyPr/>
                    <a:lstStyle/>
                    <a:p>
                      <a:endParaRPr lang="en-US" sz="1200" dirty="0">
                        <a:solidFill>
                          <a:schemeClr val="bg1">
                            <a:lumMod val="95000"/>
                          </a:schemeClr>
                        </a:solidFill>
                      </a:endParaRPr>
                    </a:p>
                  </a:txBody>
                  <a:tcPr anchor="ctr"/>
                </a:tc>
              </a:tr>
              <a:tr h="36576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1" i="0" u="none" strike="noStrike" cap="none" normalizeH="0" baseline="0" dirty="0" smtClean="0">
                        <a:ln>
                          <a:noFill/>
                        </a:ln>
                        <a:solidFill>
                          <a:schemeClr val="tx1"/>
                        </a:solidFill>
                        <a:effectLst/>
                        <a:latin typeface="+mn-lt"/>
                        <a:cs typeface="Times New Roman" pitchFamily="18" charset="0"/>
                      </a:endParaRPr>
                    </a:p>
                  </a:txBody>
                  <a:tcPr marL="64008" marR="64008" marT="30480" marB="30480" anchor="ctr"/>
                </a:tc>
                <a:tc vMerge="1">
                  <a:txBody>
                    <a:bodyPr/>
                    <a:lstStyle/>
                    <a:p>
                      <a:endParaRPr lang="en-US" sz="600" dirty="0">
                        <a:solidFill>
                          <a:schemeClr val="tx1"/>
                        </a:solidFill>
                        <a:latin typeface="+mn-lt"/>
                      </a:endParaRPr>
                    </a:p>
                  </a:txBody>
                  <a:tcPr marL="64008" marR="64008" marT="30480" marB="30480"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chemeClr val="tx1"/>
                          </a:solidFill>
                          <a:effectLst/>
                          <a:uLnTx/>
                          <a:uFillTx/>
                          <a:latin typeface="+mn-lt"/>
                          <a:ea typeface="+mn-ea"/>
                          <a:cs typeface="+mn-cs"/>
                        </a:rPr>
                        <a:t>DASH</a:t>
                      </a:r>
                    </a:p>
                  </a:txBody>
                  <a:tcPr anchor="ctr"/>
                </a:tc>
                <a:tc hMerge="1">
                  <a:txBody>
                    <a:bodyPr/>
                    <a:lstStyle/>
                    <a:p>
                      <a:endParaRPr lang="en-US" sz="600" dirty="0">
                        <a:solidFill>
                          <a:schemeClr val="tx1"/>
                        </a:solidFill>
                        <a:latin typeface="+mn-lt"/>
                      </a:endParaRPr>
                    </a:p>
                  </a:txBody>
                  <a:tcPr marL="64008" marR="64008" marT="30480" marB="3048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u="none" dirty="0" smtClean="0">
                          <a:solidFill>
                            <a:schemeClr val="tx1"/>
                          </a:solidFill>
                        </a:rPr>
                        <a:t>STDM MGBLY</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u="none" dirty="0" err="1" smtClean="0">
                          <a:solidFill>
                            <a:schemeClr val="tx1"/>
                          </a:solidFill>
                        </a:rPr>
                        <a:t>vPro</a:t>
                      </a:r>
                      <a:r>
                        <a:rPr lang="en-US" sz="900" u="none" dirty="0" smtClean="0">
                          <a:solidFill>
                            <a:schemeClr val="tx1"/>
                          </a:solidFill>
                        </a:rPr>
                        <a:t>™</a:t>
                      </a:r>
                      <a:endParaRPr lang="en-US" sz="900" b="0" u="none" dirty="0" smtClean="0">
                        <a:solidFill>
                          <a:schemeClr val="tx1"/>
                        </a:solidFill>
                        <a:latin typeface="+mn-lt"/>
                      </a:endParaRPr>
                    </a:p>
                  </a:txBody>
                  <a:tcPr anchor="ct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smtClean="0">
                          <a:solidFill>
                            <a:schemeClr val="tx1"/>
                          </a:solidFill>
                        </a:rPr>
                        <a:t>Intel</a:t>
                      </a:r>
                      <a:r>
                        <a:rPr lang="en-US" sz="900" baseline="30000" dirty="0" smtClean="0"/>
                        <a:t>®</a:t>
                      </a:r>
                      <a:r>
                        <a:rPr lang="en-US" sz="900" dirty="0" smtClean="0"/>
                        <a:t> </a:t>
                      </a:r>
                      <a:r>
                        <a:rPr lang="en-US" sz="900" baseline="0" dirty="0" smtClean="0">
                          <a:solidFill>
                            <a:schemeClr val="tx1"/>
                          </a:solidFill>
                        </a:rPr>
                        <a:t> AMT Technology</a:t>
                      </a:r>
                      <a:endParaRPr lang="en-US" sz="900" b="0" dirty="0" smtClean="0">
                        <a:solidFill>
                          <a:schemeClr val="tx1"/>
                        </a:solidFill>
                      </a:endParaRPr>
                    </a:p>
                  </a:txBody>
                  <a:tcPr anchor="ctr"/>
                </a:tc>
                <a:tc hMerge="1">
                  <a:txBody>
                    <a:bodyPr/>
                    <a:lstStyle/>
                    <a:p>
                      <a:pPr algn="ctr"/>
                      <a:endParaRPr lang="en-US" sz="600" dirty="0">
                        <a:solidFill>
                          <a:schemeClr val="tx1"/>
                        </a:solidFill>
                        <a:latin typeface="+mn-lt"/>
                      </a:endParaRPr>
                    </a:p>
                  </a:txBody>
                  <a:tcPr marL="64008" marR="64008" marT="30480" marB="30480" anchor="ctr"/>
                </a:tc>
                <a:tc hMerge="1">
                  <a:txBody>
                    <a:bodyPr/>
                    <a:lstStyle/>
                    <a:p>
                      <a:pPr algn="ctr"/>
                      <a:endParaRPr lang="en-US" sz="600" dirty="0">
                        <a:solidFill>
                          <a:schemeClr val="tx1"/>
                        </a:solidFill>
                        <a:latin typeface="+mn-lt"/>
                      </a:endParaRPr>
                    </a:p>
                  </a:txBody>
                  <a:tcPr marL="64008" marR="64008" marT="30480" marB="30480" anchor="ctr"/>
                </a:tc>
              </a:tr>
              <a:tr h="235218">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1" i="0" u="none" strike="noStrike" cap="none" normalizeH="0" baseline="0" dirty="0" smtClean="0">
                        <a:ln>
                          <a:noFill/>
                        </a:ln>
                        <a:solidFill>
                          <a:schemeClr val="tx1"/>
                        </a:solidFill>
                        <a:effectLst/>
                        <a:latin typeface="+mn-lt"/>
                        <a:cs typeface="Times New Roman" pitchFamily="18" charset="0"/>
                      </a:endParaRPr>
                    </a:p>
                  </a:txBody>
                  <a:tcPr marL="64008" marR="64008" marT="30480" marB="30480" anchor="ctr"/>
                </a:tc>
                <a:tc vMerge="1">
                  <a:txBody>
                    <a:bodyPr/>
                    <a:lstStyle/>
                    <a:p>
                      <a:endParaRPr lang="en-US" sz="600" dirty="0">
                        <a:solidFill>
                          <a:schemeClr val="tx1"/>
                        </a:solidFill>
                        <a:latin typeface="+mn-lt"/>
                      </a:endParaRPr>
                    </a:p>
                  </a:txBody>
                  <a:tcPr marL="64008" marR="64008" marT="30480" marB="304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chemeClr val="tx1"/>
                          </a:solidFill>
                          <a:effectLst/>
                          <a:uLnTx/>
                          <a:uFillTx/>
                          <a:latin typeface="+mn-lt"/>
                          <a:ea typeface="+mn-ea"/>
                          <a:cs typeface="+mn-cs"/>
                        </a:rPr>
                        <a:t>1.0</a:t>
                      </a:r>
                    </a:p>
                  </a:txBody>
                  <a:tcPr anchor="ctr"/>
                </a:tc>
                <a:tc>
                  <a:txBody>
                    <a:bodyPr/>
                    <a:lstStyle/>
                    <a:p>
                      <a:r>
                        <a:rPr lang="en-US" sz="900" dirty="0" smtClean="0">
                          <a:solidFill>
                            <a:schemeClr val="tx1"/>
                          </a:solidFill>
                          <a:latin typeface="+mn-lt"/>
                        </a:rPr>
                        <a:t>1.1</a:t>
                      </a:r>
                      <a:endParaRPr lang="en-US" sz="900" dirty="0">
                        <a:solidFill>
                          <a:schemeClr val="tx1"/>
                        </a:solidFill>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dirty="0" smtClean="0">
                        <a:solidFill>
                          <a:schemeClr val="tx1"/>
                        </a:solidFill>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dirty="0" smtClean="0">
                        <a:solidFill>
                          <a:schemeClr val="tx1"/>
                        </a:solidFill>
                        <a:latin typeface="+mn-l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schemeClr val="tx1"/>
                          </a:solidFill>
                          <a:effectLst/>
                          <a:uLnTx/>
                          <a:uFillTx/>
                          <a:latin typeface="+mn-lt"/>
                          <a:ea typeface="+mn-ea"/>
                          <a:cs typeface="+mn-cs"/>
                        </a:rPr>
                        <a:t>6.0</a:t>
                      </a:r>
                    </a:p>
                  </a:txBody>
                  <a:tcPr anchor="ctr"/>
                </a:tc>
                <a:tc>
                  <a:txBody>
                    <a:bodyPr/>
                    <a:lstStyle/>
                    <a:p>
                      <a:pPr algn="ctr"/>
                      <a:r>
                        <a:rPr lang="en-US" sz="900" dirty="0" smtClean="0">
                          <a:solidFill>
                            <a:schemeClr val="tx1"/>
                          </a:solidFill>
                          <a:latin typeface="+mn-lt"/>
                        </a:rPr>
                        <a:t>7.0</a:t>
                      </a:r>
                      <a:endParaRPr lang="en-US" sz="900" dirty="0">
                        <a:solidFill>
                          <a:schemeClr val="tx1"/>
                        </a:solidFill>
                        <a:latin typeface="+mn-lt"/>
                      </a:endParaRPr>
                    </a:p>
                  </a:txBody>
                  <a:tcPr anchor="ctr"/>
                </a:tc>
                <a:tc>
                  <a:txBody>
                    <a:bodyPr/>
                    <a:lstStyle/>
                    <a:p>
                      <a:pPr algn="ctr"/>
                      <a:r>
                        <a:rPr lang="en-US" sz="900" dirty="0" smtClean="0">
                          <a:solidFill>
                            <a:schemeClr val="tx1"/>
                          </a:solidFill>
                          <a:latin typeface="+mn-lt"/>
                        </a:rPr>
                        <a:t>8.0</a:t>
                      </a:r>
                      <a:endParaRPr lang="en-US" sz="900" dirty="0">
                        <a:solidFill>
                          <a:schemeClr val="tx1"/>
                        </a:solidFill>
                        <a:latin typeface="+mn-lt"/>
                      </a:endParaRPr>
                    </a:p>
                  </a:txBody>
                  <a:tcPr anchor="ctr"/>
                </a:tc>
              </a:tr>
              <a:tr h="640080">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900" u="none" strike="noStrike" cap="none" normalizeH="0" baseline="0" dirty="0" smtClean="0">
                          <a:ln>
                            <a:noFill/>
                          </a:ln>
                          <a:effectLst/>
                        </a:rPr>
                        <a:t>Agent Presence</a:t>
                      </a:r>
                      <a:endParaRPr kumimoji="0" lang="en-US" sz="900" b="1" i="0" u="none" strike="noStrike" cap="none" normalizeH="0" baseline="0" dirty="0" smtClean="0">
                        <a:ln>
                          <a:noFill/>
                        </a:ln>
                        <a:solidFill>
                          <a:schemeClr val="tx1"/>
                        </a:solidFill>
                        <a:effectLst/>
                        <a:latin typeface="Arial Narrow" pitchFamily="34" charset="0"/>
                        <a:cs typeface="Times New Roman" pitchFamily="18" charset="0"/>
                      </a:endParaRPr>
                    </a:p>
                  </a:txBody>
                  <a:tcPr anchor="ctr" horzOverflow="overflow"/>
                </a:tc>
                <a:tc>
                  <a:txBody>
                    <a:bodyPr/>
                    <a:lstStyle/>
                    <a:p>
                      <a:r>
                        <a:rPr lang="en-US" sz="900" dirty="0" smtClean="0"/>
                        <a:t>A feature that continuously monitors PCs to ensure that the correct software agents are present and running.  The absence of a regular confirmation of the presence of required agents will trigger an alert to the IT console</a:t>
                      </a:r>
                      <a:endParaRPr lang="en-US" sz="900" dirty="0">
                        <a:solidFill>
                          <a:schemeClr val="tx1">
                            <a:lumMod val="95000"/>
                            <a:lumOff val="5000"/>
                          </a:schemeClr>
                        </a:solidFill>
                      </a:endParaRPr>
                    </a:p>
                  </a:txBody>
                  <a:tcPr anchor="ctr"/>
                </a:tc>
                <a:tc>
                  <a:txBody>
                    <a:bodyPr/>
                    <a:lstStyle/>
                    <a:p>
                      <a:endParaRPr lang="en-US" sz="900" dirty="0">
                        <a:solidFill>
                          <a:schemeClr val="tx1">
                            <a:lumMod val="95000"/>
                            <a:lumOff val="5000"/>
                          </a:schemeClr>
                        </a:solidFill>
                      </a:endParaRPr>
                    </a:p>
                  </a:txBody>
                  <a:tcPr anchor="ctr"/>
                </a:tc>
                <a:tc>
                  <a:txBody>
                    <a:bodyPr/>
                    <a:lstStyle/>
                    <a:p>
                      <a:endParaRPr lang="en-US" sz="900" dirty="0">
                        <a:solidFill>
                          <a:schemeClr val="tx1">
                            <a:lumMod val="95000"/>
                            <a:lumOff val="5000"/>
                          </a:schemeClr>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r>
              <a:tr h="777240">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900" u="none" strike="noStrike" cap="none" normalizeH="0" baseline="0" dirty="0" smtClean="0">
                          <a:ln>
                            <a:noFill/>
                          </a:ln>
                          <a:effectLst/>
                        </a:rPr>
                        <a:t>HW-based KVM</a:t>
                      </a:r>
                      <a:endParaRPr kumimoji="0" lang="en-US" sz="900" b="1" i="0" u="none" strike="noStrike" cap="none" normalizeH="0" baseline="0" dirty="0" smtClean="0">
                        <a:ln>
                          <a:noFill/>
                        </a:ln>
                        <a:solidFill>
                          <a:schemeClr val="tx1"/>
                        </a:solidFill>
                        <a:effectLst/>
                        <a:latin typeface="Arial Narrow" pitchFamily="34" charset="0"/>
                        <a:cs typeface="Times New Roman" pitchFamily="18" charset="0"/>
                      </a:endParaRPr>
                    </a:p>
                  </a:txBody>
                  <a:tcPr anchor="ctr" horzOverflow="overflow"/>
                </a:tc>
                <a:tc>
                  <a:txBody>
                    <a:bodyPr/>
                    <a:lstStyle/>
                    <a:p>
                      <a:r>
                        <a:rPr lang="en-US" sz="900" dirty="0" smtClean="0"/>
                        <a:t>A tool that helps IT technicians to remotely diagnose, repair and maintain a PC.  Keyboard Video Mouse (KVM) with Intel</a:t>
                      </a:r>
                      <a:r>
                        <a:rPr lang="en-US" sz="900" baseline="30000" dirty="0" smtClean="0"/>
                        <a:t>®</a:t>
                      </a:r>
                      <a:r>
                        <a:rPr lang="en-US" sz="900" dirty="0" smtClean="0"/>
                        <a:t> vPro™ technology  is hardware-based and allows IT technicians to see and control remote PCs even if the operating system is unavailable</a:t>
                      </a:r>
                      <a:endParaRPr lang="en-US" sz="900" dirty="0">
                        <a:solidFill>
                          <a:schemeClr val="tx1">
                            <a:lumMod val="95000"/>
                            <a:lumOff val="5000"/>
                          </a:schemeClr>
                        </a:solidFill>
                      </a:endParaRPr>
                    </a:p>
                  </a:txBody>
                  <a:tcPr anchor="ctr"/>
                </a:tc>
                <a:tc>
                  <a:txBody>
                    <a:bodyPr/>
                    <a:lstStyle/>
                    <a:p>
                      <a:endParaRPr lang="en-US" sz="900" dirty="0">
                        <a:solidFill>
                          <a:schemeClr val="tx1">
                            <a:lumMod val="95000"/>
                            <a:lumOff val="5000"/>
                          </a:schemeClr>
                        </a:solidFill>
                      </a:endParaRPr>
                    </a:p>
                  </a:txBody>
                  <a:tcPr anchor="ctr"/>
                </a:tc>
                <a:tc>
                  <a:txBody>
                    <a:bodyPr/>
                    <a:lstStyle/>
                    <a:p>
                      <a:endParaRPr lang="en-US" sz="900" dirty="0">
                        <a:solidFill>
                          <a:schemeClr val="tx1">
                            <a:lumMod val="95000"/>
                            <a:lumOff val="5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smtClean="0">
                        <a:ln>
                          <a:noFill/>
                        </a:ln>
                        <a:solidFill>
                          <a:schemeClr val="bg1"/>
                        </a:solidFill>
                        <a:effectLst/>
                        <a:uLnTx/>
                        <a:uFillTx/>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r>
              <a:tr h="482346">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900" u="none" strike="noStrike" cap="none" normalizeH="0" baseline="0" dirty="0" smtClean="0">
                          <a:ln>
                            <a:noFill/>
                          </a:ln>
                          <a:effectLst/>
                        </a:rPr>
                        <a:t>Remote Access over WLAN</a:t>
                      </a:r>
                      <a:endParaRPr kumimoji="0" lang="en-US" sz="900" b="1" i="0" u="none" strike="noStrike" cap="none" normalizeH="0" baseline="0" dirty="0" smtClean="0">
                        <a:ln>
                          <a:noFill/>
                        </a:ln>
                        <a:solidFill>
                          <a:schemeClr val="tx1"/>
                        </a:solidFill>
                        <a:effectLst/>
                        <a:latin typeface="Arial Narrow" pitchFamily="34" charset="0"/>
                        <a:cs typeface="Times New Roman" pitchFamily="18" charset="0"/>
                      </a:endParaRPr>
                    </a:p>
                  </a:txBody>
                  <a:tcPr anchor="ctr" horzOverflow="overflow"/>
                </a:tc>
                <a:tc>
                  <a:txBody>
                    <a:bodyPr/>
                    <a:lstStyle/>
                    <a:p>
                      <a:r>
                        <a:rPr lang="en-US" sz="900" dirty="0" smtClean="0"/>
                        <a:t>Remotely manage PCs in an enterprise wireless network</a:t>
                      </a:r>
                      <a:endParaRPr lang="en-US" sz="900" dirty="0">
                        <a:solidFill>
                          <a:schemeClr val="tx1">
                            <a:lumMod val="95000"/>
                            <a:lumOff val="5000"/>
                          </a:schemeClr>
                        </a:solidFill>
                      </a:endParaRPr>
                    </a:p>
                  </a:txBody>
                  <a:tcPr anchor="ctr"/>
                </a:tc>
                <a:tc>
                  <a:txBody>
                    <a:bodyPr/>
                    <a:lstStyle/>
                    <a:p>
                      <a:endParaRPr lang="en-US" sz="900" dirty="0">
                        <a:solidFill>
                          <a:schemeClr val="tx1">
                            <a:lumMod val="95000"/>
                            <a:lumOff val="5000"/>
                          </a:schemeClr>
                        </a:solidFill>
                      </a:endParaRPr>
                    </a:p>
                  </a:txBody>
                  <a:tcPr anchor="ctr"/>
                </a:tc>
                <a:tc>
                  <a:txBody>
                    <a:bodyPr/>
                    <a:lstStyle/>
                    <a:p>
                      <a:endParaRPr lang="en-US" sz="900" dirty="0">
                        <a:solidFill>
                          <a:schemeClr val="tx1">
                            <a:lumMod val="95000"/>
                            <a:lumOff val="5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smtClean="0">
                        <a:ln>
                          <a:noFill/>
                        </a:ln>
                        <a:solidFill>
                          <a:schemeClr val="bg1"/>
                        </a:solidFill>
                        <a:effectLst/>
                        <a:uLnTx/>
                        <a:uFillTx/>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r>
              <a:tr h="640080">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900" u="none" strike="noStrike" cap="none" normalizeH="0" baseline="0" dirty="0" smtClean="0">
                          <a:ln>
                            <a:noFill/>
                          </a:ln>
                          <a:effectLst/>
                        </a:rPr>
                        <a:t>Fast Call for Help</a:t>
                      </a:r>
                      <a:endParaRPr kumimoji="0" lang="en-US" sz="900" b="1" i="0" u="none" strike="noStrike" cap="none" normalizeH="0" baseline="0" dirty="0" smtClean="0">
                        <a:ln>
                          <a:noFill/>
                        </a:ln>
                        <a:solidFill>
                          <a:schemeClr val="tx1"/>
                        </a:solidFill>
                        <a:effectLst/>
                        <a:latin typeface="Arial Narrow" pitchFamily="34" charset="0"/>
                        <a:cs typeface="Times New Roman" pitchFamily="18" charset="0"/>
                      </a:endParaRPr>
                    </a:p>
                  </a:txBody>
                  <a:tcPr anchor="ctr" horzOverflow="overflow"/>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t>Fast Call for Help, also known as Client Initiated Remote Access (CIRA) is a feature that provides a secure VPN-like method for a PC to connect to a management console server for maintenance or repair</a:t>
                      </a:r>
                      <a:endParaRPr lang="en-US" sz="900" dirty="0">
                        <a:solidFill>
                          <a:schemeClr val="tx1">
                            <a:lumMod val="95000"/>
                            <a:lumOff val="5000"/>
                          </a:schemeClr>
                        </a:solidFill>
                      </a:endParaRPr>
                    </a:p>
                  </a:txBody>
                  <a:tcPr anchor="ctr"/>
                </a:tc>
                <a:tc>
                  <a:txBody>
                    <a:bodyPr/>
                    <a:lstStyle/>
                    <a:p>
                      <a:endParaRPr lang="en-US" sz="900" dirty="0">
                        <a:solidFill>
                          <a:schemeClr val="tx1">
                            <a:lumMod val="95000"/>
                            <a:lumOff val="5000"/>
                          </a:schemeClr>
                        </a:solidFill>
                      </a:endParaRPr>
                    </a:p>
                  </a:txBody>
                  <a:tcPr anchor="ctr"/>
                </a:tc>
                <a:tc>
                  <a:txBody>
                    <a:bodyPr/>
                    <a:lstStyle/>
                    <a:p>
                      <a:endParaRPr lang="en-US" sz="900" dirty="0">
                        <a:solidFill>
                          <a:schemeClr val="tx1">
                            <a:lumMod val="95000"/>
                            <a:lumOff val="5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smtClean="0">
                        <a:ln>
                          <a:noFill/>
                        </a:ln>
                        <a:solidFill>
                          <a:schemeClr val="bg1"/>
                        </a:solidFill>
                        <a:effectLst/>
                        <a:uLnTx/>
                        <a:uFillTx/>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r>
              <a:tr h="612648">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900" u="none" strike="noStrike" cap="none" normalizeH="0" baseline="0" dirty="0" smtClean="0">
                          <a:ln>
                            <a:noFill/>
                          </a:ln>
                          <a:effectLst/>
                        </a:rPr>
                        <a:t>Remote Scheduled Maintenance</a:t>
                      </a:r>
                      <a:endParaRPr kumimoji="0" lang="en-US" sz="900" b="1" i="0" u="none" strike="noStrike" cap="none" normalizeH="0" baseline="0" dirty="0" smtClean="0">
                        <a:ln>
                          <a:noFill/>
                        </a:ln>
                        <a:solidFill>
                          <a:schemeClr val="tx1"/>
                        </a:solidFill>
                        <a:effectLst/>
                        <a:latin typeface="Arial Narrow" pitchFamily="34" charset="0"/>
                        <a:cs typeface="Times New Roman" pitchFamily="18" charset="0"/>
                      </a:endParaRPr>
                    </a:p>
                  </a:txBody>
                  <a:tcPr anchor="ctr" horzOverflow="overflow"/>
                </a:tc>
                <a:tc>
                  <a:txBody>
                    <a:bodyPr/>
                    <a:lstStyle/>
                    <a:p>
                      <a:r>
                        <a:rPr lang="en-US" sz="900" dirty="0" smtClean="0"/>
                        <a:t>Perform maintenance tasks (such as anti-virus scans) remotely during off-hours</a:t>
                      </a:r>
                      <a:endParaRPr lang="en-US" sz="900" dirty="0">
                        <a:solidFill>
                          <a:schemeClr val="tx1">
                            <a:lumMod val="95000"/>
                            <a:lumOff val="5000"/>
                          </a:schemeClr>
                        </a:solidFill>
                      </a:endParaRPr>
                    </a:p>
                  </a:txBody>
                  <a:tcPr anchor="ctr"/>
                </a:tc>
                <a:tc>
                  <a:txBody>
                    <a:bodyPr/>
                    <a:lstStyle/>
                    <a:p>
                      <a:endParaRPr lang="en-US" sz="900" dirty="0">
                        <a:solidFill>
                          <a:schemeClr val="tx1">
                            <a:lumMod val="95000"/>
                            <a:lumOff val="5000"/>
                          </a:schemeClr>
                        </a:solidFill>
                      </a:endParaRPr>
                    </a:p>
                  </a:txBody>
                  <a:tcPr anchor="ctr"/>
                </a:tc>
                <a:tc>
                  <a:txBody>
                    <a:bodyPr/>
                    <a:lstStyle/>
                    <a:p>
                      <a:endParaRPr lang="en-US" sz="900" dirty="0">
                        <a:solidFill>
                          <a:schemeClr val="tx1">
                            <a:lumMod val="95000"/>
                            <a:lumOff val="5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smtClean="0">
                        <a:ln>
                          <a:noFill/>
                        </a:ln>
                        <a:solidFill>
                          <a:schemeClr val="bg1"/>
                        </a:solidFill>
                        <a:effectLst/>
                        <a:uLnTx/>
                        <a:uFillTx/>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r>
              <a:tr h="777240">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900" u="none" strike="noStrike" cap="none" normalizeH="0" baseline="0" dirty="0" smtClean="0">
                          <a:ln>
                            <a:noFill/>
                          </a:ln>
                          <a:effectLst/>
                        </a:rPr>
                        <a:t>Access Monitor Logs</a:t>
                      </a:r>
                      <a:endParaRPr kumimoji="0" lang="en-US" sz="900" b="1" i="0" u="none" strike="noStrike" cap="none" normalizeH="0" baseline="0" dirty="0" smtClean="0">
                        <a:ln>
                          <a:noFill/>
                        </a:ln>
                        <a:solidFill>
                          <a:schemeClr val="tx1"/>
                        </a:solidFill>
                        <a:effectLst/>
                        <a:latin typeface="Arial Narrow" pitchFamily="34" charset="0"/>
                        <a:cs typeface="Times New Roman" pitchFamily="18" charset="0"/>
                      </a:endParaRPr>
                    </a:p>
                  </a:txBody>
                  <a:tcPr anchor="ctr" horzOverflow="overflow"/>
                </a:tc>
                <a:tc>
                  <a:txBody>
                    <a:bodyPr/>
                    <a:lstStyle/>
                    <a:p>
                      <a:r>
                        <a:rPr lang="en-US" sz="900" dirty="0" smtClean="0"/>
                        <a:t>A feature that provides historical information about the PC.  Each PC can securely store a secure log of actions executed by IT personnel.  This is a power tool for IT  audit and monitor unauthorized access to PCs within a network</a:t>
                      </a:r>
                      <a:endParaRPr lang="en-US" sz="900" dirty="0">
                        <a:solidFill>
                          <a:schemeClr val="tx1">
                            <a:lumMod val="95000"/>
                            <a:lumOff val="5000"/>
                          </a:schemeClr>
                        </a:solidFill>
                      </a:endParaRPr>
                    </a:p>
                  </a:txBody>
                  <a:tcPr anchor="ctr"/>
                </a:tc>
                <a:tc>
                  <a:txBody>
                    <a:bodyPr/>
                    <a:lstStyle/>
                    <a:p>
                      <a:endParaRPr lang="en-US" sz="900" dirty="0">
                        <a:solidFill>
                          <a:schemeClr val="tx1">
                            <a:lumMod val="95000"/>
                            <a:lumOff val="5000"/>
                          </a:schemeClr>
                        </a:solidFill>
                      </a:endParaRPr>
                    </a:p>
                  </a:txBody>
                  <a:tcPr anchor="ctr"/>
                </a:tc>
                <a:tc>
                  <a:txBody>
                    <a:bodyPr/>
                    <a:lstStyle/>
                    <a:p>
                      <a:endParaRPr lang="en-US" sz="900" dirty="0">
                        <a:solidFill>
                          <a:schemeClr val="tx1">
                            <a:lumMod val="95000"/>
                            <a:lumOff val="5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smtClean="0">
                        <a:ln>
                          <a:noFill/>
                        </a:ln>
                        <a:solidFill>
                          <a:schemeClr val="bg1"/>
                        </a:solidFill>
                        <a:effectLst/>
                        <a:uLnTx/>
                        <a:uFillTx/>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r>
              <a:tr h="640080">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900" u="none" strike="noStrike" cap="none" normalizeH="0" baseline="0" dirty="0" smtClean="0">
                          <a:ln>
                            <a:noFill/>
                          </a:ln>
                          <a:effectLst/>
                        </a:rPr>
                        <a:t>Wireless Management in Sleep Mode</a:t>
                      </a:r>
                      <a:endParaRPr kumimoji="0" lang="en-US" sz="900" b="1" i="0" u="none" strike="noStrike" cap="none" normalizeH="0" baseline="0" dirty="0" smtClean="0">
                        <a:ln>
                          <a:noFill/>
                        </a:ln>
                        <a:solidFill>
                          <a:schemeClr val="tx1"/>
                        </a:solidFill>
                        <a:effectLst/>
                        <a:latin typeface="Arial Narrow" pitchFamily="34" charset="0"/>
                        <a:cs typeface="Times New Roman" pitchFamily="18" charset="0"/>
                      </a:endParaRPr>
                    </a:p>
                  </a:txBody>
                  <a:tcPr anchor="ctr" horzOverflow="overflow"/>
                </a:tc>
                <a:tc>
                  <a:txBody>
                    <a:bodyPr/>
                    <a:lstStyle/>
                    <a:p>
                      <a:r>
                        <a:rPr lang="en-US" sz="900" dirty="0" smtClean="0"/>
                        <a:t>Power up wireless notebook systems, when plugged into AC power, to collect asset inventory information, remotely diagnose and repair problems, and ensure agent presence</a:t>
                      </a:r>
                      <a:endParaRPr lang="en-US" sz="900" dirty="0" smtClean="0">
                        <a:solidFill>
                          <a:schemeClr val="tx1">
                            <a:lumMod val="95000"/>
                            <a:lumOff val="5000"/>
                          </a:schemeClr>
                        </a:solidFill>
                      </a:endParaRPr>
                    </a:p>
                  </a:txBody>
                  <a:tcPr anchor="ctr"/>
                </a:tc>
                <a:tc>
                  <a:txBody>
                    <a:bodyPr/>
                    <a:lstStyle/>
                    <a:p>
                      <a:endParaRPr lang="en-US" sz="900" dirty="0">
                        <a:solidFill>
                          <a:schemeClr val="tx1">
                            <a:lumMod val="95000"/>
                            <a:lumOff val="5000"/>
                          </a:schemeClr>
                        </a:solidFill>
                      </a:endParaRPr>
                    </a:p>
                  </a:txBody>
                  <a:tcPr anchor="ctr"/>
                </a:tc>
                <a:tc>
                  <a:txBody>
                    <a:bodyPr/>
                    <a:lstStyle/>
                    <a:p>
                      <a:endParaRPr lang="en-US" sz="900" dirty="0">
                        <a:solidFill>
                          <a:schemeClr val="tx1">
                            <a:lumMod val="95000"/>
                            <a:lumOff val="5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smtClean="0">
                        <a:ln>
                          <a:noFill/>
                        </a:ln>
                        <a:solidFill>
                          <a:schemeClr val="bg1"/>
                        </a:solidFill>
                        <a:effectLst/>
                        <a:uLnTx/>
                        <a:uFillTx/>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t>
                      </a:r>
                      <a:endParaRPr lang="en-US" sz="900" dirty="0" smtClean="0">
                        <a:solidFill>
                          <a:schemeClr val="bg1"/>
                        </a:solidFill>
                      </a:endParaRPr>
                    </a:p>
                  </a:txBody>
                  <a:tcPr anchor="ctr">
                    <a:solidFill>
                      <a:schemeClr val="accent1"/>
                    </a:solidFill>
                  </a:tcPr>
                </a:tc>
              </a:tr>
            </a:tbl>
          </a:graphicData>
        </a:graphic>
      </p:graphicFrame>
      <p:sp>
        <p:nvSpPr>
          <p:cNvPr id="3" name="Rectangle 2"/>
          <p:cNvSpPr txBox="1">
            <a:spLocks noChangeArrowheads="1"/>
          </p:cNvSpPr>
          <p:nvPr/>
        </p:nvSpPr>
        <p:spPr>
          <a:xfrm>
            <a:off x="671286" y="342900"/>
            <a:ext cx="7819571" cy="685800"/>
          </a:xfrm>
          <a:prstGeom prst="rect">
            <a:avLst/>
          </a:prstGeom>
        </p:spPr>
        <p:txBody>
          <a:bodyPr vert="horz" wrap="square" lIns="0" tIns="0" rIns="0" bIns="0" rtlCol="0" anchor="t">
            <a:normAutofit/>
          </a:bodyPr>
          <a:lstStyle>
            <a:defPPr>
              <a:defRPr lang="en-US"/>
            </a:defPPr>
            <a:lvl1pPr algn="ctr" defTabSz="913725" fontAlgn="base">
              <a:spcBef>
                <a:spcPct val="0"/>
              </a:spcBef>
              <a:spcAft>
                <a:spcPct val="0"/>
              </a:spcAft>
              <a:defRPr sz="3200" b="1">
                <a:solidFill>
                  <a:srgbClr val="0860A8"/>
                </a:solidFill>
                <a:cs typeface="Verdana" pitchFamily="34" charset="0"/>
              </a:defRPr>
            </a:lvl1pPr>
          </a:lstStyle>
          <a:p>
            <a:pPr algn="l"/>
            <a:r>
              <a:rPr lang="en-US" sz="2900" dirty="0">
                <a:solidFill>
                  <a:schemeClr val="accent1"/>
                </a:solidFill>
                <a:latin typeface="+mj-lt"/>
              </a:rPr>
              <a:t>Intel</a:t>
            </a:r>
            <a:r>
              <a:rPr lang="en-US" sz="2900" baseline="30000" dirty="0">
                <a:solidFill>
                  <a:schemeClr val="accent1"/>
                </a:solidFill>
                <a:latin typeface="+mj-lt"/>
              </a:rPr>
              <a:t>®</a:t>
            </a:r>
            <a:r>
              <a:rPr lang="en-US" sz="2900" dirty="0">
                <a:solidFill>
                  <a:schemeClr val="accent1"/>
                </a:solidFill>
                <a:latin typeface="+mj-lt"/>
              </a:rPr>
              <a:t> vPro™ Technology Feature</a:t>
            </a:r>
          </a:p>
        </p:txBody>
      </p:sp>
      <p:sp>
        <p:nvSpPr>
          <p:cNvPr id="6" name="Slide Number Placeholder 1"/>
          <p:cNvSpPr>
            <a:spLocks noGrp="1"/>
          </p:cNvSpPr>
          <p:nvPr>
            <p:ph type="sldNum" sz="quarter" idx="4294967295"/>
          </p:nvPr>
        </p:nvSpPr>
        <p:spPr>
          <a:xfrm>
            <a:off x="-3454" y="6592384"/>
            <a:ext cx="2901776" cy="265622"/>
          </a:xfrm>
          <a:prstGeom prst="rect">
            <a:avLst/>
          </a:prstGeom>
        </p:spPr>
        <p:txBody>
          <a:bodyPr/>
          <a:lstStyle/>
          <a:p>
            <a:pPr algn="l"/>
            <a:fld id="{FD44707B-D922-47D5-BD24-D96E91B70543}" type="slidenum">
              <a:rPr lang="en-US" sz="900"/>
              <a:pPr algn="l"/>
              <a:t>89</a:t>
            </a:fld>
            <a:r>
              <a:rPr lang="en-US" sz="900" dirty="0"/>
              <a:t>	</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2164" y="6399609"/>
            <a:ext cx="557893" cy="439341"/>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8" name="Picture 3" descr="C:\Users\ecampoy\AppData\Local\Temp\wz698e\2D_Diecon_Cubes_rgb.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550021" y="57150"/>
            <a:ext cx="508907" cy="6000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mainscow\Desktop\HP Logos\HP_S_1C_PMS_2925.jpg"/>
          <p:cNvPicPr>
            <a:picLocks noChangeAspect="1" noChangeArrowheads="1"/>
          </p:cNvPicPr>
          <p:nvPr/>
        </p:nvPicPr>
        <p:blipFill>
          <a:blip r:embed="rId6"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spTree>
    <p:extLst>
      <p:ext uri="{BB962C8B-B14F-4D97-AF65-F5344CB8AC3E}">
        <p14:creationId xmlns:p14="http://schemas.microsoft.com/office/powerpoint/2010/main" val="169942649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5"/>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dirty="0" smtClean="0"/>
              <a:t>HP &amp; Intel: Security </a:t>
            </a:r>
          </a:p>
        </p:txBody>
      </p:sp>
      <p:sp>
        <p:nvSpPr>
          <p:cNvPr id="25" name="Subtitle 1"/>
          <p:cNvSpPr txBox="1">
            <a:spLocks/>
          </p:cNvSpPr>
          <p:nvPr/>
        </p:nvSpPr>
        <p:spPr>
          <a:xfrm>
            <a:off x="369795" y="1251753"/>
            <a:ext cx="6598637" cy="889986"/>
          </a:xfrm>
          <a:prstGeom prst="rect">
            <a:avLst/>
          </a:prstGeom>
        </p:spPr>
        <p:txBody>
          <a:bodyPr/>
          <a:lstStyle>
            <a:lvl1pPr marL="0" indent="0" algn="l" defTabSz="914400" rtl="0" eaLnBrk="1" latinLnBrk="0" hangingPunct="1">
              <a:spcBef>
                <a:spcPts val="2200"/>
              </a:spcBef>
              <a:buFont typeface="Arial" pitchFamily="34" charset="0"/>
              <a:buNone/>
              <a:defRPr lang="en-US" altLang="ja-JP" sz="2400" b="0" i="0" kern="1200" dirty="0" smtClean="0">
                <a:solidFill>
                  <a:schemeClr val="tx1"/>
                </a:solidFill>
                <a:latin typeface="+mn-lt"/>
                <a:ea typeface="+mn-ea"/>
                <a:cs typeface="+mn-cs"/>
              </a:defRPr>
            </a:lvl1pPr>
            <a:lvl2pPr marL="228600" indent="-228600" algn="l" defTabSz="914400" rtl="0" eaLnBrk="1" latinLnBrk="0" hangingPunct="1">
              <a:spcBef>
                <a:spcPts val="900"/>
              </a:spcBef>
              <a:buFont typeface="Arial" pitchFamily="34" charset="0"/>
              <a:buChar char="•"/>
              <a:defRPr lang="en-US" altLang="ja-JP" sz="2200" b="0" i="0" kern="1200" dirty="0" smtClean="0">
                <a:solidFill>
                  <a:schemeClr val="tx1"/>
                </a:solidFill>
                <a:latin typeface="+mn-lt"/>
                <a:ea typeface="+mn-ea"/>
                <a:cs typeface="+mn-cs"/>
              </a:defRPr>
            </a:lvl2pPr>
            <a:lvl3pPr marL="457200" indent="-228600" algn="l" defTabSz="914400" rtl="0" eaLnBrk="1" latinLnBrk="0" hangingPunct="1">
              <a:spcBef>
                <a:spcPts val="600"/>
              </a:spcBef>
              <a:buClr>
                <a:schemeClr val="tx2"/>
              </a:buClr>
              <a:buFont typeface="Neo Sans Intel" pitchFamily="34" charset="0"/>
              <a:buChar char="–"/>
              <a:defRPr lang="en-US" altLang="ja-JP" sz="2000" b="0" i="0" kern="1200" dirty="0" smtClean="0">
                <a:solidFill>
                  <a:schemeClr val="tx1"/>
                </a:solidFill>
                <a:latin typeface="+mn-lt"/>
                <a:ea typeface="+mn-ea"/>
                <a:cs typeface="+mn-cs"/>
              </a:defRPr>
            </a:lvl3pPr>
            <a:lvl4pPr marL="628650" indent="-171450" algn="l" defTabSz="914400" rtl="0" eaLnBrk="1" latinLnBrk="0" hangingPunct="1">
              <a:spcBef>
                <a:spcPts val="300"/>
              </a:spcBef>
              <a:buClr>
                <a:schemeClr val="tx2"/>
              </a:buClr>
              <a:buFont typeface="Neo Sans Intel" pitchFamily="34" charset="0"/>
              <a:buChar char="–"/>
              <a:defRPr lang="en-US" altLang="ja-JP" sz="1800" b="0" i="0" kern="1200" dirty="0" smtClean="0">
                <a:solidFill>
                  <a:schemeClr val="tx1"/>
                </a:solidFill>
                <a:latin typeface="+mn-lt"/>
                <a:ea typeface="+mn-ea"/>
                <a:cs typeface="+mn-cs"/>
              </a:defRPr>
            </a:lvl4pPr>
            <a:lvl5pPr marL="800100" indent="-171450" algn="l" defTabSz="914400" rtl="0" eaLnBrk="1" latinLnBrk="0" hangingPunct="1">
              <a:spcBef>
                <a:spcPts val="100"/>
              </a:spcBef>
              <a:buClr>
                <a:schemeClr val="tx2"/>
              </a:buClr>
              <a:buFont typeface="Neo Sans Intel" pitchFamily="34" charset="0"/>
              <a:buChar char="–"/>
              <a:defRPr lang="en-US" altLang="ja-JP" sz="1800" b="0" i="0" kern="1200" dirty="0" smtClean="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Protect Your Data, Device, and Identity</a:t>
            </a:r>
            <a:endParaRPr lang="en-US" dirty="0"/>
          </a:p>
        </p:txBody>
      </p:sp>
      <p:sp>
        <p:nvSpPr>
          <p:cNvPr id="28" name="Text Placeholder 1"/>
          <p:cNvSpPr txBox="1">
            <a:spLocks/>
          </p:cNvSpPr>
          <p:nvPr/>
        </p:nvSpPr>
        <p:spPr>
          <a:xfrm>
            <a:off x="257175" y="2176693"/>
            <a:ext cx="2847975" cy="374650"/>
          </a:xfrm>
          <a:prstGeom prst="parallelogram">
            <a:avLst/>
          </a:prstGeom>
          <a:solidFill>
            <a:schemeClr val="accent1"/>
          </a:solidFill>
          <a:ln>
            <a:noFill/>
          </a:ln>
        </p:spPr>
        <p:txBody>
          <a:bodyPr bIns="0" anchor="ctr"/>
          <a:lstStyle>
            <a:defPPr>
              <a:defRPr lang="en-US"/>
            </a:defPPr>
            <a:lvl1pPr fontAlgn="auto">
              <a:lnSpc>
                <a:spcPct val="85000"/>
              </a:lnSpc>
              <a:spcBef>
                <a:spcPts val="0"/>
              </a:spcBef>
              <a:spcAft>
                <a:spcPts val="0"/>
              </a:spcAft>
              <a:buSzPct val="100000"/>
              <a:defRPr sz="1600">
                <a:solidFill>
                  <a:schemeClr val="lt1"/>
                </a:solidFill>
              </a:defRPr>
            </a:lvl1pPr>
          </a:lstStyle>
          <a:p>
            <a:pPr algn="ctr"/>
            <a:r>
              <a:rPr lang="en-US" dirty="0"/>
              <a:t>What is it?</a:t>
            </a:r>
          </a:p>
        </p:txBody>
      </p:sp>
      <p:sp>
        <p:nvSpPr>
          <p:cNvPr id="41" name="Text Placeholder 18"/>
          <p:cNvSpPr txBox="1">
            <a:spLocks/>
          </p:cNvSpPr>
          <p:nvPr/>
        </p:nvSpPr>
        <p:spPr>
          <a:xfrm>
            <a:off x="230188" y="2630718"/>
            <a:ext cx="2874962" cy="1133475"/>
          </a:xfrm>
          <a:prstGeom prst="rect">
            <a:avLst/>
          </a:prstGeom>
        </p:spPr>
        <p:txBody>
          <a:bodyPr/>
          <a:lstStyle>
            <a:lvl1pPr marL="0" indent="0" algn="l" defTabSz="457200" rtl="0" eaLnBrk="1" latinLnBrk="0" hangingPunct="1">
              <a:lnSpc>
                <a:spcPct val="120000"/>
              </a:lnSpc>
              <a:spcBef>
                <a:spcPts val="0"/>
              </a:spcBef>
              <a:spcAft>
                <a:spcPts val="140"/>
              </a:spcAft>
              <a:buSzPct val="100000"/>
              <a:buFont typeface="Arial"/>
              <a:buNone/>
              <a:defRPr sz="1400" kern="1200">
                <a:solidFill>
                  <a:schemeClr val="tx1"/>
                </a:solidFill>
                <a:latin typeface="HPFutura Light" pitchFamily="50" charset="0"/>
                <a:ea typeface="+mn-ea"/>
                <a:cs typeface="+mn-cs"/>
              </a:defRPr>
            </a:lvl1pPr>
            <a:lvl2pPr marL="165100" indent="-165100" algn="l" defTabSz="430213" rtl="0" eaLnBrk="1" latinLnBrk="0" hangingPunct="1">
              <a:lnSpc>
                <a:spcPct val="120000"/>
              </a:lnSpc>
              <a:spcBef>
                <a:spcPts val="0"/>
              </a:spcBef>
              <a:spcAft>
                <a:spcPts val="140"/>
              </a:spcAft>
              <a:buSzPct val="100000"/>
              <a:buFont typeface="Lucida Grande"/>
              <a:buChar char="•"/>
              <a:defRPr sz="1400" kern="1200">
                <a:solidFill>
                  <a:schemeClr val="tx1"/>
                </a:solidFill>
                <a:latin typeface="HPFutura Light" pitchFamily="50" charset="0"/>
                <a:ea typeface="+mn-ea"/>
                <a:cs typeface="+mn-cs"/>
              </a:defRPr>
            </a:lvl2pPr>
            <a:lvl3pPr marL="300038" indent="-125413" algn="l" defTabSz="457200" rtl="0" eaLnBrk="1" latinLnBrk="0" hangingPunct="1">
              <a:lnSpc>
                <a:spcPct val="120000"/>
              </a:lnSpc>
              <a:spcBef>
                <a:spcPts val="0"/>
              </a:spcBef>
              <a:spcAft>
                <a:spcPts val="140"/>
              </a:spcAft>
              <a:buFont typeface="Lucida Grande"/>
              <a:buChar char="–"/>
              <a:defRPr sz="1400" kern="1200">
                <a:solidFill>
                  <a:schemeClr val="tx1"/>
                </a:solidFill>
                <a:latin typeface="HPFutura Light" pitchFamily="50" charset="0"/>
                <a:ea typeface="+mn-ea"/>
                <a:cs typeface="+mn-cs"/>
              </a:defRPr>
            </a:lvl3pPr>
            <a:lvl4pPr marL="409575" indent="-123825" algn="l" defTabSz="457200" rtl="0" eaLnBrk="1" latinLnBrk="0" hangingPunct="1">
              <a:lnSpc>
                <a:spcPct val="120000"/>
              </a:lnSpc>
              <a:spcBef>
                <a:spcPts val="0"/>
              </a:spcBef>
              <a:spcAft>
                <a:spcPts val="140"/>
              </a:spcAft>
              <a:buSzPct val="80000"/>
              <a:buFont typeface="Courier New"/>
              <a:buChar char="o"/>
              <a:defRPr lang="en-US" sz="1400" kern="1200">
                <a:solidFill>
                  <a:schemeClr val="tx1"/>
                </a:solidFill>
                <a:latin typeface="HPFutura Light" pitchFamily="50" charset="0"/>
                <a:ea typeface="+mn-ea"/>
                <a:cs typeface="+mn-cs"/>
              </a:defRPr>
            </a:lvl4pPr>
            <a:lvl5pPr marL="409575" indent="0" algn="l" defTabSz="457200" rtl="0" eaLnBrk="1" latinLnBrk="0" hangingPunct="1">
              <a:lnSpc>
                <a:spcPct val="120000"/>
              </a:lnSpc>
              <a:spcBef>
                <a:spcPts val="0"/>
              </a:spcBef>
              <a:spcAft>
                <a:spcPts val="140"/>
              </a:spcAft>
              <a:buFont typeface="Arial"/>
              <a:buNone/>
              <a:tabLst/>
              <a:defRPr sz="1400" kern="1200">
                <a:solidFill>
                  <a:schemeClr val="tx1"/>
                </a:solidFill>
                <a:latin typeface="HPFutura Light" pitchFamily="50" charset="0"/>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defTabSz="914400" eaLnBrk="0" fontAlgn="auto" hangingPunct="0">
              <a:spcAft>
                <a:spcPts val="200"/>
              </a:spcAft>
              <a:buSzPct val="70000"/>
              <a:buFont typeface="Arial" pitchFamily="34" charset="0"/>
              <a:buChar char="•"/>
              <a:defRPr/>
            </a:pPr>
            <a:r>
              <a:rPr lang="en-US" sz="1100" dirty="0" smtClean="0">
                <a:latin typeface="+mn-lt"/>
                <a:cs typeface="Arial" pitchFamily="34" charset="0"/>
              </a:rPr>
              <a:t>Helps protect assets and data</a:t>
            </a:r>
            <a:endParaRPr lang="en-US" sz="1100" dirty="0">
              <a:latin typeface="+mn-lt"/>
              <a:cs typeface="Arial" pitchFamily="34" charset="0"/>
            </a:endParaRPr>
          </a:p>
          <a:p>
            <a:pPr marL="171450" indent="-171450" defTabSz="914400" eaLnBrk="0" fontAlgn="auto" hangingPunct="0">
              <a:spcAft>
                <a:spcPts val="200"/>
              </a:spcAft>
              <a:buSzPct val="70000"/>
              <a:buFont typeface="Arial" pitchFamily="34" charset="0"/>
              <a:buChar char="•"/>
              <a:defRPr/>
            </a:pPr>
            <a:r>
              <a:rPr lang="en-US" sz="1100" dirty="0" smtClean="0">
                <a:latin typeface="+mn-lt"/>
                <a:cs typeface="Arial" pitchFamily="34" charset="0"/>
              </a:rPr>
              <a:t>Helps prevent unauthorized access, viruses, unwanted software, etc</a:t>
            </a:r>
            <a:r>
              <a:rPr lang="en-US" sz="1100" dirty="0">
                <a:latin typeface="+mn-lt"/>
                <a:cs typeface="Arial" pitchFamily="34" charset="0"/>
              </a:rPr>
              <a:t>.</a:t>
            </a:r>
          </a:p>
          <a:p>
            <a:pPr marL="171450" indent="-171450" defTabSz="914400" eaLnBrk="0" fontAlgn="auto" hangingPunct="0">
              <a:spcAft>
                <a:spcPts val="200"/>
              </a:spcAft>
              <a:buSzPct val="70000"/>
              <a:buFont typeface="Arial" pitchFamily="34" charset="0"/>
              <a:buChar char="•"/>
              <a:defRPr/>
            </a:pPr>
            <a:r>
              <a:rPr lang="en-US" sz="1100" dirty="0" smtClean="0">
                <a:latin typeface="+mn-lt"/>
                <a:cs typeface="Arial" pitchFamily="34" charset="0"/>
              </a:rPr>
              <a:t>Centrally manage security</a:t>
            </a:r>
            <a:r>
              <a:rPr lang="en-US" sz="1100" baseline="30000" dirty="0" smtClean="0">
                <a:latin typeface="+mn-lt"/>
                <a:cs typeface="Arial" pitchFamily="34" charset="0"/>
              </a:rPr>
              <a:t>15</a:t>
            </a:r>
            <a:endParaRPr lang="en-US" sz="1100" dirty="0">
              <a:latin typeface="+mn-lt"/>
              <a:cs typeface="Arial" pitchFamily="34" charset="0"/>
            </a:endParaRPr>
          </a:p>
          <a:p>
            <a:pPr marL="171450" indent="-171450" defTabSz="914400" eaLnBrk="0" fontAlgn="auto" hangingPunct="0">
              <a:spcAft>
                <a:spcPts val="200"/>
              </a:spcAft>
              <a:buSzPct val="70000"/>
              <a:buFont typeface="Arial" pitchFamily="34" charset="0"/>
              <a:buChar char="•"/>
              <a:defRPr/>
            </a:pPr>
            <a:r>
              <a:rPr lang="en-US" sz="1100" dirty="0" smtClean="0">
                <a:latin typeface="+mn-lt"/>
                <a:cs typeface="Arial" pitchFamily="34" charset="0"/>
              </a:rPr>
              <a:t>Easily deploy and implement features</a:t>
            </a:r>
            <a:endParaRPr lang="en-US" sz="1100" dirty="0">
              <a:latin typeface="+mn-lt"/>
              <a:cs typeface="Arial" pitchFamily="34" charset="0"/>
            </a:endParaRPr>
          </a:p>
          <a:p>
            <a:pPr marL="171450" indent="-171450" defTabSz="914400" eaLnBrk="0" fontAlgn="auto" hangingPunct="0">
              <a:spcAft>
                <a:spcPts val="200"/>
              </a:spcAft>
              <a:buSzPct val="70000"/>
              <a:buFont typeface="Arial" pitchFamily="34" charset="0"/>
              <a:buChar char="•"/>
              <a:defRPr/>
            </a:pPr>
            <a:r>
              <a:rPr lang="en-US" sz="1100" dirty="0" smtClean="0">
                <a:latin typeface="+mn-lt"/>
                <a:cs typeface="Arial" pitchFamily="34" charset="0"/>
              </a:rPr>
              <a:t>Assist with growing government requirements for security </a:t>
            </a:r>
            <a:r>
              <a:rPr lang="en-US" sz="1100" dirty="0">
                <a:latin typeface="+mn-lt"/>
                <a:cs typeface="Arial" pitchFamily="34" charset="0"/>
              </a:rPr>
              <a:t/>
            </a:r>
            <a:br>
              <a:rPr lang="en-US" sz="1100" dirty="0">
                <a:latin typeface="+mn-lt"/>
                <a:cs typeface="Arial" pitchFamily="34" charset="0"/>
              </a:rPr>
            </a:br>
            <a:r>
              <a:rPr lang="en-US" sz="1100" dirty="0" smtClean="0">
                <a:latin typeface="+mn-lt"/>
                <a:cs typeface="Arial" pitchFamily="34" charset="0"/>
              </a:rPr>
              <a:t>and privacy protection</a:t>
            </a:r>
            <a:endParaRPr lang="en-US" sz="1100" dirty="0">
              <a:latin typeface="+mn-lt"/>
              <a:cs typeface="Arial" pitchFamily="34" charset="0"/>
            </a:endParaRPr>
          </a:p>
          <a:p>
            <a:pPr marL="117475" indent="-117475" defTabSz="914400" eaLnBrk="0" fontAlgn="auto" hangingPunct="0">
              <a:spcAft>
                <a:spcPts val="200"/>
              </a:spcAft>
              <a:buSzPct val="80000"/>
              <a:buFontTx/>
              <a:buChar char="•"/>
              <a:defRPr/>
            </a:pPr>
            <a:endParaRPr lang="en-US" sz="1100" dirty="0" smtClean="0">
              <a:latin typeface="+mn-lt"/>
              <a:cs typeface="Arial" pitchFamily="34" charset="0"/>
            </a:endParaRPr>
          </a:p>
          <a:p>
            <a:pPr marL="117475" indent="-117475" defTabSz="914400" eaLnBrk="0" fontAlgn="auto" hangingPunct="0">
              <a:spcAft>
                <a:spcPts val="200"/>
              </a:spcAft>
              <a:buSzPct val="80000"/>
              <a:buFontTx/>
              <a:buChar char="•"/>
              <a:defRPr/>
            </a:pPr>
            <a:endParaRPr lang="en-US" sz="1100" dirty="0">
              <a:latin typeface="+mn-lt"/>
              <a:cs typeface="Arial" pitchFamily="34" charset="0"/>
            </a:endParaRPr>
          </a:p>
        </p:txBody>
      </p:sp>
      <p:sp>
        <p:nvSpPr>
          <p:cNvPr id="42" name="Text Placeholder 1"/>
          <p:cNvSpPr txBox="1">
            <a:spLocks/>
          </p:cNvSpPr>
          <p:nvPr/>
        </p:nvSpPr>
        <p:spPr>
          <a:xfrm>
            <a:off x="3152083" y="2630718"/>
            <a:ext cx="3018407" cy="374650"/>
          </a:xfrm>
          <a:prstGeom prst="parallelogram">
            <a:avLst/>
          </a:prstGeom>
          <a:solidFill>
            <a:srgbClr val="0070C0"/>
          </a:solidFill>
          <a:ln>
            <a:noFill/>
          </a:ln>
        </p:spPr>
        <p:txBody>
          <a:bodyPr bIns="0" anchor="ctr"/>
          <a:lstStyle>
            <a:defPPr>
              <a:defRPr lang="en-US"/>
            </a:defPPr>
            <a:lvl1pPr fontAlgn="auto">
              <a:lnSpc>
                <a:spcPct val="85000"/>
              </a:lnSpc>
              <a:spcBef>
                <a:spcPts val="0"/>
              </a:spcBef>
              <a:spcAft>
                <a:spcPts val="0"/>
              </a:spcAft>
              <a:buSzPct val="100000"/>
              <a:defRPr sz="1600">
                <a:solidFill>
                  <a:schemeClr val="lt1"/>
                </a:solidFill>
              </a:defRPr>
            </a:lvl1pPr>
          </a:lstStyle>
          <a:p>
            <a:pPr algn="ctr"/>
            <a:r>
              <a:rPr lang="en-US" dirty="0"/>
              <a:t>What does HP offer?</a:t>
            </a:r>
          </a:p>
        </p:txBody>
      </p:sp>
      <p:sp>
        <p:nvSpPr>
          <p:cNvPr id="43" name="Text Placeholder 18"/>
          <p:cNvSpPr txBox="1">
            <a:spLocks/>
          </p:cNvSpPr>
          <p:nvPr/>
        </p:nvSpPr>
        <p:spPr>
          <a:xfrm>
            <a:off x="3152083" y="3076073"/>
            <a:ext cx="4485758" cy="3231786"/>
          </a:xfrm>
          <a:prstGeom prst="rect">
            <a:avLst/>
          </a:prstGeom>
        </p:spPr>
        <p:txBody>
          <a:bodyPr numCol="2"/>
          <a:lstStyle>
            <a:lvl1pPr marL="0" indent="0" algn="l" defTabSz="457200" rtl="0" eaLnBrk="1" latinLnBrk="0" hangingPunct="1">
              <a:lnSpc>
                <a:spcPct val="120000"/>
              </a:lnSpc>
              <a:spcBef>
                <a:spcPts val="0"/>
              </a:spcBef>
              <a:spcAft>
                <a:spcPts val="140"/>
              </a:spcAft>
              <a:buSzPct val="100000"/>
              <a:buFont typeface="Arial"/>
              <a:buNone/>
              <a:defRPr sz="1400" kern="1200">
                <a:solidFill>
                  <a:schemeClr val="tx1"/>
                </a:solidFill>
                <a:latin typeface="HPFutura Light" pitchFamily="50" charset="0"/>
                <a:ea typeface="+mn-ea"/>
                <a:cs typeface="+mn-cs"/>
              </a:defRPr>
            </a:lvl1pPr>
            <a:lvl2pPr marL="165100" indent="-165100" algn="l" defTabSz="430213" rtl="0" eaLnBrk="1" latinLnBrk="0" hangingPunct="1">
              <a:lnSpc>
                <a:spcPct val="120000"/>
              </a:lnSpc>
              <a:spcBef>
                <a:spcPts val="0"/>
              </a:spcBef>
              <a:spcAft>
                <a:spcPts val="140"/>
              </a:spcAft>
              <a:buSzPct val="100000"/>
              <a:buFont typeface="Lucida Grande"/>
              <a:buChar char="•"/>
              <a:defRPr sz="1400" kern="1200">
                <a:solidFill>
                  <a:schemeClr val="tx1"/>
                </a:solidFill>
                <a:latin typeface="HPFutura Light" pitchFamily="50" charset="0"/>
                <a:ea typeface="+mn-ea"/>
                <a:cs typeface="+mn-cs"/>
              </a:defRPr>
            </a:lvl2pPr>
            <a:lvl3pPr marL="300038" indent="-125413" algn="l" defTabSz="457200" rtl="0" eaLnBrk="1" latinLnBrk="0" hangingPunct="1">
              <a:lnSpc>
                <a:spcPct val="120000"/>
              </a:lnSpc>
              <a:spcBef>
                <a:spcPts val="0"/>
              </a:spcBef>
              <a:spcAft>
                <a:spcPts val="140"/>
              </a:spcAft>
              <a:buFont typeface="Lucida Grande"/>
              <a:buChar char="–"/>
              <a:defRPr sz="1400" kern="1200">
                <a:solidFill>
                  <a:schemeClr val="tx1"/>
                </a:solidFill>
                <a:latin typeface="HPFutura Light" pitchFamily="50" charset="0"/>
                <a:ea typeface="+mn-ea"/>
                <a:cs typeface="+mn-cs"/>
              </a:defRPr>
            </a:lvl3pPr>
            <a:lvl4pPr marL="409575" indent="-123825" algn="l" defTabSz="457200" rtl="0" eaLnBrk="1" latinLnBrk="0" hangingPunct="1">
              <a:lnSpc>
                <a:spcPct val="120000"/>
              </a:lnSpc>
              <a:spcBef>
                <a:spcPts val="0"/>
              </a:spcBef>
              <a:spcAft>
                <a:spcPts val="140"/>
              </a:spcAft>
              <a:buSzPct val="80000"/>
              <a:buFont typeface="Courier New"/>
              <a:buChar char="o"/>
              <a:defRPr lang="en-US" sz="1400" kern="1200">
                <a:solidFill>
                  <a:schemeClr val="tx1"/>
                </a:solidFill>
                <a:latin typeface="HPFutura Light" pitchFamily="50" charset="0"/>
                <a:ea typeface="+mn-ea"/>
                <a:cs typeface="+mn-cs"/>
              </a:defRPr>
            </a:lvl4pPr>
            <a:lvl5pPr marL="409575" indent="0" algn="l" defTabSz="457200" rtl="0" eaLnBrk="1" latinLnBrk="0" hangingPunct="1">
              <a:lnSpc>
                <a:spcPct val="120000"/>
              </a:lnSpc>
              <a:spcBef>
                <a:spcPts val="0"/>
              </a:spcBef>
              <a:spcAft>
                <a:spcPts val="140"/>
              </a:spcAft>
              <a:buFont typeface="Arial"/>
              <a:buNone/>
              <a:tabLst/>
              <a:defRPr sz="1400" kern="1200">
                <a:solidFill>
                  <a:schemeClr val="tx1"/>
                </a:solidFill>
                <a:latin typeface="HPFutura Light" pitchFamily="50" charset="0"/>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eaLnBrk="0" fontAlgn="auto" hangingPunct="0">
              <a:spcAft>
                <a:spcPts val="200"/>
              </a:spcAft>
              <a:buSzPct val="80000"/>
              <a:defRPr/>
            </a:pPr>
            <a:r>
              <a:rPr lang="en-US" sz="1100" b="1" dirty="0" smtClean="0">
                <a:latin typeface="+mn-lt"/>
                <a:cs typeface="Arial" pitchFamily="34" charset="0"/>
              </a:rPr>
              <a:t>Data Protection</a:t>
            </a:r>
            <a:endParaRPr lang="en-US" sz="1100" b="1" dirty="0">
              <a:latin typeface="+mn-lt"/>
              <a:cs typeface="Arial" pitchFamily="34" charset="0"/>
            </a:endParaRPr>
          </a:p>
          <a:p>
            <a:pPr marL="171450" lvl="2" indent="-171450" defTabSz="914400" eaLnBrk="0" hangingPunct="0">
              <a:spcAft>
                <a:spcPts val="200"/>
              </a:spcAft>
              <a:buSzPct val="70000"/>
              <a:buFont typeface="Arial" pitchFamily="34" charset="0"/>
              <a:buChar char="•"/>
              <a:defRPr/>
            </a:pPr>
            <a:r>
              <a:rPr lang="en-US" sz="1100" dirty="0" smtClean="0">
                <a:latin typeface="+mn-lt"/>
                <a:cs typeface="Arial" pitchFamily="34" charset="0"/>
              </a:rPr>
              <a:t>Drive Encryption for HP ProtectTools3</a:t>
            </a:r>
          </a:p>
          <a:p>
            <a:pPr marL="171450" lvl="2" indent="-171450" defTabSz="914400" eaLnBrk="0" hangingPunct="0">
              <a:spcAft>
                <a:spcPts val="200"/>
              </a:spcAft>
              <a:buSzPct val="70000"/>
              <a:buFont typeface="Arial" pitchFamily="34" charset="0"/>
              <a:buChar char="•"/>
              <a:defRPr/>
            </a:pPr>
            <a:r>
              <a:rPr lang="en-US" sz="1100" dirty="0" smtClean="0">
                <a:latin typeface="+mn-lt"/>
                <a:cs typeface="Arial" pitchFamily="34" charset="0"/>
              </a:rPr>
              <a:t>File Sanitizer16 for </a:t>
            </a:r>
            <a:br>
              <a:rPr lang="en-US" sz="1100" dirty="0" smtClean="0">
                <a:latin typeface="+mn-lt"/>
                <a:cs typeface="Arial" pitchFamily="34" charset="0"/>
              </a:rPr>
            </a:br>
            <a:r>
              <a:rPr lang="en-US" sz="1100" dirty="0" smtClean="0">
                <a:latin typeface="+mn-lt"/>
                <a:cs typeface="Arial" pitchFamily="34" charset="0"/>
              </a:rPr>
              <a:t>HP Protect Tools3</a:t>
            </a:r>
            <a:endParaRPr lang="en-US" sz="1100" dirty="0">
              <a:latin typeface="+mn-lt"/>
              <a:cs typeface="Arial" pitchFamily="34" charset="0"/>
            </a:endParaRPr>
          </a:p>
          <a:p>
            <a:pPr marL="171450" lvl="3" indent="-171450" defTabSz="914400" eaLnBrk="0" hangingPunct="0">
              <a:spcAft>
                <a:spcPts val="200"/>
              </a:spcAft>
              <a:buSzPct val="70000"/>
              <a:buFont typeface="Arial" pitchFamily="34" charset="0"/>
              <a:buChar char="•"/>
              <a:defRPr/>
            </a:pPr>
            <a:r>
              <a:rPr lang="en-US" sz="1100" dirty="0" smtClean="0">
                <a:latin typeface="+mn-lt"/>
                <a:cs typeface="Arial" pitchFamily="34" charset="0"/>
              </a:rPr>
              <a:t>Common Criteria certified TPM</a:t>
            </a:r>
          </a:p>
          <a:p>
            <a:pPr marL="171450" lvl="3" indent="-171450" defTabSz="914400" eaLnBrk="0" hangingPunct="0">
              <a:spcAft>
                <a:spcPts val="200"/>
              </a:spcAft>
              <a:buSzPct val="70000"/>
              <a:buFont typeface="Arial" pitchFamily="34" charset="0"/>
              <a:buChar char="•"/>
              <a:defRPr/>
            </a:pPr>
            <a:r>
              <a:rPr lang="en-US" sz="1100" dirty="0" smtClean="0">
                <a:latin typeface="+mn-lt"/>
                <a:cs typeface="Arial" pitchFamily="34" charset="0"/>
              </a:rPr>
              <a:t>Self-encrypting hard </a:t>
            </a:r>
            <a:br>
              <a:rPr lang="en-US" sz="1100" dirty="0" smtClean="0">
                <a:latin typeface="+mn-lt"/>
                <a:cs typeface="Arial" pitchFamily="34" charset="0"/>
              </a:rPr>
            </a:br>
            <a:r>
              <a:rPr lang="en-US" sz="1100" dirty="0" smtClean="0">
                <a:latin typeface="+mn-lt"/>
                <a:cs typeface="Arial" pitchFamily="34" charset="0"/>
              </a:rPr>
              <a:t>drives (SEDs)</a:t>
            </a:r>
          </a:p>
          <a:p>
            <a:pPr marL="171450" lvl="3" indent="-171450" defTabSz="914400" eaLnBrk="0" hangingPunct="0">
              <a:spcAft>
                <a:spcPts val="200"/>
              </a:spcAft>
              <a:buSzPct val="70000"/>
              <a:buFont typeface="Arial" pitchFamily="34" charset="0"/>
              <a:buChar char="•"/>
              <a:defRPr/>
            </a:pPr>
            <a:r>
              <a:rPr lang="en-US" sz="1100" dirty="0" smtClean="0">
                <a:latin typeface="+mn-lt"/>
                <a:cs typeface="Arial" pitchFamily="34" charset="0"/>
              </a:rPr>
              <a:t>Secure Erase</a:t>
            </a:r>
          </a:p>
          <a:p>
            <a:pPr defTabSz="914400" eaLnBrk="0" fontAlgn="auto" hangingPunct="0">
              <a:spcAft>
                <a:spcPts val="200"/>
              </a:spcAft>
              <a:buSzPct val="80000"/>
              <a:defRPr/>
            </a:pPr>
            <a:r>
              <a:rPr lang="en-US" sz="1100" b="1" dirty="0">
                <a:latin typeface="+mn-lt"/>
                <a:cs typeface="Arial" pitchFamily="34" charset="0"/>
              </a:rPr>
              <a:t>Device Protection</a:t>
            </a:r>
          </a:p>
          <a:p>
            <a:pPr marL="171450" lvl="2" indent="-171450" defTabSz="914400" eaLnBrk="0" hangingPunct="0">
              <a:spcAft>
                <a:spcPts val="200"/>
              </a:spcAft>
              <a:buSzPct val="70000"/>
              <a:buFont typeface="Arial" pitchFamily="34" charset="0"/>
              <a:buChar char="•"/>
              <a:defRPr/>
            </a:pPr>
            <a:r>
              <a:rPr lang="en-US" sz="1100" dirty="0">
                <a:latin typeface="+mn-lt"/>
                <a:cs typeface="Arial" pitchFamily="34" charset="0"/>
              </a:rPr>
              <a:t>BIOS Protection17</a:t>
            </a:r>
          </a:p>
          <a:p>
            <a:pPr marL="171450" lvl="2" indent="-171450" defTabSz="914400" eaLnBrk="0" hangingPunct="0">
              <a:spcAft>
                <a:spcPts val="200"/>
              </a:spcAft>
              <a:buSzPct val="70000"/>
              <a:buFont typeface="Arial" pitchFamily="34" charset="0"/>
              <a:buChar char="•"/>
              <a:defRPr/>
            </a:pPr>
            <a:r>
              <a:rPr lang="en-US" sz="1100" dirty="0">
                <a:latin typeface="+mn-lt"/>
                <a:cs typeface="Arial" pitchFamily="34" charset="0"/>
              </a:rPr>
              <a:t>Pre-boot Security</a:t>
            </a:r>
          </a:p>
          <a:p>
            <a:pPr marL="171450" lvl="2" indent="-171450" defTabSz="914400" eaLnBrk="0" hangingPunct="0">
              <a:spcAft>
                <a:spcPts val="200"/>
              </a:spcAft>
              <a:buSzPct val="70000"/>
              <a:buFont typeface="Arial" pitchFamily="34" charset="0"/>
              <a:buChar char="•"/>
              <a:defRPr/>
            </a:pPr>
            <a:r>
              <a:rPr lang="en-US" sz="1100" dirty="0">
                <a:latin typeface="+mn-lt"/>
                <a:cs typeface="Arial" pitchFamily="34" charset="0"/>
              </a:rPr>
              <a:t>Device Access Manager</a:t>
            </a:r>
          </a:p>
          <a:p>
            <a:pPr marL="117475" lvl="2" indent="-117475" defTabSz="914400" eaLnBrk="0" fontAlgn="auto" hangingPunct="0">
              <a:spcAft>
                <a:spcPts val="200"/>
              </a:spcAft>
              <a:buSzPct val="80000"/>
              <a:buFontTx/>
              <a:buChar char="•"/>
              <a:defRPr/>
            </a:pPr>
            <a:endParaRPr lang="en-US" sz="1100" dirty="0">
              <a:latin typeface="+mn-lt"/>
              <a:cs typeface="Arial" pitchFamily="34" charset="0"/>
            </a:endParaRPr>
          </a:p>
        </p:txBody>
      </p:sp>
      <p:grpSp>
        <p:nvGrpSpPr>
          <p:cNvPr id="45" name="Group 21"/>
          <p:cNvGrpSpPr>
            <a:grpSpLocks/>
          </p:cNvGrpSpPr>
          <p:nvPr/>
        </p:nvGrpSpPr>
        <p:grpSpPr bwMode="auto">
          <a:xfrm>
            <a:off x="7152453" y="140996"/>
            <a:ext cx="1851025" cy="1909762"/>
            <a:chOff x="6444415" y="204267"/>
            <a:chExt cx="1850895" cy="1909762"/>
          </a:xfrm>
        </p:grpSpPr>
        <p:sp>
          <p:nvSpPr>
            <p:cNvPr id="46" name="Oval 45"/>
            <p:cNvSpPr/>
            <p:nvPr/>
          </p:nvSpPr>
          <p:spPr>
            <a:xfrm>
              <a:off x="6452351" y="210617"/>
              <a:ext cx="1842959" cy="1844675"/>
            </a:xfrm>
            <a:prstGeom prst="ellipse">
              <a:avLst/>
            </a:prstGeom>
            <a:solidFill>
              <a:schemeClr val="bg2">
                <a:lumMod val="60000"/>
                <a:lumOff val="40000"/>
                <a:alpha val="54902"/>
              </a:schemeClr>
            </a:solidFill>
            <a:ln>
              <a:noFill/>
            </a:ln>
            <a:effectLst>
              <a:outerShdw blurRad="127000" sx="106000" sy="106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85000"/>
                </a:lnSpc>
                <a:spcBef>
                  <a:spcPts val="0"/>
                </a:spcBef>
                <a:spcAft>
                  <a:spcPts val="0"/>
                </a:spcAft>
                <a:defRPr/>
              </a:pPr>
              <a:endParaRPr lang="en-US" sz="2000" dirty="0">
                <a:solidFill>
                  <a:prstClr val="white"/>
                </a:solidFill>
                <a:cs typeface="Arial" pitchFamily="34" charset="0"/>
              </a:endParaRPr>
            </a:p>
          </p:txBody>
        </p:sp>
        <p:sp>
          <p:nvSpPr>
            <p:cNvPr id="47" name="TextBox 46"/>
            <p:cNvSpPr txBox="1"/>
            <p:nvPr/>
          </p:nvSpPr>
          <p:spPr>
            <a:xfrm rot="4812721">
              <a:off x="6976246" y="848348"/>
              <a:ext cx="1622058" cy="817613"/>
            </a:xfrm>
            <a:prstGeom prst="rect">
              <a:avLst/>
            </a:prstGeom>
            <a:noFill/>
          </p:spPr>
          <p:txBody>
            <a:bodyPr spcFirstLastPara="1" wrap="none">
              <a:prstTxWarp prst="textArchUp">
                <a:avLst>
                  <a:gd name="adj" fmla="val 11319667"/>
                </a:avLst>
              </a:prstTxWarp>
              <a:spAutoFit/>
            </a:bodyPr>
            <a:lstStyle/>
            <a:p>
              <a:pPr fontAlgn="auto">
                <a:spcBef>
                  <a:spcPts val="0"/>
                </a:spcBef>
                <a:spcAft>
                  <a:spcPts val="0"/>
                </a:spcAft>
                <a:defRPr/>
              </a:pPr>
              <a:r>
                <a:rPr lang="en-US" sz="900" dirty="0">
                  <a:solidFill>
                    <a:schemeClr val="tx2">
                      <a:lumMod val="75000"/>
                    </a:schemeClr>
                  </a:solidFill>
                </a:rPr>
                <a:t>CONNECTED</a:t>
              </a:r>
            </a:p>
          </p:txBody>
        </p:sp>
        <p:sp>
          <p:nvSpPr>
            <p:cNvPr id="48" name="TextBox 47"/>
            <p:cNvSpPr txBox="1"/>
            <p:nvPr/>
          </p:nvSpPr>
          <p:spPr>
            <a:xfrm rot="18489043">
              <a:off x="6612733" y="376409"/>
              <a:ext cx="1497164" cy="1602544"/>
            </a:xfrm>
            <a:prstGeom prst="rect">
              <a:avLst/>
            </a:prstGeom>
            <a:noFill/>
          </p:spPr>
          <p:txBody>
            <a:bodyPr spcFirstLastPara="1" wrap="none">
              <a:prstTxWarp prst="textArchDown">
                <a:avLst>
                  <a:gd name="adj" fmla="val 2272404"/>
                </a:avLst>
              </a:prstTxWarp>
              <a:spAutoFit/>
            </a:bodyPr>
            <a:lstStyle/>
            <a:p>
              <a:pPr algn="ctr" fontAlgn="auto">
                <a:spcBef>
                  <a:spcPts val="0"/>
                </a:spcBef>
                <a:spcAft>
                  <a:spcPts val="0"/>
                </a:spcAft>
                <a:defRPr/>
              </a:pPr>
              <a:r>
                <a:rPr lang="en-US" sz="900" dirty="0">
                  <a:solidFill>
                    <a:schemeClr val="tx2">
                      <a:lumMod val="75000"/>
                    </a:schemeClr>
                  </a:solidFill>
                </a:rPr>
                <a:t>RELIABLE</a:t>
              </a:r>
            </a:p>
          </p:txBody>
        </p:sp>
        <p:pic>
          <p:nvPicPr>
            <p:cNvPr id="49" name="Picture 19" descr="green-arc.png"/>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rot="5400000">
              <a:off x="5968959" y="679723"/>
              <a:ext cx="1909762" cy="958850"/>
            </a:xfrm>
            <a:prstGeom prst="rect">
              <a:avLst/>
            </a:prstGeom>
            <a:noFill/>
            <a:ln w="9525">
              <a:noFill/>
              <a:miter lim="800000"/>
              <a:headEnd/>
              <a:tailEnd/>
            </a:ln>
          </p:spPr>
        </p:pic>
        <p:sp>
          <p:nvSpPr>
            <p:cNvPr id="50" name="TextBox 49"/>
            <p:cNvSpPr txBox="1"/>
            <p:nvPr/>
          </p:nvSpPr>
          <p:spPr>
            <a:xfrm>
              <a:off x="6681056" y="368446"/>
              <a:ext cx="1465418" cy="839624"/>
            </a:xfrm>
            <a:prstGeom prst="rect">
              <a:avLst/>
            </a:prstGeom>
            <a:noFill/>
          </p:spPr>
          <p:txBody>
            <a:bodyPr spcFirstLastPara="1" wrap="none">
              <a:prstTxWarp prst="textArchUp">
                <a:avLst>
                  <a:gd name="adj" fmla="val 11176947"/>
                </a:avLst>
              </a:prstTxWarp>
              <a:spAutoFit/>
            </a:bodyPr>
            <a:lstStyle/>
            <a:p>
              <a:pPr fontAlgn="auto">
                <a:spcBef>
                  <a:spcPts val="0"/>
                </a:spcBef>
                <a:spcAft>
                  <a:spcPts val="0"/>
                </a:spcAft>
                <a:defRPr/>
              </a:pPr>
              <a:r>
                <a:rPr lang="en-US" sz="900" dirty="0">
                  <a:solidFill>
                    <a:schemeClr val="bg1"/>
                  </a:solidFill>
                </a:rPr>
                <a:t>SECURE</a:t>
              </a:r>
            </a:p>
          </p:txBody>
        </p:sp>
        <p:sp>
          <p:nvSpPr>
            <p:cNvPr id="51" name="TextBox 50"/>
            <p:cNvSpPr txBox="1"/>
            <p:nvPr/>
          </p:nvSpPr>
          <p:spPr>
            <a:xfrm rot="2740049">
              <a:off x="6592589" y="386301"/>
              <a:ext cx="1522384" cy="1569905"/>
            </a:xfrm>
            <a:prstGeom prst="rect">
              <a:avLst/>
            </a:prstGeom>
            <a:noFill/>
          </p:spPr>
          <p:txBody>
            <a:bodyPr spcFirstLastPara="1" wrap="none">
              <a:prstTxWarp prst="textArchDown">
                <a:avLst>
                  <a:gd name="adj" fmla="val 2335799"/>
                </a:avLst>
              </a:prstTxWarp>
              <a:spAutoFit/>
            </a:bodyPr>
            <a:lstStyle/>
            <a:p>
              <a:pPr algn="ctr" fontAlgn="auto">
                <a:spcBef>
                  <a:spcPts val="0"/>
                </a:spcBef>
                <a:spcAft>
                  <a:spcPts val="0"/>
                </a:spcAft>
                <a:defRPr/>
              </a:pPr>
              <a:r>
                <a:rPr lang="en-US" sz="900" dirty="0">
                  <a:solidFill>
                    <a:schemeClr val="bg2">
                      <a:lumMod val="50000"/>
                    </a:schemeClr>
                  </a:solidFill>
                </a:rPr>
                <a:t>EFFICIENT</a:t>
              </a:r>
            </a:p>
          </p:txBody>
        </p:sp>
        <p:cxnSp>
          <p:nvCxnSpPr>
            <p:cNvPr id="52" name="Straight Connector 51"/>
            <p:cNvCxnSpPr/>
            <p:nvPr/>
          </p:nvCxnSpPr>
          <p:spPr>
            <a:xfrm rot="5400000">
              <a:off x="6454668" y="1143273"/>
              <a:ext cx="1836738" cy="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sp>
          <p:nvSpPr>
            <p:cNvPr id="53" name="Isosceles Triangle 52"/>
            <p:cNvSpPr/>
            <p:nvPr/>
          </p:nvSpPr>
          <p:spPr>
            <a:xfrm rot="18814969">
              <a:off x="6698384" y="601147"/>
              <a:ext cx="366712" cy="138102"/>
            </a:xfrm>
            <a:prstGeom prst="triangl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85000"/>
                </a:lnSpc>
                <a:spcBef>
                  <a:spcPts val="0"/>
                </a:spcBef>
                <a:spcAft>
                  <a:spcPts val="0"/>
                </a:spcAft>
                <a:defRPr/>
              </a:pPr>
              <a:endParaRPr lang="en-US" sz="2000" dirty="0">
                <a:solidFill>
                  <a:prstClr val="white"/>
                </a:solidFill>
                <a:cs typeface="Arial" pitchFamily="34" charset="0"/>
              </a:endParaRPr>
            </a:p>
          </p:txBody>
        </p:sp>
        <p:cxnSp>
          <p:nvCxnSpPr>
            <p:cNvPr id="54" name="Straight Connector 53"/>
            <p:cNvCxnSpPr/>
            <p:nvPr/>
          </p:nvCxnSpPr>
          <p:spPr>
            <a:xfrm rot="10800000">
              <a:off x="6455526" y="1132954"/>
              <a:ext cx="1836609" cy="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sp>
          <p:nvSpPr>
            <p:cNvPr id="55" name="Freeform 54"/>
            <p:cNvSpPr/>
            <p:nvPr/>
          </p:nvSpPr>
          <p:spPr>
            <a:xfrm>
              <a:off x="6746019" y="504304"/>
              <a:ext cx="1255624" cy="1255713"/>
            </a:xfrm>
            <a:custGeom>
              <a:avLst/>
              <a:gdLst>
                <a:gd name="connsiteX0" fmla="*/ 0 w 1510828"/>
                <a:gd name="connsiteY0" fmla="*/ 755414 h 1510828"/>
                <a:gd name="connsiteX1" fmla="*/ 221256 w 1510828"/>
                <a:gd name="connsiteY1" fmla="*/ 221256 h 1510828"/>
                <a:gd name="connsiteX2" fmla="*/ 755415 w 1510828"/>
                <a:gd name="connsiteY2" fmla="*/ 1 h 1510828"/>
                <a:gd name="connsiteX3" fmla="*/ 1289573 w 1510828"/>
                <a:gd name="connsiteY3" fmla="*/ 221257 h 1510828"/>
                <a:gd name="connsiteX4" fmla="*/ 1510828 w 1510828"/>
                <a:gd name="connsiteY4" fmla="*/ 755416 h 1510828"/>
                <a:gd name="connsiteX5" fmla="*/ 1289572 w 1510828"/>
                <a:gd name="connsiteY5" fmla="*/ 1289575 h 1510828"/>
                <a:gd name="connsiteX6" fmla="*/ 755413 w 1510828"/>
                <a:gd name="connsiteY6" fmla="*/ 1510830 h 1510828"/>
                <a:gd name="connsiteX7" fmla="*/ 221255 w 1510828"/>
                <a:gd name="connsiteY7" fmla="*/ 1289574 h 1510828"/>
                <a:gd name="connsiteX8" fmla="*/ 0 w 1510828"/>
                <a:gd name="connsiteY8" fmla="*/ 755415 h 1510828"/>
                <a:gd name="connsiteX9" fmla="*/ 0 w 1510828"/>
                <a:gd name="connsiteY9" fmla="*/ 755414 h 1510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0828" h="1510828">
                  <a:moveTo>
                    <a:pt x="0" y="755414"/>
                  </a:moveTo>
                  <a:cubicBezTo>
                    <a:pt x="0" y="555066"/>
                    <a:pt x="79589" y="362923"/>
                    <a:pt x="221256" y="221256"/>
                  </a:cubicBezTo>
                  <a:cubicBezTo>
                    <a:pt x="362924" y="79589"/>
                    <a:pt x="555067" y="1"/>
                    <a:pt x="755415" y="1"/>
                  </a:cubicBezTo>
                  <a:cubicBezTo>
                    <a:pt x="955763" y="1"/>
                    <a:pt x="1147906" y="79590"/>
                    <a:pt x="1289573" y="221257"/>
                  </a:cubicBezTo>
                  <a:cubicBezTo>
                    <a:pt x="1431240" y="362925"/>
                    <a:pt x="1510828" y="555068"/>
                    <a:pt x="1510828" y="755416"/>
                  </a:cubicBezTo>
                  <a:cubicBezTo>
                    <a:pt x="1510828" y="955764"/>
                    <a:pt x="1431240" y="1147907"/>
                    <a:pt x="1289572" y="1289575"/>
                  </a:cubicBezTo>
                  <a:cubicBezTo>
                    <a:pt x="1147904" y="1431243"/>
                    <a:pt x="955762" y="1510831"/>
                    <a:pt x="755413" y="1510830"/>
                  </a:cubicBezTo>
                  <a:cubicBezTo>
                    <a:pt x="555065" y="1510830"/>
                    <a:pt x="362922" y="1431242"/>
                    <a:pt x="221255" y="1289574"/>
                  </a:cubicBezTo>
                  <a:cubicBezTo>
                    <a:pt x="79587" y="1147906"/>
                    <a:pt x="0" y="955764"/>
                    <a:pt x="0" y="755415"/>
                  </a:cubicBezTo>
                  <a:lnTo>
                    <a:pt x="0" y="755414"/>
                  </a:lnTo>
                  <a:close/>
                </a:path>
              </a:pathLst>
            </a:custGeom>
            <a:blipFill>
              <a:blip r:embed="rId4" cstate="email">
                <a:extLst>
                  <a:ext uri="{28A0092B-C50C-407E-A947-70E740481C1C}">
                    <a14:useLocalDpi xmlns:a14="http://schemas.microsoft.com/office/drawing/2010/main"/>
                  </a:ext>
                </a:extLst>
              </a:blip>
              <a:stretch>
                <a:fillRect/>
              </a:stretch>
            </a:blipFill>
            <a:ln w="25400" cap="flat" cmpd="sng" algn="ctr">
              <a:solidFill>
                <a:srgbClr val="FFFFFF">
                  <a:hueOff val="0"/>
                  <a:satOff val="0"/>
                  <a:lumOff val="0"/>
                  <a:alphaOff val="0"/>
                </a:srgbClr>
              </a:solidFill>
              <a:prstDash val="solid"/>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wrap="none" lIns="236496" tIns="236495" rIns="236496" bIns="236495" spcCol="1270" anchor="ctr"/>
            <a:lstStyle/>
            <a:p>
              <a:pPr algn="ctr" defTabSz="533400" fontAlgn="auto">
                <a:lnSpc>
                  <a:spcPct val="90000"/>
                </a:lnSpc>
                <a:spcBef>
                  <a:spcPts val="0"/>
                </a:spcBef>
                <a:spcAft>
                  <a:spcPct val="35000"/>
                </a:spcAft>
                <a:defRPr/>
              </a:pPr>
              <a:r>
                <a:rPr lang="en-US" sz="1200" dirty="0" smtClean="0">
                  <a:solidFill>
                    <a:srgbClr val="FFFFFF"/>
                  </a:solidFill>
                  <a:cs typeface="Arial" pitchFamily="34" charset="0"/>
                </a:rPr>
                <a:t>HP Professional </a:t>
              </a:r>
              <a:br>
                <a:rPr lang="en-US" sz="1200" dirty="0" smtClean="0">
                  <a:solidFill>
                    <a:srgbClr val="FFFFFF"/>
                  </a:solidFill>
                  <a:cs typeface="Arial" pitchFamily="34" charset="0"/>
                </a:rPr>
              </a:br>
              <a:r>
                <a:rPr lang="en-US" sz="1200" dirty="0" smtClean="0">
                  <a:solidFill>
                    <a:srgbClr val="FFFFFF"/>
                  </a:solidFill>
                  <a:cs typeface="Arial" pitchFamily="34" charset="0"/>
                </a:rPr>
                <a:t>Innovations</a:t>
              </a:r>
              <a:endParaRPr lang="en-US" sz="1200" dirty="0">
                <a:solidFill>
                  <a:srgbClr val="FFFFFF"/>
                </a:solidFill>
                <a:cs typeface="Arial" pitchFamily="34" charset="0"/>
              </a:endParaRPr>
            </a:p>
          </p:txBody>
        </p:sp>
      </p:grpSp>
      <p:sp>
        <p:nvSpPr>
          <p:cNvPr id="56" name="Text Placeholder 1"/>
          <p:cNvSpPr txBox="1">
            <a:spLocks/>
          </p:cNvSpPr>
          <p:nvPr/>
        </p:nvSpPr>
        <p:spPr>
          <a:xfrm>
            <a:off x="5818459" y="3253839"/>
            <a:ext cx="3141304" cy="376911"/>
          </a:xfrm>
          <a:prstGeom prst="parallelogram">
            <a:avLst/>
          </a:prstGeom>
          <a:solidFill>
            <a:srgbClr val="0070C0"/>
          </a:solidFill>
          <a:ln>
            <a:noFill/>
          </a:ln>
        </p:spPr>
        <p:txBody>
          <a:bodyPr bIns="0" anchor="ctr"/>
          <a:lstStyle>
            <a:defPPr>
              <a:defRPr lang="en-US"/>
            </a:defPPr>
            <a:lvl1pPr fontAlgn="auto">
              <a:lnSpc>
                <a:spcPct val="85000"/>
              </a:lnSpc>
              <a:spcBef>
                <a:spcPts val="0"/>
              </a:spcBef>
              <a:spcAft>
                <a:spcPts val="0"/>
              </a:spcAft>
              <a:buSzPct val="100000"/>
              <a:defRPr sz="1600">
                <a:solidFill>
                  <a:schemeClr val="lt1"/>
                </a:solidFill>
              </a:defRPr>
            </a:lvl1pPr>
          </a:lstStyle>
          <a:p>
            <a:pPr algn="ctr"/>
            <a:r>
              <a:rPr lang="en-US" dirty="0"/>
              <a:t>What does </a:t>
            </a:r>
            <a:r>
              <a:rPr lang="en-US" dirty="0" smtClean="0"/>
              <a:t>Intel offer</a:t>
            </a:r>
            <a:r>
              <a:rPr lang="en-US" dirty="0"/>
              <a:t>?</a:t>
            </a:r>
          </a:p>
        </p:txBody>
      </p:sp>
      <p:sp>
        <p:nvSpPr>
          <p:cNvPr id="58" name="Text Placeholder 18"/>
          <p:cNvSpPr txBox="1">
            <a:spLocks/>
          </p:cNvSpPr>
          <p:nvPr/>
        </p:nvSpPr>
        <p:spPr>
          <a:xfrm>
            <a:off x="5834828" y="3677782"/>
            <a:ext cx="3019804" cy="2546952"/>
          </a:xfrm>
          <a:prstGeom prst="rect">
            <a:avLst/>
          </a:prstGeom>
        </p:spPr>
        <p:txBody>
          <a:bodyPr/>
          <a:lstStyle>
            <a:lvl1pPr marL="0" indent="0" algn="l" defTabSz="457200" rtl="0" eaLnBrk="1" latinLnBrk="0" hangingPunct="1">
              <a:lnSpc>
                <a:spcPct val="120000"/>
              </a:lnSpc>
              <a:spcBef>
                <a:spcPts val="0"/>
              </a:spcBef>
              <a:spcAft>
                <a:spcPts val="140"/>
              </a:spcAft>
              <a:buSzPct val="100000"/>
              <a:buFont typeface="Arial"/>
              <a:buNone/>
              <a:defRPr sz="1400" kern="1200">
                <a:solidFill>
                  <a:schemeClr val="tx1"/>
                </a:solidFill>
                <a:latin typeface="HPFutura Light" pitchFamily="50" charset="0"/>
                <a:ea typeface="+mn-ea"/>
                <a:cs typeface="+mn-cs"/>
              </a:defRPr>
            </a:lvl1pPr>
            <a:lvl2pPr marL="165100" indent="-165100" algn="l" defTabSz="430213" rtl="0" eaLnBrk="1" latinLnBrk="0" hangingPunct="1">
              <a:lnSpc>
                <a:spcPct val="120000"/>
              </a:lnSpc>
              <a:spcBef>
                <a:spcPts val="0"/>
              </a:spcBef>
              <a:spcAft>
                <a:spcPts val="140"/>
              </a:spcAft>
              <a:buSzPct val="100000"/>
              <a:buFont typeface="Lucida Grande"/>
              <a:buChar char="•"/>
              <a:defRPr sz="1400" kern="1200">
                <a:solidFill>
                  <a:schemeClr val="tx1"/>
                </a:solidFill>
                <a:latin typeface="HPFutura Light" pitchFamily="50" charset="0"/>
                <a:ea typeface="+mn-ea"/>
                <a:cs typeface="+mn-cs"/>
              </a:defRPr>
            </a:lvl2pPr>
            <a:lvl3pPr marL="300038" indent="-125413" algn="l" defTabSz="457200" rtl="0" eaLnBrk="1" latinLnBrk="0" hangingPunct="1">
              <a:lnSpc>
                <a:spcPct val="120000"/>
              </a:lnSpc>
              <a:spcBef>
                <a:spcPts val="0"/>
              </a:spcBef>
              <a:spcAft>
                <a:spcPts val="140"/>
              </a:spcAft>
              <a:buFont typeface="Lucida Grande"/>
              <a:buChar char="–"/>
              <a:defRPr sz="1400" kern="1200">
                <a:solidFill>
                  <a:schemeClr val="tx1"/>
                </a:solidFill>
                <a:latin typeface="HPFutura Light" pitchFamily="50" charset="0"/>
                <a:ea typeface="+mn-ea"/>
                <a:cs typeface="+mn-cs"/>
              </a:defRPr>
            </a:lvl3pPr>
            <a:lvl4pPr marL="409575" indent="-123825" algn="l" defTabSz="457200" rtl="0" eaLnBrk="1" latinLnBrk="0" hangingPunct="1">
              <a:lnSpc>
                <a:spcPct val="120000"/>
              </a:lnSpc>
              <a:spcBef>
                <a:spcPts val="0"/>
              </a:spcBef>
              <a:spcAft>
                <a:spcPts val="140"/>
              </a:spcAft>
              <a:buSzPct val="80000"/>
              <a:buFont typeface="Courier New"/>
              <a:buChar char="o"/>
              <a:defRPr lang="en-US" sz="1400" kern="1200">
                <a:solidFill>
                  <a:schemeClr val="tx1"/>
                </a:solidFill>
                <a:latin typeface="HPFutura Light" pitchFamily="50" charset="0"/>
                <a:ea typeface="+mn-ea"/>
                <a:cs typeface="+mn-cs"/>
              </a:defRPr>
            </a:lvl4pPr>
            <a:lvl5pPr marL="409575" indent="0" algn="l" defTabSz="457200" rtl="0" eaLnBrk="1" latinLnBrk="0" hangingPunct="1">
              <a:lnSpc>
                <a:spcPct val="120000"/>
              </a:lnSpc>
              <a:spcBef>
                <a:spcPts val="0"/>
              </a:spcBef>
              <a:spcAft>
                <a:spcPts val="140"/>
              </a:spcAft>
              <a:buFont typeface="Arial"/>
              <a:buNone/>
              <a:tabLst/>
              <a:defRPr sz="1400" kern="1200">
                <a:solidFill>
                  <a:schemeClr val="tx1"/>
                </a:solidFill>
                <a:latin typeface="HPFutura Light" pitchFamily="50" charset="0"/>
                <a:ea typeface="+mn-ea"/>
                <a:cs typeface="+mn-cs"/>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defTabSz="914400" eaLnBrk="0" fontAlgn="auto" hangingPunct="0">
              <a:spcAft>
                <a:spcPts val="200"/>
              </a:spcAft>
              <a:buSzPct val="80000"/>
              <a:buFont typeface="Arial" pitchFamily="34" charset="0"/>
              <a:buChar char="•"/>
              <a:defRPr/>
            </a:pPr>
            <a:r>
              <a:rPr lang="en-US" sz="1100" dirty="0">
                <a:latin typeface="+mn-lt"/>
                <a:cs typeface="Arial" pitchFamily="34" charset="0"/>
              </a:rPr>
              <a:t>Intel® Anti-Theft Technology </a:t>
            </a:r>
            <a:r>
              <a:rPr lang="en-US" sz="1100" dirty="0" smtClean="0">
                <a:latin typeface="+mn-lt"/>
                <a:cs typeface="Arial" pitchFamily="34" charset="0"/>
              </a:rPr>
              <a:t>4.0</a:t>
            </a:r>
          </a:p>
          <a:p>
            <a:pPr marL="171450" indent="-171450" defTabSz="914400" eaLnBrk="0" hangingPunct="0">
              <a:spcAft>
                <a:spcPts val="200"/>
              </a:spcAft>
              <a:buSzPct val="80000"/>
              <a:buFont typeface="Arial" pitchFamily="34" charset="0"/>
              <a:buChar char="•"/>
              <a:defRPr/>
            </a:pPr>
            <a:r>
              <a:rPr lang="en-US" sz="1100" dirty="0">
                <a:latin typeface="+mn-lt"/>
              </a:rPr>
              <a:t>Intel® Advanced Encryption Standard New Instructions (Intel® AES-NI</a:t>
            </a:r>
            <a:r>
              <a:rPr lang="en-US" sz="1100" dirty="0" smtClean="0">
                <a:latin typeface="+mn-lt"/>
              </a:rPr>
              <a:t>)</a:t>
            </a:r>
            <a:endParaRPr lang="en-US" sz="1100" dirty="0">
              <a:latin typeface="+mn-lt"/>
            </a:endParaRPr>
          </a:p>
          <a:p>
            <a:pPr marL="171450" indent="-171450" defTabSz="914400" eaLnBrk="0" hangingPunct="0">
              <a:spcAft>
                <a:spcPts val="200"/>
              </a:spcAft>
              <a:buSzPct val="80000"/>
              <a:buFont typeface="Arial" pitchFamily="34" charset="0"/>
              <a:buChar char="•"/>
              <a:defRPr/>
            </a:pPr>
            <a:r>
              <a:rPr lang="en-US" sz="1100" dirty="0" smtClean="0">
                <a:latin typeface="+mn-lt"/>
              </a:rPr>
              <a:t>Intel</a:t>
            </a:r>
            <a:r>
              <a:rPr lang="en-US" sz="1100" dirty="0">
                <a:latin typeface="+mn-lt"/>
              </a:rPr>
              <a:t>® OS Guard (available with Windows* 8 and Linux*)	</a:t>
            </a:r>
          </a:p>
          <a:p>
            <a:pPr marL="171450" indent="-171450" defTabSz="914400" eaLnBrk="0" hangingPunct="0">
              <a:spcAft>
                <a:spcPts val="200"/>
              </a:spcAft>
              <a:buSzPct val="80000"/>
              <a:buFont typeface="Arial" pitchFamily="34" charset="0"/>
              <a:buChar char="•"/>
              <a:defRPr/>
            </a:pPr>
            <a:r>
              <a:rPr lang="en-US" sz="1100" dirty="0">
                <a:latin typeface="+mn-lt"/>
              </a:rPr>
              <a:t>Intel® Identity Protection </a:t>
            </a:r>
            <a:r>
              <a:rPr lang="en-US" sz="1100" dirty="0" smtClean="0">
                <a:latin typeface="+mn-lt"/>
              </a:rPr>
              <a:t>Technology</a:t>
            </a:r>
          </a:p>
          <a:p>
            <a:pPr marL="471488" lvl="2" indent="-171450" defTabSz="914400" eaLnBrk="0" hangingPunct="0">
              <a:spcAft>
                <a:spcPts val="200"/>
              </a:spcAft>
              <a:buSzPct val="80000"/>
              <a:buFont typeface="Wingdings" pitchFamily="2" charset="2"/>
              <a:buChar char="ü"/>
              <a:defRPr/>
            </a:pPr>
            <a:r>
              <a:rPr lang="en-US" sz="1000" dirty="0" smtClean="0">
                <a:latin typeface="+mn-lt"/>
              </a:rPr>
              <a:t>One-time password</a:t>
            </a:r>
          </a:p>
          <a:p>
            <a:pPr marL="471488" lvl="2" indent="-171450" defTabSz="914400" eaLnBrk="0" hangingPunct="0">
              <a:spcAft>
                <a:spcPts val="200"/>
              </a:spcAft>
              <a:buSzPct val="80000"/>
              <a:buFont typeface="Wingdings" pitchFamily="2" charset="2"/>
              <a:buChar char="ü"/>
              <a:defRPr/>
            </a:pPr>
            <a:r>
              <a:rPr lang="en-US" sz="1000" dirty="0" smtClean="0">
                <a:latin typeface="+mn-lt"/>
              </a:rPr>
              <a:t>Protected </a:t>
            </a:r>
            <a:r>
              <a:rPr lang="en-US" sz="1000" dirty="0">
                <a:latin typeface="+mn-lt"/>
              </a:rPr>
              <a:t>transaction display (PTD) </a:t>
            </a:r>
            <a:endParaRPr lang="en-US" sz="1000" dirty="0" smtClean="0">
              <a:latin typeface="+mn-lt"/>
            </a:endParaRPr>
          </a:p>
          <a:p>
            <a:pPr marL="471488" lvl="2" indent="-171450" defTabSz="914400" eaLnBrk="0" hangingPunct="0">
              <a:spcAft>
                <a:spcPts val="200"/>
              </a:spcAft>
              <a:buSzPct val="80000"/>
              <a:buFont typeface="Wingdings" pitchFamily="2" charset="2"/>
              <a:buChar char="ü"/>
              <a:defRPr/>
            </a:pPr>
            <a:r>
              <a:rPr lang="en-US" sz="1000" dirty="0" smtClean="0">
                <a:latin typeface="+mn-lt"/>
              </a:rPr>
              <a:t>Public </a:t>
            </a:r>
            <a:r>
              <a:rPr lang="en-US" sz="1000" dirty="0">
                <a:latin typeface="+mn-lt"/>
              </a:rPr>
              <a:t>key infrastructure (PKI</a:t>
            </a:r>
            <a:r>
              <a:rPr lang="en-US" sz="1000" dirty="0" smtClean="0">
                <a:latin typeface="+mn-lt"/>
              </a:rPr>
              <a:t>)</a:t>
            </a:r>
          </a:p>
          <a:p>
            <a:pPr marL="171450" indent="-171450" defTabSz="914400" eaLnBrk="0" hangingPunct="0">
              <a:spcAft>
                <a:spcPts val="200"/>
              </a:spcAft>
              <a:buSzPct val="80000"/>
              <a:buFont typeface="Arial" pitchFamily="34" charset="0"/>
              <a:buChar char="•"/>
              <a:defRPr/>
            </a:pPr>
            <a:r>
              <a:rPr lang="en-US" sz="1100" dirty="0">
                <a:latin typeface="+mn-lt"/>
              </a:rPr>
              <a:t>Intel® Trusted Execution Technology (Intel® TXT</a:t>
            </a:r>
            <a:r>
              <a:rPr lang="en-US" sz="1100" dirty="0" smtClean="0">
                <a:latin typeface="+mn-lt"/>
              </a:rPr>
              <a:t>)	</a:t>
            </a:r>
          </a:p>
          <a:p>
            <a:pPr defTabSz="914400" eaLnBrk="0" hangingPunct="0">
              <a:spcAft>
                <a:spcPts val="200"/>
              </a:spcAft>
              <a:buSzPct val="80000"/>
              <a:defRPr/>
            </a:pPr>
            <a:r>
              <a:rPr lang="en-US" sz="1100" dirty="0" smtClean="0">
                <a:latin typeface="+mn-lt"/>
              </a:rPr>
              <a:t>	</a:t>
            </a:r>
          </a:p>
          <a:p>
            <a:pPr marL="171450" indent="-171450" defTabSz="914400" eaLnBrk="0" fontAlgn="auto" hangingPunct="0">
              <a:spcAft>
                <a:spcPts val="200"/>
              </a:spcAft>
              <a:buSzPct val="80000"/>
              <a:buFont typeface="Arial" pitchFamily="34" charset="0"/>
              <a:buChar char="•"/>
              <a:defRPr/>
            </a:pPr>
            <a:endParaRPr lang="en-US" sz="1100" dirty="0" smtClean="0">
              <a:latin typeface="+mn-lt"/>
              <a:cs typeface="Arial" pitchFamily="34" charset="0"/>
            </a:endParaRPr>
          </a:p>
          <a:p>
            <a:pPr marL="117475" indent="-117475" defTabSz="914400" eaLnBrk="0" fontAlgn="auto" hangingPunct="0">
              <a:spcAft>
                <a:spcPts val="200"/>
              </a:spcAft>
              <a:buSzPct val="80000"/>
              <a:buFontTx/>
              <a:buChar char="•"/>
              <a:defRPr/>
            </a:pPr>
            <a:endParaRPr lang="en-US" sz="1100" dirty="0">
              <a:latin typeface="+mn-lt"/>
              <a:cs typeface="Arial" pitchFamily="34" charset="0"/>
            </a:endParaRPr>
          </a:p>
        </p:txBody>
      </p:sp>
    </p:spTree>
    <p:extLst>
      <p:ext uri="{BB962C8B-B14F-4D97-AF65-F5344CB8AC3E}">
        <p14:creationId xmlns:p14="http://schemas.microsoft.com/office/powerpoint/2010/main" val="2086386142"/>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09083989"/>
              </p:ext>
            </p:extLst>
          </p:nvPr>
        </p:nvGraphicFramePr>
        <p:xfrm>
          <a:off x="653143" y="807819"/>
          <a:ext cx="7837715" cy="5555573"/>
        </p:xfrm>
        <a:graphic>
          <a:graphicData uri="http://schemas.openxmlformats.org/drawingml/2006/table">
            <a:tbl>
              <a:tblPr firstRow="1" bandRow="1">
                <a:tableStyleId>{72833802-FEF1-4C79-8D5D-14CF1EAF98D9}</a:tableStyleId>
              </a:tblPr>
              <a:tblGrid>
                <a:gridCol w="1022676"/>
                <a:gridCol w="3372061"/>
                <a:gridCol w="451451"/>
                <a:gridCol w="552797"/>
                <a:gridCol w="497517"/>
                <a:gridCol w="608077"/>
                <a:gridCol w="469877"/>
                <a:gridCol w="452086"/>
                <a:gridCol w="411173"/>
              </a:tblGrid>
              <a:tr h="253275">
                <a:tc rowSpan="3">
                  <a:txBody>
                    <a:bodyPr/>
                    <a:lstStyle/>
                    <a:p>
                      <a:r>
                        <a:rPr lang="en-US" sz="1100" dirty="0" smtClean="0"/>
                        <a:t>Feature</a:t>
                      </a:r>
                      <a:endParaRPr lang="en-US" sz="1100" b="1" dirty="0">
                        <a:solidFill>
                          <a:schemeClr val="bg1"/>
                        </a:solidFill>
                      </a:endParaRPr>
                    </a:p>
                  </a:txBody>
                  <a:tcPr marL="39189" marR="39189" marT="41148" marB="41148" anchor="ctr">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tcPr>
                </a:tc>
                <a:tc rowSpan="3">
                  <a:txBody>
                    <a:bodyPr/>
                    <a:lstStyle/>
                    <a:p>
                      <a:pPr algn="ctr"/>
                      <a:r>
                        <a:rPr lang="en-US" sz="1100" dirty="0" smtClean="0"/>
                        <a:t>Description</a:t>
                      </a:r>
                      <a:endParaRPr lang="en-US" sz="1100" b="1" dirty="0">
                        <a:solidFill>
                          <a:schemeClr val="bg1"/>
                        </a:solidFill>
                      </a:endParaRPr>
                    </a:p>
                  </a:txBody>
                  <a:tcPr marL="39189" marR="39189" marT="41148" marB="41148" anchor="ctr">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tcPr>
                </a:tc>
                <a:tc gridSpan="7">
                  <a:txBody>
                    <a:bodyPr/>
                    <a:lstStyle/>
                    <a:p>
                      <a:pPr algn="ctr"/>
                      <a:r>
                        <a:rPr lang="en-US" sz="1100" dirty="0" smtClean="0"/>
                        <a:t>Applicability</a:t>
                      </a:r>
                      <a:endParaRPr lang="en-US" sz="1100" b="1" dirty="0">
                        <a:solidFill>
                          <a:schemeClr val="bg1"/>
                        </a:solidFill>
                      </a:endParaRPr>
                    </a:p>
                  </a:txBody>
                  <a:tcPr marL="39189" marR="39189" marT="41148" marB="41148" anchor="ctr">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tcPr>
                </a:tc>
                <a:tc hMerge="1">
                  <a:txBody>
                    <a:bodyPr/>
                    <a:lstStyle/>
                    <a:p>
                      <a:endParaRPr lang="en-US" sz="1200" dirty="0">
                        <a:solidFill>
                          <a:schemeClr val="tx1">
                            <a:lumMod val="95000"/>
                            <a:lumOff val="5000"/>
                          </a:schemeClr>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hMerge="1">
                  <a:txBody>
                    <a:bodyPr/>
                    <a:lstStyle/>
                    <a:p>
                      <a:endParaRPr lang="en-US"/>
                    </a:p>
                  </a:txBody>
                  <a:tcPr/>
                </a:tc>
                <a:tc hMerge="1">
                  <a:txBody>
                    <a:bodyPr/>
                    <a:lstStyle/>
                    <a:p>
                      <a:endParaRPr lang="en-US" sz="1200" dirty="0">
                        <a:solidFill>
                          <a:schemeClr val="tx1">
                            <a:lumMod val="95000"/>
                            <a:lumOff val="5000"/>
                          </a:schemeClr>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hMerge="1">
                  <a:txBody>
                    <a:bodyPr/>
                    <a:lstStyle/>
                    <a:p>
                      <a:endParaRPr lang="en-US" sz="1200" dirty="0">
                        <a:solidFill>
                          <a:schemeClr val="bg1">
                            <a:lumMod val="95000"/>
                          </a:schemeClr>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hMerge="1">
                  <a:txBody>
                    <a:bodyPr/>
                    <a:lstStyle/>
                    <a:p>
                      <a:endParaRPr lang="en-US" sz="1200" dirty="0">
                        <a:solidFill>
                          <a:schemeClr val="bg1">
                            <a:lumMod val="95000"/>
                          </a:schemeClr>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hMerge="1">
                  <a:txBody>
                    <a:bodyPr/>
                    <a:lstStyle/>
                    <a:p>
                      <a:endParaRPr lang="en-US" sz="1200" dirty="0">
                        <a:solidFill>
                          <a:schemeClr val="bg1">
                            <a:lumMod val="95000"/>
                          </a:schemeClr>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r>
              <a:tr h="422153">
                <a:tc vMerge="1">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endParaRPr kumimoji="0" lang="en-US" sz="700" b="1" i="0" u="none" strike="noStrike" cap="none" normalizeH="0" baseline="0" dirty="0" smtClean="0">
                        <a:ln>
                          <a:noFill/>
                        </a:ln>
                        <a:solidFill>
                          <a:schemeClr val="tx1"/>
                        </a:solidFill>
                        <a:effectLst/>
                        <a:latin typeface="Arial Narrow" pitchFamily="34" charset="0"/>
                        <a:cs typeface="Times New Roman" pitchFamily="18" charset="0"/>
                      </a:endParaRPr>
                    </a:p>
                  </a:txBody>
                  <a:tcPr marL="9144" marR="9144" marT="9144" marB="9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sz="700" dirty="0">
                        <a:solidFill>
                          <a:schemeClr val="tx1">
                            <a:lumMod val="95000"/>
                            <a:lumOff val="5000"/>
                          </a:schemeClr>
                        </a:solidFill>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100" dirty="0" smtClean="0"/>
                        <a:t>DASH</a:t>
                      </a:r>
                      <a:endParaRPr lang="en-US" sz="1100" dirty="0">
                        <a:solidFill>
                          <a:schemeClr val="tx1">
                            <a:lumMod val="95000"/>
                            <a:lumOff val="5000"/>
                          </a:schemeClr>
                        </a:solidFill>
                      </a:endParaRPr>
                    </a:p>
                  </a:txBody>
                  <a:tcPr marL="39189" marR="39189" marT="41148" marB="41148" anchor="ctr"/>
                </a:tc>
                <a:tc hMerge="1">
                  <a:txBody>
                    <a:bodyPr/>
                    <a:lstStyle/>
                    <a:p>
                      <a:endParaRPr lang="en-US" sz="700" dirty="0">
                        <a:solidFill>
                          <a:schemeClr val="tx1">
                            <a:lumMod val="95000"/>
                            <a:lumOff val="5000"/>
                          </a:schemeClr>
                        </a:solidFill>
                      </a:endParaRPr>
                    </a:p>
                  </a:txBody>
                  <a:tcPr marL="64008" marR="64008" marT="30480" marB="30480" anchor="ctr"/>
                </a:tc>
                <a:tc>
                  <a:txBody>
                    <a:bodyPr/>
                    <a:lstStyle/>
                    <a:p>
                      <a:r>
                        <a:rPr lang="en-US" sz="1100" dirty="0" smtClean="0"/>
                        <a:t>STDM</a:t>
                      </a:r>
                      <a:r>
                        <a:rPr lang="en-US" sz="1100" u="none" dirty="0" smtClean="0">
                          <a:solidFill>
                            <a:schemeClr val="tx1"/>
                          </a:solidFill>
                        </a:rPr>
                        <a:t>MGBL</a:t>
                      </a:r>
                      <a:endParaRPr lang="en-US" sz="1100" b="0" dirty="0">
                        <a:solidFill>
                          <a:schemeClr val="tx1"/>
                        </a:solidFill>
                      </a:endParaRPr>
                    </a:p>
                  </a:txBody>
                  <a:tcPr marL="39189" marR="39189" marT="41148" marB="4114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err="1" smtClean="0"/>
                        <a:t>vPro</a:t>
                      </a:r>
                      <a:r>
                        <a:rPr lang="en-US" sz="1100" kern="1200" dirty="0" smtClean="0"/>
                        <a:t>™</a:t>
                      </a:r>
                      <a:endParaRPr lang="en-US" sz="1100" b="0" dirty="0" smtClean="0">
                        <a:solidFill>
                          <a:schemeClr val="tx1"/>
                        </a:solidFill>
                      </a:endParaRPr>
                    </a:p>
                  </a:txBody>
                  <a:tcPr marL="39189" marR="39189" marT="41148" marB="41148" anchor="ct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Intel AMT Technology</a:t>
                      </a:r>
                      <a:endParaRPr lang="en-US" sz="1100" b="0" dirty="0" smtClean="0">
                        <a:solidFill>
                          <a:schemeClr val="tx1"/>
                        </a:solidFill>
                      </a:endParaRPr>
                    </a:p>
                  </a:txBody>
                  <a:tcPr marL="39189" marR="39189" marT="41148" marB="41148" anchor="ct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0" dirty="0" smtClean="0">
                        <a:solidFill>
                          <a:schemeClr val="tx1"/>
                        </a:solidFill>
                      </a:endParaRPr>
                    </a:p>
                  </a:txBody>
                  <a:tcPr marL="64008" marR="64008" marT="30480" marB="30480" anchor="ctr">
                    <a:solidFill>
                      <a:schemeClr val="bg1"/>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0" dirty="0" smtClean="0">
                        <a:solidFill>
                          <a:schemeClr val="tx1"/>
                        </a:solidFill>
                      </a:endParaRPr>
                    </a:p>
                  </a:txBody>
                  <a:tcPr marL="64008" marR="64008" marT="30480" marB="30480" anchor="ctr">
                    <a:solidFill>
                      <a:schemeClr val="bg1"/>
                    </a:solidFill>
                  </a:tcPr>
                </a:tc>
              </a:tr>
              <a:tr h="283634">
                <a:tc vMerge="1">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endParaRPr kumimoji="0" lang="en-US" sz="700" b="1" i="0" u="none" strike="noStrike" cap="none" normalizeH="0" baseline="0" dirty="0" smtClean="0">
                        <a:ln>
                          <a:noFill/>
                        </a:ln>
                        <a:solidFill>
                          <a:schemeClr val="tx1"/>
                        </a:solidFill>
                        <a:effectLst/>
                        <a:latin typeface="Arial Narrow" pitchFamily="34" charset="0"/>
                        <a:cs typeface="Times New Roman" pitchFamily="18" charset="0"/>
                      </a:endParaRPr>
                    </a:p>
                  </a:txBody>
                  <a:tcPr marL="9144" marR="9144" marT="9144" marB="9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sz="700" dirty="0">
                        <a:solidFill>
                          <a:schemeClr val="tx1">
                            <a:lumMod val="95000"/>
                            <a:lumOff val="5000"/>
                          </a:schemeClr>
                        </a:solidFill>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smtClean="0"/>
                        <a:t>1.0</a:t>
                      </a:r>
                      <a:endParaRPr lang="en-US" sz="1100" dirty="0">
                        <a:solidFill>
                          <a:schemeClr val="tx1">
                            <a:lumMod val="95000"/>
                            <a:lumOff val="5000"/>
                          </a:schemeClr>
                        </a:solidFill>
                      </a:endParaRPr>
                    </a:p>
                  </a:txBody>
                  <a:tcPr marL="39189" marR="39189" marT="41148" marB="41148" anchor="ctr"/>
                </a:tc>
                <a:tc>
                  <a:txBody>
                    <a:bodyPr/>
                    <a:lstStyle/>
                    <a:p>
                      <a:pPr algn="ctr"/>
                      <a:r>
                        <a:rPr lang="en-US" sz="1100" dirty="0" smtClean="0"/>
                        <a:t>1.1</a:t>
                      </a:r>
                      <a:endParaRPr lang="en-US" sz="1100" dirty="0">
                        <a:solidFill>
                          <a:schemeClr val="tx1">
                            <a:lumMod val="95000"/>
                            <a:lumOff val="5000"/>
                          </a:schemeClr>
                        </a:solidFill>
                      </a:endParaRPr>
                    </a:p>
                  </a:txBody>
                  <a:tcPr marL="39189" marR="39189" marT="41148" marB="41148" anchor="ctr"/>
                </a:tc>
                <a:tc>
                  <a:txBody>
                    <a:bodyPr/>
                    <a:lstStyle/>
                    <a:p>
                      <a:pPr algn="ctr"/>
                      <a:endParaRPr lang="en-US" sz="1100" b="0" dirty="0">
                        <a:solidFill>
                          <a:schemeClr val="tx1"/>
                        </a:solidFill>
                      </a:endParaRPr>
                    </a:p>
                  </a:txBody>
                  <a:tcPr marL="39189" marR="39189" marT="41148" marB="4114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b="0" dirty="0" smtClean="0">
                        <a:solidFill>
                          <a:schemeClr val="tx1"/>
                        </a:solidFill>
                      </a:endParaRPr>
                    </a:p>
                  </a:txBody>
                  <a:tcPr marL="39189" marR="39189" marT="41148" marB="4114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6.0</a:t>
                      </a:r>
                      <a:endParaRPr lang="en-US" sz="1100" b="0" dirty="0" smtClean="0">
                        <a:solidFill>
                          <a:schemeClr val="tx1"/>
                        </a:solidFill>
                      </a:endParaRPr>
                    </a:p>
                  </a:txBody>
                  <a:tcPr marL="39189" marR="39189" marT="41148" marB="4114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7.0</a:t>
                      </a:r>
                      <a:endParaRPr lang="en-US" sz="1100" b="0" dirty="0" smtClean="0">
                        <a:solidFill>
                          <a:schemeClr val="tx1"/>
                        </a:solidFill>
                      </a:endParaRPr>
                    </a:p>
                  </a:txBody>
                  <a:tcPr marL="39189" marR="39189" marT="41148" marB="4114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8.0</a:t>
                      </a:r>
                      <a:endParaRPr lang="en-US" sz="1100" b="0" dirty="0" smtClean="0">
                        <a:solidFill>
                          <a:schemeClr val="tx1"/>
                        </a:solidFill>
                      </a:endParaRPr>
                    </a:p>
                  </a:txBody>
                  <a:tcPr marL="39189" marR="39189" marT="41148" marB="41148" anchor="ctr"/>
                </a:tc>
              </a:tr>
              <a:tr h="644437">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1100" u="none" strike="noStrike" cap="none" normalizeH="0" baseline="0" dirty="0" smtClean="0">
                          <a:ln>
                            <a:noFill/>
                          </a:ln>
                          <a:effectLst/>
                        </a:rPr>
                        <a:t>Serial Over LAN </a:t>
                      </a:r>
                      <a:endParaRPr kumimoji="0" lang="en-US" sz="1100" b="1" i="0" u="none" strike="noStrike" cap="none" normalizeH="0" baseline="0" dirty="0" smtClean="0">
                        <a:ln>
                          <a:noFill/>
                        </a:ln>
                        <a:solidFill>
                          <a:schemeClr val="tx1"/>
                        </a:solidFill>
                        <a:effectLst/>
                        <a:latin typeface="Arial Narrow" pitchFamily="34" charset="0"/>
                        <a:cs typeface="Times New Roman" pitchFamily="18" charset="0"/>
                      </a:endParaRPr>
                    </a:p>
                  </a:txBody>
                  <a:tcPr marL="39189" marR="39189" marT="41148" marB="41148" anchor="ctr" horzOverflow="overflow"/>
                </a:tc>
                <a:tc>
                  <a:txBody>
                    <a:bodyPr/>
                    <a:lstStyle/>
                    <a:p>
                      <a:r>
                        <a:rPr lang="en-US" sz="1100" dirty="0" smtClean="0"/>
                        <a:t>A hardware-based solution that allows IT to remotely control text-based environments in a pre-boot OS state, even if the PC's operating system is unavailable.</a:t>
                      </a:r>
                      <a:endParaRPr lang="en-US" sz="1100" dirty="0">
                        <a:solidFill>
                          <a:schemeClr val="tx1">
                            <a:lumMod val="95000"/>
                            <a:lumOff val="5000"/>
                          </a:schemeClr>
                        </a:solidFill>
                      </a:endParaRPr>
                    </a:p>
                  </a:txBody>
                  <a:tcPr marL="39189" marR="39189" marT="41148" marB="41148" anchor="ctr"/>
                </a:tc>
                <a:tc>
                  <a:txBody>
                    <a:bodyPr/>
                    <a:lstStyle/>
                    <a:p>
                      <a:endParaRPr lang="en-US" sz="1100" dirty="0">
                        <a:solidFill>
                          <a:schemeClr val="tx1">
                            <a:lumMod val="95000"/>
                            <a:lumOff val="5000"/>
                          </a:schemeClr>
                        </a:solidFill>
                      </a:endParaRPr>
                    </a:p>
                  </a:txBody>
                  <a:tcPr marL="39189" marR="39189" marT="41148" marB="41148" anchor="ctr"/>
                </a:tc>
                <a:tc>
                  <a:txBody>
                    <a:bodyPr/>
                    <a:lstStyle/>
                    <a:p>
                      <a:endParaRPr lang="en-US" sz="1100" dirty="0">
                        <a:solidFill>
                          <a:schemeClr val="tx1">
                            <a:lumMod val="95000"/>
                            <a:lumOff val="5000"/>
                          </a:schemeClr>
                        </a:solidFill>
                      </a:endParaRPr>
                    </a:p>
                  </a:txBody>
                  <a:tcPr marL="39189" marR="39189" marT="41148" marB="41148" anchor="ctr"/>
                </a:tc>
                <a:tc>
                  <a:txBody>
                    <a:bodyPr/>
                    <a:lstStyle/>
                    <a:p>
                      <a:endParaRPr lang="en-US" sz="1100" b="1" dirty="0">
                        <a:solidFill>
                          <a:schemeClr val="bg1"/>
                        </a:solidFill>
                      </a:endParaRPr>
                    </a:p>
                  </a:txBody>
                  <a:tcPr marL="39189" marR="39189" marT="41148" marB="4114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a:t>
                      </a:r>
                      <a:endParaRPr lang="en-US" sz="1100" dirty="0" smtClean="0">
                        <a:solidFill>
                          <a:schemeClr val="bg1"/>
                        </a:solidFill>
                      </a:endParaRPr>
                    </a:p>
                  </a:txBody>
                  <a:tcPr marL="39189" marR="39189" marT="41148" marB="41148"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a:t>
                      </a:r>
                      <a:endParaRPr lang="en-US" sz="1100" dirty="0" smtClean="0">
                        <a:solidFill>
                          <a:schemeClr val="bg1"/>
                        </a:solidFill>
                      </a:endParaRPr>
                    </a:p>
                  </a:txBody>
                  <a:tcPr marL="39189" marR="39189" marT="41148" marB="41148"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a:t>
                      </a:r>
                      <a:endParaRPr lang="en-US" sz="1100" dirty="0" smtClean="0">
                        <a:solidFill>
                          <a:schemeClr val="bg1"/>
                        </a:solidFill>
                      </a:endParaRPr>
                    </a:p>
                  </a:txBody>
                  <a:tcPr marL="39189" marR="39189" marT="41148" marB="41148"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a:t>
                      </a:r>
                      <a:endParaRPr lang="en-US" sz="1100" dirty="0" smtClean="0">
                        <a:solidFill>
                          <a:schemeClr val="bg1"/>
                        </a:solidFill>
                      </a:endParaRPr>
                    </a:p>
                  </a:txBody>
                  <a:tcPr marL="39189" marR="39189" marT="41148" marB="41148" anchor="ctr">
                    <a:solidFill>
                      <a:schemeClr val="accent1"/>
                    </a:solidFill>
                  </a:tcPr>
                </a:tc>
              </a:tr>
              <a:tr h="931433">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1100" u="none" strike="noStrike" cap="none" normalizeH="0" baseline="0" dirty="0" smtClean="0">
                          <a:ln>
                            <a:noFill/>
                          </a:ln>
                          <a:effectLst/>
                        </a:rPr>
                        <a:t>Remote Boot Redirection</a:t>
                      </a:r>
                      <a:endParaRPr kumimoji="0" lang="en-US" sz="1100" b="1" i="0" u="none" strike="noStrike" cap="none" normalizeH="0" baseline="0" dirty="0" smtClean="0">
                        <a:ln>
                          <a:noFill/>
                        </a:ln>
                        <a:solidFill>
                          <a:schemeClr val="tx1"/>
                        </a:solidFill>
                        <a:effectLst/>
                        <a:latin typeface="Arial Narrow" pitchFamily="34" charset="0"/>
                        <a:cs typeface="Times New Roman" pitchFamily="18" charset="0"/>
                      </a:endParaRPr>
                    </a:p>
                  </a:txBody>
                  <a:tcPr marL="39189" marR="39189" marT="41148" marB="41148" anchor="ctr" horzOverflow="overflow"/>
                </a:tc>
                <a:tc>
                  <a:txBody>
                    <a:bodyPr/>
                    <a:lstStyle/>
                    <a:p>
                      <a:r>
                        <a:rPr lang="en-US" sz="1100" dirty="0" smtClean="0"/>
                        <a:t>Also known as Integrated Device Electronics-Redirect  (IDE-R).  A capability allowing an IT technician working with a remote PC with a failed or corrupted hard drive to boot the PC to an alternative hard drive even if the alternative drive is in another location</a:t>
                      </a:r>
                      <a:endParaRPr lang="en-US" sz="1100" dirty="0">
                        <a:solidFill>
                          <a:schemeClr val="tx1">
                            <a:lumMod val="95000"/>
                            <a:lumOff val="5000"/>
                          </a:schemeClr>
                        </a:solidFill>
                      </a:endParaRPr>
                    </a:p>
                  </a:txBody>
                  <a:tcPr marL="39189" marR="39189" marT="41148" marB="41148" anchor="ctr"/>
                </a:tc>
                <a:tc>
                  <a:txBody>
                    <a:bodyPr/>
                    <a:lstStyle/>
                    <a:p>
                      <a:endParaRPr lang="en-US" sz="1100" dirty="0">
                        <a:solidFill>
                          <a:schemeClr val="tx1">
                            <a:lumMod val="95000"/>
                            <a:lumOff val="5000"/>
                          </a:schemeClr>
                        </a:solidFill>
                      </a:endParaRPr>
                    </a:p>
                  </a:txBody>
                  <a:tcPr marL="39189" marR="39189" marT="41148" marB="41148" anchor="ctr"/>
                </a:tc>
                <a:tc>
                  <a:txBody>
                    <a:bodyPr/>
                    <a:lstStyle/>
                    <a:p>
                      <a:endParaRPr lang="en-US" sz="1100" dirty="0">
                        <a:solidFill>
                          <a:schemeClr val="tx1">
                            <a:lumMod val="95000"/>
                            <a:lumOff val="5000"/>
                          </a:schemeClr>
                        </a:solidFill>
                      </a:endParaRPr>
                    </a:p>
                  </a:txBody>
                  <a:tcPr marL="39189" marR="39189" marT="41148" marB="41148"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smtClean="0">
                        <a:ln>
                          <a:noFill/>
                        </a:ln>
                        <a:solidFill>
                          <a:schemeClr val="bg1"/>
                        </a:solidFill>
                        <a:effectLst/>
                        <a:uLnTx/>
                        <a:uFillTx/>
                        <a:latin typeface="+mn-lt"/>
                        <a:ea typeface="+mn-ea"/>
                        <a:cs typeface="+mn-cs"/>
                      </a:endParaRPr>
                    </a:p>
                  </a:txBody>
                  <a:tcPr marL="39189" marR="39189" marT="41148" marB="4114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a:t>
                      </a:r>
                      <a:endParaRPr lang="en-US" sz="1100" dirty="0" smtClean="0">
                        <a:solidFill>
                          <a:schemeClr val="bg1"/>
                        </a:solidFill>
                      </a:endParaRPr>
                    </a:p>
                  </a:txBody>
                  <a:tcPr marL="39189" marR="39189" marT="41148" marB="41148"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a:t>
                      </a:r>
                      <a:endParaRPr lang="en-US" sz="1100" dirty="0" smtClean="0">
                        <a:solidFill>
                          <a:schemeClr val="bg1"/>
                        </a:solidFill>
                      </a:endParaRPr>
                    </a:p>
                  </a:txBody>
                  <a:tcPr marL="39189" marR="39189" marT="41148" marB="41148"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a:t>
                      </a:r>
                      <a:endParaRPr lang="en-US" sz="1100" dirty="0" smtClean="0">
                        <a:solidFill>
                          <a:schemeClr val="bg1"/>
                        </a:solidFill>
                      </a:endParaRPr>
                    </a:p>
                  </a:txBody>
                  <a:tcPr marL="39189" marR="39189" marT="41148" marB="41148"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a:t>
                      </a:r>
                      <a:endParaRPr lang="en-US" sz="1100" dirty="0" smtClean="0">
                        <a:solidFill>
                          <a:schemeClr val="bg1"/>
                        </a:solidFill>
                      </a:endParaRPr>
                    </a:p>
                  </a:txBody>
                  <a:tcPr marL="39189" marR="39189" marT="41148" marB="41148" anchor="ctr">
                    <a:solidFill>
                      <a:schemeClr val="accent1"/>
                    </a:solidFill>
                  </a:tcPr>
                </a:tc>
              </a:tr>
              <a:tr h="1361927">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1100" u="none" strike="noStrike" cap="none" normalizeH="0" baseline="0" dirty="0" smtClean="0">
                          <a:ln>
                            <a:noFill/>
                          </a:ln>
                          <a:effectLst/>
                        </a:rPr>
                        <a:t>Host Based Configuration</a:t>
                      </a:r>
                      <a:endParaRPr kumimoji="0" lang="en-US" sz="1100" b="1" i="0" u="none" strike="noStrike" cap="none" normalizeH="0" baseline="0" dirty="0" smtClean="0">
                        <a:ln>
                          <a:noFill/>
                        </a:ln>
                        <a:solidFill>
                          <a:schemeClr val="tx1"/>
                        </a:solidFill>
                        <a:effectLst/>
                        <a:latin typeface="Arial Narrow" pitchFamily="34" charset="0"/>
                        <a:cs typeface="Times New Roman" pitchFamily="18" charset="0"/>
                      </a:endParaRPr>
                    </a:p>
                  </a:txBody>
                  <a:tcPr marL="39189" marR="39189" marT="41148" marB="41148" anchor="ctr" horzOverflow="overflow"/>
                </a:tc>
                <a:tc>
                  <a:txBody>
                    <a:bodyPr/>
                    <a:lstStyle/>
                    <a:p>
                      <a:r>
                        <a:rPr lang="en-US" sz="1100" kern="1200" baseline="0" dirty="0" smtClean="0"/>
                        <a:t>A new method available beginning with Intel AMT 7.0, HBC makes it much easier to remotely configure PCs to use AMT.  HBC works by letting software running locally on the Intel AMT system configure the PC. The software that does this and other needed information to configure the PC can be sent to the remote PC and run locally with a script.  (also known as Intel® SCS 7.0)</a:t>
                      </a:r>
                      <a:endParaRPr lang="en-US" sz="1100" dirty="0">
                        <a:solidFill>
                          <a:schemeClr val="tx1">
                            <a:lumMod val="95000"/>
                            <a:lumOff val="5000"/>
                          </a:schemeClr>
                        </a:solidFill>
                      </a:endParaRPr>
                    </a:p>
                  </a:txBody>
                  <a:tcPr marL="39189" marR="39189" marT="41148" marB="41148" anchor="ctr"/>
                </a:tc>
                <a:tc>
                  <a:txBody>
                    <a:bodyPr/>
                    <a:lstStyle/>
                    <a:p>
                      <a:endParaRPr lang="en-US" sz="1100" dirty="0">
                        <a:solidFill>
                          <a:schemeClr val="tx1">
                            <a:lumMod val="95000"/>
                            <a:lumOff val="5000"/>
                          </a:schemeClr>
                        </a:solidFill>
                      </a:endParaRPr>
                    </a:p>
                  </a:txBody>
                  <a:tcPr marL="39189" marR="39189" marT="41148" marB="41148" anchor="ctr"/>
                </a:tc>
                <a:tc>
                  <a:txBody>
                    <a:bodyPr/>
                    <a:lstStyle/>
                    <a:p>
                      <a:endParaRPr lang="en-US" sz="1100" dirty="0">
                        <a:solidFill>
                          <a:schemeClr val="tx1">
                            <a:lumMod val="95000"/>
                            <a:lumOff val="5000"/>
                          </a:schemeClr>
                        </a:solidFill>
                      </a:endParaRPr>
                    </a:p>
                  </a:txBody>
                  <a:tcPr marL="39189" marR="39189" marT="41148" marB="41148"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smtClean="0">
                        <a:ln>
                          <a:noFill/>
                        </a:ln>
                        <a:solidFill>
                          <a:schemeClr val="bg1"/>
                        </a:solidFill>
                        <a:effectLst/>
                        <a:uLnTx/>
                        <a:uFillTx/>
                        <a:latin typeface="+mn-lt"/>
                        <a:ea typeface="+mn-ea"/>
                        <a:cs typeface="+mn-cs"/>
                      </a:endParaRPr>
                    </a:p>
                  </a:txBody>
                  <a:tcPr marL="39189" marR="39189" marT="41148" marB="4114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a:t>
                      </a:r>
                      <a:endParaRPr lang="en-US" sz="1100" dirty="0" smtClean="0">
                        <a:solidFill>
                          <a:schemeClr val="bg1"/>
                        </a:solidFill>
                      </a:endParaRPr>
                    </a:p>
                  </a:txBody>
                  <a:tcPr marL="39189" marR="39189" marT="41148" marB="41148"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smtClean="0">
                        <a:ln>
                          <a:noFill/>
                        </a:ln>
                        <a:solidFill>
                          <a:schemeClr val="bg1"/>
                        </a:solidFill>
                        <a:effectLst/>
                        <a:uLnTx/>
                        <a:uFillTx/>
                        <a:latin typeface="+mn-lt"/>
                        <a:ea typeface="+mn-ea"/>
                        <a:cs typeface="+mn-cs"/>
                      </a:endParaRPr>
                    </a:p>
                  </a:txBody>
                  <a:tcPr marL="39189" marR="39189" marT="41148" marB="4114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smtClean="0"/>
                        <a:t>●</a:t>
                      </a:r>
                      <a:endParaRPr kumimoji="0" lang="en-US" sz="1100" b="1" i="0" u="none" strike="noStrike" kern="1200" cap="none" spc="0" normalizeH="0" baseline="0" noProof="0" dirty="0" smtClean="0">
                        <a:ln>
                          <a:noFill/>
                        </a:ln>
                        <a:solidFill>
                          <a:schemeClr val="bg1"/>
                        </a:solidFill>
                        <a:effectLst/>
                        <a:uLnTx/>
                        <a:uFillTx/>
                        <a:latin typeface="+mn-lt"/>
                        <a:ea typeface="+mn-ea"/>
                        <a:cs typeface="+mn-cs"/>
                      </a:endParaRPr>
                    </a:p>
                  </a:txBody>
                  <a:tcPr marL="39189" marR="39189" marT="41148" marB="41148"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a:t>
                      </a:r>
                      <a:endParaRPr lang="en-US" sz="1100" dirty="0" smtClean="0">
                        <a:solidFill>
                          <a:schemeClr val="bg1"/>
                        </a:solidFill>
                      </a:endParaRPr>
                    </a:p>
                  </a:txBody>
                  <a:tcPr marL="39189" marR="39189" marT="41148" marB="41148" anchor="ctr">
                    <a:solidFill>
                      <a:schemeClr val="accent1"/>
                    </a:solidFill>
                  </a:tcPr>
                </a:tc>
              </a:tr>
              <a:tr h="411607">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1100" u="none" strike="noStrike" cap="none" normalizeH="0" baseline="0" dirty="0" smtClean="0">
                          <a:ln>
                            <a:noFill/>
                          </a:ln>
                          <a:effectLst/>
                        </a:rPr>
                        <a:t>PC Alarm Clock</a:t>
                      </a:r>
                      <a:endParaRPr kumimoji="0" lang="en-US" sz="1100" b="1" i="0" u="none" strike="noStrike" cap="none" normalizeH="0" baseline="0" dirty="0" smtClean="0">
                        <a:ln>
                          <a:noFill/>
                        </a:ln>
                        <a:solidFill>
                          <a:schemeClr val="tx1"/>
                        </a:solidFill>
                        <a:effectLst/>
                        <a:latin typeface="Arial Narrow" pitchFamily="34" charset="0"/>
                        <a:cs typeface="Times New Roman" pitchFamily="18" charset="0"/>
                      </a:endParaRPr>
                    </a:p>
                  </a:txBody>
                  <a:tcPr marL="39189" marR="39189" marT="41148" marB="41148" anchor="ctr" horzOverflow="overflow"/>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Same as Remote Scheduled Maintenance</a:t>
                      </a:r>
                      <a:endParaRPr lang="en-US" sz="1100" dirty="0">
                        <a:solidFill>
                          <a:schemeClr val="tx1">
                            <a:lumMod val="95000"/>
                            <a:lumOff val="5000"/>
                          </a:schemeClr>
                        </a:solidFill>
                      </a:endParaRPr>
                    </a:p>
                  </a:txBody>
                  <a:tcPr marL="39189" marR="39189" marT="41148" marB="41148" anchor="ctr"/>
                </a:tc>
                <a:tc>
                  <a:txBody>
                    <a:bodyPr/>
                    <a:lstStyle/>
                    <a:p>
                      <a:endParaRPr lang="en-US" sz="1100" dirty="0">
                        <a:solidFill>
                          <a:schemeClr val="tx1">
                            <a:lumMod val="95000"/>
                            <a:lumOff val="5000"/>
                          </a:schemeClr>
                        </a:solidFill>
                      </a:endParaRPr>
                    </a:p>
                  </a:txBody>
                  <a:tcPr marL="39189" marR="39189" marT="41148" marB="41148" anchor="ctr"/>
                </a:tc>
                <a:tc>
                  <a:txBody>
                    <a:bodyPr/>
                    <a:lstStyle/>
                    <a:p>
                      <a:endParaRPr lang="en-US" sz="1100" dirty="0">
                        <a:solidFill>
                          <a:schemeClr val="tx1">
                            <a:lumMod val="95000"/>
                            <a:lumOff val="5000"/>
                          </a:schemeClr>
                        </a:solidFill>
                      </a:endParaRPr>
                    </a:p>
                  </a:txBody>
                  <a:tcPr marL="39189" marR="39189" marT="41148" marB="41148"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smtClean="0">
                        <a:ln>
                          <a:noFill/>
                        </a:ln>
                        <a:solidFill>
                          <a:schemeClr val="bg1"/>
                        </a:solidFill>
                        <a:effectLst/>
                        <a:uLnTx/>
                        <a:uFillTx/>
                        <a:latin typeface="+mn-lt"/>
                        <a:ea typeface="+mn-ea"/>
                        <a:cs typeface="+mn-cs"/>
                      </a:endParaRPr>
                    </a:p>
                  </a:txBody>
                  <a:tcPr marL="39189" marR="39189" marT="41148" marB="4114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a:t>
                      </a:r>
                      <a:endParaRPr lang="en-US" sz="1100" dirty="0" smtClean="0">
                        <a:solidFill>
                          <a:schemeClr val="bg1"/>
                        </a:solidFill>
                      </a:endParaRPr>
                    </a:p>
                  </a:txBody>
                  <a:tcPr marL="39189" marR="39189" marT="41148" marB="41148"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smtClean="0"/>
                        <a:t>●</a:t>
                      </a:r>
                      <a:endParaRPr lang="en-US" sz="1100" dirty="0" smtClean="0">
                        <a:solidFill>
                          <a:schemeClr val="bg1"/>
                        </a:solidFill>
                      </a:endParaRPr>
                    </a:p>
                  </a:txBody>
                  <a:tcPr marL="39189" marR="39189" marT="41148" marB="41148"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a:t>
                      </a:r>
                      <a:endParaRPr lang="en-US" sz="1100" dirty="0" smtClean="0">
                        <a:solidFill>
                          <a:schemeClr val="bg1"/>
                        </a:solidFill>
                      </a:endParaRPr>
                    </a:p>
                  </a:txBody>
                  <a:tcPr marL="39189" marR="39189" marT="41148" marB="41148"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a:t>
                      </a:r>
                      <a:endParaRPr lang="en-US" sz="1100" dirty="0" smtClean="0">
                        <a:solidFill>
                          <a:schemeClr val="bg1"/>
                        </a:solidFill>
                      </a:endParaRPr>
                    </a:p>
                  </a:txBody>
                  <a:tcPr marL="39189" marR="39189" marT="41148" marB="41148" anchor="ctr">
                    <a:solidFill>
                      <a:schemeClr val="accent1"/>
                    </a:solidFill>
                  </a:tcPr>
                </a:tc>
              </a:tr>
              <a:tr h="644437">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1100" u="none" strike="noStrike" cap="none" normalizeH="0" baseline="0" dirty="0" smtClean="0">
                          <a:ln>
                            <a:noFill/>
                          </a:ln>
                          <a:effectLst/>
                        </a:rPr>
                        <a:t>IPv6</a:t>
                      </a:r>
                      <a:endParaRPr kumimoji="0" lang="en-US" sz="1100" b="1" i="0" u="none" strike="noStrike" cap="none" normalizeH="0" baseline="0" dirty="0" smtClean="0">
                        <a:ln>
                          <a:noFill/>
                        </a:ln>
                        <a:solidFill>
                          <a:schemeClr val="tx1"/>
                        </a:solidFill>
                        <a:effectLst/>
                        <a:latin typeface="Arial Narrow" pitchFamily="34" charset="0"/>
                        <a:cs typeface="Times New Roman" pitchFamily="18" charset="0"/>
                      </a:endParaRPr>
                    </a:p>
                  </a:txBody>
                  <a:tcPr marL="39189" marR="39189" marT="41148" marB="41148" anchor="ctr" horzOverflow="overflow"/>
                </a:tc>
                <a:tc>
                  <a:txBody>
                    <a:bodyPr/>
                    <a:lstStyle/>
                    <a:p>
                      <a:r>
                        <a:rPr lang="en-US" sz="1100" dirty="0" smtClean="0"/>
                        <a:t>PC</a:t>
                      </a:r>
                      <a:r>
                        <a:rPr lang="en-US" sz="1100" baseline="0" dirty="0" smtClean="0"/>
                        <a:t> client uses manageability communication that is works with </a:t>
                      </a:r>
                      <a:r>
                        <a:rPr lang="en-US" sz="1100" dirty="0" smtClean="0"/>
                        <a:t> InterNet Protocol Version 6</a:t>
                      </a:r>
                      <a:r>
                        <a:rPr lang="en-US" sz="1100" baseline="0" dirty="0" smtClean="0"/>
                        <a:t> for increased speed and compatibility with latest network requirements</a:t>
                      </a:r>
                      <a:endParaRPr lang="en-US" sz="1100" dirty="0">
                        <a:solidFill>
                          <a:schemeClr val="tx1">
                            <a:lumMod val="95000"/>
                            <a:lumOff val="5000"/>
                          </a:schemeClr>
                        </a:solidFill>
                      </a:endParaRPr>
                    </a:p>
                  </a:txBody>
                  <a:tcPr marL="39189" marR="39189" marT="41148" marB="41148" anchor="ctr"/>
                </a:tc>
                <a:tc>
                  <a:txBody>
                    <a:bodyPr/>
                    <a:lstStyle/>
                    <a:p>
                      <a:endParaRPr lang="en-US" sz="1100" dirty="0">
                        <a:solidFill>
                          <a:schemeClr val="tx1">
                            <a:lumMod val="95000"/>
                            <a:lumOff val="5000"/>
                          </a:schemeClr>
                        </a:solidFill>
                      </a:endParaRPr>
                    </a:p>
                  </a:txBody>
                  <a:tcPr marL="39189" marR="39189" marT="41148" marB="41148" anchor="ctr"/>
                </a:tc>
                <a:tc>
                  <a:txBody>
                    <a:bodyPr/>
                    <a:lstStyle/>
                    <a:p>
                      <a:endParaRPr lang="en-US" sz="1100" dirty="0">
                        <a:solidFill>
                          <a:schemeClr val="tx1">
                            <a:lumMod val="95000"/>
                            <a:lumOff val="5000"/>
                          </a:schemeClr>
                        </a:solidFill>
                      </a:endParaRPr>
                    </a:p>
                  </a:txBody>
                  <a:tcPr marL="39189" marR="39189" marT="41148" marB="41148"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smtClean="0">
                        <a:ln>
                          <a:noFill/>
                        </a:ln>
                        <a:solidFill>
                          <a:schemeClr val="bg1"/>
                        </a:solidFill>
                        <a:effectLst/>
                        <a:uLnTx/>
                        <a:uFillTx/>
                        <a:latin typeface="+mn-lt"/>
                        <a:ea typeface="+mn-ea"/>
                        <a:cs typeface="+mn-cs"/>
                      </a:endParaRPr>
                    </a:p>
                  </a:txBody>
                  <a:tcPr marL="39189" marR="39189" marT="41148" marB="4114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a:t>
                      </a:r>
                      <a:endParaRPr lang="en-US" sz="1100" dirty="0" smtClean="0">
                        <a:solidFill>
                          <a:schemeClr val="bg1"/>
                        </a:solidFill>
                      </a:endParaRPr>
                    </a:p>
                  </a:txBody>
                  <a:tcPr marL="39189" marR="39189" marT="41148" marB="41148"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smtClean="0">
                        <a:ln>
                          <a:noFill/>
                        </a:ln>
                        <a:solidFill>
                          <a:schemeClr val="bg1"/>
                        </a:solidFill>
                        <a:effectLst/>
                        <a:uLnTx/>
                        <a:uFillTx/>
                        <a:latin typeface="+mn-lt"/>
                        <a:ea typeface="+mn-ea"/>
                        <a:cs typeface="+mn-cs"/>
                      </a:endParaRPr>
                    </a:p>
                  </a:txBody>
                  <a:tcPr marL="39189" marR="39189" marT="41148" marB="4114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a:t>
                      </a:r>
                      <a:endParaRPr lang="en-US" sz="1100" dirty="0" smtClean="0">
                        <a:solidFill>
                          <a:schemeClr val="bg1"/>
                        </a:solidFill>
                      </a:endParaRPr>
                    </a:p>
                  </a:txBody>
                  <a:tcPr marL="39189" marR="39189" marT="41148" marB="41148"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a:t>
                      </a:r>
                      <a:endParaRPr lang="en-US" sz="1100" dirty="0" smtClean="0">
                        <a:solidFill>
                          <a:schemeClr val="bg1"/>
                        </a:solidFill>
                      </a:endParaRPr>
                    </a:p>
                  </a:txBody>
                  <a:tcPr marL="39189" marR="39189" marT="41148" marB="41148" anchor="ctr">
                    <a:solidFill>
                      <a:schemeClr val="accent1"/>
                    </a:solidFill>
                  </a:tcPr>
                </a:tc>
              </a:tr>
            </a:tbl>
          </a:graphicData>
        </a:graphic>
      </p:graphicFrame>
      <p:sp>
        <p:nvSpPr>
          <p:cNvPr id="3" name="Rectangle 2"/>
          <p:cNvSpPr txBox="1">
            <a:spLocks noChangeArrowheads="1"/>
          </p:cNvSpPr>
          <p:nvPr/>
        </p:nvSpPr>
        <p:spPr>
          <a:xfrm>
            <a:off x="653143" y="335151"/>
            <a:ext cx="7837714" cy="693549"/>
          </a:xfrm>
          <a:prstGeom prst="rect">
            <a:avLst/>
          </a:prstGeom>
        </p:spPr>
        <p:txBody>
          <a:bodyPr vert="horz" lIns="0" tIns="0" rIns="0" bIns="0" rtlCol="0" anchor="t">
            <a:normAutofit/>
          </a:bodyPr>
          <a:lstStyle>
            <a:defPPr>
              <a:defRPr lang="en-US"/>
            </a:defPPr>
            <a:lvl1pPr algn="ctr" defTabSz="913725" fontAlgn="base">
              <a:spcBef>
                <a:spcPct val="0"/>
              </a:spcBef>
              <a:spcAft>
                <a:spcPct val="0"/>
              </a:spcAft>
              <a:defRPr sz="3200" b="1">
                <a:solidFill>
                  <a:srgbClr val="0860A8"/>
                </a:solidFill>
                <a:cs typeface="Verdana" pitchFamily="34" charset="0"/>
              </a:defRPr>
            </a:lvl1pPr>
          </a:lstStyle>
          <a:p>
            <a:pPr algn="l"/>
            <a:r>
              <a:rPr lang="en-US" sz="2900" dirty="0">
                <a:solidFill>
                  <a:schemeClr val="accent1"/>
                </a:solidFill>
                <a:latin typeface="+mj-lt"/>
              </a:rPr>
              <a:t>Intel</a:t>
            </a:r>
            <a:r>
              <a:rPr lang="en-US" sz="2900" baseline="30000" dirty="0">
                <a:solidFill>
                  <a:schemeClr val="accent1"/>
                </a:solidFill>
                <a:latin typeface="+mj-lt"/>
              </a:rPr>
              <a:t>®</a:t>
            </a:r>
            <a:r>
              <a:rPr lang="en-US" sz="2900" dirty="0">
                <a:solidFill>
                  <a:schemeClr val="accent1"/>
                </a:solidFill>
                <a:latin typeface="+mj-lt"/>
              </a:rPr>
              <a:t> vPro™ Technology Feature</a:t>
            </a:r>
          </a:p>
        </p:txBody>
      </p:sp>
      <p:sp>
        <p:nvSpPr>
          <p:cNvPr id="6" name="Slide Number Placeholder 1"/>
          <p:cNvSpPr>
            <a:spLocks noGrp="1"/>
          </p:cNvSpPr>
          <p:nvPr>
            <p:ph type="sldNum" sz="quarter" idx="4294967295"/>
          </p:nvPr>
        </p:nvSpPr>
        <p:spPr>
          <a:xfrm>
            <a:off x="-3454" y="6592384"/>
            <a:ext cx="2901776" cy="265622"/>
          </a:xfrm>
          <a:prstGeom prst="rect">
            <a:avLst/>
          </a:prstGeom>
        </p:spPr>
        <p:txBody>
          <a:bodyPr/>
          <a:lstStyle/>
          <a:p>
            <a:pPr algn="l"/>
            <a:fld id="{FD44707B-D922-47D5-BD24-D96E91B70543}" type="slidenum">
              <a:rPr lang="en-US" sz="900"/>
              <a:pPr algn="l"/>
              <a:t>90</a:t>
            </a:fld>
            <a:r>
              <a:rPr lang="en-US" sz="900" dirty="0"/>
              <a:t>	</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2164" y="6399609"/>
            <a:ext cx="557893" cy="439341"/>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8" name="Picture 3" descr="C:\Users\ecampoy\AppData\Local\Temp\wz698e\2D_Diecon_Cubes_rgb.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550021" y="57150"/>
            <a:ext cx="508907" cy="6000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mainscow\Desktop\HP Logos\HP_S_1C_PMS_2925.jpg"/>
          <p:cNvPicPr>
            <a:picLocks noChangeAspect="1" noChangeArrowheads="1"/>
          </p:cNvPicPr>
          <p:nvPr/>
        </p:nvPicPr>
        <p:blipFill>
          <a:blip r:embed="rId6"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spTree>
    <p:extLst>
      <p:ext uri="{BB962C8B-B14F-4D97-AF65-F5344CB8AC3E}">
        <p14:creationId xmlns:p14="http://schemas.microsoft.com/office/powerpoint/2010/main" val="3890628232"/>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1692" y="-321463"/>
            <a:ext cx="6090849" cy="265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 name="Rectangle 4"/>
          <p:cNvSpPr>
            <a:spLocks/>
          </p:cNvSpPr>
          <p:nvPr/>
        </p:nvSpPr>
        <p:spPr bwMode="auto">
          <a:xfrm>
            <a:off x="321473" y="763068"/>
            <a:ext cx="3303986" cy="366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3900" dirty="0">
                <a:solidFill>
                  <a:srgbClr val="FFFFFF"/>
                </a:solidFill>
                <a:latin typeface="+mj-lt"/>
                <a:ea typeface="ＭＳ Ｐゴシック" charset="0"/>
                <a:cs typeface="Neo Sans Intel Light"/>
                <a:sym typeface="Neo Sans Intel Medium" charset="0"/>
              </a:rPr>
              <a:t>What’s Inside</a:t>
            </a:r>
          </a:p>
        </p:txBody>
      </p:sp>
      <p:graphicFrame>
        <p:nvGraphicFramePr>
          <p:cNvPr id="25" name="Diagram 24"/>
          <p:cNvGraphicFramePr/>
          <p:nvPr>
            <p:extLst>
              <p:ext uri="{D42A27DB-BD31-4B8C-83A1-F6EECF244321}">
                <p14:modId xmlns:p14="http://schemas.microsoft.com/office/powerpoint/2010/main" val="2411224193"/>
              </p:ext>
            </p:extLst>
          </p:nvPr>
        </p:nvGraphicFramePr>
        <p:xfrm>
          <a:off x="515391" y="1842861"/>
          <a:ext cx="8038409" cy="35846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Picture 2" descr="C:\Users\ecampoy\AppData\Local\Temp\wz5227\2D_Diecon_Brain_rgb.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368805" y="183028"/>
            <a:ext cx="1502064" cy="1646313"/>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1"/>
          <p:cNvSpPr>
            <a:spLocks noGrp="1"/>
          </p:cNvSpPr>
          <p:nvPr>
            <p:ph type="sldNum" sz="quarter" idx="4294967295"/>
          </p:nvPr>
        </p:nvSpPr>
        <p:spPr>
          <a:xfrm>
            <a:off x="-3454" y="6592391"/>
            <a:ext cx="2901776" cy="265622"/>
          </a:xfrm>
          <a:prstGeom prst="rect">
            <a:avLst/>
          </a:prstGeom>
        </p:spPr>
        <p:txBody>
          <a:bodyPr/>
          <a:lstStyle/>
          <a:p>
            <a:pPr algn="l"/>
            <a:fld id="{FD44707B-D922-47D5-BD24-D96E91B70543}" type="slidenum">
              <a:rPr sz="900">
                <a:solidFill>
                  <a:srgbClr val="FFFFFF"/>
                </a:solidFill>
              </a:rPr>
              <a:pPr algn="l"/>
              <a:t>91</a:t>
            </a:fld>
            <a:r>
              <a:rPr sz="900" dirty="0">
                <a:solidFill>
                  <a:srgbClr val="FFFFFF"/>
                </a:solidFill>
              </a:rPr>
              <a:t>	</a:t>
            </a:r>
          </a:p>
        </p:txBody>
      </p:sp>
      <p:pic>
        <p:nvPicPr>
          <p:cNvPr id="17" name="Picture 1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232171" y="6399609"/>
            <a:ext cx="557893" cy="439341"/>
          </a:xfrm>
          <a:prstGeom prst="rect">
            <a:avLst/>
          </a:prstGeom>
        </p:spPr>
      </p:pic>
      <p:pic>
        <p:nvPicPr>
          <p:cNvPr id="18" name="Picture 1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19" name="Picture 2" descr="C:\Users\mainscow\Desktop\HP Logos\HP_S_1C_PMS_2925.jpg"/>
          <p:cNvPicPr>
            <a:picLocks noChangeAspect="1" noChangeArrowheads="1"/>
          </p:cNvPicPr>
          <p:nvPr/>
        </p:nvPicPr>
        <p:blipFill>
          <a:blip r:embed="rId12"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spTree>
    <p:extLst>
      <p:ext uri="{BB962C8B-B14F-4D97-AF65-F5344CB8AC3E}">
        <p14:creationId xmlns:p14="http://schemas.microsoft.com/office/powerpoint/2010/main" val="19805098"/>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7254" name="Group 294"/>
          <p:cNvGraphicFramePr>
            <a:graphicFrameLocks noGrp="1"/>
          </p:cNvGraphicFramePr>
          <p:nvPr>
            <p:extLst>
              <p:ext uri="{D42A27DB-BD31-4B8C-83A1-F6EECF244321}">
                <p14:modId xmlns:p14="http://schemas.microsoft.com/office/powerpoint/2010/main" val="2796479218"/>
              </p:ext>
            </p:extLst>
          </p:nvPr>
        </p:nvGraphicFramePr>
        <p:xfrm>
          <a:off x="653143" y="768461"/>
          <a:ext cx="7837718" cy="5602938"/>
        </p:xfrm>
        <a:graphic>
          <a:graphicData uri="http://schemas.openxmlformats.org/drawingml/2006/table">
            <a:tbl>
              <a:tblPr>
                <a:tableStyleId>{BC89EF96-8CEA-46FF-86C4-4CE0E7609802}</a:tableStyleId>
              </a:tblPr>
              <a:tblGrid>
                <a:gridCol w="2208913"/>
                <a:gridCol w="699010"/>
                <a:gridCol w="418900"/>
                <a:gridCol w="321309"/>
                <a:gridCol w="620300"/>
                <a:gridCol w="795734"/>
                <a:gridCol w="418559"/>
                <a:gridCol w="856059"/>
                <a:gridCol w="799924"/>
                <a:gridCol w="699010"/>
              </a:tblGrid>
              <a:tr h="758207">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900" b="1" u="none" strike="noStrike" cap="none" normalizeH="0" baseline="0" dirty="0" smtClean="0">
                          <a:ln>
                            <a:noFill/>
                          </a:ln>
                          <a:solidFill>
                            <a:schemeClr val="bg1"/>
                          </a:solidFill>
                          <a:effectLst/>
                        </a:rPr>
                        <a:t>Intel® vPro™ Technology  Feature</a:t>
                      </a:r>
                      <a:endParaRPr kumimoji="0" lang="en-US" sz="900" b="1" i="0" u="none" strike="noStrike" cap="none" normalizeH="0" baseline="0" dirty="0" smtClean="0">
                        <a:ln>
                          <a:noFill/>
                        </a:ln>
                        <a:solidFill>
                          <a:schemeClr val="bg1"/>
                        </a:solidFill>
                        <a:effectLst/>
                        <a:latin typeface="Arial Narrow" pitchFamily="34" charset="0"/>
                        <a:cs typeface="Arial" charset="0"/>
                      </a:endParaRPr>
                    </a:p>
                  </a:txBody>
                  <a:tcPr marL="45720" marR="45720" anchor="ctr" horzOverflow="overflow">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tcPr>
                </a:tc>
                <a:tc>
                  <a:txBody>
                    <a:bodyPr/>
                    <a:lstStyle/>
                    <a:p>
                      <a:pPr marL="0" marR="0" lvl="0" indent="0" algn="ctr" defTabSz="914400" rtl="0" eaLnBrk="0" fontAlgn="base" latinLnBrk="0" hangingPunct="0">
                        <a:lnSpc>
                          <a:spcPct val="95000"/>
                        </a:lnSpc>
                        <a:spcBef>
                          <a:spcPct val="30000"/>
                        </a:spcBef>
                        <a:spcAft>
                          <a:spcPct val="0"/>
                        </a:spcAft>
                        <a:buClr>
                          <a:schemeClr val="tx1"/>
                        </a:buClr>
                        <a:buSzTx/>
                        <a:buFont typeface="Wingdings" pitchFamily="2" charset="2"/>
                        <a:buNone/>
                        <a:tabLst/>
                        <a:defRPr/>
                      </a:pPr>
                      <a:r>
                        <a:rPr kumimoji="0" lang="en-US" sz="900" b="1" u="none" strike="noStrike" cap="none" normalizeH="0" baseline="0" dirty="0" smtClean="0">
                          <a:ln>
                            <a:noFill/>
                          </a:ln>
                          <a:solidFill>
                            <a:schemeClr val="bg1"/>
                          </a:solidFill>
                          <a:effectLst/>
                        </a:rPr>
                        <a:t>IBM Tivoli Endpoint Manager</a:t>
                      </a:r>
                      <a:endParaRPr kumimoji="0" lang="en-US" sz="900" b="1" i="0" u="none" strike="noStrike" cap="none" normalizeH="0" baseline="0" dirty="0" smtClean="0">
                        <a:ln>
                          <a:noFill/>
                        </a:ln>
                        <a:solidFill>
                          <a:schemeClr val="bg1"/>
                        </a:solidFill>
                        <a:effectLst/>
                        <a:latin typeface="Arial" pitchFamily="34" charset="0"/>
                        <a:cs typeface="Arial" pitchFamily="34" charset="0"/>
                      </a:endParaRPr>
                    </a:p>
                  </a:txBody>
                  <a:tcPr marL="45720" marR="45720" anchor="ctr" horzOverflow="overflow">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tcPr>
                </a:tc>
                <a:tc>
                  <a:txBody>
                    <a:bodyPr/>
                    <a:lstStyle/>
                    <a:p>
                      <a:pPr marL="0" marR="0" lvl="0" indent="0" algn="ctr"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900" b="1" u="none" strike="noStrike" cap="none" normalizeH="0" baseline="0" dirty="0" smtClean="0">
                          <a:ln>
                            <a:noFill/>
                          </a:ln>
                          <a:solidFill>
                            <a:schemeClr val="bg1"/>
                          </a:solidFill>
                          <a:effectLst/>
                        </a:rPr>
                        <a:t>BMC</a:t>
                      </a:r>
                      <a:endParaRPr kumimoji="0" lang="en-US" sz="900" b="1" i="0" u="none" strike="noStrike" cap="none" normalizeH="0" baseline="0" dirty="0" smtClean="0">
                        <a:ln>
                          <a:noFill/>
                        </a:ln>
                        <a:solidFill>
                          <a:schemeClr val="bg1"/>
                        </a:solidFill>
                        <a:effectLst/>
                        <a:latin typeface="Arial" pitchFamily="34" charset="0"/>
                        <a:cs typeface="Arial" pitchFamily="34" charset="0"/>
                      </a:endParaRPr>
                    </a:p>
                  </a:txBody>
                  <a:tcPr marL="45720" marR="45720" anchor="ctr" horzOverflow="overflow">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tcPr>
                </a:tc>
                <a:tc>
                  <a:txBody>
                    <a:bodyPr/>
                    <a:lstStyle/>
                    <a:p>
                      <a:pPr marL="0" marR="0" lvl="0" indent="0" algn="ctr"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900" b="1" u="none" strike="noStrike" cap="none" normalizeH="0" baseline="0" dirty="0" smtClean="0">
                          <a:ln>
                            <a:noFill/>
                          </a:ln>
                          <a:solidFill>
                            <a:schemeClr val="bg1"/>
                          </a:solidFill>
                          <a:effectLst/>
                        </a:rPr>
                        <a:t>CA</a:t>
                      </a:r>
                      <a:endParaRPr kumimoji="0" lang="en-US" sz="900" b="1" i="0" u="none" strike="noStrike" cap="none" normalizeH="0" baseline="0" dirty="0" smtClean="0">
                        <a:ln>
                          <a:noFill/>
                        </a:ln>
                        <a:solidFill>
                          <a:schemeClr val="bg1"/>
                        </a:solidFill>
                        <a:effectLst/>
                        <a:latin typeface="Arial" pitchFamily="34" charset="0"/>
                        <a:cs typeface="Arial" pitchFamily="34" charset="0"/>
                      </a:endParaRPr>
                    </a:p>
                  </a:txBody>
                  <a:tcPr marL="45720" marR="45720" anchor="ctr" horzOverflow="overflow">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tcPr>
                </a:tc>
                <a:tc>
                  <a:txBody>
                    <a:bodyPr/>
                    <a:lstStyle/>
                    <a:p>
                      <a:pPr marL="0" marR="0" lvl="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pPr>
                      <a:r>
                        <a:rPr kumimoji="0" lang="en-US" sz="900" b="1" u="none" strike="noStrike" cap="none" normalizeH="0" baseline="0" dirty="0" smtClean="0">
                          <a:ln>
                            <a:noFill/>
                          </a:ln>
                          <a:solidFill>
                            <a:schemeClr val="bg1"/>
                          </a:solidFill>
                          <a:effectLst/>
                        </a:rPr>
                        <a:t>Check Point†</a:t>
                      </a:r>
                      <a:endParaRPr kumimoji="0" lang="en-US" sz="900" b="1" i="0" u="none" strike="noStrike" cap="none" normalizeH="0" baseline="0" dirty="0" smtClean="0">
                        <a:ln>
                          <a:noFill/>
                        </a:ln>
                        <a:solidFill>
                          <a:schemeClr val="bg1"/>
                        </a:solidFill>
                        <a:effectLst/>
                        <a:latin typeface="Arial" pitchFamily="34" charset="0"/>
                        <a:cs typeface="Arial" pitchFamily="34" charset="0"/>
                      </a:endParaRPr>
                    </a:p>
                  </a:txBody>
                  <a:tcPr marL="45720" marR="45720" anchor="ctr" horzOverflow="overflow">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tcPr>
                </a:tc>
                <a:tc>
                  <a:txBody>
                    <a:bodyPr/>
                    <a:lstStyle/>
                    <a:p>
                      <a:pPr marL="0" marR="0" lvl="0" indent="0" algn="ctr"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900" b="1" u="none" strike="noStrike" cap="none" normalizeH="0" baseline="0" dirty="0" smtClean="0">
                          <a:ln>
                            <a:noFill/>
                          </a:ln>
                          <a:solidFill>
                            <a:schemeClr val="bg1"/>
                          </a:solidFill>
                          <a:effectLst/>
                        </a:rPr>
                        <a:t>Cisco AnyConnect VPN</a:t>
                      </a:r>
                      <a:endParaRPr kumimoji="0" lang="en-US" sz="900" b="1" i="0" u="none" strike="noStrike" cap="none" normalizeH="0" baseline="0" dirty="0" smtClean="0">
                        <a:ln>
                          <a:noFill/>
                        </a:ln>
                        <a:solidFill>
                          <a:schemeClr val="bg1"/>
                        </a:solidFill>
                        <a:effectLst/>
                        <a:latin typeface="Arial" pitchFamily="34" charset="0"/>
                        <a:cs typeface="Arial" pitchFamily="34" charset="0"/>
                      </a:endParaRPr>
                    </a:p>
                  </a:txBody>
                  <a:tcPr marL="45720" marR="45720" anchor="ctr" horzOverflow="overflow">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tcPr>
                </a:tc>
                <a:tc>
                  <a:txBody>
                    <a:bodyPr/>
                    <a:lstStyle/>
                    <a:p>
                      <a:pPr marL="0" marR="0" lvl="0" indent="0" algn="ctr"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900" b="1" u="none" strike="noStrike" cap="none" normalizeH="0" baseline="0" dirty="0" smtClean="0">
                          <a:ln>
                            <a:noFill/>
                          </a:ln>
                          <a:solidFill>
                            <a:schemeClr val="bg1"/>
                          </a:solidFill>
                          <a:effectLst/>
                        </a:rPr>
                        <a:t>Dell </a:t>
                      </a:r>
                      <a:r>
                        <a:rPr kumimoji="0" lang="en-US" sz="900" b="1" u="none" strike="noStrike" cap="none" normalizeH="0" baseline="0" dirty="0" err="1" smtClean="0">
                          <a:ln>
                            <a:noFill/>
                          </a:ln>
                          <a:solidFill>
                            <a:schemeClr val="bg1"/>
                          </a:solidFill>
                          <a:effectLst/>
                        </a:rPr>
                        <a:t>Kace</a:t>
                      </a:r>
                      <a:endParaRPr kumimoji="0" lang="en-US" sz="900" b="1" i="0" u="none" strike="noStrike" cap="none" normalizeH="0" baseline="0" dirty="0" smtClean="0">
                        <a:ln>
                          <a:noFill/>
                        </a:ln>
                        <a:solidFill>
                          <a:schemeClr val="bg1"/>
                        </a:solidFill>
                        <a:effectLst/>
                        <a:latin typeface="Arial" pitchFamily="34" charset="0"/>
                        <a:cs typeface="Arial" pitchFamily="34" charset="0"/>
                      </a:endParaRPr>
                    </a:p>
                  </a:txBody>
                  <a:tcPr marL="45720" marR="45720" anchor="ctr" horzOverflow="overflow">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tcPr>
                </a:tc>
                <a:tc>
                  <a:txBody>
                    <a:bodyPr/>
                    <a:lstStyle/>
                    <a:p>
                      <a:pPr marL="0" marR="0" lvl="0" indent="0" algn="ctr"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900" b="1" u="none" strike="noStrike" cap="none" normalizeH="0" baseline="0" dirty="0" smtClean="0">
                          <a:ln>
                            <a:noFill/>
                          </a:ln>
                          <a:solidFill>
                            <a:schemeClr val="bg1"/>
                          </a:solidFill>
                          <a:effectLst/>
                        </a:rPr>
                        <a:t>HP Client Automation</a:t>
                      </a:r>
                      <a:endParaRPr kumimoji="0" lang="en-US" sz="900" b="1" i="0" u="none" strike="noStrike" cap="none" normalizeH="0" baseline="0" dirty="0" smtClean="0">
                        <a:ln>
                          <a:noFill/>
                        </a:ln>
                        <a:solidFill>
                          <a:schemeClr val="bg1"/>
                        </a:solidFill>
                        <a:effectLst/>
                        <a:latin typeface="Arial" pitchFamily="34" charset="0"/>
                        <a:cs typeface="Arial" pitchFamily="34" charset="0"/>
                      </a:endParaRPr>
                    </a:p>
                  </a:txBody>
                  <a:tcPr marL="45720" marR="45720" anchor="ctr" horzOverflow="overflow">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tcPr>
                </a:tc>
                <a:tc>
                  <a:txBody>
                    <a:bodyPr/>
                    <a:lstStyle/>
                    <a:p>
                      <a:pPr marL="0" marR="0" lvl="0" indent="0" algn="ctr"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900" b="1" u="none" strike="noStrike" cap="none" normalizeH="0" baseline="0" dirty="0" smtClean="0">
                          <a:ln>
                            <a:noFill/>
                          </a:ln>
                          <a:solidFill>
                            <a:schemeClr val="bg1"/>
                          </a:solidFill>
                          <a:effectLst/>
                        </a:rPr>
                        <a:t>Kaseya</a:t>
                      </a:r>
                      <a:endParaRPr kumimoji="0" lang="en-US" sz="900" b="1" i="0" u="none" strike="noStrike" cap="none" normalizeH="0" baseline="0" dirty="0" smtClean="0">
                        <a:ln>
                          <a:noFill/>
                        </a:ln>
                        <a:solidFill>
                          <a:schemeClr val="bg1"/>
                        </a:solidFill>
                        <a:effectLst/>
                        <a:latin typeface="Arial" pitchFamily="34" charset="0"/>
                        <a:cs typeface="Arial" pitchFamily="34" charset="0"/>
                      </a:endParaRPr>
                    </a:p>
                  </a:txBody>
                  <a:tcPr marL="45720" marR="45720" anchor="ctr" horzOverflow="overflow">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tcPr>
                </a:tc>
                <a:tc>
                  <a:txBody>
                    <a:bodyPr/>
                    <a:lstStyle/>
                    <a:p>
                      <a:pPr marL="0" marR="0" lvl="0" indent="0" algn="ctr"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900" b="1" u="none" strike="noStrike" cap="none" normalizeH="0" baseline="0" dirty="0" smtClean="0">
                          <a:ln>
                            <a:noFill/>
                          </a:ln>
                          <a:solidFill>
                            <a:schemeClr val="bg1"/>
                          </a:solidFill>
                          <a:effectLst/>
                        </a:rPr>
                        <a:t>LANDesk</a:t>
                      </a:r>
                      <a:endParaRPr kumimoji="0" lang="en-US" sz="900" b="1" i="0" u="none" strike="noStrike" cap="none" normalizeH="0" baseline="0" dirty="0" smtClean="0">
                        <a:ln>
                          <a:noFill/>
                        </a:ln>
                        <a:solidFill>
                          <a:schemeClr val="bg1"/>
                        </a:solidFill>
                        <a:effectLst/>
                        <a:latin typeface="Arial" pitchFamily="34" charset="0"/>
                        <a:cs typeface="Arial" pitchFamily="34" charset="0"/>
                      </a:endParaRPr>
                    </a:p>
                  </a:txBody>
                  <a:tcPr marL="45720" marR="45720" anchor="ctr" horzOverflow="overflow">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tcPr>
                </a:tc>
              </a:tr>
              <a:tr h="233636">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900" u="none" strike="noStrike" cap="none" normalizeH="0" baseline="0" dirty="0" smtClean="0">
                          <a:ln>
                            <a:noFill/>
                          </a:ln>
                          <a:effectLst/>
                        </a:rPr>
                        <a:t>AES-NI</a:t>
                      </a:r>
                      <a:endParaRPr kumimoji="0" lang="en-US" sz="900" b="1" i="0" u="none" strike="noStrike" cap="none" normalizeH="0" baseline="0" dirty="0" smtClean="0">
                        <a:ln>
                          <a:noFill/>
                        </a:ln>
                        <a:solidFill>
                          <a:schemeClr val="bg1">
                            <a:lumMod val="95000"/>
                          </a:schemeClr>
                        </a:solidFill>
                        <a:effectLst/>
                        <a:latin typeface="Arial Narrow" pitchFamily="34" charset="0"/>
                        <a:cs typeface="Times New Roman" pitchFamily="18" charset="0"/>
                      </a:endParaRPr>
                    </a:p>
                  </a:txBody>
                  <a:tcP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r>
                        <a:rPr kumimoji="0" lang="en-US" sz="900" b="1" u="none" strike="noStrike" cap="none" normalizeH="0" baseline="0" dirty="0" smtClean="0">
                          <a:ln>
                            <a:noFill/>
                          </a:ln>
                          <a:solidFill>
                            <a:schemeClr val="bg1"/>
                          </a:solidFill>
                          <a:effectLst>
                            <a:outerShdw blurRad="38100" dist="38100" dir="2700000" algn="tl">
                              <a:srgbClr val="000000">
                                <a:alpha val="43137"/>
                              </a:srgbClr>
                            </a:outerShdw>
                          </a:effectLst>
                        </a:rPr>
                        <a:t>X</a:t>
                      </a: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solidFill>
                      <a:schemeClr val="accent1"/>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r>
                        <a:rPr kumimoji="0" lang="en-US" sz="900" b="1" u="none" strike="noStrike" cap="none" normalizeH="0" baseline="0" dirty="0" smtClean="0">
                          <a:ln>
                            <a:noFill/>
                          </a:ln>
                          <a:solidFill>
                            <a:schemeClr val="bg1"/>
                          </a:solidFill>
                          <a:effectLst>
                            <a:outerShdw blurRad="38100" dist="38100" dir="2700000" algn="tl">
                              <a:srgbClr val="000000">
                                <a:alpha val="43137"/>
                              </a:srgbClr>
                            </a:outerShdw>
                          </a:effectLst>
                        </a:rPr>
                        <a:t>X</a:t>
                      </a: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r>
              <a:tr h="229479">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900" u="none" strike="noStrike" cap="none" normalizeH="0" baseline="0" dirty="0" smtClean="0">
                          <a:ln>
                            <a:noFill/>
                          </a:ln>
                          <a:effectLst/>
                        </a:rPr>
                        <a:t>Hardware  and Software Inventory</a:t>
                      </a:r>
                      <a:endParaRPr kumimoji="0" lang="en-US" sz="900" b="1" i="0" u="none" strike="noStrike" cap="none" normalizeH="0" baseline="0" dirty="0" smtClean="0">
                        <a:ln>
                          <a:noFill/>
                        </a:ln>
                        <a:solidFill>
                          <a:schemeClr val="bg1">
                            <a:lumMod val="95000"/>
                          </a:schemeClr>
                        </a:solidFill>
                        <a:effectLst/>
                        <a:latin typeface="Arial Narrow" pitchFamily="34" charset="0"/>
                        <a:cs typeface="Times New Roman" pitchFamily="18" charset="0"/>
                      </a:endParaRPr>
                    </a:p>
                  </a:txBody>
                  <a:tcP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defRPr/>
                      </a:pPr>
                      <a:r>
                        <a:rPr kumimoji="0" lang="en-US" sz="900" b="1" u="none" strike="noStrike" cap="none" normalizeH="0" baseline="0" dirty="0" smtClean="0">
                          <a:ln>
                            <a:noFill/>
                          </a:ln>
                          <a:solidFill>
                            <a:schemeClr val="bg1"/>
                          </a:solidFill>
                          <a:effectLst>
                            <a:outerShdw blurRad="38100" dist="38100" dir="2700000" algn="tl">
                              <a:srgbClr val="000000">
                                <a:alpha val="43137"/>
                              </a:srgbClr>
                            </a:outerShdw>
                          </a:effectLst>
                        </a:rPr>
                        <a:t>X </a:t>
                      </a: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r>
                        <a:rPr kumimoji="0" lang="en-US" sz="900" b="1" u="none" strike="noStrike" cap="none" normalizeH="0" baseline="0" dirty="0" smtClean="0">
                          <a:ln>
                            <a:noFill/>
                          </a:ln>
                          <a:solidFill>
                            <a:schemeClr val="bg1"/>
                          </a:solidFill>
                          <a:effectLst>
                            <a:outerShdw blurRad="38100" dist="38100" dir="2700000" algn="tl">
                              <a:srgbClr val="000000">
                                <a:alpha val="43137"/>
                              </a:srgbClr>
                            </a:outerShdw>
                          </a:effectLst>
                        </a:rPr>
                        <a:t>X</a:t>
                      </a: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r>
                        <a:rPr kumimoji="0" lang="en-US" sz="900" b="1" u="none" strike="noStrike" cap="none" normalizeH="0" baseline="0" dirty="0" smtClean="0">
                          <a:ln>
                            <a:noFill/>
                          </a:ln>
                          <a:solidFill>
                            <a:schemeClr val="bg1"/>
                          </a:solidFill>
                          <a:effectLst>
                            <a:outerShdw blurRad="38100" dist="38100" dir="2700000" algn="tl">
                              <a:srgbClr val="000000">
                                <a:alpha val="43137"/>
                              </a:srgbClr>
                            </a:outerShdw>
                          </a:effectLst>
                        </a:rPr>
                        <a:t>X</a:t>
                      </a: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solidFill>
                      <a:schemeClr val="accent1"/>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r>
                        <a:rPr kumimoji="0" lang="en-US" sz="900" b="1" u="none" strike="noStrike" cap="none" normalizeH="0" baseline="0" dirty="0" smtClean="0">
                          <a:ln>
                            <a:noFill/>
                          </a:ln>
                          <a:solidFill>
                            <a:schemeClr val="bg1"/>
                          </a:solidFill>
                          <a:effectLst>
                            <a:outerShdw blurRad="38100" dist="38100" dir="2700000" algn="tl">
                              <a:srgbClr val="000000">
                                <a:alpha val="43137"/>
                              </a:srgbClr>
                            </a:outerShdw>
                          </a:effectLst>
                        </a:rPr>
                        <a:t>X</a:t>
                      </a: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r>
                        <a:rPr kumimoji="0" lang="en-US" sz="900" b="1" u="none" strike="noStrike" cap="none" normalizeH="0" baseline="0" dirty="0" smtClean="0">
                          <a:ln>
                            <a:noFill/>
                          </a:ln>
                          <a:solidFill>
                            <a:schemeClr val="bg1"/>
                          </a:solidFill>
                          <a:effectLst>
                            <a:outerShdw blurRad="38100" dist="38100" dir="2700000" algn="tl">
                              <a:srgbClr val="000000">
                                <a:alpha val="43137"/>
                              </a:srgbClr>
                            </a:outerShdw>
                          </a:effectLst>
                        </a:rPr>
                        <a:t>X</a:t>
                      </a: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r>
                        <a:rPr kumimoji="0" lang="en-US" sz="900" b="1" u="none" strike="noStrike" cap="none" normalizeH="0" baseline="0" dirty="0" smtClean="0">
                          <a:ln>
                            <a:noFill/>
                          </a:ln>
                          <a:solidFill>
                            <a:schemeClr val="bg1"/>
                          </a:solidFill>
                          <a:effectLst>
                            <a:outerShdw blurRad="38100" dist="38100" dir="2700000" algn="tl">
                              <a:srgbClr val="000000">
                                <a:alpha val="43137"/>
                              </a:srgbClr>
                            </a:outerShdw>
                          </a:effectLst>
                        </a:rPr>
                        <a:t>X</a:t>
                      </a: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solidFill>
                      <a:schemeClr val="accent2"/>
                    </a:solidFill>
                  </a:tcPr>
                </a:tc>
              </a:tr>
              <a:tr h="233636">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900" b="1" u="none" strike="noStrike" cap="none" normalizeH="0" baseline="0" dirty="0" smtClean="0">
                          <a:ln>
                            <a:noFill/>
                          </a:ln>
                          <a:effectLst/>
                        </a:rPr>
                        <a:t>Intel</a:t>
                      </a:r>
                      <a:r>
                        <a:rPr kumimoji="0" lang="en-US" sz="900" b="1" u="none" strike="noStrike" cap="none" normalizeH="0" baseline="30000" dirty="0" smtClean="0">
                          <a:ln>
                            <a:noFill/>
                          </a:ln>
                          <a:effectLst/>
                          <a:latin typeface="+mn-lt"/>
                        </a:rPr>
                        <a:t>®</a:t>
                      </a:r>
                      <a:r>
                        <a:rPr kumimoji="0" lang="en-US" sz="900" b="1" u="none" strike="noStrike" cap="none" normalizeH="0" baseline="0" dirty="0" smtClean="0">
                          <a:ln>
                            <a:noFill/>
                          </a:ln>
                          <a:effectLst/>
                        </a:rPr>
                        <a:t> Secure Key</a:t>
                      </a:r>
                      <a:endParaRPr kumimoji="0" lang="en-US" sz="900" b="1" i="0" u="none" strike="noStrike" cap="none" normalizeH="0" baseline="0" dirty="0" smtClean="0">
                        <a:ln>
                          <a:noFill/>
                        </a:ln>
                        <a:solidFill>
                          <a:srgbClr val="FFFF00"/>
                        </a:solidFill>
                        <a:effectLst/>
                        <a:latin typeface="Arial Narrow" pitchFamily="34" charset="0"/>
                        <a:cs typeface="Times New Roman" pitchFamily="18" charset="0"/>
                      </a:endParaRPr>
                    </a:p>
                  </a:txBody>
                  <a:tcP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defRPr/>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r>
              <a:tr h="233636">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900" u="none" strike="noStrike" cap="none" normalizeH="0" baseline="0" dirty="0" smtClean="0">
                          <a:ln>
                            <a:noFill/>
                          </a:ln>
                          <a:effectLst/>
                        </a:rPr>
                        <a:t>Remote Power Control</a:t>
                      </a:r>
                      <a:endParaRPr kumimoji="0" lang="en-US" sz="900" b="1" i="0" u="none" strike="noStrike" cap="none" normalizeH="0" baseline="0" dirty="0" smtClean="0">
                        <a:ln>
                          <a:noFill/>
                        </a:ln>
                        <a:solidFill>
                          <a:schemeClr val="bg1">
                            <a:lumMod val="95000"/>
                          </a:schemeClr>
                        </a:solidFill>
                        <a:effectLst/>
                        <a:latin typeface="Arial Narrow" pitchFamily="34" charset="0"/>
                        <a:cs typeface="Times New Roman" pitchFamily="18" charset="0"/>
                      </a:endParaRPr>
                    </a:p>
                  </a:txBody>
                  <a:tcP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r>
                        <a:rPr kumimoji="0" lang="en-US" sz="900" b="1" u="none" strike="noStrike" cap="none" normalizeH="0" baseline="0" dirty="0" smtClean="0">
                          <a:ln>
                            <a:noFill/>
                          </a:ln>
                          <a:solidFill>
                            <a:schemeClr val="bg1"/>
                          </a:solidFill>
                          <a:effectLst>
                            <a:outerShdw blurRad="38100" dist="38100" dir="2700000" algn="tl">
                              <a:srgbClr val="000000">
                                <a:alpha val="43137"/>
                              </a:srgbClr>
                            </a:outerShdw>
                          </a:effectLst>
                        </a:rPr>
                        <a:t>X </a:t>
                      </a: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defRPr/>
                      </a:pPr>
                      <a:r>
                        <a:rPr kumimoji="0" lang="en-US" sz="900" b="1" u="none" strike="noStrike" cap="none" normalizeH="0" baseline="0" dirty="0" smtClean="0">
                          <a:ln>
                            <a:noFill/>
                          </a:ln>
                          <a:solidFill>
                            <a:schemeClr val="bg1"/>
                          </a:solidFill>
                          <a:effectLst>
                            <a:outerShdw blurRad="38100" dist="38100" dir="2700000" algn="tl">
                              <a:srgbClr val="000000">
                                <a:alpha val="43137"/>
                              </a:srgbClr>
                            </a:outerShdw>
                          </a:effectLst>
                        </a:rPr>
                        <a:t>X </a:t>
                      </a: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r>
                        <a:rPr kumimoji="0" lang="en-US" sz="900" b="1" u="none" strike="noStrike" cap="none" normalizeH="0" baseline="0" dirty="0" smtClean="0">
                          <a:ln>
                            <a:noFill/>
                          </a:ln>
                          <a:solidFill>
                            <a:schemeClr val="bg1"/>
                          </a:solidFill>
                          <a:effectLst>
                            <a:outerShdw blurRad="38100" dist="38100" dir="2700000" algn="tl">
                              <a:srgbClr val="000000">
                                <a:alpha val="43137"/>
                              </a:srgbClr>
                            </a:outerShdw>
                          </a:effectLst>
                        </a:rPr>
                        <a:t>X</a:t>
                      </a: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r>
                        <a:rPr kumimoji="0" lang="en-US" sz="900" b="1" u="none" strike="noStrike" cap="none" normalizeH="0" baseline="0" dirty="0" smtClean="0">
                          <a:ln>
                            <a:noFill/>
                          </a:ln>
                          <a:solidFill>
                            <a:schemeClr val="bg1"/>
                          </a:solidFill>
                          <a:effectLst>
                            <a:outerShdw blurRad="38100" dist="38100" dir="2700000" algn="tl">
                              <a:srgbClr val="000000">
                                <a:alpha val="43137"/>
                              </a:srgbClr>
                            </a:outerShdw>
                          </a:effectLst>
                        </a:rPr>
                        <a:t>X</a:t>
                      </a: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r>
                        <a:rPr kumimoji="0" lang="en-US" sz="900" b="1" u="none" strike="noStrike" cap="none" normalizeH="0" baseline="0" dirty="0" smtClean="0">
                          <a:ln>
                            <a:noFill/>
                          </a:ln>
                          <a:solidFill>
                            <a:schemeClr val="bg1"/>
                          </a:solidFill>
                          <a:effectLst>
                            <a:outerShdw blurRad="38100" dist="38100" dir="2700000" algn="tl">
                              <a:srgbClr val="000000">
                                <a:alpha val="43137"/>
                              </a:srgbClr>
                            </a:outerShdw>
                          </a:effectLst>
                        </a:rPr>
                        <a:t>X</a:t>
                      </a: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r>
                        <a:rPr kumimoji="0" lang="en-US" sz="900" b="1" u="none" strike="noStrike" cap="none" normalizeH="0" baseline="0" dirty="0" smtClean="0">
                          <a:ln>
                            <a:noFill/>
                          </a:ln>
                          <a:solidFill>
                            <a:schemeClr val="bg1"/>
                          </a:solidFill>
                          <a:effectLst>
                            <a:outerShdw blurRad="38100" dist="38100" dir="2700000" algn="tl">
                              <a:srgbClr val="000000">
                                <a:alpha val="43137"/>
                              </a:srgbClr>
                            </a:outerShdw>
                          </a:effectLst>
                        </a:rPr>
                        <a:t>X</a:t>
                      </a: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r>
                        <a:rPr kumimoji="0" lang="en-US" sz="900" b="1" u="none" strike="noStrike" cap="none" normalizeH="0" baseline="0" dirty="0" smtClean="0">
                          <a:ln>
                            <a:noFill/>
                          </a:ln>
                          <a:solidFill>
                            <a:schemeClr val="bg1"/>
                          </a:solidFill>
                          <a:effectLst>
                            <a:outerShdw blurRad="38100" dist="38100" dir="2700000" algn="tl">
                              <a:srgbClr val="000000">
                                <a:alpha val="43137"/>
                              </a:srgbClr>
                            </a:outerShdw>
                          </a:effectLst>
                        </a:rPr>
                        <a:t>X</a:t>
                      </a: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solidFill>
                      <a:schemeClr val="accent2"/>
                    </a:solidFill>
                  </a:tcPr>
                </a:tc>
              </a:tr>
              <a:tr h="233636">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900" u="none" strike="noStrike" cap="none" normalizeH="0" baseline="0" dirty="0" smtClean="0">
                          <a:ln>
                            <a:noFill/>
                          </a:ln>
                          <a:effectLst/>
                        </a:rPr>
                        <a:t>Remote Configuration</a:t>
                      </a:r>
                      <a:endParaRPr kumimoji="0" lang="en-US" sz="900" b="1" i="0" u="none" strike="noStrike" cap="none" normalizeH="0" baseline="0" dirty="0" smtClean="0">
                        <a:ln>
                          <a:noFill/>
                        </a:ln>
                        <a:solidFill>
                          <a:schemeClr val="bg1">
                            <a:lumMod val="95000"/>
                          </a:schemeClr>
                        </a:solidFill>
                        <a:effectLst/>
                        <a:latin typeface="Arial Narrow" pitchFamily="34" charset="0"/>
                        <a:cs typeface="Times New Roman" pitchFamily="18" charset="0"/>
                      </a:endParaRPr>
                    </a:p>
                  </a:txBody>
                  <a:tcP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defRPr/>
                      </a:pPr>
                      <a:r>
                        <a:rPr kumimoji="0" lang="en-US" sz="900" b="1" u="none" strike="noStrike" cap="none" normalizeH="0" baseline="0" dirty="0" smtClean="0">
                          <a:ln>
                            <a:noFill/>
                          </a:ln>
                          <a:solidFill>
                            <a:schemeClr val="bg1"/>
                          </a:solidFill>
                          <a:effectLst>
                            <a:outerShdw blurRad="38100" dist="38100" dir="2700000" algn="tl">
                              <a:srgbClr val="000000">
                                <a:alpha val="43137"/>
                              </a:srgbClr>
                            </a:outerShdw>
                          </a:effectLst>
                        </a:rPr>
                        <a:t>X </a:t>
                      </a: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defRPr/>
                      </a:pPr>
                      <a:r>
                        <a:rPr kumimoji="0" lang="en-US" sz="900" b="1" u="none" strike="noStrike" cap="none" normalizeH="0" baseline="0" dirty="0" smtClean="0">
                          <a:ln>
                            <a:noFill/>
                          </a:ln>
                          <a:solidFill>
                            <a:schemeClr val="bg1"/>
                          </a:solidFill>
                          <a:effectLst>
                            <a:outerShdw blurRad="38100" dist="38100" dir="2700000" algn="tl">
                              <a:srgbClr val="000000">
                                <a:alpha val="43137"/>
                              </a:srgbClr>
                            </a:outerShdw>
                          </a:effectLst>
                        </a:rPr>
                        <a:t>X </a:t>
                      </a: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r>
                        <a:rPr kumimoji="0" lang="en-US" sz="900" b="1" u="none" strike="noStrike" cap="none" normalizeH="0" baseline="0" dirty="0" smtClean="0">
                          <a:ln>
                            <a:noFill/>
                          </a:ln>
                          <a:solidFill>
                            <a:schemeClr val="bg1"/>
                          </a:solidFill>
                          <a:effectLst>
                            <a:outerShdw blurRad="38100" dist="38100" dir="2700000" algn="tl">
                              <a:srgbClr val="000000">
                                <a:alpha val="43137"/>
                              </a:srgbClr>
                            </a:outerShdw>
                          </a:effectLst>
                        </a:rPr>
                        <a:t>X</a:t>
                      </a: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solidFill>
                      <a:schemeClr val="accent1"/>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r>
                        <a:rPr kumimoji="0" lang="en-US" sz="900" b="1" u="none" strike="noStrike" cap="none" normalizeH="0" baseline="0" dirty="0" smtClean="0">
                          <a:ln>
                            <a:noFill/>
                          </a:ln>
                          <a:solidFill>
                            <a:schemeClr val="bg1"/>
                          </a:solidFill>
                          <a:effectLst>
                            <a:outerShdw blurRad="38100" dist="38100" dir="2700000" algn="tl">
                              <a:srgbClr val="000000">
                                <a:alpha val="43137"/>
                              </a:srgbClr>
                            </a:outerShdw>
                          </a:effectLst>
                        </a:rPr>
                        <a:t>X</a:t>
                      </a: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r>
                        <a:rPr kumimoji="0" lang="en-US" sz="900" b="1" u="none" strike="noStrike" cap="none" normalizeH="0" baseline="0" dirty="0" smtClean="0">
                          <a:ln>
                            <a:noFill/>
                          </a:ln>
                          <a:solidFill>
                            <a:schemeClr val="bg1"/>
                          </a:solidFill>
                          <a:effectLst>
                            <a:outerShdw blurRad="38100" dist="38100" dir="2700000" algn="tl">
                              <a:srgbClr val="000000">
                                <a:alpha val="43137"/>
                              </a:srgbClr>
                            </a:outerShdw>
                          </a:effectLst>
                        </a:rPr>
                        <a:t>X</a:t>
                      </a: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r>
                        <a:rPr kumimoji="0" lang="en-US" sz="900" b="1" u="none" strike="noStrike" cap="none" normalizeH="0" baseline="0" dirty="0" smtClean="0">
                          <a:ln>
                            <a:noFill/>
                          </a:ln>
                          <a:solidFill>
                            <a:schemeClr val="bg1"/>
                          </a:solidFill>
                          <a:effectLst>
                            <a:outerShdw blurRad="38100" dist="38100" dir="2700000" algn="tl">
                              <a:srgbClr val="000000">
                                <a:alpha val="43137"/>
                              </a:srgbClr>
                            </a:outerShdw>
                          </a:effectLst>
                        </a:rPr>
                        <a:t>X</a:t>
                      </a: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solidFill>
                      <a:schemeClr val="accent2"/>
                    </a:solidFill>
                  </a:tcPr>
                </a:tc>
              </a:tr>
              <a:tr h="352044">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900" u="none" strike="noStrike" cap="none" normalizeH="0" baseline="0" dirty="0" smtClean="0">
                          <a:ln>
                            <a:noFill/>
                          </a:ln>
                          <a:effectLst/>
                        </a:rPr>
                        <a:t>Remote Diagnosis and Repair</a:t>
                      </a:r>
                      <a:endParaRPr kumimoji="0" lang="en-US" sz="900" b="1" i="0" u="none" strike="noStrike" cap="none" normalizeH="0" baseline="0" dirty="0" smtClean="0">
                        <a:ln>
                          <a:noFill/>
                        </a:ln>
                        <a:solidFill>
                          <a:schemeClr val="bg1">
                            <a:lumMod val="95000"/>
                          </a:schemeClr>
                        </a:solidFill>
                        <a:effectLst/>
                        <a:latin typeface="Arial Narrow" pitchFamily="34" charset="0"/>
                        <a:cs typeface="Times New Roman" pitchFamily="18" charset="0"/>
                      </a:endParaRPr>
                    </a:p>
                  </a:txBody>
                  <a:tcP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r>
                        <a:rPr kumimoji="0" lang="en-US" sz="900" b="1" u="none" strike="noStrike" cap="none" normalizeH="0" baseline="0" dirty="0" smtClean="0">
                          <a:ln>
                            <a:noFill/>
                          </a:ln>
                          <a:solidFill>
                            <a:schemeClr val="bg1"/>
                          </a:solidFill>
                          <a:effectLst/>
                        </a:rPr>
                        <a:t>SOL</a:t>
                      </a:r>
                      <a:endParaRPr kumimoji="0" lang="en-US" sz="900" b="1" i="0" u="none" strike="noStrike" cap="none" normalizeH="0" baseline="0" dirty="0" smtClean="0">
                        <a:ln>
                          <a:noFill/>
                        </a:ln>
                        <a:solidFill>
                          <a:schemeClr val="bg1"/>
                        </a:solidFill>
                        <a:effectLst/>
                        <a:latin typeface="Arial" charset="0"/>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r>
                        <a:rPr kumimoji="0" lang="en-US" sz="900" b="1" u="none" strike="noStrike" cap="none" normalizeH="0" baseline="0" dirty="0" smtClean="0">
                          <a:ln>
                            <a:noFill/>
                          </a:ln>
                          <a:solidFill>
                            <a:schemeClr val="bg1"/>
                          </a:solidFill>
                          <a:effectLst/>
                        </a:rPr>
                        <a:t>IDE-R Only</a:t>
                      </a:r>
                      <a:endParaRPr kumimoji="0" lang="en-US" sz="900" b="1" i="0" u="none" strike="noStrike" cap="none" normalizeH="0" baseline="0" dirty="0" smtClean="0">
                        <a:ln>
                          <a:noFill/>
                        </a:ln>
                        <a:solidFill>
                          <a:schemeClr val="bg1"/>
                        </a:solidFill>
                        <a:effectLst/>
                        <a:latin typeface="Arial" charset="0"/>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r>
                        <a:rPr kumimoji="0" lang="en-US" sz="900" b="1" u="none" strike="noStrike" cap="none" normalizeH="0" baseline="0" dirty="0" smtClean="0">
                          <a:ln>
                            <a:noFill/>
                          </a:ln>
                          <a:solidFill>
                            <a:schemeClr val="bg1"/>
                          </a:solidFill>
                          <a:effectLst>
                            <a:outerShdw blurRad="38100" dist="38100" dir="2700000" algn="tl">
                              <a:srgbClr val="000000">
                                <a:alpha val="43137"/>
                              </a:srgbClr>
                            </a:outerShdw>
                          </a:effectLst>
                        </a:rPr>
                        <a:t>X</a:t>
                      </a: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solidFill>
                      <a:schemeClr val="accent2"/>
                    </a:solidFill>
                  </a:tcPr>
                </a:tc>
              </a:tr>
              <a:tr h="240863">
                <a:tc>
                  <a:txBody>
                    <a:bodyPr/>
                    <a:lstStyle/>
                    <a:p>
                      <a:pPr marL="0" marR="0" lvl="0" indent="0" algn="l" defTabSz="914400" rtl="0" eaLnBrk="0" fontAlgn="base" latinLnBrk="0" hangingPunct="0">
                        <a:lnSpc>
                          <a:spcPct val="100000"/>
                        </a:lnSpc>
                        <a:spcBef>
                          <a:spcPct val="30000"/>
                        </a:spcBef>
                        <a:spcAft>
                          <a:spcPct val="0"/>
                        </a:spcAft>
                        <a:buClr>
                          <a:schemeClr val="tx1"/>
                        </a:buClr>
                        <a:buSzTx/>
                        <a:buFont typeface="Wingdings" pitchFamily="2" charset="2"/>
                        <a:buNone/>
                        <a:tabLst/>
                      </a:pPr>
                      <a:r>
                        <a:rPr kumimoji="0" lang="en-US" sz="900" u="none" strike="noStrike" cap="none" normalizeH="0" baseline="0" dirty="0" smtClean="0">
                          <a:ln>
                            <a:noFill/>
                          </a:ln>
                          <a:effectLst/>
                        </a:rPr>
                        <a:t>Remote Encryption Management</a:t>
                      </a:r>
                      <a:endParaRPr kumimoji="0" lang="en-US" sz="900" b="1" i="0" u="none" strike="noStrike" cap="none" normalizeH="0" baseline="0" dirty="0" smtClean="0">
                        <a:ln>
                          <a:noFill/>
                        </a:ln>
                        <a:solidFill>
                          <a:schemeClr val="bg1">
                            <a:lumMod val="95000"/>
                          </a:schemeClr>
                        </a:solidFill>
                        <a:effectLst/>
                        <a:latin typeface="Arial Narrow" pitchFamily="34" charset="0"/>
                        <a:cs typeface="Times New Roman" pitchFamily="18" charset="0"/>
                      </a:endParaRPr>
                    </a:p>
                  </a:txBody>
                  <a:tcP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r>
              <a:tr h="233636">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900" u="none" strike="noStrike" cap="none" normalizeH="0" baseline="0" dirty="0" smtClean="0">
                          <a:ln>
                            <a:noFill/>
                          </a:ln>
                          <a:effectLst/>
                        </a:rPr>
                        <a:t>Network Filters</a:t>
                      </a:r>
                      <a:endParaRPr kumimoji="0" lang="en-US" sz="900" b="1" i="0" u="none" strike="noStrike" cap="none" normalizeH="0" baseline="0" dirty="0" smtClean="0">
                        <a:ln>
                          <a:noFill/>
                        </a:ln>
                        <a:solidFill>
                          <a:schemeClr val="bg1">
                            <a:lumMod val="95000"/>
                          </a:schemeClr>
                        </a:solidFill>
                        <a:effectLst/>
                        <a:latin typeface="Arial Narrow" pitchFamily="34" charset="0"/>
                        <a:cs typeface="Times New Roman" pitchFamily="18" charset="0"/>
                      </a:endParaRPr>
                    </a:p>
                  </a:txBody>
                  <a:tcP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r>
                        <a:rPr kumimoji="0" lang="en-US" sz="900" b="1" u="none" strike="noStrike" cap="none" normalizeH="0" baseline="0" dirty="0" smtClean="0">
                          <a:ln>
                            <a:noFill/>
                          </a:ln>
                          <a:solidFill>
                            <a:schemeClr val="bg1"/>
                          </a:solidFill>
                          <a:effectLst>
                            <a:outerShdw blurRad="38100" dist="38100" dir="2700000" algn="tl">
                              <a:srgbClr val="000000">
                                <a:alpha val="43137"/>
                              </a:srgbClr>
                            </a:outerShdw>
                          </a:effectLst>
                        </a:rPr>
                        <a:t>X</a:t>
                      </a: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r>
                        <a:rPr kumimoji="0" lang="en-US" sz="900" b="1" u="none" strike="noStrike" cap="none" normalizeH="0" baseline="0" dirty="0" smtClean="0">
                          <a:ln>
                            <a:noFill/>
                          </a:ln>
                          <a:solidFill>
                            <a:schemeClr val="bg1"/>
                          </a:solidFill>
                          <a:effectLst>
                            <a:outerShdw blurRad="38100" dist="38100" dir="2700000" algn="tl">
                              <a:srgbClr val="000000">
                                <a:alpha val="43137"/>
                              </a:srgbClr>
                            </a:outerShdw>
                          </a:effectLst>
                        </a:rPr>
                        <a:t>X</a:t>
                      </a: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solidFill>
                      <a:schemeClr val="accent2"/>
                    </a:solidFill>
                  </a:tcPr>
                </a:tc>
              </a:tr>
              <a:tr h="233636">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900" u="none" strike="noStrike" cap="none" normalizeH="0" baseline="0" dirty="0" smtClean="0">
                          <a:ln>
                            <a:noFill/>
                          </a:ln>
                          <a:effectLst/>
                        </a:rPr>
                        <a:t>Endpoint Access Control</a:t>
                      </a:r>
                      <a:endParaRPr kumimoji="0" lang="en-US" sz="900" b="1" i="0" u="none" strike="noStrike" cap="none" normalizeH="0" baseline="0" dirty="0" smtClean="0">
                        <a:ln>
                          <a:noFill/>
                        </a:ln>
                        <a:solidFill>
                          <a:schemeClr val="bg1">
                            <a:lumMod val="95000"/>
                          </a:schemeClr>
                        </a:solidFill>
                        <a:effectLst/>
                        <a:latin typeface="Arial Narrow" pitchFamily="34" charset="0"/>
                        <a:cs typeface="Times New Roman" pitchFamily="18" charset="0"/>
                      </a:endParaRPr>
                    </a:p>
                  </a:txBody>
                  <a:tcP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defRPr/>
                      </a:pPr>
                      <a:r>
                        <a:rPr kumimoji="0" lang="en-US" sz="900" b="1" u="none" strike="noStrike" cap="none" normalizeH="0" baseline="0" dirty="0" smtClean="0">
                          <a:ln>
                            <a:noFill/>
                          </a:ln>
                          <a:solidFill>
                            <a:schemeClr val="bg1"/>
                          </a:solidFill>
                          <a:effectLst>
                            <a:outerShdw blurRad="38100" dist="38100" dir="2700000" algn="tl">
                              <a:srgbClr val="000000">
                                <a:alpha val="43137"/>
                              </a:srgbClr>
                            </a:outerShdw>
                          </a:effectLst>
                        </a:rPr>
                        <a:t>X </a:t>
                      </a: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defRPr/>
                      </a:pPr>
                      <a:r>
                        <a:rPr kumimoji="0" lang="en-US" sz="900" b="1" u="none" strike="noStrike" cap="none" normalizeH="0" baseline="0" dirty="0" smtClean="0">
                          <a:ln>
                            <a:noFill/>
                          </a:ln>
                          <a:solidFill>
                            <a:schemeClr val="bg1"/>
                          </a:solidFill>
                          <a:effectLst>
                            <a:outerShdw blurRad="38100" dist="38100" dir="2700000" algn="tl">
                              <a:srgbClr val="000000">
                                <a:alpha val="43137"/>
                              </a:srgbClr>
                            </a:outerShdw>
                          </a:effectLst>
                        </a:rPr>
                        <a:t>X </a:t>
                      </a: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r>
              <a:tr h="233636">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900" u="none" strike="noStrike" cap="none" normalizeH="0" baseline="0" dirty="0" smtClean="0">
                          <a:ln>
                            <a:noFill/>
                          </a:ln>
                          <a:effectLst/>
                        </a:rPr>
                        <a:t>Agent Presence</a:t>
                      </a:r>
                      <a:endParaRPr kumimoji="0" lang="en-US" sz="900" b="1" i="0" u="none" strike="noStrike" cap="none" normalizeH="0" baseline="0" dirty="0" smtClean="0">
                        <a:ln>
                          <a:noFill/>
                        </a:ln>
                        <a:solidFill>
                          <a:schemeClr val="bg1">
                            <a:lumMod val="95000"/>
                          </a:schemeClr>
                        </a:solidFill>
                        <a:effectLst/>
                        <a:latin typeface="Arial Narrow" pitchFamily="34" charset="0"/>
                        <a:cs typeface="Times New Roman" pitchFamily="18" charset="0"/>
                      </a:endParaRPr>
                    </a:p>
                  </a:txBody>
                  <a:tcP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defRPr/>
                      </a:pPr>
                      <a:r>
                        <a:rPr kumimoji="0" lang="en-US" sz="900" b="1" u="none" strike="noStrike" cap="none" normalizeH="0" baseline="0" dirty="0" smtClean="0">
                          <a:ln>
                            <a:noFill/>
                          </a:ln>
                          <a:solidFill>
                            <a:schemeClr val="bg1"/>
                          </a:solidFill>
                          <a:effectLst>
                            <a:outerShdw blurRad="38100" dist="38100" dir="2700000" algn="tl">
                              <a:srgbClr val="000000">
                                <a:alpha val="43137"/>
                              </a:srgbClr>
                            </a:outerShdw>
                          </a:effectLst>
                        </a:rPr>
                        <a:t>X </a:t>
                      </a: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r>
                        <a:rPr kumimoji="0" lang="en-US" sz="900" b="1" u="none" strike="noStrike" cap="none" normalizeH="0" baseline="0" dirty="0" smtClean="0">
                          <a:ln>
                            <a:noFill/>
                          </a:ln>
                          <a:solidFill>
                            <a:schemeClr val="bg1"/>
                          </a:solidFill>
                          <a:effectLst>
                            <a:outerShdw blurRad="38100" dist="38100" dir="2700000" algn="tl">
                              <a:srgbClr val="000000">
                                <a:alpha val="43137"/>
                              </a:srgbClr>
                            </a:outerShdw>
                          </a:effectLst>
                        </a:rPr>
                        <a:t>X</a:t>
                      </a: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r>
                        <a:rPr kumimoji="0" lang="en-US" sz="900" b="1" u="none" strike="noStrike" cap="none" normalizeH="0" baseline="0" dirty="0" smtClean="0">
                          <a:ln>
                            <a:noFill/>
                          </a:ln>
                          <a:solidFill>
                            <a:schemeClr val="bg1"/>
                          </a:solidFill>
                          <a:effectLst>
                            <a:outerShdw blurRad="38100" dist="38100" dir="2700000" algn="tl">
                              <a:srgbClr val="000000">
                                <a:alpha val="43137"/>
                              </a:srgbClr>
                            </a:outerShdw>
                          </a:effectLst>
                        </a:rPr>
                        <a:t>X</a:t>
                      </a: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solidFill>
                      <a:schemeClr val="accent2"/>
                    </a:solidFill>
                  </a:tcPr>
                </a:tc>
              </a:tr>
              <a:tr h="233636">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900" u="none" strike="noStrike" cap="none" normalizeH="0" baseline="0" dirty="0" smtClean="0">
                          <a:ln>
                            <a:noFill/>
                          </a:ln>
                          <a:effectLst/>
                        </a:rPr>
                        <a:t>HW-based KVM</a:t>
                      </a:r>
                      <a:endParaRPr kumimoji="0" lang="en-US" sz="900" b="1" i="0" u="none" strike="noStrike" cap="none" normalizeH="0" baseline="0" dirty="0" smtClean="0">
                        <a:ln>
                          <a:noFill/>
                        </a:ln>
                        <a:solidFill>
                          <a:schemeClr val="bg1">
                            <a:lumMod val="95000"/>
                          </a:schemeClr>
                        </a:solidFill>
                        <a:effectLst/>
                        <a:latin typeface="Arial Narrow" pitchFamily="34" charset="0"/>
                        <a:cs typeface="Times New Roman" pitchFamily="18" charset="0"/>
                      </a:endParaRPr>
                    </a:p>
                  </a:txBody>
                  <a:tcP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defRPr/>
                      </a:pPr>
                      <a:r>
                        <a:rPr kumimoji="0" lang="en-US" sz="900" b="1" u="none" strike="noStrike" cap="none" normalizeH="0" baseline="0" dirty="0" smtClean="0">
                          <a:ln>
                            <a:noFill/>
                          </a:ln>
                          <a:solidFill>
                            <a:schemeClr val="bg1"/>
                          </a:solidFill>
                          <a:effectLst>
                            <a:outerShdw blurRad="38100" dist="38100" dir="2700000" algn="tl">
                              <a:srgbClr val="000000">
                                <a:alpha val="43137"/>
                              </a:srgbClr>
                            </a:outerShdw>
                          </a:effectLst>
                        </a:rPr>
                        <a:t>X</a:t>
                      </a: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solidFill>
                      <a:schemeClr val="accent1"/>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r>
                        <a:rPr kumimoji="0" lang="en-US" sz="900" b="1" u="none" strike="noStrike" cap="none" normalizeH="0" baseline="0" dirty="0" smtClean="0">
                          <a:ln>
                            <a:noFill/>
                          </a:ln>
                          <a:solidFill>
                            <a:schemeClr val="bg1"/>
                          </a:solidFill>
                          <a:effectLst>
                            <a:outerShdw blurRad="38100" dist="38100" dir="2700000" algn="tl">
                              <a:srgbClr val="000000">
                                <a:alpha val="43137"/>
                              </a:srgbClr>
                            </a:outerShdw>
                          </a:effectLst>
                        </a:rPr>
                        <a:t>X</a:t>
                      </a:r>
                      <a:endParaRPr kumimoji="0" lang="en-US" sz="900" b="1" i="0" u="none" strike="noStrike" kern="1200" cap="none" normalizeH="0" baseline="0" dirty="0" smtClean="0">
                        <a:ln>
                          <a:noFill/>
                        </a:ln>
                        <a:solidFill>
                          <a:schemeClr val="bg1"/>
                        </a:solidFill>
                        <a:effectLst>
                          <a:outerShdw blurRad="38100" dist="38100" dir="2700000" algn="tl">
                            <a:srgbClr val="000000">
                              <a:alpha val="43137"/>
                            </a:srgbClr>
                          </a:outerShdw>
                        </a:effectLst>
                        <a:latin typeface="Arial" charset="0"/>
                        <a:ea typeface="+mn-ea"/>
                        <a:cs typeface="Arial" charset="0"/>
                      </a:endParaRPr>
                    </a:p>
                  </a:txBody>
                  <a:tcPr anchor="ctr" horzOverflow="overflow">
                    <a:solidFill>
                      <a:schemeClr val="accent1"/>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r>
                        <a:rPr kumimoji="0" lang="en-US" sz="900" b="1" u="none" strike="noStrike" cap="none" normalizeH="0" baseline="0" dirty="0" smtClean="0">
                          <a:ln>
                            <a:noFill/>
                          </a:ln>
                          <a:solidFill>
                            <a:schemeClr val="bg1"/>
                          </a:solidFill>
                          <a:effectLst>
                            <a:outerShdw blurRad="38100" dist="38100" dir="2700000" algn="tl">
                              <a:srgbClr val="000000">
                                <a:alpha val="43137"/>
                              </a:srgbClr>
                            </a:outerShdw>
                          </a:effectLst>
                        </a:rPr>
                        <a:t>X</a:t>
                      </a: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r>
                        <a:rPr kumimoji="0" lang="en-US" sz="900" b="1" u="none" strike="noStrike" kern="1200" cap="none" normalizeH="0" baseline="0" dirty="0" smtClean="0">
                          <a:ln>
                            <a:noFill/>
                          </a:ln>
                          <a:solidFill>
                            <a:schemeClr val="bg1"/>
                          </a:solidFill>
                          <a:effectLst/>
                        </a:rPr>
                        <a:t>X</a:t>
                      </a:r>
                      <a:endParaRPr kumimoji="0" lang="en-US" sz="900" b="1" i="0" u="none" strike="noStrike" kern="1200" cap="none" normalizeH="0" baseline="0" dirty="0" smtClean="0">
                        <a:ln>
                          <a:noFill/>
                        </a:ln>
                        <a:solidFill>
                          <a:schemeClr val="bg1"/>
                        </a:solidFill>
                        <a:effectLst/>
                        <a:latin typeface="Arial" charset="0"/>
                        <a:ea typeface="+mn-ea"/>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r>
                        <a:rPr kumimoji="0" lang="en-US" sz="900" b="1" u="none" strike="noStrike" cap="none" normalizeH="0" baseline="0" dirty="0" smtClean="0">
                          <a:ln>
                            <a:noFill/>
                          </a:ln>
                          <a:solidFill>
                            <a:schemeClr val="bg1"/>
                          </a:solidFill>
                          <a:effectLst>
                            <a:outerShdw blurRad="38100" dist="38100" dir="2700000" algn="tl">
                              <a:srgbClr val="000000">
                                <a:alpha val="43137"/>
                              </a:srgbClr>
                            </a:outerShdw>
                          </a:effectLst>
                        </a:rPr>
                        <a:t>X</a:t>
                      </a: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solidFill>
                      <a:schemeClr val="accent2"/>
                    </a:solidFill>
                  </a:tcPr>
                </a:tc>
              </a:tr>
              <a:tr h="370928">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900" b="1" u="none" strike="noStrike" cap="none" normalizeH="0" baseline="0" dirty="0" smtClean="0">
                          <a:ln>
                            <a:noFill/>
                          </a:ln>
                          <a:effectLst/>
                        </a:rPr>
                        <a:t>Intel</a:t>
                      </a:r>
                      <a:r>
                        <a:rPr kumimoji="0" lang="en-US" sz="900" b="1" u="none" strike="noStrike" cap="none" normalizeH="0" baseline="30000" dirty="0" smtClean="0">
                          <a:ln>
                            <a:noFill/>
                          </a:ln>
                          <a:effectLst/>
                          <a:latin typeface="+mn-lt"/>
                        </a:rPr>
                        <a:t>®</a:t>
                      </a:r>
                      <a:r>
                        <a:rPr kumimoji="0" lang="en-US" sz="900" b="1" u="none" strike="noStrike" cap="none" normalizeH="0" baseline="0" dirty="0" smtClean="0">
                          <a:ln>
                            <a:noFill/>
                          </a:ln>
                          <a:effectLst/>
                          <a:latin typeface="+mn-lt"/>
                        </a:rPr>
                        <a:t> </a:t>
                      </a:r>
                      <a:r>
                        <a:rPr kumimoji="0" lang="en-US" sz="900" b="1" u="none" strike="noStrike" cap="none" normalizeH="0" baseline="0" dirty="0" smtClean="0">
                          <a:ln>
                            <a:noFill/>
                          </a:ln>
                          <a:effectLst/>
                        </a:rPr>
                        <a:t>Smart Connect Technology</a:t>
                      </a:r>
                      <a:endParaRPr kumimoji="0" lang="en-US" sz="900" b="1" i="0" u="none" strike="noStrike" cap="none" normalizeH="0" baseline="0" dirty="0" smtClean="0">
                        <a:ln>
                          <a:noFill/>
                        </a:ln>
                        <a:solidFill>
                          <a:srgbClr val="FFFF00"/>
                        </a:solidFill>
                        <a:effectLst/>
                        <a:latin typeface="Arial Narrow" pitchFamily="34" charset="0"/>
                        <a:cs typeface="Times New Roman" pitchFamily="18" charset="0"/>
                      </a:endParaRPr>
                    </a:p>
                  </a:txBody>
                  <a:tcP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r>
                        <a:rPr kumimoji="0" lang="en-US" sz="900" b="1" u="none" strike="noStrike" cap="none" normalizeH="0" baseline="0" dirty="0" smtClean="0">
                          <a:ln>
                            <a:noFill/>
                          </a:ln>
                          <a:solidFill>
                            <a:schemeClr val="bg1"/>
                          </a:solidFill>
                          <a:effectLst>
                            <a:outerShdw blurRad="38100" dist="38100" dir="2700000" algn="tl">
                              <a:srgbClr val="000000">
                                <a:alpha val="43137"/>
                              </a:srgbClr>
                            </a:outerShdw>
                          </a:effectLst>
                        </a:rPr>
                        <a:t>X</a:t>
                      </a: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solidFill>
                      <a:schemeClr val="accent1"/>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r>
                        <a:rPr kumimoji="0" lang="en-US" sz="900" b="1" u="none" strike="noStrike" cap="none" normalizeH="0" baseline="0" dirty="0" smtClean="0">
                          <a:ln>
                            <a:noFill/>
                          </a:ln>
                          <a:solidFill>
                            <a:schemeClr val="bg1"/>
                          </a:solidFill>
                          <a:effectLst>
                            <a:outerShdw blurRad="38100" dist="38100" dir="2700000" algn="tl">
                              <a:srgbClr val="000000">
                                <a:alpha val="43137"/>
                              </a:srgbClr>
                            </a:outerShdw>
                          </a:effectLst>
                        </a:rPr>
                        <a:t>X</a:t>
                      </a: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solidFill>
                      <a:schemeClr val="accent1"/>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r>
              <a:tr h="233636">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900" u="none" strike="noStrike" cap="none" normalizeH="0" baseline="0" dirty="0" smtClean="0">
                          <a:ln>
                            <a:noFill/>
                          </a:ln>
                          <a:effectLst/>
                        </a:rPr>
                        <a:t>Remote Access over WLAN</a:t>
                      </a:r>
                      <a:endParaRPr kumimoji="0" lang="en-US" sz="900" b="1" i="0" u="none" strike="noStrike" cap="none" normalizeH="0" baseline="0" dirty="0" smtClean="0">
                        <a:ln>
                          <a:noFill/>
                        </a:ln>
                        <a:solidFill>
                          <a:schemeClr val="bg1">
                            <a:lumMod val="95000"/>
                          </a:schemeClr>
                        </a:solidFill>
                        <a:effectLst/>
                        <a:latin typeface="Arial Narrow" pitchFamily="34" charset="0"/>
                        <a:cs typeface="Times New Roman" pitchFamily="18" charset="0"/>
                      </a:endParaRPr>
                    </a:p>
                  </a:txBody>
                  <a:tcP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r>
                        <a:rPr kumimoji="0" lang="en-US" sz="900" b="1" u="none" strike="noStrike" cap="none" normalizeH="0" baseline="0" dirty="0" smtClean="0">
                          <a:ln>
                            <a:noFill/>
                          </a:ln>
                          <a:solidFill>
                            <a:schemeClr val="bg1"/>
                          </a:solidFill>
                          <a:effectLst>
                            <a:outerShdw blurRad="38100" dist="38100" dir="2700000" algn="tl">
                              <a:srgbClr val="000000">
                                <a:alpha val="43137"/>
                              </a:srgbClr>
                            </a:outerShdw>
                          </a:effectLst>
                        </a:rPr>
                        <a:t>X</a:t>
                      </a: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solidFill>
                      <a:schemeClr val="accent2"/>
                    </a:solidFill>
                  </a:tcPr>
                </a:tc>
              </a:tr>
              <a:tr h="233636">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900" u="none" strike="noStrike" cap="none" normalizeH="0" baseline="0" dirty="0" smtClean="0">
                          <a:ln>
                            <a:noFill/>
                          </a:ln>
                          <a:effectLst/>
                        </a:rPr>
                        <a:t>Fast Call for Help</a:t>
                      </a:r>
                      <a:endParaRPr kumimoji="0" lang="en-US" sz="900" b="1" i="0" u="none" strike="noStrike" cap="none" normalizeH="0" baseline="0" dirty="0" smtClean="0">
                        <a:ln>
                          <a:noFill/>
                        </a:ln>
                        <a:solidFill>
                          <a:schemeClr val="bg1">
                            <a:lumMod val="95000"/>
                          </a:schemeClr>
                        </a:solidFill>
                        <a:effectLst/>
                        <a:latin typeface="Arial Narrow" pitchFamily="34" charset="0"/>
                        <a:cs typeface="Times New Roman" pitchFamily="18" charset="0"/>
                      </a:endParaRPr>
                    </a:p>
                  </a:txBody>
                  <a:tcP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r>
                        <a:rPr kumimoji="0" lang="en-US" sz="900" b="1" u="none" strike="noStrike" cap="none" normalizeH="0" baseline="0" dirty="0" smtClean="0">
                          <a:ln>
                            <a:noFill/>
                          </a:ln>
                          <a:solidFill>
                            <a:schemeClr val="bg1"/>
                          </a:solidFill>
                          <a:effectLst>
                            <a:outerShdw blurRad="38100" dist="38100" dir="2700000" algn="tl">
                              <a:srgbClr val="000000">
                                <a:alpha val="43137"/>
                              </a:srgbClr>
                            </a:outerShdw>
                          </a:effectLst>
                        </a:rPr>
                        <a:t>X</a:t>
                      </a: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r>
                        <a:rPr kumimoji="0" lang="en-US" sz="900" b="1" u="none" strike="noStrike" cap="none" normalizeH="0" baseline="0" dirty="0" smtClean="0">
                          <a:ln>
                            <a:noFill/>
                          </a:ln>
                          <a:solidFill>
                            <a:schemeClr val="bg1"/>
                          </a:solidFill>
                          <a:effectLst>
                            <a:outerShdw blurRad="38100" dist="38100" dir="2700000" algn="tl">
                              <a:srgbClr val="000000">
                                <a:alpha val="43137"/>
                              </a:srgbClr>
                            </a:outerShdw>
                          </a:effectLst>
                        </a:rPr>
                        <a:t>X</a:t>
                      </a: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solidFill>
                      <a:schemeClr val="accent2"/>
                    </a:solidFill>
                  </a:tcPr>
                </a:tc>
              </a:tr>
              <a:tr h="233636">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900" u="none" strike="noStrike" cap="none" normalizeH="0" baseline="0" dirty="0" smtClean="0">
                          <a:ln>
                            <a:noFill/>
                          </a:ln>
                          <a:effectLst/>
                        </a:rPr>
                        <a:t>Remote Scheduled Maintenance</a:t>
                      </a:r>
                      <a:endParaRPr kumimoji="0" lang="en-US" sz="900" b="1" i="0" u="none" strike="noStrike" cap="none" normalizeH="0" baseline="0" dirty="0" smtClean="0">
                        <a:ln>
                          <a:noFill/>
                        </a:ln>
                        <a:solidFill>
                          <a:schemeClr val="bg1">
                            <a:lumMod val="95000"/>
                          </a:schemeClr>
                        </a:solidFill>
                        <a:effectLst/>
                        <a:latin typeface="Arial Narrow" pitchFamily="34" charset="0"/>
                        <a:cs typeface="Times New Roman" pitchFamily="18" charset="0"/>
                      </a:endParaRPr>
                    </a:p>
                  </a:txBody>
                  <a:tcP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r>
                        <a:rPr kumimoji="0" lang="en-US" sz="900" b="1" u="none" strike="noStrike" cap="none" normalizeH="0" baseline="0" dirty="0" smtClean="0">
                          <a:ln>
                            <a:noFill/>
                          </a:ln>
                          <a:solidFill>
                            <a:schemeClr val="bg1"/>
                          </a:solidFill>
                          <a:effectLst>
                            <a:outerShdw blurRad="38100" dist="38100" dir="2700000" algn="tl">
                              <a:srgbClr val="000000">
                                <a:alpha val="43137"/>
                              </a:srgbClr>
                            </a:outerShdw>
                          </a:effectLst>
                        </a:rPr>
                        <a:t>X</a:t>
                      </a: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r>
                        <a:rPr kumimoji="0" lang="en-US" sz="900" b="1" u="none" strike="noStrike" cap="none" normalizeH="0" baseline="0" dirty="0" smtClean="0">
                          <a:ln>
                            <a:noFill/>
                          </a:ln>
                          <a:solidFill>
                            <a:schemeClr val="bg1"/>
                          </a:solidFill>
                          <a:effectLst>
                            <a:outerShdw blurRad="38100" dist="38100" dir="2700000" algn="tl">
                              <a:srgbClr val="000000">
                                <a:alpha val="43137"/>
                              </a:srgbClr>
                            </a:outerShdw>
                          </a:effectLst>
                        </a:rPr>
                        <a:t>X</a:t>
                      </a: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solidFill>
                      <a:schemeClr val="accent2"/>
                    </a:solidFill>
                  </a:tcPr>
                </a:tc>
              </a:tr>
              <a:tr h="233636">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900" u="none" strike="noStrike" cap="none" normalizeH="0" baseline="0" dirty="0" smtClean="0">
                          <a:ln>
                            <a:noFill/>
                          </a:ln>
                          <a:effectLst/>
                        </a:rPr>
                        <a:t>Access Monitor Logs</a:t>
                      </a:r>
                      <a:endParaRPr kumimoji="0" lang="en-US" sz="900" b="1" i="0" u="none" strike="noStrike" cap="none" normalizeH="0" baseline="0" dirty="0" smtClean="0">
                        <a:ln>
                          <a:noFill/>
                        </a:ln>
                        <a:solidFill>
                          <a:schemeClr val="bg1">
                            <a:lumMod val="95000"/>
                          </a:schemeClr>
                        </a:solidFill>
                        <a:effectLst/>
                        <a:latin typeface="Arial Narrow" pitchFamily="34" charset="0"/>
                        <a:cs typeface="Times New Roman" pitchFamily="18" charset="0"/>
                      </a:endParaRPr>
                    </a:p>
                  </a:txBody>
                  <a:tcP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solidFill>
                      <a:schemeClr val="bg1"/>
                    </a:solidFill>
                  </a:tcPr>
                </a:tc>
              </a:tr>
              <a:tr h="380513">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900" u="none" strike="noStrike" cap="none" normalizeH="0" baseline="0" dirty="0" smtClean="0">
                          <a:ln>
                            <a:noFill/>
                          </a:ln>
                          <a:effectLst/>
                        </a:rPr>
                        <a:t>Wireless Management in Sleep Mode</a:t>
                      </a:r>
                      <a:endParaRPr kumimoji="0" lang="en-US" sz="900" b="1" i="0" u="none" strike="noStrike" cap="none" normalizeH="0" baseline="0" dirty="0" smtClean="0">
                        <a:ln>
                          <a:noFill/>
                        </a:ln>
                        <a:solidFill>
                          <a:schemeClr val="bg1">
                            <a:lumMod val="95000"/>
                          </a:schemeClr>
                        </a:solidFill>
                        <a:effectLst/>
                        <a:latin typeface="Arial Narrow" pitchFamily="34" charset="0"/>
                        <a:cs typeface="Times New Roman" pitchFamily="18" charset="0"/>
                      </a:endParaRPr>
                    </a:p>
                  </a:txBody>
                  <a:tcP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defRPr/>
                      </a:pPr>
                      <a:r>
                        <a:rPr kumimoji="0" lang="en-US" sz="900" b="1" u="none" strike="noStrike" cap="none" normalizeH="0" baseline="0" dirty="0" smtClean="0">
                          <a:ln>
                            <a:noFill/>
                          </a:ln>
                          <a:solidFill>
                            <a:schemeClr val="bg1"/>
                          </a:solidFill>
                          <a:effectLst>
                            <a:outerShdw blurRad="38100" dist="38100" dir="2700000" algn="tl">
                              <a:srgbClr val="000000">
                                <a:alpha val="43137"/>
                              </a:srgbClr>
                            </a:outerShdw>
                          </a:effectLst>
                        </a:rPr>
                        <a:t>X </a:t>
                      </a: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defRPr/>
                      </a:pPr>
                      <a:r>
                        <a:rPr kumimoji="0" lang="en-US" sz="900" b="1" u="none" strike="noStrike" cap="none" normalizeH="0" baseline="0" dirty="0" smtClean="0">
                          <a:ln>
                            <a:noFill/>
                          </a:ln>
                          <a:solidFill>
                            <a:schemeClr val="bg1"/>
                          </a:solidFill>
                          <a:effectLst>
                            <a:outerShdw blurRad="38100" dist="38100" dir="2700000" algn="tl">
                              <a:srgbClr val="000000">
                                <a:alpha val="43137"/>
                              </a:srgbClr>
                            </a:outerShdw>
                          </a:effectLst>
                        </a:rPr>
                        <a:t>X </a:t>
                      </a: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r>
                        <a:rPr kumimoji="0" lang="en-US" sz="900" b="1" u="none" strike="noStrike" cap="none" normalizeH="0" baseline="0" dirty="0" smtClean="0">
                          <a:ln>
                            <a:noFill/>
                          </a:ln>
                          <a:solidFill>
                            <a:schemeClr val="bg1"/>
                          </a:solidFill>
                          <a:effectLst>
                            <a:outerShdw blurRad="38100" dist="38100" dir="2700000" algn="tl">
                              <a:srgbClr val="000000">
                                <a:alpha val="43137"/>
                              </a:srgbClr>
                            </a:outerShdw>
                          </a:effectLst>
                        </a:rPr>
                        <a:t>X</a:t>
                      </a: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r>
                        <a:rPr kumimoji="0" lang="en-US" sz="900" b="1" u="none" strike="noStrike" cap="none" normalizeH="0" baseline="0" dirty="0" smtClean="0">
                          <a:ln>
                            <a:noFill/>
                          </a:ln>
                          <a:solidFill>
                            <a:schemeClr val="bg1"/>
                          </a:solidFill>
                          <a:effectLst>
                            <a:outerShdw blurRad="38100" dist="38100" dir="2700000" algn="tl">
                              <a:srgbClr val="000000">
                                <a:alpha val="43137"/>
                              </a:srgbClr>
                            </a:outerShdw>
                          </a:effectLst>
                        </a:rPr>
                        <a:t>X</a:t>
                      </a: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solidFill>
                      <a:schemeClr val="accent2"/>
                    </a:solidFill>
                  </a:tcPr>
                </a:tc>
              </a:tr>
              <a:tr h="233636">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900" u="none" strike="noStrike" cap="none" normalizeH="0" baseline="0" dirty="0" smtClean="0">
                          <a:ln>
                            <a:noFill/>
                          </a:ln>
                          <a:effectLst/>
                        </a:rPr>
                        <a:t>PC Alarm Clock</a:t>
                      </a:r>
                      <a:endParaRPr kumimoji="0" lang="en-US" sz="900" b="1" i="0" u="none" strike="noStrike" cap="none" normalizeH="0" baseline="0" dirty="0" smtClean="0">
                        <a:ln>
                          <a:noFill/>
                        </a:ln>
                        <a:solidFill>
                          <a:schemeClr val="bg1">
                            <a:lumMod val="95000"/>
                          </a:schemeClr>
                        </a:solidFill>
                        <a:effectLst/>
                        <a:latin typeface="Arial Narrow" pitchFamily="34" charset="0"/>
                        <a:cs typeface="Times New Roman" pitchFamily="18" charset="0"/>
                      </a:endParaRPr>
                    </a:p>
                  </a:txBody>
                  <a:tcP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r>
              <a:tr h="233636">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900" u="none" strike="noStrike" cap="none" normalizeH="0" baseline="0" dirty="0" smtClean="0">
                          <a:ln>
                            <a:noFill/>
                          </a:ln>
                          <a:effectLst/>
                        </a:rPr>
                        <a:t>Remote Configuration</a:t>
                      </a:r>
                      <a:endParaRPr kumimoji="0" lang="en-US" sz="900" b="1" i="0" u="none" strike="noStrike" cap="none" normalizeH="0" baseline="0" dirty="0" smtClean="0">
                        <a:ln>
                          <a:noFill/>
                        </a:ln>
                        <a:solidFill>
                          <a:schemeClr val="bg1">
                            <a:lumMod val="95000"/>
                          </a:schemeClr>
                        </a:solidFill>
                        <a:effectLst/>
                        <a:latin typeface="Arial Narrow" pitchFamily="34" charset="0"/>
                        <a:cs typeface="Times New Roman" pitchFamily="18" charset="0"/>
                      </a:endParaRPr>
                    </a:p>
                  </a:txBody>
                  <a:tcP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latin typeface="Arial" charset="0"/>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defRPr/>
                      </a:pPr>
                      <a:r>
                        <a:rPr kumimoji="0" lang="en-US" sz="900" b="1" u="none" strike="noStrike" cap="none" normalizeH="0" baseline="0" dirty="0" smtClean="0">
                          <a:ln>
                            <a:noFill/>
                          </a:ln>
                          <a:solidFill>
                            <a:schemeClr val="bg1"/>
                          </a:solidFill>
                          <a:effectLst>
                            <a:outerShdw blurRad="38100" dist="38100" dir="2700000" algn="tl">
                              <a:srgbClr val="000000">
                                <a:alpha val="43137"/>
                              </a:srgbClr>
                            </a:outerShdw>
                          </a:effectLst>
                        </a:rPr>
                        <a:t>X</a:t>
                      </a: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Tx/>
                        <a:buNone/>
                        <a:tabLst/>
                      </a:pPr>
                      <a:endParaRPr kumimoji="0" lang="en-US" sz="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anchor="ctr" horzOverflow="overflow"/>
                </a:tc>
              </a:tr>
            </a:tbl>
          </a:graphicData>
        </a:graphic>
      </p:graphicFrame>
      <p:sp>
        <p:nvSpPr>
          <p:cNvPr id="36128" name="Line 1480"/>
          <p:cNvSpPr>
            <a:spLocks noChangeShapeType="1"/>
          </p:cNvSpPr>
          <p:nvPr/>
        </p:nvSpPr>
        <p:spPr bwMode="auto">
          <a:xfrm>
            <a:off x="1844676" y="4145957"/>
            <a:ext cx="0" cy="0"/>
          </a:xfrm>
          <a:prstGeom prst="line">
            <a:avLst/>
          </a:prstGeom>
          <a:noFill/>
          <a:ln w="12700" cap="rnd">
            <a:solidFill>
              <a:srgbClr val="000000"/>
            </a:solidFill>
            <a:round/>
            <a:headEnd/>
            <a:tailEnd/>
          </a:ln>
        </p:spPr>
        <p:txBody>
          <a:bodyPr lIns="91408" tIns="45703" rIns="91408" bIns="45703"/>
          <a:lstStyle/>
          <a:p>
            <a:pPr fontAlgn="base">
              <a:spcBef>
                <a:spcPct val="0"/>
              </a:spcBef>
              <a:spcAft>
                <a:spcPct val="0"/>
              </a:spcAft>
            </a:pPr>
            <a:endParaRPr lang="en-US" u="sng" dirty="0">
              <a:solidFill>
                <a:srgbClr val="000000"/>
              </a:solidFill>
              <a:latin typeface="Arial" charset="0"/>
            </a:endParaRPr>
          </a:p>
        </p:txBody>
      </p:sp>
      <p:sp>
        <p:nvSpPr>
          <p:cNvPr id="36129" name="Line 1481"/>
          <p:cNvSpPr>
            <a:spLocks noChangeShapeType="1"/>
          </p:cNvSpPr>
          <p:nvPr/>
        </p:nvSpPr>
        <p:spPr bwMode="auto">
          <a:xfrm>
            <a:off x="2378076" y="4419006"/>
            <a:ext cx="0" cy="0"/>
          </a:xfrm>
          <a:prstGeom prst="line">
            <a:avLst/>
          </a:prstGeom>
          <a:noFill/>
          <a:ln w="12700" cap="rnd">
            <a:solidFill>
              <a:srgbClr val="000000"/>
            </a:solidFill>
            <a:round/>
            <a:headEnd/>
            <a:tailEnd/>
          </a:ln>
        </p:spPr>
        <p:txBody>
          <a:bodyPr lIns="91408" tIns="45703" rIns="91408" bIns="45703"/>
          <a:lstStyle/>
          <a:p>
            <a:pPr fontAlgn="base">
              <a:spcBef>
                <a:spcPct val="0"/>
              </a:spcBef>
              <a:spcAft>
                <a:spcPct val="0"/>
              </a:spcAft>
            </a:pPr>
            <a:endParaRPr lang="en-US" u="sng" dirty="0">
              <a:solidFill>
                <a:srgbClr val="000000"/>
              </a:solidFill>
              <a:latin typeface="Arial" charset="0"/>
            </a:endParaRPr>
          </a:p>
        </p:txBody>
      </p:sp>
      <p:sp>
        <p:nvSpPr>
          <p:cNvPr id="36130" name="Line 1530"/>
          <p:cNvSpPr>
            <a:spLocks noChangeShapeType="1"/>
          </p:cNvSpPr>
          <p:nvPr/>
        </p:nvSpPr>
        <p:spPr bwMode="auto">
          <a:xfrm>
            <a:off x="7134226" y="4419006"/>
            <a:ext cx="0" cy="0"/>
          </a:xfrm>
          <a:prstGeom prst="line">
            <a:avLst/>
          </a:prstGeom>
          <a:noFill/>
          <a:ln w="12700" cap="rnd">
            <a:solidFill>
              <a:srgbClr val="000000"/>
            </a:solidFill>
            <a:round/>
            <a:headEnd/>
            <a:tailEnd/>
          </a:ln>
        </p:spPr>
        <p:txBody>
          <a:bodyPr lIns="91408" tIns="45703" rIns="91408" bIns="45703"/>
          <a:lstStyle/>
          <a:p>
            <a:pPr fontAlgn="base">
              <a:spcBef>
                <a:spcPct val="0"/>
              </a:spcBef>
              <a:spcAft>
                <a:spcPct val="0"/>
              </a:spcAft>
            </a:pPr>
            <a:endParaRPr lang="en-US" u="sng" dirty="0">
              <a:solidFill>
                <a:srgbClr val="000000"/>
              </a:solidFill>
              <a:latin typeface="Arial" charset="0"/>
            </a:endParaRPr>
          </a:p>
        </p:txBody>
      </p:sp>
      <p:grpSp>
        <p:nvGrpSpPr>
          <p:cNvPr id="2" name="Group 15"/>
          <p:cNvGrpSpPr/>
          <p:nvPr/>
        </p:nvGrpSpPr>
        <p:grpSpPr>
          <a:xfrm>
            <a:off x="5497010" y="6480555"/>
            <a:ext cx="1042674" cy="276999"/>
            <a:chOff x="4640050" y="6317936"/>
            <a:chExt cx="1042674" cy="277000"/>
          </a:xfrm>
        </p:grpSpPr>
        <p:sp>
          <p:nvSpPr>
            <p:cNvPr id="13" name="Rectangle 12"/>
            <p:cNvSpPr/>
            <p:nvPr/>
          </p:nvSpPr>
          <p:spPr>
            <a:xfrm>
              <a:off x="4640050" y="6383986"/>
              <a:ext cx="244420" cy="191068"/>
            </a:xfrm>
            <a:prstGeom prst="rect">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u="sng">
                <a:solidFill>
                  <a:srgbClr val="FFFFFF"/>
                </a:solidFill>
              </a:endParaRPr>
            </a:p>
          </p:txBody>
        </p:sp>
        <p:sp>
          <p:nvSpPr>
            <p:cNvPr id="15" name="TextBox 14"/>
            <p:cNvSpPr txBox="1"/>
            <p:nvPr/>
          </p:nvSpPr>
          <p:spPr>
            <a:xfrm>
              <a:off x="4973040" y="6317936"/>
              <a:ext cx="709684" cy="277000"/>
            </a:xfrm>
            <a:prstGeom prst="rect">
              <a:avLst/>
            </a:prstGeom>
            <a:noFill/>
          </p:spPr>
          <p:txBody>
            <a:bodyPr wrap="square" rtlCol="0">
              <a:spAutoFit/>
            </a:bodyPr>
            <a:lstStyle/>
            <a:p>
              <a:pPr fontAlgn="base">
                <a:spcBef>
                  <a:spcPct val="0"/>
                </a:spcBef>
                <a:spcAft>
                  <a:spcPct val="0"/>
                </a:spcAft>
              </a:pPr>
              <a:r>
                <a:rPr lang="en-US" sz="1200" dirty="0">
                  <a:solidFill>
                    <a:srgbClr val="FFFFFF"/>
                  </a:solidFill>
                  <a:latin typeface="Arial" charset="0"/>
                </a:rPr>
                <a:t> </a:t>
              </a:r>
              <a:r>
                <a:rPr lang="en-US" sz="1200" b="1" dirty="0">
                  <a:solidFill>
                    <a:schemeClr val="bg1"/>
                  </a:solidFill>
                </a:rPr>
                <a:t>New</a:t>
              </a:r>
            </a:p>
          </p:txBody>
        </p:sp>
      </p:grpSp>
      <p:sp>
        <p:nvSpPr>
          <p:cNvPr id="4" name="TextBox 3"/>
          <p:cNvSpPr txBox="1"/>
          <p:nvPr/>
        </p:nvSpPr>
        <p:spPr>
          <a:xfrm>
            <a:off x="562430" y="161925"/>
            <a:ext cx="9697359" cy="685800"/>
          </a:xfrm>
          <a:prstGeom prst="rect">
            <a:avLst/>
          </a:prstGeom>
          <a:noFill/>
        </p:spPr>
        <p:txBody>
          <a:bodyPr wrap="square" lIns="0" tIns="0" rIns="0" bIns="0" rtlCol="0">
            <a:noAutofit/>
          </a:bodyPr>
          <a:lstStyle/>
          <a:p>
            <a:r>
              <a:rPr lang="en-US" sz="2800" b="1" kern="0" dirty="0">
                <a:solidFill>
                  <a:schemeClr val="accent1"/>
                </a:solidFill>
                <a:latin typeface="+mj-lt"/>
              </a:rPr>
              <a:t>Software Support for Intel® vPro™</a:t>
            </a:r>
          </a:p>
        </p:txBody>
      </p:sp>
      <p:sp>
        <p:nvSpPr>
          <p:cNvPr id="16" name="Slide Number Placeholder 1"/>
          <p:cNvSpPr>
            <a:spLocks noGrp="1"/>
          </p:cNvSpPr>
          <p:nvPr>
            <p:ph type="sldNum" sz="quarter" idx="4294967295"/>
          </p:nvPr>
        </p:nvSpPr>
        <p:spPr>
          <a:xfrm>
            <a:off x="-3454" y="6592384"/>
            <a:ext cx="2901776" cy="265622"/>
          </a:xfrm>
          <a:prstGeom prst="rect">
            <a:avLst/>
          </a:prstGeom>
        </p:spPr>
        <p:txBody>
          <a:bodyPr/>
          <a:lstStyle/>
          <a:p>
            <a:pPr algn="l"/>
            <a:fld id="{FD44707B-D922-47D5-BD24-D96E91B70543}" type="slidenum">
              <a:rPr lang="en-US" sz="900"/>
              <a:pPr algn="l"/>
              <a:t>92</a:t>
            </a:fld>
            <a:r>
              <a:rPr lang="en-US" sz="900" dirty="0"/>
              <a:t>	</a:t>
            </a:r>
          </a:p>
        </p:txBody>
      </p:sp>
      <p:pic>
        <p:nvPicPr>
          <p:cNvPr id="18" name="Picture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2164" y="6399609"/>
            <a:ext cx="557893" cy="439341"/>
          </a:xfrm>
          <a:prstGeom prst="rect">
            <a:avLst/>
          </a:prstGeom>
        </p:spPr>
      </p:pic>
      <p:pic>
        <p:nvPicPr>
          <p:cNvPr id="19" name="Pictur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14" name="Picture 2" descr="C:\Users\mainscow\Desktop\HP Logos\HP_S_1C_PMS_2925.jpg"/>
          <p:cNvPicPr>
            <a:picLocks noChangeAspect="1" noChangeArrowheads="1"/>
          </p:cNvPicPr>
          <p:nvPr/>
        </p:nvPicPr>
        <p:blipFill>
          <a:blip r:embed="rId5"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spTree>
    <p:extLst>
      <p:ext uri="{BB962C8B-B14F-4D97-AF65-F5344CB8AC3E}">
        <p14:creationId xmlns:p14="http://schemas.microsoft.com/office/powerpoint/2010/main" val="860659455"/>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7254" name="Group 294"/>
          <p:cNvGraphicFramePr>
            <a:graphicFrameLocks noGrp="1"/>
          </p:cNvGraphicFramePr>
          <p:nvPr>
            <p:extLst>
              <p:ext uri="{D42A27DB-BD31-4B8C-83A1-F6EECF244321}">
                <p14:modId xmlns:p14="http://schemas.microsoft.com/office/powerpoint/2010/main" val="3129685000"/>
              </p:ext>
            </p:extLst>
          </p:nvPr>
        </p:nvGraphicFramePr>
        <p:xfrm>
          <a:off x="662349" y="776808"/>
          <a:ext cx="7749059" cy="5545362"/>
        </p:xfrm>
        <a:graphic>
          <a:graphicData uri="http://schemas.openxmlformats.org/drawingml/2006/table">
            <a:tbl>
              <a:tblPr>
                <a:tableStyleId>{BC89EF96-8CEA-46FF-86C4-4CE0E7609802}</a:tableStyleId>
              </a:tblPr>
              <a:tblGrid>
                <a:gridCol w="1517784"/>
                <a:gridCol w="690021"/>
                <a:gridCol w="567690"/>
                <a:gridCol w="692421"/>
                <a:gridCol w="542744"/>
                <a:gridCol w="510993"/>
                <a:gridCol w="687887"/>
                <a:gridCol w="520064"/>
                <a:gridCol w="826226"/>
                <a:gridCol w="726440"/>
                <a:gridCol w="466789"/>
              </a:tblGrid>
              <a:tr h="418407">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latin typeface="+mn-lt"/>
                        </a:rPr>
                        <a:t>Intel® vPro™ Technology  Feature</a:t>
                      </a:r>
                      <a:endParaRPr kumimoji="0" lang="en-US" sz="800" b="1" i="0" u="none" strike="noStrike" cap="none" normalizeH="0" baseline="0" dirty="0" smtClean="0">
                        <a:ln>
                          <a:noFill/>
                        </a:ln>
                        <a:solidFill>
                          <a:schemeClr val="bg1"/>
                        </a:solidFill>
                        <a:effectLst/>
                        <a:latin typeface="+mn-lt"/>
                        <a:cs typeface="Arial" charset="0"/>
                      </a:endParaRPr>
                    </a:p>
                  </a:txBody>
                  <a:tcPr marL="45720" marR="45720" anchor="ctr" horzOverflow="overflow">
                    <a:gradFill>
                      <a:gsLst>
                        <a:gs pos="0">
                          <a:schemeClr val="accent2">
                            <a:shade val="30000"/>
                            <a:satMod val="115000"/>
                          </a:schemeClr>
                        </a:gs>
                        <a:gs pos="50000">
                          <a:schemeClr val="accent2"/>
                        </a:gs>
                        <a:gs pos="100000">
                          <a:schemeClr val="accent2">
                            <a:shade val="100000"/>
                            <a:satMod val="115000"/>
                          </a:schemeClr>
                        </a:gs>
                      </a:gsLst>
                      <a:lin ang="5400000" scaled="1"/>
                    </a:gradFill>
                  </a:tcPr>
                </a:tc>
                <a:tc>
                  <a:txBody>
                    <a:bodyPr/>
                    <a:lstStyle/>
                    <a:p>
                      <a:pPr algn="ctr"/>
                      <a:r>
                        <a:rPr lang="en-US" sz="800" b="1" dirty="0" smtClean="0">
                          <a:solidFill>
                            <a:schemeClr val="bg1"/>
                          </a:solidFill>
                          <a:latin typeface="+mn-lt"/>
                        </a:rPr>
                        <a:t>Level Platforms</a:t>
                      </a:r>
                      <a:endParaRPr lang="en-US" sz="800" b="1" dirty="0">
                        <a:solidFill>
                          <a:schemeClr val="bg1"/>
                        </a:solidFill>
                        <a:latin typeface="+mn-lt"/>
                        <a:cs typeface="Arial" pitchFamily="34" charset="0"/>
                      </a:endParaRPr>
                    </a:p>
                  </a:txBody>
                  <a:tcPr marL="45720" marR="45720" anchor="ctr" horzOverflow="overflow">
                    <a:gradFill>
                      <a:gsLst>
                        <a:gs pos="0">
                          <a:schemeClr val="accent2">
                            <a:shade val="30000"/>
                            <a:satMod val="115000"/>
                          </a:schemeClr>
                        </a:gs>
                        <a:gs pos="50000">
                          <a:schemeClr val="accent2"/>
                        </a:gs>
                        <a:gs pos="100000">
                          <a:schemeClr val="accent2">
                            <a:shade val="100000"/>
                            <a:satMod val="115000"/>
                          </a:schemeClr>
                        </a:gs>
                      </a:gsLst>
                      <a:lin ang="5400000" scaled="1"/>
                    </a:gradFill>
                  </a:tcPr>
                </a:tc>
                <a:tc>
                  <a:txBody>
                    <a:bodyPr/>
                    <a:lstStyle/>
                    <a:p>
                      <a:pPr algn="ctr"/>
                      <a:r>
                        <a:rPr lang="en-US" sz="800" b="1" dirty="0" smtClean="0">
                          <a:solidFill>
                            <a:schemeClr val="bg1"/>
                          </a:solidFill>
                          <a:latin typeface="+mn-lt"/>
                        </a:rPr>
                        <a:t>McAfee</a:t>
                      </a:r>
                      <a:endParaRPr lang="en-US" sz="800" b="1" dirty="0">
                        <a:solidFill>
                          <a:schemeClr val="bg1"/>
                        </a:solidFill>
                        <a:latin typeface="+mn-lt"/>
                        <a:cs typeface="Arial" pitchFamily="34" charset="0"/>
                      </a:endParaRPr>
                    </a:p>
                  </a:txBody>
                  <a:tcPr marL="45720" marR="45720" anchor="ctr" horzOverflow="overflow">
                    <a:gradFill>
                      <a:gsLst>
                        <a:gs pos="0">
                          <a:schemeClr val="accent2">
                            <a:shade val="30000"/>
                            <a:satMod val="115000"/>
                          </a:schemeClr>
                        </a:gs>
                        <a:gs pos="50000">
                          <a:schemeClr val="accent2"/>
                        </a:gs>
                        <a:gs pos="100000">
                          <a:schemeClr val="accent2">
                            <a:shade val="100000"/>
                            <a:satMod val="115000"/>
                          </a:schemeClr>
                        </a:gs>
                      </a:gsLst>
                      <a:lin ang="5400000" scaled="1"/>
                    </a:gradFill>
                  </a:tcPr>
                </a:tc>
                <a:tc>
                  <a:txBody>
                    <a:bodyPr/>
                    <a:lstStyle/>
                    <a:p>
                      <a:pPr algn="ctr"/>
                      <a:r>
                        <a:rPr lang="en-US" sz="800" b="1" dirty="0" smtClean="0">
                          <a:solidFill>
                            <a:schemeClr val="bg1"/>
                          </a:solidFill>
                          <a:latin typeface="+mn-lt"/>
                        </a:rPr>
                        <a:t>Microsoft</a:t>
                      </a:r>
                      <a:endParaRPr lang="en-US" sz="800" b="1" dirty="0">
                        <a:solidFill>
                          <a:schemeClr val="bg1"/>
                        </a:solidFill>
                        <a:latin typeface="+mn-lt"/>
                        <a:cs typeface="Arial" pitchFamily="34" charset="0"/>
                      </a:endParaRPr>
                    </a:p>
                  </a:txBody>
                  <a:tcPr marL="45720" marR="45720" anchor="ctr" horzOverflow="overflow">
                    <a:gradFill>
                      <a:gsLst>
                        <a:gs pos="0">
                          <a:schemeClr val="accent2">
                            <a:shade val="30000"/>
                            <a:satMod val="115000"/>
                          </a:schemeClr>
                        </a:gs>
                        <a:gs pos="50000">
                          <a:schemeClr val="accent2"/>
                        </a:gs>
                        <a:gs pos="100000">
                          <a:schemeClr val="accent2">
                            <a:shade val="100000"/>
                            <a:satMod val="115000"/>
                          </a:schemeClr>
                        </a:gs>
                      </a:gsLst>
                      <a:lin ang="5400000" scaled="1"/>
                    </a:gradFill>
                  </a:tcPr>
                </a:tc>
                <a:tc>
                  <a:txBody>
                    <a:bodyPr/>
                    <a:lstStyle/>
                    <a:p>
                      <a:pPr algn="ctr"/>
                      <a:r>
                        <a:rPr lang="en-US" sz="800" b="1" dirty="0" smtClean="0">
                          <a:solidFill>
                            <a:schemeClr val="bg1"/>
                          </a:solidFill>
                          <a:latin typeface="+mn-lt"/>
                        </a:rPr>
                        <a:t>N-Able</a:t>
                      </a:r>
                      <a:endParaRPr lang="en-US" sz="800" b="1" dirty="0">
                        <a:solidFill>
                          <a:schemeClr val="bg1"/>
                        </a:solidFill>
                        <a:latin typeface="+mn-lt"/>
                        <a:cs typeface="Arial" pitchFamily="34" charset="0"/>
                      </a:endParaRPr>
                    </a:p>
                  </a:txBody>
                  <a:tcPr marL="45720" marR="45720" anchor="ctr" horzOverflow="overflow">
                    <a:gradFill>
                      <a:gsLst>
                        <a:gs pos="0">
                          <a:schemeClr val="accent2">
                            <a:shade val="30000"/>
                            <a:satMod val="115000"/>
                          </a:schemeClr>
                        </a:gs>
                        <a:gs pos="50000">
                          <a:schemeClr val="accent2"/>
                        </a:gs>
                        <a:gs pos="100000">
                          <a:schemeClr val="accent2">
                            <a:shade val="100000"/>
                            <a:satMod val="115000"/>
                          </a:schemeClr>
                        </a:gs>
                      </a:gsLst>
                      <a:lin ang="5400000" scaled="1"/>
                    </a:gradFill>
                  </a:tcPr>
                </a:tc>
                <a:tc>
                  <a:txBody>
                    <a:bodyPr/>
                    <a:lstStyle/>
                    <a:p>
                      <a:pPr algn="ctr"/>
                      <a:r>
                        <a:rPr lang="en-US" sz="800" b="1" dirty="0" smtClean="0">
                          <a:solidFill>
                            <a:schemeClr val="bg1"/>
                          </a:solidFill>
                          <a:latin typeface="+mn-lt"/>
                        </a:rPr>
                        <a:t>Novell</a:t>
                      </a:r>
                      <a:endParaRPr lang="en-US" sz="800" b="1" dirty="0">
                        <a:solidFill>
                          <a:schemeClr val="bg1"/>
                        </a:solidFill>
                        <a:latin typeface="+mn-lt"/>
                        <a:cs typeface="Arial" pitchFamily="34" charset="0"/>
                      </a:endParaRPr>
                    </a:p>
                  </a:txBody>
                  <a:tcPr marL="45720" marR="45720" anchor="ctr" horzOverflow="overflow">
                    <a:gradFill>
                      <a:gsLst>
                        <a:gs pos="0">
                          <a:schemeClr val="accent2">
                            <a:shade val="30000"/>
                            <a:satMod val="115000"/>
                          </a:schemeClr>
                        </a:gs>
                        <a:gs pos="50000">
                          <a:schemeClr val="accent2"/>
                        </a:gs>
                        <a:gs pos="100000">
                          <a:schemeClr val="accent2">
                            <a:shade val="100000"/>
                            <a:satMod val="115000"/>
                          </a:schemeClr>
                        </a:gs>
                      </a:gsLst>
                      <a:lin ang="5400000" scaled="1"/>
                    </a:gradFill>
                  </a:tcPr>
                </a:tc>
                <a:tc>
                  <a:txBody>
                    <a:bodyPr/>
                    <a:lstStyle/>
                    <a:p>
                      <a:pPr algn="ctr"/>
                      <a:r>
                        <a:rPr lang="en-US" sz="800" b="1" dirty="0" smtClean="0">
                          <a:solidFill>
                            <a:schemeClr val="bg1"/>
                          </a:solidFill>
                          <a:latin typeface="+mn-lt"/>
                        </a:rPr>
                        <a:t>Real VNC</a:t>
                      </a:r>
                      <a:endParaRPr lang="en-US" sz="800" b="1" dirty="0">
                        <a:solidFill>
                          <a:schemeClr val="bg1"/>
                        </a:solidFill>
                        <a:latin typeface="+mn-lt"/>
                        <a:cs typeface="Arial" pitchFamily="34" charset="0"/>
                      </a:endParaRPr>
                    </a:p>
                  </a:txBody>
                  <a:tcPr marL="45720" marR="45720" anchor="ctr" horzOverflow="overflow">
                    <a:gradFill>
                      <a:gsLst>
                        <a:gs pos="0">
                          <a:schemeClr val="accent2">
                            <a:shade val="30000"/>
                            <a:satMod val="115000"/>
                          </a:schemeClr>
                        </a:gs>
                        <a:gs pos="50000">
                          <a:schemeClr val="accent2"/>
                        </a:gs>
                        <a:gs pos="100000">
                          <a:schemeClr val="accent2">
                            <a:shade val="100000"/>
                            <a:satMod val="115000"/>
                          </a:schemeClr>
                        </a:gs>
                      </a:gsLst>
                      <a:lin ang="5400000" scaled="1"/>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1" dirty="0" smtClean="0">
                          <a:solidFill>
                            <a:schemeClr val="bg1"/>
                          </a:solidFill>
                          <a:latin typeface="+mn-lt"/>
                        </a:rPr>
                        <a:t>Softex</a:t>
                      </a:r>
                      <a:endParaRPr lang="en-US" sz="800" b="1" dirty="0">
                        <a:solidFill>
                          <a:schemeClr val="bg1"/>
                        </a:solidFill>
                        <a:latin typeface="+mn-lt"/>
                        <a:cs typeface="Arial" pitchFamily="34" charset="0"/>
                      </a:endParaRPr>
                    </a:p>
                  </a:txBody>
                  <a:tcPr marL="45720" marR="45720" anchor="ctr" horzOverflow="overflow">
                    <a:gradFill>
                      <a:gsLst>
                        <a:gs pos="0">
                          <a:schemeClr val="accent2">
                            <a:shade val="30000"/>
                            <a:satMod val="115000"/>
                          </a:schemeClr>
                        </a:gs>
                        <a:gs pos="50000">
                          <a:schemeClr val="accent2"/>
                        </a:gs>
                        <a:gs pos="100000">
                          <a:schemeClr val="accent2">
                            <a:shade val="100000"/>
                            <a:satMod val="115000"/>
                          </a:schemeClr>
                        </a:gs>
                      </a:gsLst>
                      <a:lin ang="5400000" scaled="1"/>
                    </a:gradFill>
                  </a:tcPr>
                </a:tc>
                <a:tc>
                  <a:txBody>
                    <a:bodyPr/>
                    <a:lstStyle/>
                    <a:p>
                      <a:pPr algn="ctr"/>
                      <a:r>
                        <a:rPr lang="en-US" sz="800" b="1" dirty="0" smtClean="0">
                          <a:solidFill>
                            <a:schemeClr val="bg1"/>
                          </a:solidFill>
                          <a:latin typeface="+mn-lt"/>
                        </a:rPr>
                        <a:t>Spiceworks</a:t>
                      </a:r>
                      <a:endParaRPr lang="en-US" sz="800" b="1" dirty="0">
                        <a:solidFill>
                          <a:schemeClr val="bg1"/>
                        </a:solidFill>
                        <a:latin typeface="+mn-lt"/>
                        <a:cs typeface="Arial" pitchFamily="34" charset="0"/>
                      </a:endParaRPr>
                    </a:p>
                  </a:txBody>
                  <a:tcPr marL="45720" marR="45720" anchor="ctr" horzOverflow="overflow">
                    <a:gradFill>
                      <a:gsLst>
                        <a:gs pos="0">
                          <a:schemeClr val="accent2">
                            <a:shade val="30000"/>
                            <a:satMod val="115000"/>
                          </a:schemeClr>
                        </a:gs>
                        <a:gs pos="50000">
                          <a:schemeClr val="accent2"/>
                        </a:gs>
                        <a:gs pos="100000">
                          <a:schemeClr val="accent2">
                            <a:shade val="100000"/>
                            <a:satMod val="115000"/>
                          </a:schemeClr>
                        </a:gs>
                      </a:gsLst>
                      <a:lin ang="5400000" scaled="1"/>
                    </a:gradFill>
                  </a:tcPr>
                </a:tc>
                <a:tc>
                  <a:txBody>
                    <a:bodyPr/>
                    <a:lstStyle/>
                    <a:p>
                      <a:pPr algn="ctr"/>
                      <a:r>
                        <a:rPr lang="en-US" sz="800" b="1" dirty="0" smtClean="0">
                          <a:solidFill>
                            <a:schemeClr val="bg1"/>
                          </a:solidFill>
                          <a:latin typeface="+mn-lt"/>
                        </a:rPr>
                        <a:t>Symantec</a:t>
                      </a:r>
                      <a:endParaRPr lang="en-US" sz="800" b="1" dirty="0">
                        <a:solidFill>
                          <a:schemeClr val="bg1"/>
                        </a:solidFill>
                        <a:latin typeface="+mn-lt"/>
                        <a:cs typeface="Arial" pitchFamily="34" charset="0"/>
                      </a:endParaRPr>
                    </a:p>
                  </a:txBody>
                  <a:tcPr marL="45720" marR="45720" anchor="ctr" horzOverflow="overflow">
                    <a:gradFill>
                      <a:gsLst>
                        <a:gs pos="0">
                          <a:schemeClr val="accent2">
                            <a:shade val="30000"/>
                            <a:satMod val="115000"/>
                          </a:schemeClr>
                        </a:gs>
                        <a:gs pos="50000">
                          <a:schemeClr val="accent2"/>
                        </a:gs>
                        <a:gs pos="100000">
                          <a:schemeClr val="accent2">
                            <a:shade val="100000"/>
                            <a:satMod val="115000"/>
                          </a:schemeClr>
                        </a:gs>
                      </a:gsLst>
                      <a:lin ang="5400000" scaled="1"/>
                    </a:gradFill>
                  </a:tcPr>
                </a:tc>
                <a:tc>
                  <a:txBody>
                    <a:bodyPr/>
                    <a:lstStyle/>
                    <a:p>
                      <a:pPr algn="ctr"/>
                      <a:r>
                        <a:rPr lang="en-US" sz="800" b="1" dirty="0" smtClean="0">
                          <a:solidFill>
                            <a:schemeClr val="bg1"/>
                          </a:solidFill>
                          <a:latin typeface="+mn-lt"/>
                        </a:rPr>
                        <a:t>Wave</a:t>
                      </a:r>
                      <a:endParaRPr lang="en-US" sz="800" b="1" dirty="0">
                        <a:solidFill>
                          <a:schemeClr val="bg1"/>
                        </a:solidFill>
                        <a:latin typeface="+mn-lt"/>
                        <a:cs typeface="Arial" pitchFamily="34" charset="0"/>
                      </a:endParaRPr>
                    </a:p>
                  </a:txBody>
                  <a:tcPr marL="45720" marR="45720" anchor="ctr" horzOverflow="overflow">
                    <a:gradFill>
                      <a:gsLst>
                        <a:gs pos="0">
                          <a:schemeClr val="accent2">
                            <a:shade val="30000"/>
                            <a:satMod val="115000"/>
                          </a:schemeClr>
                        </a:gs>
                        <a:gs pos="50000">
                          <a:schemeClr val="accent2"/>
                        </a:gs>
                        <a:gs pos="100000">
                          <a:schemeClr val="accent2">
                            <a:shade val="100000"/>
                            <a:satMod val="115000"/>
                          </a:schemeClr>
                        </a:gs>
                      </a:gsLst>
                      <a:lin ang="5400000" scaled="1"/>
                    </a:gradFill>
                  </a:tcPr>
                </a:tc>
              </a:tr>
              <a:tr h="221742">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800" u="none" strike="noStrike" cap="none" normalizeH="0" baseline="0" dirty="0" smtClean="0">
                          <a:ln>
                            <a:noFill/>
                          </a:ln>
                          <a:effectLst/>
                          <a:latin typeface="+mn-lt"/>
                        </a:rPr>
                        <a:t>AES-NI</a:t>
                      </a:r>
                      <a:endParaRPr kumimoji="0" lang="en-US" sz="800" b="1" i="0" u="none" strike="noStrike" cap="none" normalizeH="0" baseline="0" dirty="0" smtClean="0">
                        <a:ln>
                          <a:noFill/>
                        </a:ln>
                        <a:solidFill>
                          <a:schemeClr val="bg1">
                            <a:lumMod val="95000"/>
                          </a:schemeClr>
                        </a:solidFill>
                        <a:effectLst/>
                        <a:latin typeface="+mn-lt"/>
                        <a:cs typeface="Times New Roman" pitchFamily="18" charset="0"/>
                      </a:endParaRPr>
                    </a:p>
                  </a:txBody>
                  <a:tcP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1"/>
                    </a:solidFill>
                  </a:tcPr>
                </a:tc>
              </a:tr>
              <a:tr h="352044">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800" u="none" strike="noStrike" cap="none" normalizeH="0" baseline="0" dirty="0" smtClean="0">
                          <a:ln>
                            <a:noFill/>
                          </a:ln>
                          <a:effectLst/>
                          <a:latin typeface="+mn-lt"/>
                        </a:rPr>
                        <a:t>Hardware  and Software Inventory</a:t>
                      </a:r>
                      <a:endParaRPr kumimoji="0" lang="en-US" sz="800" b="1" i="0" u="none" strike="noStrike" cap="none" normalizeH="0" baseline="0" dirty="0" smtClean="0">
                        <a:ln>
                          <a:noFill/>
                        </a:ln>
                        <a:solidFill>
                          <a:schemeClr val="bg1">
                            <a:lumMod val="95000"/>
                          </a:schemeClr>
                        </a:solidFill>
                        <a:effectLst/>
                        <a:latin typeface="+mn-lt"/>
                        <a:cs typeface="Times New Roman" pitchFamily="18" charset="0"/>
                      </a:endParaRPr>
                    </a:p>
                  </a:txBody>
                  <a:tcP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defRPr/>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r>
              <a:tr h="221742">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800" b="1" u="none" strike="noStrike" cap="none" normalizeH="0" baseline="0" dirty="0" smtClean="0">
                          <a:ln>
                            <a:noFill/>
                          </a:ln>
                          <a:effectLst/>
                          <a:latin typeface="+mn-lt"/>
                        </a:rPr>
                        <a:t>Intel</a:t>
                      </a:r>
                      <a:r>
                        <a:rPr kumimoji="0" lang="en-US" sz="800" b="1" u="none" strike="noStrike" cap="none" normalizeH="0" baseline="30000" dirty="0" smtClean="0">
                          <a:ln>
                            <a:noFill/>
                          </a:ln>
                          <a:effectLst/>
                          <a:latin typeface="+mn-lt"/>
                        </a:rPr>
                        <a:t>®</a:t>
                      </a:r>
                      <a:r>
                        <a:rPr kumimoji="0" lang="en-US" sz="800" b="1" u="none" strike="noStrike" cap="none" normalizeH="0" baseline="0" dirty="0" smtClean="0">
                          <a:ln>
                            <a:noFill/>
                          </a:ln>
                          <a:effectLst/>
                          <a:latin typeface="+mn-lt"/>
                        </a:rPr>
                        <a:t> Secure Key</a:t>
                      </a:r>
                      <a:endParaRPr kumimoji="0" lang="en-US" sz="800" b="1" i="0" u="none" strike="noStrike" cap="none" normalizeH="0" baseline="0" dirty="0" smtClean="0">
                        <a:ln>
                          <a:noFill/>
                        </a:ln>
                        <a:solidFill>
                          <a:srgbClr val="FFFF00"/>
                        </a:solidFill>
                        <a:effectLst/>
                        <a:latin typeface="+mn-lt"/>
                        <a:cs typeface="Times New Roman" pitchFamily="18" charset="0"/>
                      </a:endParaRPr>
                    </a:p>
                  </a:txBody>
                  <a:tcP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defRPr/>
                      </a:pPr>
                      <a:endParaRPr kumimoji="0" lang="en-US" sz="800" b="1" i="0" u="none" strike="noStrike" kern="1200" cap="none" normalizeH="0" baseline="0" dirty="0" smtClean="0">
                        <a:ln>
                          <a:noFill/>
                        </a:ln>
                        <a:solidFill>
                          <a:schemeClr val="bg1"/>
                        </a:solidFill>
                        <a:effectLst/>
                        <a:latin typeface="+mn-lt"/>
                        <a:ea typeface="+mn-ea"/>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1"/>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r>
              <a:tr h="221742">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800" u="none" strike="noStrike" cap="none" normalizeH="0" baseline="0" dirty="0" smtClean="0">
                          <a:ln>
                            <a:noFill/>
                          </a:ln>
                          <a:effectLst/>
                          <a:latin typeface="+mn-lt"/>
                        </a:rPr>
                        <a:t>Remote Power Control</a:t>
                      </a:r>
                      <a:endParaRPr kumimoji="0" lang="en-US" sz="800" b="1" i="0" u="none" strike="noStrike" cap="none" normalizeH="0" baseline="0" dirty="0" smtClean="0">
                        <a:ln>
                          <a:noFill/>
                        </a:ln>
                        <a:solidFill>
                          <a:schemeClr val="bg1">
                            <a:lumMod val="95000"/>
                          </a:schemeClr>
                        </a:solidFill>
                        <a:effectLst/>
                        <a:latin typeface="+mn-lt"/>
                        <a:cs typeface="Times New Roman" pitchFamily="18" charset="0"/>
                      </a:endParaRPr>
                    </a:p>
                  </a:txBody>
                  <a:tcP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defRPr/>
                      </a:pPr>
                      <a:endParaRPr kumimoji="0" lang="en-US" sz="800" b="1" i="0" u="none" strike="noStrike" kern="1200" cap="none" normalizeH="0" baseline="0" dirty="0" smtClean="0">
                        <a:ln>
                          <a:noFill/>
                        </a:ln>
                        <a:solidFill>
                          <a:schemeClr val="bg1"/>
                        </a:solidFill>
                        <a:effectLst/>
                        <a:latin typeface="+mn-lt"/>
                        <a:ea typeface="+mn-ea"/>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r>
              <a:tr h="221742">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800" u="none" strike="noStrike" cap="none" normalizeH="0" baseline="0" dirty="0" smtClean="0">
                          <a:ln>
                            <a:noFill/>
                          </a:ln>
                          <a:effectLst/>
                          <a:latin typeface="+mn-lt"/>
                        </a:rPr>
                        <a:t>Remote Configuration</a:t>
                      </a:r>
                      <a:endParaRPr kumimoji="0" lang="en-US" sz="800" b="1" i="0" u="none" strike="noStrike" cap="none" normalizeH="0" baseline="0" dirty="0" smtClean="0">
                        <a:ln>
                          <a:noFill/>
                        </a:ln>
                        <a:solidFill>
                          <a:schemeClr val="bg1">
                            <a:lumMod val="95000"/>
                          </a:schemeClr>
                        </a:solidFill>
                        <a:effectLst/>
                        <a:latin typeface="+mn-lt"/>
                        <a:cs typeface="Times New Roman" pitchFamily="18" charset="0"/>
                      </a:endParaRPr>
                    </a:p>
                  </a:txBody>
                  <a:tcP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defRPr/>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defRPr/>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r>
              <a:tr h="352044">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800" u="none" strike="noStrike" cap="none" normalizeH="0" baseline="0" dirty="0" smtClean="0">
                          <a:ln>
                            <a:noFill/>
                          </a:ln>
                          <a:effectLst/>
                          <a:latin typeface="+mn-lt"/>
                        </a:rPr>
                        <a:t>Remote Diagnosis and Repair</a:t>
                      </a:r>
                      <a:endParaRPr kumimoji="0" lang="en-US" sz="800" b="1" i="0" u="none" strike="noStrike" cap="none" normalizeH="0" baseline="0" dirty="0" smtClean="0">
                        <a:ln>
                          <a:noFill/>
                        </a:ln>
                        <a:solidFill>
                          <a:schemeClr val="bg1">
                            <a:lumMod val="95000"/>
                          </a:schemeClr>
                        </a:solidFill>
                        <a:effectLst/>
                        <a:latin typeface="+mn-lt"/>
                        <a:cs typeface="Times New Roman" pitchFamily="18" charset="0"/>
                      </a:endParaRPr>
                    </a:p>
                  </a:txBody>
                  <a:tcP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r>
              <a:tr h="352044">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800" u="none" strike="noStrike" cap="none" normalizeH="0" baseline="0" dirty="0" smtClean="0">
                          <a:ln>
                            <a:noFill/>
                          </a:ln>
                          <a:effectLst/>
                          <a:latin typeface="+mn-lt"/>
                        </a:rPr>
                        <a:t>Remote Encryption Management</a:t>
                      </a:r>
                      <a:endParaRPr kumimoji="0" lang="en-US" sz="800" b="1" i="0" u="none" strike="noStrike" cap="none" normalizeH="0" baseline="0" dirty="0" smtClean="0">
                        <a:ln>
                          <a:noFill/>
                        </a:ln>
                        <a:solidFill>
                          <a:schemeClr val="bg1">
                            <a:lumMod val="95000"/>
                          </a:schemeClr>
                        </a:solidFill>
                        <a:effectLst/>
                        <a:latin typeface="+mn-lt"/>
                        <a:cs typeface="Times New Roman" pitchFamily="18" charset="0"/>
                      </a:endParaRPr>
                    </a:p>
                  </a:txBody>
                  <a:tcP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defRPr/>
                      </a:pPr>
                      <a:endParaRPr kumimoji="0" lang="en-US" sz="800" b="1" i="0" u="none" strike="noStrike" kern="1200" cap="none" normalizeH="0" baseline="0" dirty="0" smtClean="0">
                        <a:ln>
                          <a:noFill/>
                        </a:ln>
                        <a:solidFill>
                          <a:schemeClr val="bg1"/>
                        </a:solidFill>
                        <a:effectLst>
                          <a:outerShdw blurRad="38100" dist="38100" dir="2700000" algn="tl">
                            <a:srgbClr val="000000">
                              <a:alpha val="43137"/>
                            </a:srgbClr>
                          </a:outerShdw>
                        </a:effectLst>
                        <a:latin typeface="+mn-lt"/>
                        <a:ea typeface="+mn-ea"/>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r>
              <a:tr h="221742">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800" u="none" strike="noStrike" cap="none" normalizeH="0" baseline="0" dirty="0" smtClean="0">
                          <a:ln>
                            <a:noFill/>
                          </a:ln>
                          <a:effectLst/>
                          <a:latin typeface="+mn-lt"/>
                        </a:rPr>
                        <a:t>Network Filters</a:t>
                      </a:r>
                      <a:endParaRPr kumimoji="0" lang="en-US" sz="800" b="1" i="0" u="none" strike="noStrike" cap="none" normalizeH="0" baseline="0" dirty="0" smtClean="0">
                        <a:ln>
                          <a:noFill/>
                        </a:ln>
                        <a:solidFill>
                          <a:schemeClr val="bg1">
                            <a:lumMod val="95000"/>
                          </a:schemeClr>
                        </a:solidFill>
                        <a:effectLst/>
                        <a:latin typeface="+mn-lt"/>
                        <a:cs typeface="Times New Roman" pitchFamily="18" charset="0"/>
                      </a:endParaRPr>
                    </a:p>
                  </a:txBody>
                  <a:tcP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defRPr/>
                      </a:pPr>
                      <a:endParaRPr kumimoji="0" lang="en-US" sz="800" b="1" i="0" u="none" strike="noStrike" kern="1200" cap="none" normalizeH="0" baseline="0" dirty="0" smtClean="0">
                        <a:ln>
                          <a:noFill/>
                        </a:ln>
                        <a:solidFill>
                          <a:schemeClr val="bg1"/>
                        </a:solidFill>
                        <a:effectLst/>
                        <a:latin typeface="+mn-lt"/>
                        <a:ea typeface="+mn-ea"/>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r>
              <a:tr h="223485">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800" u="none" strike="noStrike" cap="none" normalizeH="0" baseline="0" dirty="0" smtClean="0">
                          <a:ln>
                            <a:noFill/>
                          </a:ln>
                          <a:effectLst/>
                          <a:latin typeface="+mn-lt"/>
                        </a:rPr>
                        <a:t>Endpoint Access Control</a:t>
                      </a:r>
                      <a:endParaRPr kumimoji="0" lang="en-US" sz="800" b="1" i="0" u="none" strike="noStrike" cap="none" normalizeH="0" baseline="0" dirty="0" smtClean="0">
                        <a:ln>
                          <a:noFill/>
                        </a:ln>
                        <a:solidFill>
                          <a:schemeClr val="bg1">
                            <a:lumMod val="95000"/>
                          </a:schemeClr>
                        </a:solidFill>
                        <a:effectLst/>
                        <a:latin typeface="+mn-lt"/>
                        <a:cs typeface="Times New Roman" pitchFamily="18" charset="0"/>
                      </a:endParaRPr>
                    </a:p>
                  </a:txBody>
                  <a:tcP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defRPr/>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defRPr/>
                      </a:pPr>
                      <a:endParaRPr kumimoji="0" lang="en-US" sz="800" b="1" i="0" u="none" strike="noStrike" kern="1200" cap="none" normalizeH="0" baseline="0" dirty="0" smtClean="0">
                        <a:ln>
                          <a:noFill/>
                        </a:ln>
                        <a:solidFill>
                          <a:schemeClr val="bg1"/>
                        </a:solidFill>
                        <a:effectLst/>
                        <a:latin typeface="+mn-lt"/>
                        <a:ea typeface="+mn-ea"/>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r>
              <a:tr h="221742">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800" u="none" strike="noStrike" cap="none" normalizeH="0" baseline="0" dirty="0" smtClean="0">
                          <a:ln>
                            <a:noFill/>
                          </a:ln>
                          <a:effectLst/>
                          <a:latin typeface="+mn-lt"/>
                        </a:rPr>
                        <a:t>Agent Presence</a:t>
                      </a:r>
                      <a:endParaRPr kumimoji="0" lang="en-US" sz="800" b="1" i="0" u="none" strike="noStrike" cap="none" normalizeH="0" baseline="0" dirty="0" smtClean="0">
                        <a:ln>
                          <a:noFill/>
                        </a:ln>
                        <a:solidFill>
                          <a:schemeClr val="bg1">
                            <a:lumMod val="95000"/>
                          </a:schemeClr>
                        </a:solidFill>
                        <a:effectLst/>
                        <a:latin typeface="+mn-lt"/>
                        <a:cs typeface="Times New Roman" pitchFamily="18" charset="0"/>
                      </a:endParaRPr>
                    </a:p>
                  </a:txBody>
                  <a:tcP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defRPr/>
                      </a:pPr>
                      <a:endParaRPr kumimoji="0" lang="en-US" sz="800" b="1" i="0" u="none" strike="noStrike" kern="1200" cap="none" normalizeH="0" baseline="0" dirty="0" smtClean="0">
                        <a:ln>
                          <a:noFill/>
                        </a:ln>
                        <a:solidFill>
                          <a:schemeClr val="bg1"/>
                        </a:solidFill>
                        <a:effectLst/>
                        <a:latin typeface="+mn-lt"/>
                        <a:ea typeface="+mn-ea"/>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r>
              <a:tr h="221742">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800" u="none" strike="noStrike" cap="none" normalizeH="0" baseline="0" dirty="0" smtClean="0">
                          <a:ln>
                            <a:noFill/>
                          </a:ln>
                          <a:effectLst/>
                          <a:latin typeface="+mn-lt"/>
                        </a:rPr>
                        <a:t>HW-based KVM</a:t>
                      </a:r>
                      <a:endParaRPr kumimoji="0" lang="en-US" sz="800" b="1" i="0" u="none" strike="noStrike" cap="none" normalizeH="0" baseline="0" dirty="0" smtClean="0">
                        <a:ln>
                          <a:noFill/>
                        </a:ln>
                        <a:solidFill>
                          <a:schemeClr val="bg1">
                            <a:lumMod val="95000"/>
                          </a:schemeClr>
                        </a:solidFill>
                        <a:effectLst/>
                        <a:latin typeface="+mn-lt"/>
                        <a:cs typeface="Times New Roman" pitchFamily="18" charset="0"/>
                      </a:endParaRPr>
                    </a:p>
                  </a:txBody>
                  <a:tcP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defRPr/>
                      </a:pPr>
                      <a:endParaRPr kumimoji="0" lang="en-US" sz="800" b="1" i="0" u="none" strike="noStrike" kern="1200" cap="none" normalizeH="0" baseline="0" dirty="0" smtClean="0">
                        <a:ln>
                          <a:noFill/>
                        </a:ln>
                        <a:solidFill>
                          <a:schemeClr val="bg1"/>
                        </a:solidFill>
                        <a:effectLst/>
                        <a:latin typeface="+mn-lt"/>
                        <a:ea typeface="+mn-ea"/>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1"/>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r>
              <a:tr h="352044">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800" b="1" u="none" strike="noStrike" cap="none" normalizeH="0" baseline="0" dirty="0" smtClean="0">
                          <a:ln>
                            <a:noFill/>
                          </a:ln>
                          <a:effectLst/>
                          <a:latin typeface="+mn-lt"/>
                        </a:rPr>
                        <a:t>Intel</a:t>
                      </a:r>
                      <a:r>
                        <a:rPr kumimoji="0" lang="en-US" sz="800" b="1" u="none" strike="noStrike" cap="none" normalizeH="0" baseline="30000" dirty="0" smtClean="0">
                          <a:ln>
                            <a:noFill/>
                          </a:ln>
                          <a:effectLst/>
                          <a:latin typeface="+mn-lt"/>
                        </a:rPr>
                        <a:t>®</a:t>
                      </a:r>
                      <a:r>
                        <a:rPr kumimoji="0" lang="en-US" sz="800" b="1" u="none" strike="noStrike" cap="none" normalizeH="0" baseline="0" dirty="0" smtClean="0">
                          <a:ln>
                            <a:noFill/>
                          </a:ln>
                          <a:effectLst/>
                          <a:latin typeface="+mn-lt"/>
                        </a:rPr>
                        <a:t> Smart Connect Technology</a:t>
                      </a:r>
                      <a:endParaRPr kumimoji="0" lang="en-US" sz="800" b="1" i="0" u="none" strike="noStrike" cap="none" normalizeH="0" baseline="0" dirty="0" smtClean="0">
                        <a:ln>
                          <a:noFill/>
                        </a:ln>
                        <a:solidFill>
                          <a:srgbClr val="FFFF00"/>
                        </a:solidFill>
                        <a:effectLst/>
                        <a:latin typeface="+mn-lt"/>
                        <a:cs typeface="Times New Roman" pitchFamily="18" charset="0"/>
                      </a:endParaRPr>
                    </a:p>
                  </a:txBody>
                  <a:tcP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defRPr/>
                      </a:pPr>
                      <a:endParaRPr kumimoji="0" lang="en-US" sz="800" b="1" i="0" u="none" strike="noStrike" kern="1200" cap="none" normalizeH="0" baseline="0" dirty="0" smtClean="0">
                        <a:ln>
                          <a:noFill/>
                        </a:ln>
                        <a:solidFill>
                          <a:schemeClr val="bg1"/>
                        </a:solidFill>
                        <a:effectLst/>
                        <a:latin typeface="+mn-lt"/>
                        <a:ea typeface="+mn-ea"/>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1"/>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sng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r>
              <a:tr h="352044">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800" u="none" strike="noStrike" cap="none" normalizeH="0" baseline="0" dirty="0" smtClean="0">
                          <a:ln>
                            <a:noFill/>
                          </a:ln>
                          <a:effectLst/>
                          <a:latin typeface="+mn-lt"/>
                        </a:rPr>
                        <a:t>Remote Access over WLAN</a:t>
                      </a:r>
                      <a:endParaRPr kumimoji="0" lang="en-US" sz="800" b="1" i="0" u="none" strike="noStrike" cap="none" normalizeH="0" baseline="0" dirty="0" smtClean="0">
                        <a:ln>
                          <a:noFill/>
                        </a:ln>
                        <a:solidFill>
                          <a:schemeClr val="bg1">
                            <a:lumMod val="95000"/>
                          </a:schemeClr>
                        </a:solidFill>
                        <a:effectLst/>
                        <a:latin typeface="+mn-lt"/>
                        <a:cs typeface="Times New Roman" pitchFamily="18" charset="0"/>
                      </a:endParaRPr>
                    </a:p>
                  </a:txBody>
                  <a:tcP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defRPr/>
                      </a:pPr>
                      <a:endParaRPr kumimoji="0" lang="en-US" sz="800" b="1" i="0" u="none" strike="noStrike" kern="1200" cap="none" normalizeH="0" baseline="0" dirty="0" smtClean="0">
                        <a:ln>
                          <a:noFill/>
                        </a:ln>
                        <a:solidFill>
                          <a:schemeClr val="bg1"/>
                        </a:solidFill>
                        <a:effectLst/>
                        <a:latin typeface="+mn-lt"/>
                        <a:ea typeface="+mn-ea"/>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latin typeface="+mn-lt"/>
                        </a:rPr>
                        <a:t>X</a:t>
                      </a:r>
                      <a:endParaRPr kumimoji="0" lang="en-US" sz="800" b="1" i="0" u="none" strike="noStrike" cap="none" normalizeH="0" baseline="0" dirty="0" smtClean="0">
                        <a:ln>
                          <a:noFill/>
                        </a:ln>
                        <a:solidFill>
                          <a:schemeClr val="bg1"/>
                        </a:solidFill>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r>
              <a:tr h="221742">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800" u="none" strike="noStrike" cap="none" normalizeH="0" baseline="0" dirty="0" smtClean="0">
                          <a:ln>
                            <a:noFill/>
                          </a:ln>
                          <a:effectLst/>
                          <a:latin typeface="+mn-lt"/>
                        </a:rPr>
                        <a:t>Fast Call for Help</a:t>
                      </a:r>
                      <a:endParaRPr kumimoji="0" lang="en-US" sz="800" b="1" i="0" u="none" strike="noStrike" cap="none" normalizeH="0" baseline="0" dirty="0" smtClean="0">
                        <a:ln>
                          <a:noFill/>
                        </a:ln>
                        <a:solidFill>
                          <a:schemeClr val="bg1">
                            <a:lumMod val="95000"/>
                          </a:schemeClr>
                        </a:solidFill>
                        <a:effectLst/>
                        <a:latin typeface="+mn-lt"/>
                        <a:cs typeface="Times New Roman" pitchFamily="18" charset="0"/>
                      </a:endParaRPr>
                    </a:p>
                  </a:txBody>
                  <a:tcP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defRPr/>
                      </a:pPr>
                      <a:endParaRPr kumimoji="0" lang="en-US" sz="800" b="1" i="0" u="none" strike="noStrike" kern="1200" cap="none" normalizeH="0" baseline="0" dirty="0" smtClean="0">
                        <a:ln>
                          <a:noFill/>
                        </a:ln>
                        <a:solidFill>
                          <a:schemeClr val="bg1"/>
                        </a:solidFill>
                        <a:effectLst/>
                        <a:latin typeface="+mn-lt"/>
                        <a:ea typeface="+mn-ea"/>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latin typeface="+mn-lt"/>
                        </a:rPr>
                        <a:t>X</a:t>
                      </a:r>
                      <a:endParaRPr kumimoji="0" lang="en-US" sz="800" b="1" i="0" u="none" strike="noStrike" cap="none" normalizeH="0" baseline="0" dirty="0" smtClean="0">
                        <a:ln>
                          <a:noFill/>
                        </a:ln>
                        <a:solidFill>
                          <a:schemeClr val="bg1"/>
                        </a:solidFill>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r>
              <a:tr h="352044">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800" u="none" strike="noStrike" cap="none" normalizeH="0" baseline="0" dirty="0" smtClean="0">
                          <a:ln>
                            <a:noFill/>
                          </a:ln>
                          <a:effectLst/>
                          <a:latin typeface="+mn-lt"/>
                        </a:rPr>
                        <a:t>Remote Scheduled Maintenance</a:t>
                      </a:r>
                      <a:endParaRPr kumimoji="0" lang="en-US" sz="800" b="1" i="0" u="none" strike="noStrike" cap="none" normalizeH="0" baseline="0" dirty="0" smtClean="0">
                        <a:ln>
                          <a:noFill/>
                        </a:ln>
                        <a:solidFill>
                          <a:schemeClr val="bg1">
                            <a:lumMod val="95000"/>
                          </a:schemeClr>
                        </a:solidFill>
                        <a:effectLst/>
                        <a:latin typeface="+mn-lt"/>
                        <a:cs typeface="Times New Roman" pitchFamily="18" charset="0"/>
                      </a:endParaRPr>
                    </a:p>
                  </a:txBody>
                  <a:tcP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defRPr/>
                      </a:pPr>
                      <a:endParaRPr kumimoji="0" lang="en-US" sz="800" b="1" i="0" u="none" strike="noStrike" kern="1200" cap="none" normalizeH="0" baseline="0" dirty="0" smtClean="0">
                        <a:ln>
                          <a:noFill/>
                        </a:ln>
                        <a:solidFill>
                          <a:schemeClr val="bg1"/>
                        </a:solidFill>
                        <a:effectLst/>
                        <a:latin typeface="+mn-lt"/>
                        <a:ea typeface="+mn-ea"/>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r>
              <a:tr h="221742">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800" u="none" strike="noStrike" cap="none" normalizeH="0" baseline="0" dirty="0" smtClean="0">
                          <a:ln>
                            <a:noFill/>
                          </a:ln>
                          <a:effectLst/>
                          <a:latin typeface="+mn-lt"/>
                        </a:rPr>
                        <a:t>Access Monitor Logs</a:t>
                      </a:r>
                      <a:endParaRPr kumimoji="0" lang="en-US" sz="800" b="1" i="0" u="none" strike="noStrike" cap="none" normalizeH="0" baseline="0" dirty="0" smtClean="0">
                        <a:ln>
                          <a:noFill/>
                        </a:ln>
                        <a:solidFill>
                          <a:schemeClr val="bg1">
                            <a:lumMod val="95000"/>
                          </a:schemeClr>
                        </a:solidFill>
                        <a:effectLst/>
                        <a:latin typeface="+mn-lt"/>
                        <a:cs typeface="Times New Roman" pitchFamily="18" charset="0"/>
                      </a:endParaRPr>
                    </a:p>
                  </a:txBody>
                  <a:tcP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defRPr/>
                      </a:pPr>
                      <a:endParaRPr kumimoji="0" lang="en-US" sz="800" b="1" i="0" u="none" strike="noStrike" kern="1200" cap="none" normalizeH="0" baseline="0" dirty="0" smtClean="0">
                        <a:ln>
                          <a:noFill/>
                        </a:ln>
                        <a:solidFill>
                          <a:schemeClr val="bg1"/>
                        </a:solidFill>
                        <a:effectLst/>
                        <a:latin typeface="+mn-lt"/>
                        <a:ea typeface="+mn-ea"/>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r>
              <a:tr h="352044">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800" u="none" strike="noStrike" cap="none" normalizeH="0" baseline="0" dirty="0" smtClean="0">
                          <a:ln>
                            <a:noFill/>
                          </a:ln>
                          <a:effectLst/>
                          <a:latin typeface="+mn-lt"/>
                        </a:rPr>
                        <a:t>Wireless Management in Sleep Mode</a:t>
                      </a:r>
                      <a:endParaRPr kumimoji="0" lang="en-US" sz="800" b="1" i="0" u="none" strike="noStrike" cap="none" normalizeH="0" baseline="0" dirty="0" smtClean="0">
                        <a:ln>
                          <a:noFill/>
                        </a:ln>
                        <a:solidFill>
                          <a:schemeClr val="bg1">
                            <a:lumMod val="95000"/>
                          </a:schemeClr>
                        </a:solidFill>
                        <a:effectLst/>
                        <a:latin typeface="+mn-lt"/>
                        <a:cs typeface="Times New Roman" pitchFamily="18" charset="0"/>
                      </a:endParaRPr>
                    </a:p>
                  </a:txBody>
                  <a:tcP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defRPr/>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defRPr/>
                      </a:pPr>
                      <a:endParaRPr kumimoji="0" lang="en-US" sz="800" b="1" i="0" u="none" strike="noStrike" kern="1200" cap="none" normalizeH="0" baseline="0" dirty="0" smtClean="0">
                        <a:ln>
                          <a:noFill/>
                        </a:ln>
                        <a:solidFill>
                          <a:schemeClr val="bg1"/>
                        </a:solidFill>
                        <a:effectLst/>
                        <a:latin typeface="+mn-lt"/>
                        <a:ea typeface="+mn-ea"/>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outerShdw blurRad="38100" dist="38100" dir="2700000" algn="tl">
                              <a:srgbClr val="000000">
                                <a:alpha val="43137"/>
                              </a:srgbClr>
                            </a:outerShdw>
                          </a:effectLst>
                          <a:latin typeface="+mn-lt"/>
                        </a:rPr>
                        <a:t>X</a:t>
                      </a: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solidFill>
                      <a:schemeClr val="accent2"/>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r>
              <a:tr h="221742">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800" u="none" strike="noStrike" cap="none" normalizeH="0" baseline="0" dirty="0" smtClean="0">
                          <a:ln>
                            <a:noFill/>
                          </a:ln>
                          <a:effectLst/>
                          <a:latin typeface="+mn-lt"/>
                        </a:rPr>
                        <a:t>PC Alarm Clock</a:t>
                      </a:r>
                      <a:endParaRPr kumimoji="0" lang="en-US" sz="800" b="1" i="0" u="none" strike="noStrike" cap="none" normalizeH="0" baseline="0" dirty="0" smtClean="0">
                        <a:ln>
                          <a:noFill/>
                        </a:ln>
                        <a:solidFill>
                          <a:schemeClr val="bg1">
                            <a:lumMod val="95000"/>
                          </a:schemeClr>
                        </a:solidFill>
                        <a:effectLst/>
                        <a:latin typeface="+mn-lt"/>
                        <a:cs typeface="Times New Roman" pitchFamily="18" charset="0"/>
                      </a:endParaRPr>
                    </a:p>
                  </a:txBody>
                  <a:tcP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defRPr/>
                      </a:pPr>
                      <a:endParaRPr kumimoji="0" lang="en-US" sz="800" b="1" i="0" u="none" strike="noStrike" kern="1200" cap="none" normalizeH="0" baseline="0" dirty="0" smtClean="0">
                        <a:ln>
                          <a:noFill/>
                        </a:ln>
                        <a:solidFill>
                          <a:schemeClr val="bg1"/>
                        </a:solidFill>
                        <a:effectLst/>
                        <a:latin typeface="+mn-lt"/>
                        <a:ea typeface="+mn-ea"/>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r>
                        <a:rPr kumimoji="0" lang="en-US" sz="800" b="1" u="none" strike="noStrike" cap="none" normalizeH="0" baseline="0" dirty="0" smtClean="0">
                          <a:ln>
                            <a:noFill/>
                          </a:ln>
                          <a:solidFill>
                            <a:schemeClr val="bg1"/>
                          </a:solidFill>
                          <a:effectLst/>
                          <a:latin typeface="+mn-lt"/>
                        </a:rPr>
                        <a:t>X*</a:t>
                      </a:r>
                      <a:endParaRPr kumimoji="0" lang="en-US" sz="800" b="1" i="0" u="none" strike="noStrike" cap="none" normalizeH="0" baseline="0" dirty="0" smtClean="0">
                        <a:ln>
                          <a:noFill/>
                        </a:ln>
                        <a:solidFill>
                          <a:schemeClr val="bg1"/>
                        </a:solidFill>
                        <a:effectLst/>
                        <a:latin typeface="+mn-lt"/>
                        <a:cs typeface="Arial" charset="0"/>
                      </a:endParaRPr>
                    </a:p>
                  </a:txBody>
                  <a:tcPr anchor="ctr" horzOverflow="overflow">
                    <a:solidFill>
                      <a:schemeClr val="accent1"/>
                    </a:solidFill>
                  </a:tcPr>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r>
              <a:tr h="221742">
                <a:tc>
                  <a:txBody>
                    <a:bodyPr/>
                    <a:lstStyle/>
                    <a:p>
                      <a:pPr marL="0" marR="0" lvl="0" indent="0" algn="l" defTabSz="914400" rtl="0" eaLnBrk="0" fontAlgn="base" latinLnBrk="0" hangingPunct="0">
                        <a:lnSpc>
                          <a:spcPct val="95000"/>
                        </a:lnSpc>
                        <a:spcBef>
                          <a:spcPct val="30000"/>
                        </a:spcBef>
                        <a:spcAft>
                          <a:spcPct val="0"/>
                        </a:spcAft>
                        <a:buClr>
                          <a:schemeClr val="tx1"/>
                        </a:buClr>
                        <a:buSzTx/>
                        <a:buFont typeface="Wingdings" pitchFamily="2" charset="2"/>
                        <a:buNone/>
                        <a:tabLst/>
                      </a:pPr>
                      <a:r>
                        <a:rPr kumimoji="0" lang="en-US" sz="800" u="none" strike="noStrike" cap="none" normalizeH="0" baseline="0" dirty="0" smtClean="0">
                          <a:ln>
                            <a:noFill/>
                          </a:ln>
                          <a:effectLst/>
                          <a:latin typeface="+mn-lt"/>
                        </a:rPr>
                        <a:t>Remote Configuration</a:t>
                      </a:r>
                      <a:endParaRPr kumimoji="0" lang="en-US" sz="800" b="1" i="0" u="none" strike="noStrike" cap="none" normalizeH="0" baseline="0" dirty="0" smtClean="0">
                        <a:ln>
                          <a:noFill/>
                        </a:ln>
                        <a:solidFill>
                          <a:schemeClr val="bg1">
                            <a:lumMod val="95000"/>
                          </a:schemeClr>
                        </a:solidFill>
                        <a:effectLst/>
                        <a:latin typeface="+mn-lt"/>
                        <a:cs typeface="Times New Roman" pitchFamily="18" charset="0"/>
                      </a:endParaRPr>
                    </a:p>
                  </a:txBody>
                  <a:tcP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c>
                  <a:txBody>
                    <a:bodyPr/>
                    <a:lstStyle/>
                    <a:p>
                      <a:pPr marL="0" marR="0" lvl="0" indent="0" algn="ctr" defTabSz="914400" rtl="0" eaLnBrk="0" fontAlgn="base" latinLnBrk="0" hangingPunct="0">
                        <a:lnSpc>
                          <a:spcPct val="95000"/>
                        </a:lnSpc>
                        <a:spcBef>
                          <a:spcPct val="25000"/>
                        </a:spcBef>
                        <a:spcAft>
                          <a:spcPct val="0"/>
                        </a:spcAft>
                        <a:buClr>
                          <a:schemeClr val="tx1"/>
                        </a:buClr>
                        <a:buSzTx/>
                        <a:buFont typeface="Wingdings" pitchFamily="2" charset="2"/>
                        <a:buNone/>
                        <a:tabLst/>
                      </a:pPr>
                      <a:endParaRPr kumimoji="0" lang="en-US" sz="800" b="1" i="0" u="none" strike="noStrike" cap="none" normalizeH="0" baseline="0" dirty="0" smtClean="0">
                        <a:ln>
                          <a:noFill/>
                        </a:ln>
                        <a:solidFill>
                          <a:schemeClr val="bg1"/>
                        </a:solidFill>
                        <a:effectLst>
                          <a:outerShdw blurRad="38100" dist="38100" dir="2700000" algn="tl">
                            <a:srgbClr val="000000">
                              <a:alpha val="43137"/>
                            </a:srgbClr>
                          </a:outerShdw>
                        </a:effectLst>
                        <a:latin typeface="+mn-lt"/>
                        <a:cs typeface="Arial" charset="0"/>
                      </a:endParaRPr>
                    </a:p>
                  </a:txBody>
                  <a:tcPr anchor="ctr" horzOverflow="overflow"/>
                </a:tc>
              </a:tr>
            </a:tbl>
          </a:graphicData>
        </a:graphic>
      </p:graphicFrame>
      <p:sp>
        <p:nvSpPr>
          <p:cNvPr id="36128" name="Line 1480"/>
          <p:cNvSpPr>
            <a:spLocks noChangeShapeType="1"/>
          </p:cNvSpPr>
          <p:nvPr/>
        </p:nvSpPr>
        <p:spPr bwMode="auto">
          <a:xfrm>
            <a:off x="1844676" y="4268789"/>
            <a:ext cx="0" cy="0"/>
          </a:xfrm>
          <a:prstGeom prst="line">
            <a:avLst/>
          </a:prstGeom>
          <a:noFill/>
          <a:ln w="12700" cap="rnd">
            <a:solidFill>
              <a:srgbClr val="000000"/>
            </a:solidFill>
            <a:round/>
            <a:headEnd/>
            <a:tailEnd/>
          </a:ln>
        </p:spPr>
        <p:txBody>
          <a:bodyPr lIns="91408" tIns="45703" rIns="91408" bIns="45703"/>
          <a:lstStyle/>
          <a:p>
            <a:pPr fontAlgn="base">
              <a:spcBef>
                <a:spcPct val="0"/>
              </a:spcBef>
              <a:spcAft>
                <a:spcPct val="0"/>
              </a:spcAft>
            </a:pPr>
            <a:endParaRPr lang="en-US" u="sng" dirty="0">
              <a:solidFill>
                <a:srgbClr val="000000"/>
              </a:solidFill>
              <a:latin typeface="Arial" charset="0"/>
            </a:endParaRPr>
          </a:p>
        </p:txBody>
      </p:sp>
      <p:sp>
        <p:nvSpPr>
          <p:cNvPr id="36129" name="Line 1481"/>
          <p:cNvSpPr>
            <a:spLocks noChangeShapeType="1"/>
          </p:cNvSpPr>
          <p:nvPr/>
        </p:nvSpPr>
        <p:spPr bwMode="auto">
          <a:xfrm>
            <a:off x="2378076" y="4541840"/>
            <a:ext cx="0" cy="0"/>
          </a:xfrm>
          <a:prstGeom prst="line">
            <a:avLst/>
          </a:prstGeom>
          <a:noFill/>
          <a:ln w="12700" cap="rnd">
            <a:solidFill>
              <a:srgbClr val="000000"/>
            </a:solidFill>
            <a:round/>
            <a:headEnd/>
            <a:tailEnd/>
          </a:ln>
        </p:spPr>
        <p:txBody>
          <a:bodyPr lIns="91408" tIns="45703" rIns="91408" bIns="45703"/>
          <a:lstStyle/>
          <a:p>
            <a:pPr fontAlgn="base">
              <a:spcBef>
                <a:spcPct val="0"/>
              </a:spcBef>
              <a:spcAft>
                <a:spcPct val="0"/>
              </a:spcAft>
            </a:pPr>
            <a:endParaRPr lang="en-US" u="sng" dirty="0">
              <a:solidFill>
                <a:srgbClr val="000000"/>
              </a:solidFill>
              <a:latin typeface="Arial" charset="0"/>
            </a:endParaRPr>
          </a:p>
        </p:txBody>
      </p:sp>
      <p:sp>
        <p:nvSpPr>
          <p:cNvPr id="36130" name="Line 1530"/>
          <p:cNvSpPr>
            <a:spLocks noChangeShapeType="1"/>
          </p:cNvSpPr>
          <p:nvPr/>
        </p:nvSpPr>
        <p:spPr bwMode="auto">
          <a:xfrm>
            <a:off x="7134226" y="4541840"/>
            <a:ext cx="0" cy="0"/>
          </a:xfrm>
          <a:prstGeom prst="line">
            <a:avLst/>
          </a:prstGeom>
          <a:noFill/>
          <a:ln w="12700" cap="rnd">
            <a:solidFill>
              <a:srgbClr val="000000"/>
            </a:solidFill>
            <a:round/>
            <a:headEnd/>
            <a:tailEnd/>
          </a:ln>
        </p:spPr>
        <p:txBody>
          <a:bodyPr lIns="91408" tIns="45703" rIns="91408" bIns="45703"/>
          <a:lstStyle/>
          <a:p>
            <a:pPr fontAlgn="base">
              <a:spcBef>
                <a:spcPct val="0"/>
              </a:spcBef>
              <a:spcAft>
                <a:spcPct val="0"/>
              </a:spcAft>
            </a:pPr>
            <a:endParaRPr lang="en-US" u="sng" dirty="0">
              <a:solidFill>
                <a:srgbClr val="000000"/>
              </a:solidFill>
              <a:latin typeface="Arial" charset="0"/>
            </a:endParaRPr>
          </a:p>
        </p:txBody>
      </p:sp>
      <p:sp>
        <p:nvSpPr>
          <p:cNvPr id="17" name="TextBox 16"/>
          <p:cNvSpPr txBox="1"/>
          <p:nvPr/>
        </p:nvSpPr>
        <p:spPr>
          <a:xfrm>
            <a:off x="1442976" y="6444221"/>
            <a:ext cx="2919324" cy="400075"/>
          </a:xfrm>
          <a:prstGeom prst="rect">
            <a:avLst/>
          </a:prstGeom>
          <a:noFill/>
        </p:spPr>
        <p:txBody>
          <a:bodyPr wrap="none" lIns="91408" tIns="45703" rIns="91408" bIns="45703" rtlCol="0">
            <a:spAutoFit/>
          </a:bodyPr>
          <a:lstStyle/>
          <a:p>
            <a:pPr fontAlgn="base">
              <a:spcBef>
                <a:spcPct val="0"/>
              </a:spcBef>
              <a:spcAft>
                <a:spcPct val="0"/>
              </a:spcAft>
            </a:pPr>
            <a:r>
              <a:rPr lang="en-US" sz="1000" b="1" dirty="0">
                <a:solidFill>
                  <a:srgbClr val="FFFFFF"/>
                </a:solidFill>
                <a:latin typeface="Arial" charset="0"/>
              </a:rPr>
              <a:t>* System Center Configuration Manager 2012</a:t>
            </a:r>
          </a:p>
          <a:p>
            <a:pPr fontAlgn="base">
              <a:spcBef>
                <a:spcPct val="0"/>
              </a:spcBef>
              <a:spcAft>
                <a:spcPct val="0"/>
              </a:spcAft>
            </a:pPr>
            <a:r>
              <a:rPr lang="en-US" sz="1000" b="1" dirty="0">
                <a:solidFill>
                  <a:srgbClr val="FFFFFF"/>
                </a:solidFill>
                <a:latin typeface="Arial" charset="0"/>
              </a:rPr>
              <a:t>** Outlook 2010, Live Mail 2011</a:t>
            </a:r>
          </a:p>
        </p:txBody>
      </p:sp>
      <p:grpSp>
        <p:nvGrpSpPr>
          <p:cNvPr id="18" name="Group 15"/>
          <p:cNvGrpSpPr/>
          <p:nvPr/>
        </p:nvGrpSpPr>
        <p:grpSpPr>
          <a:xfrm>
            <a:off x="4385764" y="6459501"/>
            <a:ext cx="906603" cy="276999"/>
            <a:chOff x="6100550" y="6276197"/>
            <a:chExt cx="906603" cy="277000"/>
          </a:xfrm>
        </p:grpSpPr>
        <p:sp>
          <p:nvSpPr>
            <p:cNvPr id="19" name="Rectangle 18"/>
            <p:cNvSpPr/>
            <p:nvPr/>
          </p:nvSpPr>
          <p:spPr>
            <a:xfrm>
              <a:off x="6100550" y="6299593"/>
              <a:ext cx="244420" cy="191068"/>
            </a:xfrm>
            <a:prstGeom prst="rect">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u="sng">
                <a:solidFill>
                  <a:srgbClr val="FFFFFF"/>
                </a:solidFill>
              </a:endParaRPr>
            </a:p>
          </p:txBody>
        </p:sp>
        <p:sp>
          <p:nvSpPr>
            <p:cNvPr id="20" name="TextBox 19"/>
            <p:cNvSpPr txBox="1"/>
            <p:nvPr/>
          </p:nvSpPr>
          <p:spPr>
            <a:xfrm>
              <a:off x="6297469" y="6276197"/>
              <a:ext cx="709684" cy="277000"/>
            </a:xfrm>
            <a:prstGeom prst="rect">
              <a:avLst/>
            </a:prstGeom>
            <a:noFill/>
          </p:spPr>
          <p:txBody>
            <a:bodyPr wrap="square" rtlCol="0">
              <a:spAutoFit/>
            </a:bodyPr>
            <a:lstStyle/>
            <a:p>
              <a:pPr fontAlgn="base">
                <a:spcBef>
                  <a:spcPct val="0"/>
                </a:spcBef>
                <a:spcAft>
                  <a:spcPct val="0"/>
                </a:spcAft>
              </a:pPr>
              <a:r>
                <a:rPr lang="en-US" sz="1200" dirty="0">
                  <a:solidFill>
                    <a:srgbClr val="FFFFFF"/>
                  </a:solidFill>
                  <a:latin typeface="Arial" charset="0"/>
                </a:rPr>
                <a:t> </a:t>
              </a:r>
              <a:r>
                <a:rPr lang="en-US" sz="1200" b="1" dirty="0">
                  <a:solidFill>
                    <a:schemeClr val="bg1"/>
                  </a:solidFill>
                </a:rPr>
                <a:t>New</a:t>
              </a:r>
            </a:p>
          </p:txBody>
        </p:sp>
      </p:grpSp>
      <p:sp>
        <p:nvSpPr>
          <p:cNvPr id="13" name="Slide Number Placeholder 1"/>
          <p:cNvSpPr>
            <a:spLocks noGrp="1"/>
          </p:cNvSpPr>
          <p:nvPr>
            <p:ph type="sldNum" sz="quarter" idx="4294967295"/>
          </p:nvPr>
        </p:nvSpPr>
        <p:spPr>
          <a:xfrm>
            <a:off x="-3454" y="6592384"/>
            <a:ext cx="2901776" cy="265622"/>
          </a:xfrm>
          <a:prstGeom prst="rect">
            <a:avLst/>
          </a:prstGeom>
        </p:spPr>
        <p:txBody>
          <a:bodyPr/>
          <a:lstStyle/>
          <a:p>
            <a:pPr algn="l"/>
            <a:fld id="{FD44707B-D922-47D5-BD24-D96E91B70543}" type="slidenum">
              <a:rPr lang="en-US" sz="900"/>
              <a:pPr algn="l"/>
              <a:t>93</a:t>
            </a:fld>
            <a:r>
              <a:rPr lang="en-US" sz="900" dirty="0"/>
              <a:t>	</a:t>
            </a:r>
          </a:p>
        </p:txBody>
      </p:sp>
      <p:sp>
        <p:nvSpPr>
          <p:cNvPr id="12" name="TextBox 11"/>
          <p:cNvSpPr txBox="1"/>
          <p:nvPr/>
        </p:nvSpPr>
        <p:spPr>
          <a:xfrm>
            <a:off x="562430" y="161925"/>
            <a:ext cx="9697359" cy="685800"/>
          </a:xfrm>
          <a:prstGeom prst="rect">
            <a:avLst/>
          </a:prstGeom>
          <a:noFill/>
        </p:spPr>
        <p:txBody>
          <a:bodyPr wrap="square" lIns="0" tIns="0" rIns="0" bIns="0" rtlCol="0">
            <a:noAutofit/>
          </a:bodyPr>
          <a:lstStyle/>
          <a:p>
            <a:r>
              <a:rPr lang="en-US" sz="2900" b="1" kern="0" dirty="0">
                <a:solidFill>
                  <a:schemeClr val="accent1"/>
                </a:solidFill>
                <a:latin typeface="+mj-lt"/>
              </a:rPr>
              <a:t>Software Support for Intel® vPro™</a:t>
            </a:r>
          </a:p>
        </p:txBody>
      </p:sp>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2164" y="6399609"/>
            <a:ext cx="557893" cy="439341"/>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14" name="Picture 2" descr="C:\Users\mainscow\Desktop\HP Logos\HP_S_1C_PMS_2925.jpg"/>
          <p:cNvPicPr>
            <a:picLocks noChangeAspect="1" noChangeArrowheads="1"/>
          </p:cNvPicPr>
          <p:nvPr/>
        </p:nvPicPr>
        <p:blipFill>
          <a:blip r:embed="rId5"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spTree>
    <p:extLst>
      <p:ext uri="{BB962C8B-B14F-4D97-AF65-F5344CB8AC3E}">
        <p14:creationId xmlns:p14="http://schemas.microsoft.com/office/powerpoint/2010/main" val="2916953601"/>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1692" y="-321463"/>
            <a:ext cx="6090849" cy="265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 name="Rectangle 4"/>
          <p:cNvSpPr>
            <a:spLocks/>
          </p:cNvSpPr>
          <p:nvPr/>
        </p:nvSpPr>
        <p:spPr bwMode="auto">
          <a:xfrm>
            <a:off x="321473" y="763068"/>
            <a:ext cx="3303986" cy="366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3900" dirty="0">
                <a:solidFill>
                  <a:srgbClr val="FFFFFF"/>
                </a:solidFill>
                <a:latin typeface="+mj-lt"/>
                <a:ea typeface="ＭＳ Ｐゴシック" charset="0"/>
                <a:cs typeface="Neo Sans Intel Light"/>
                <a:sym typeface="Neo Sans Intel Medium" charset="0"/>
              </a:rPr>
              <a:t>What’s Inside</a:t>
            </a:r>
          </a:p>
        </p:txBody>
      </p:sp>
      <p:graphicFrame>
        <p:nvGraphicFramePr>
          <p:cNvPr id="25" name="Diagram 24"/>
          <p:cNvGraphicFramePr/>
          <p:nvPr>
            <p:extLst>
              <p:ext uri="{D42A27DB-BD31-4B8C-83A1-F6EECF244321}">
                <p14:modId xmlns:p14="http://schemas.microsoft.com/office/powerpoint/2010/main" val="4077067687"/>
              </p:ext>
            </p:extLst>
          </p:nvPr>
        </p:nvGraphicFramePr>
        <p:xfrm>
          <a:off x="515391" y="1842861"/>
          <a:ext cx="8038409" cy="35846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icture 2" descr="C:\Users\ecampoy\AppData\Local\Temp\wz5227\2D_Diecon_Brain_rgb.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368805" y="183028"/>
            <a:ext cx="1502064" cy="1646313"/>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
          <p:cNvSpPr>
            <a:spLocks noGrp="1"/>
          </p:cNvSpPr>
          <p:nvPr>
            <p:ph type="sldNum" sz="quarter" idx="4294967295"/>
          </p:nvPr>
        </p:nvSpPr>
        <p:spPr>
          <a:xfrm>
            <a:off x="-3454" y="6592391"/>
            <a:ext cx="2901776" cy="265622"/>
          </a:xfrm>
          <a:prstGeom prst="rect">
            <a:avLst/>
          </a:prstGeom>
        </p:spPr>
        <p:txBody>
          <a:bodyPr/>
          <a:lstStyle/>
          <a:p>
            <a:pPr algn="l"/>
            <a:fld id="{FD44707B-D922-47D5-BD24-D96E91B70543}" type="slidenum">
              <a:rPr sz="900">
                <a:solidFill>
                  <a:srgbClr val="FFFFFF"/>
                </a:solidFill>
              </a:rPr>
              <a:pPr algn="l"/>
              <a:t>94</a:t>
            </a:fld>
            <a:r>
              <a:rPr sz="900" dirty="0">
                <a:solidFill>
                  <a:srgbClr val="FFFFFF"/>
                </a:solidFill>
              </a:rPr>
              <a:t>	</a:t>
            </a:r>
          </a:p>
        </p:txBody>
      </p:sp>
      <p:pic>
        <p:nvPicPr>
          <p:cNvPr id="12" name="Picture 1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232171" y="6399609"/>
            <a:ext cx="557893" cy="439341"/>
          </a:xfrm>
          <a:prstGeom prst="rect">
            <a:avLst/>
          </a:prstGeom>
        </p:spPr>
      </p:pic>
      <p:pic>
        <p:nvPicPr>
          <p:cNvPr id="15" name="Picture 1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16" name="Picture 2" descr="C:\Users\mainscow\Desktop\HP Logos\HP_S_1C_PMS_2925.jpg"/>
          <p:cNvPicPr>
            <a:picLocks noChangeAspect="1" noChangeArrowheads="1"/>
          </p:cNvPicPr>
          <p:nvPr/>
        </p:nvPicPr>
        <p:blipFill>
          <a:blip r:embed="rId12"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spTree>
    <p:extLst>
      <p:ext uri="{BB962C8B-B14F-4D97-AF65-F5344CB8AC3E}">
        <p14:creationId xmlns:p14="http://schemas.microsoft.com/office/powerpoint/2010/main" val="2619645767"/>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086225" y="1043270"/>
            <a:ext cx="4404633" cy="2269850"/>
          </a:xfrm>
          <a:prstGeom prst="roundRect">
            <a:avLst>
              <a:gd name="adj" fmla="val 5900"/>
            </a:avLst>
          </a:prstGeom>
          <a:gradFill flip="none" rotWithShape="1">
            <a:gsLst>
              <a:gs pos="5000">
                <a:schemeClr val="accent1"/>
              </a:gs>
              <a:gs pos="95000">
                <a:schemeClr val="accent2">
                  <a:tint val="100000"/>
                  <a:shade val="100000"/>
                  <a:satMod val="100000"/>
                </a:schemeClr>
              </a:gs>
            </a:gsLst>
            <a:lin ang="5400000" scaled="1"/>
            <a:tileRect/>
          </a:gradFill>
          <a:effectLst>
            <a:outerShdw blurRad="190500" dist="25400" dir="2700000" algn="br" rotWithShape="0">
              <a:srgbClr val="000000">
                <a:alpha val="60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25" tIns="45713" rIns="91425" bIns="45713" numCol="1" spcCol="0" rtlCol="0" fromWordArt="0" anchor="t" anchorCtr="0" forceAA="0" compatLnSpc="1">
            <a:prstTxWarp prst="textNoShape">
              <a:avLst/>
            </a:prstTxWarp>
            <a:noAutofit/>
          </a:bodyPr>
          <a:lstStyle/>
          <a:p>
            <a:pPr algn="ctr">
              <a:spcBef>
                <a:spcPts val="1200"/>
              </a:spcBef>
            </a:pPr>
            <a:endParaRPr lang="en-US" sz="1600" b="1" dirty="0">
              <a:solidFill>
                <a:srgbClr val="FFFFFF"/>
              </a:solidFill>
            </a:endParaRPr>
          </a:p>
        </p:txBody>
      </p:sp>
      <p:sp>
        <p:nvSpPr>
          <p:cNvPr id="2" name="Title 1"/>
          <p:cNvSpPr>
            <a:spLocks noGrp="1"/>
          </p:cNvSpPr>
          <p:nvPr>
            <p:ph type="title"/>
          </p:nvPr>
        </p:nvSpPr>
        <p:spPr>
          <a:xfrm>
            <a:off x="653143" y="342900"/>
            <a:ext cx="7837714" cy="685800"/>
          </a:xfrm>
        </p:spPr>
        <p:txBody>
          <a:bodyPr>
            <a:noAutofit/>
          </a:bodyPr>
          <a:lstStyle/>
          <a:p>
            <a:r>
              <a:rPr lang="en-US" sz="2900" dirty="0"/>
              <a:t>Use Case: Instant Back To Work</a:t>
            </a:r>
          </a:p>
        </p:txBody>
      </p:sp>
      <p:sp>
        <p:nvSpPr>
          <p:cNvPr id="25" name="Rounded Rectangle 24"/>
          <p:cNvSpPr/>
          <p:nvPr/>
        </p:nvSpPr>
        <p:spPr>
          <a:xfrm>
            <a:off x="4086230" y="3477326"/>
            <a:ext cx="4404629" cy="2244564"/>
          </a:xfrm>
          <a:prstGeom prst="roundRect">
            <a:avLst>
              <a:gd name="adj" fmla="val 5315"/>
            </a:avLst>
          </a:prstGeom>
          <a:ln/>
          <a:effectLst>
            <a:outerShdw blurRad="1905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182850" tIns="182850" rIns="182850" bIns="182850" rtlCol="0" anchor="t" anchorCtr="0"/>
          <a:lstStyle/>
          <a:p>
            <a:pPr defTabSz="913978">
              <a:spcBef>
                <a:spcPts val="1200"/>
              </a:spcBef>
            </a:pPr>
            <a:r>
              <a:rPr lang="en-US" sz="1500" dirty="0">
                <a:solidFill>
                  <a:schemeClr val="tx1"/>
                </a:solidFill>
              </a:rPr>
              <a:t>The IT challenge: </a:t>
            </a:r>
            <a:br>
              <a:rPr lang="en-US" sz="1500" dirty="0">
                <a:solidFill>
                  <a:schemeClr val="tx1"/>
                </a:solidFill>
              </a:rPr>
            </a:br>
            <a:r>
              <a:rPr lang="en-US" sz="1500" b="1" dirty="0">
                <a:solidFill>
                  <a:schemeClr val="tx1"/>
                </a:solidFill>
              </a:rPr>
              <a:t>How to keep business running?</a:t>
            </a:r>
          </a:p>
          <a:p>
            <a:pPr marL="174596" indent="-174596" defTabSz="913978">
              <a:spcBef>
                <a:spcPts val="1200"/>
              </a:spcBef>
              <a:buFont typeface="Arial" pitchFamily="34" charset="0"/>
              <a:buChar char="•"/>
            </a:pPr>
            <a:r>
              <a:rPr lang="en-US" sz="1500" dirty="0">
                <a:solidFill>
                  <a:schemeClr val="tx1"/>
                </a:solidFill>
              </a:rPr>
              <a:t>How to minimize business down time</a:t>
            </a:r>
          </a:p>
          <a:p>
            <a:pPr marL="174596" indent="-174596" defTabSz="913978">
              <a:spcBef>
                <a:spcPts val="1200"/>
              </a:spcBef>
              <a:buFont typeface="Arial" pitchFamily="34" charset="0"/>
              <a:buChar char="•"/>
            </a:pPr>
            <a:r>
              <a:rPr lang="en-US" sz="1500" dirty="0">
                <a:solidFill>
                  <a:schemeClr val="tx1"/>
                </a:solidFill>
              </a:rPr>
              <a:t>How to accelerate the process</a:t>
            </a:r>
          </a:p>
          <a:p>
            <a:pPr marL="174596" indent="-174596" defTabSz="913978">
              <a:spcBef>
                <a:spcPts val="1200"/>
              </a:spcBef>
              <a:buFont typeface="Arial" pitchFamily="34" charset="0"/>
              <a:buChar char="•"/>
            </a:pPr>
            <a:r>
              <a:rPr lang="en-US" sz="1500" dirty="0">
                <a:solidFill>
                  <a:schemeClr val="tx1"/>
                </a:solidFill>
              </a:rPr>
              <a:t>How to reduce IT resource requirements</a:t>
            </a:r>
          </a:p>
        </p:txBody>
      </p:sp>
      <p:sp>
        <p:nvSpPr>
          <p:cNvPr id="26" name="Rounded Rectangle 25"/>
          <p:cNvSpPr/>
          <p:nvPr/>
        </p:nvSpPr>
        <p:spPr>
          <a:xfrm>
            <a:off x="671286" y="1043265"/>
            <a:ext cx="3292714" cy="4678623"/>
          </a:xfrm>
          <a:prstGeom prst="roundRect">
            <a:avLst>
              <a:gd name="adj" fmla="val 4498"/>
            </a:avLst>
          </a:prstGeom>
          <a:gradFill flip="none" rotWithShape="1">
            <a:gsLst>
              <a:gs pos="5000">
                <a:schemeClr val="accent1"/>
              </a:gs>
              <a:gs pos="95000">
                <a:schemeClr val="accent2">
                  <a:tint val="100000"/>
                  <a:shade val="100000"/>
                  <a:satMod val="100000"/>
                </a:schemeClr>
              </a:gs>
            </a:gsLst>
            <a:lin ang="5400000" scaled="1"/>
            <a:tileRect/>
          </a:gradFill>
          <a:effectLst>
            <a:outerShdw blurRad="190500" dist="25400" dir="2700000" algn="br" rotWithShape="0">
              <a:srgbClr val="000000">
                <a:alpha val="60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25" tIns="45713" rIns="91425" bIns="45713" numCol="1" spcCol="0" rtlCol="0" fromWordArt="0" anchor="t" anchorCtr="0" forceAA="0" compatLnSpc="1">
            <a:prstTxWarp prst="textNoShape">
              <a:avLst/>
            </a:prstTxWarp>
            <a:noAutofit/>
          </a:bodyPr>
          <a:lstStyle/>
          <a:p>
            <a:pPr algn="ctr">
              <a:spcBef>
                <a:spcPts val="1200"/>
              </a:spcBef>
            </a:pPr>
            <a:endParaRPr lang="en-US" sz="1600" b="1" dirty="0">
              <a:solidFill>
                <a:srgbClr val="FFFFFF"/>
              </a:solidFill>
            </a:endParaRPr>
          </a:p>
        </p:txBody>
      </p:sp>
      <p:sp>
        <p:nvSpPr>
          <p:cNvPr id="27" name="Title 1"/>
          <p:cNvSpPr txBox="1">
            <a:spLocks/>
          </p:cNvSpPr>
          <p:nvPr/>
        </p:nvSpPr>
        <p:spPr>
          <a:xfrm>
            <a:off x="620720" y="1043268"/>
            <a:ext cx="3343280" cy="707872"/>
          </a:xfrm>
          <a:prstGeom prst="rect">
            <a:avLst/>
          </a:prstGeom>
        </p:spPr>
        <p:txBody>
          <a:bodyPr vert="horz" wrap="square" lIns="91425" tIns="45713" rIns="91425" bIns="45713" rtlCol="0" anchor="t" anchorCtr="0">
            <a:spAutoFit/>
          </a:bodyPr>
          <a:lstStyle>
            <a:lvl1pPr algn="l" defTabSz="914400" rtl="0" eaLnBrk="1" latinLnBrk="0" hangingPunct="1">
              <a:spcBef>
                <a:spcPct val="0"/>
              </a:spcBef>
              <a:buNone/>
              <a:defRPr sz="2600" b="1" kern="1200">
                <a:solidFill>
                  <a:schemeClr val="accent1"/>
                </a:solidFill>
                <a:latin typeface="+mj-lt"/>
                <a:ea typeface="+mj-ea"/>
                <a:cs typeface="+mj-cs"/>
              </a:defRPr>
            </a:lvl1pPr>
          </a:lstStyle>
          <a:p>
            <a:pPr algn="ctr"/>
            <a:r>
              <a:rPr lang="en-US" sz="2000" b="0" dirty="0">
                <a:solidFill>
                  <a:srgbClr val="FFFFFF"/>
                </a:solidFill>
              </a:rPr>
              <a:t>Malicious Code Threats Continue to Grow</a:t>
            </a:r>
          </a:p>
        </p:txBody>
      </p:sp>
      <p:sp>
        <p:nvSpPr>
          <p:cNvPr id="28" name="Title 1"/>
          <p:cNvSpPr txBox="1">
            <a:spLocks/>
          </p:cNvSpPr>
          <p:nvPr/>
        </p:nvSpPr>
        <p:spPr>
          <a:xfrm>
            <a:off x="653143" y="3615795"/>
            <a:ext cx="3310857" cy="1941618"/>
          </a:xfrm>
          <a:prstGeom prst="rect">
            <a:avLst/>
          </a:prstGeom>
        </p:spPr>
        <p:txBody>
          <a:bodyPr vert="horz" wrap="square" lIns="91425" tIns="45713" rIns="91425" bIns="45713" rtlCol="0" anchor="t" anchorCtr="0">
            <a:spAutoFit/>
          </a:bodyPr>
          <a:lstStyle>
            <a:lvl1pPr algn="l" defTabSz="914400" rtl="0" eaLnBrk="1" latinLnBrk="0" hangingPunct="1">
              <a:spcBef>
                <a:spcPct val="0"/>
              </a:spcBef>
              <a:buNone/>
              <a:defRPr sz="2600" b="1" kern="1200">
                <a:solidFill>
                  <a:schemeClr val="accent1"/>
                </a:solidFill>
                <a:latin typeface="+mj-lt"/>
                <a:ea typeface="+mj-ea"/>
                <a:cs typeface="+mj-cs"/>
              </a:defRPr>
            </a:lvl1pPr>
          </a:lstStyle>
          <a:p>
            <a:pPr marL="171422" indent="-171422">
              <a:spcBef>
                <a:spcPts val="599"/>
              </a:spcBef>
              <a:buFont typeface="Arial" pitchFamily="34" charset="0"/>
              <a:buChar char="•"/>
            </a:pPr>
            <a:r>
              <a:rPr lang="en-US" sz="1500" b="0" dirty="0">
                <a:solidFill>
                  <a:srgbClr val="FFFFFF"/>
                </a:solidFill>
              </a:rPr>
              <a:t>Zero Productivity</a:t>
            </a:r>
          </a:p>
          <a:p>
            <a:pPr marL="171422" indent="-171422">
              <a:spcBef>
                <a:spcPts val="599"/>
              </a:spcBef>
              <a:buFont typeface="Arial" pitchFamily="34" charset="0"/>
              <a:buChar char="•"/>
            </a:pPr>
            <a:r>
              <a:rPr lang="en-US" sz="1500" b="0" dirty="0">
                <a:solidFill>
                  <a:srgbClr val="FFFFFF"/>
                </a:solidFill>
              </a:rPr>
              <a:t>Difficult to diagnose and repair (rootkits)</a:t>
            </a:r>
          </a:p>
          <a:p>
            <a:pPr marL="171422" indent="-171422">
              <a:spcBef>
                <a:spcPts val="599"/>
              </a:spcBef>
              <a:buFont typeface="Arial" pitchFamily="34" charset="0"/>
              <a:buChar char="•"/>
            </a:pPr>
            <a:r>
              <a:rPr lang="en-US" sz="1500" b="0" dirty="0">
                <a:solidFill>
                  <a:srgbClr val="FFFFFF"/>
                </a:solidFill>
              </a:rPr>
              <a:t>Need to repair file system before OS boots </a:t>
            </a:r>
          </a:p>
          <a:p>
            <a:pPr marL="171422" indent="-171422">
              <a:spcBef>
                <a:spcPts val="599"/>
              </a:spcBef>
              <a:buFont typeface="Arial" pitchFamily="34" charset="0"/>
              <a:buChar char="•"/>
            </a:pPr>
            <a:r>
              <a:rPr lang="en-US" sz="1500" b="0" dirty="0">
                <a:solidFill>
                  <a:srgbClr val="FFFFFF"/>
                </a:solidFill>
              </a:rPr>
              <a:t>OS reinstallation is sometimes the only viable solution</a:t>
            </a:r>
          </a:p>
        </p:txBody>
      </p:sp>
      <p:pic>
        <p:nvPicPr>
          <p:cNvPr id="20" name="Picture 1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6212" y="1832584"/>
            <a:ext cx="3036939" cy="1724025"/>
          </a:xfrm>
          <a:prstGeom prst="roundRect">
            <a:avLst>
              <a:gd name="adj" fmla="val 0"/>
            </a:avLst>
          </a:prstGeom>
          <a:noFill/>
          <a:ln w="28575">
            <a:solidFill>
              <a:schemeClr val="accent2"/>
            </a:solidFill>
          </a:ln>
          <a:effectLst>
            <a:outerShdw blurRad="190500" dist="38100" dir="2700000" algn="tl" rotWithShape="0">
              <a:prstClr val="black">
                <a:alpha val="40000"/>
              </a:prstClr>
            </a:outerShdw>
          </a:effectLst>
        </p:spPr>
      </p:pic>
      <p:sp>
        <p:nvSpPr>
          <p:cNvPr id="11" name="Title 1"/>
          <p:cNvSpPr txBox="1">
            <a:spLocks/>
          </p:cNvSpPr>
          <p:nvPr/>
        </p:nvSpPr>
        <p:spPr>
          <a:xfrm>
            <a:off x="4086224" y="1043265"/>
            <a:ext cx="4703814" cy="415488"/>
          </a:xfrm>
          <a:prstGeom prst="rect">
            <a:avLst/>
          </a:prstGeom>
        </p:spPr>
        <p:txBody>
          <a:bodyPr vert="horz" wrap="square" lIns="91425" tIns="45713" rIns="91425" bIns="45713" rtlCol="0" anchor="t" anchorCtr="0">
            <a:spAutoFit/>
          </a:bodyPr>
          <a:lstStyle>
            <a:lvl1pPr algn="l" defTabSz="914400" rtl="0" eaLnBrk="1" latinLnBrk="0" hangingPunct="1">
              <a:spcBef>
                <a:spcPct val="0"/>
              </a:spcBef>
              <a:buNone/>
              <a:defRPr sz="2600" b="1" kern="1200">
                <a:solidFill>
                  <a:schemeClr val="accent1"/>
                </a:solidFill>
                <a:latin typeface="+mj-lt"/>
                <a:ea typeface="+mj-ea"/>
                <a:cs typeface="+mj-cs"/>
              </a:defRPr>
            </a:lvl1pPr>
          </a:lstStyle>
          <a:p>
            <a:pPr algn="ctr"/>
            <a:r>
              <a:rPr lang="en-US" sz="2000" b="0">
                <a:solidFill>
                  <a:srgbClr val="FFFFFF"/>
                </a:solidFill>
              </a:rPr>
              <a:t>Challenges</a:t>
            </a:r>
            <a:endParaRPr lang="en-US" sz="2000" b="0" dirty="0">
              <a:solidFill>
                <a:srgbClr val="FFFFFF"/>
              </a:solidFill>
            </a:endParaRPr>
          </a:p>
        </p:txBody>
      </p:sp>
      <p:sp>
        <p:nvSpPr>
          <p:cNvPr id="12" name="Title 1"/>
          <p:cNvSpPr txBox="1">
            <a:spLocks/>
          </p:cNvSpPr>
          <p:nvPr/>
        </p:nvSpPr>
        <p:spPr>
          <a:xfrm>
            <a:off x="4213824" y="1518414"/>
            <a:ext cx="4166644" cy="1403010"/>
          </a:xfrm>
          <a:prstGeom prst="rect">
            <a:avLst/>
          </a:prstGeom>
        </p:spPr>
        <p:txBody>
          <a:bodyPr vert="horz" wrap="square" lIns="91425" tIns="45713" rIns="91425" bIns="45713" rtlCol="0" anchor="t" anchorCtr="0">
            <a:spAutoFit/>
          </a:bodyPr>
          <a:lstStyle>
            <a:lvl1pPr algn="l" defTabSz="914400" rtl="0" eaLnBrk="1" latinLnBrk="0" hangingPunct="1">
              <a:spcBef>
                <a:spcPct val="0"/>
              </a:spcBef>
              <a:buNone/>
              <a:defRPr sz="2600" b="1" kern="1200">
                <a:solidFill>
                  <a:schemeClr val="accent1"/>
                </a:solidFill>
                <a:latin typeface="+mj-lt"/>
                <a:ea typeface="+mj-ea"/>
                <a:cs typeface="+mj-cs"/>
              </a:defRPr>
            </a:lvl1pPr>
          </a:lstStyle>
          <a:p>
            <a:pPr marL="171422" indent="-171422">
              <a:spcBef>
                <a:spcPts val="599"/>
              </a:spcBef>
              <a:buFont typeface="Arial" pitchFamily="34" charset="0"/>
              <a:buChar char="•"/>
            </a:pPr>
            <a:r>
              <a:rPr lang="en-US" sz="1500" b="0" dirty="0">
                <a:solidFill>
                  <a:srgbClr val="FFFFFF"/>
                </a:solidFill>
              </a:rPr>
              <a:t>Lengthy process to diagnose then repair the infected PC</a:t>
            </a:r>
          </a:p>
          <a:p>
            <a:pPr marL="171422" indent="-171422">
              <a:spcBef>
                <a:spcPts val="599"/>
              </a:spcBef>
              <a:buFont typeface="Arial" pitchFamily="34" charset="0"/>
              <a:buChar char="•"/>
            </a:pPr>
            <a:r>
              <a:rPr lang="en-US" sz="1500" b="0" dirty="0">
                <a:solidFill>
                  <a:srgbClr val="FFFFFF"/>
                </a:solidFill>
              </a:rPr>
              <a:t>Viruses loads before OS requiring desk-side or in-shop repair</a:t>
            </a:r>
          </a:p>
          <a:p>
            <a:pPr marL="171422" indent="-171422">
              <a:spcBef>
                <a:spcPts val="599"/>
              </a:spcBef>
              <a:buFont typeface="Arial" pitchFamily="34" charset="0"/>
              <a:buChar char="•"/>
            </a:pPr>
            <a:r>
              <a:rPr lang="en-US" sz="1500" b="0" dirty="0">
                <a:solidFill>
                  <a:srgbClr val="FFFFFF"/>
                </a:solidFill>
              </a:rPr>
              <a:t>End-user down time = lost business</a:t>
            </a:r>
          </a:p>
        </p:txBody>
      </p:sp>
      <p:sp>
        <p:nvSpPr>
          <p:cNvPr id="14" name="Slide Number Placeholder 1"/>
          <p:cNvSpPr>
            <a:spLocks noGrp="1"/>
          </p:cNvSpPr>
          <p:nvPr>
            <p:ph type="sldNum" sz="quarter" idx="4294967295"/>
          </p:nvPr>
        </p:nvSpPr>
        <p:spPr>
          <a:xfrm>
            <a:off x="-3454" y="6592378"/>
            <a:ext cx="2901776" cy="265622"/>
          </a:xfrm>
          <a:prstGeom prst="rect">
            <a:avLst/>
          </a:prstGeom>
        </p:spPr>
        <p:txBody>
          <a:bodyPr/>
          <a:lstStyle/>
          <a:p>
            <a:pPr algn="l"/>
            <a:fld id="{FD44707B-D922-47D5-BD24-D96E91B70543}" type="slidenum">
              <a:rPr lang="en-US" sz="900"/>
              <a:pPr algn="l"/>
              <a:t>95</a:t>
            </a:fld>
            <a:r>
              <a:rPr lang="en-US" sz="900" dirty="0"/>
              <a:t>	</a:t>
            </a:r>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32158" y="6399609"/>
            <a:ext cx="557893" cy="439341"/>
          </a:xfrm>
          <a:prstGeom prst="rect">
            <a:avLst/>
          </a:prstGeom>
        </p:spPr>
      </p:pic>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17" name="Picture 2" descr="C:\Users\ecampoy\AppData\Local\Temp\wzc1bb\2D_Diecon_Lightbulb_rgb.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462220" y="75969"/>
            <a:ext cx="616797" cy="8953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mainscow\Desktop\HP Logos\HP_S_1C_PMS_2925.jpg"/>
          <p:cNvPicPr>
            <a:picLocks noChangeAspect="1" noChangeArrowheads="1"/>
          </p:cNvPicPr>
          <p:nvPr/>
        </p:nvPicPr>
        <p:blipFill>
          <a:blip r:embed="rId7"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spTree>
    <p:extLst>
      <p:ext uri="{BB962C8B-B14F-4D97-AF65-F5344CB8AC3E}">
        <p14:creationId xmlns:p14="http://schemas.microsoft.com/office/powerpoint/2010/main" val="4189798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ounded Rectangle 46"/>
          <p:cNvSpPr/>
          <p:nvPr/>
        </p:nvSpPr>
        <p:spPr>
          <a:xfrm>
            <a:off x="653143" y="1198112"/>
            <a:ext cx="7837714" cy="2897370"/>
          </a:xfrm>
          <a:prstGeom prst="roundRect">
            <a:avLst>
              <a:gd name="adj" fmla="val 2843"/>
            </a:avLst>
          </a:prstGeom>
          <a:ln/>
          <a:effectLst>
            <a:outerShdw blurRad="190500" dist="25400" dir="2700000" algn="br" rotWithShape="0">
              <a:srgbClr val="000000">
                <a:alpha val="60000"/>
              </a:srgbClr>
            </a:outerShdw>
          </a:effectLst>
        </p:spPr>
        <p:style>
          <a:lnRef idx="0">
            <a:schemeClr val="accent2"/>
          </a:lnRef>
          <a:fillRef idx="3">
            <a:schemeClr val="accent2"/>
          </a:fillRef>
          <a:effectRef idx="3">
            <a:schemeClr val="accent2"/>
          </a:effectRef>
          <a:fontRef idx="minor">
            <a:schemeClr val="lt1"/>
          </a:fontRef>
        </p:style>
        <p:txBody>
          <a:bodyPr lIns="91425" tIns="45713" rIns="91425" bIns="45713" rtlCol="0" anchor="ctr"/>
          <a:lstStyle/>
          <a:p>
            <a:pPr algn="ctr"/>
            <a:endParaRPr lang="en-US"/>
          </a:p>
        </p:txBody>
      </p:sp>
      <p:sp>
        <p:nvSpPr>
          <p:cNvPr id="25" name="Title 24"/>
          <p:cNvSpPr>
            <a:spLocks noGrp="1"/>
          </p:cNvSpPr>
          <p:nvPr>
            <p:ph type="title"/>
          </p:nvPr>
        </p:nvSpPr>
        <p:spPr>
          <a:xfrm>
            <a:off x="643565" y="347438"/>
            <a:ext cx="7847293" cy="681263"/>
          </a:xfrm>
        </p:spPr>
        <p:txBody>
          <a:bodyPr/>
          <a:lstStyle/>
          <a:p>
            <a:r>
              <a:rPr lang="en-US" sz="2900" dirty="0"/>
              <a:t>Solution</a:t>
            </a:r>
          </a:p>
        </p:txBody>
      </p:sp>
      <p:sp>
        <p:nvSpPr>
          <p:cNvPr id="49" name="Rounded Rectangle 48"/>
          <p:cNvSpPr/>
          <p:nvPr/>
        </p:nvSpPr>
        <p:spPr>
          <a:xfrm>
            <a:off x="653143" y="4230710"/>
            <a:ext cx="7837714" cy="1622738"/>
          </a:xfrm>
          <a:prstGeom prst="roundRect">
            <a:avLst>
              <a:gd name="adj" fmla="val 5315"/>
            </a:avLst>
          </a:prstGeom>
          <a:ln/>
          <a:effectLst>
            <a:outerShdw blurRad="1905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91425" tIns="45713" rIns="91425" bIns="45713" rtlCol="0" anchor="ctr"/>
          <a:lstStyle/>
          <a:p>
            <a:pPr defTabSz="913978">
              <a:spcBef>
                <a:spcPts val="300"/>
              </a:spcBef>
            </a:pPr>
            <a:r>
              <a:rPr lang="en-US" sz="1500" b="1" dirty="0">
                <a:solidFill>
                  <a:schemeClr val="tx1"/>
                </a:solidFill>
              </a:rPr>
              <a:t>Benefits</a:t>
            </a:r>
          </a:p>
          <a:p>
            <a:pPr marL="171422" indent="-171422" defTabSz="913978">
              <a:spcBef>
                <a:spcPts val="300"/>
              </a:spcBef>
              <a:buFont typeface="Arial" pitchFamily="34" charset="0"/>
              <a:buChar char="•"/>
            </a:pPr>
            <a:r>
              <a:rPr lang="en-US" sz="1500" dirty="0">
                <a:solidFill>
                  <a:schemeClr val="tx1"/>
                </a:solidFill>
              </a:rPr>
              <a:t>End-users are back to work faster</a:t>
            </a:r>
          </a:p>
          <a:p>
            <a:pPr marL="399984" lvl="1" indent="-171422" defTabSz="913978">
              <a:spcBef>
                <a:spcPts val="300"/>
              </a:spcBef>
              <a:buFont typeface="Tahoma" pitchFamily="34" charset="0"/>
              <a:buChar char="-"/>
            </a:pPr>
            <a:r>
              <a:rPr lang="en-US" sz="1500" dirty="0">
                <a:solidFill>
                  <a:schemeClr val="tx1"/>
                </a:solidFill>
              </a:rPr>
              <a:t>End user can be working in the background as IT diagnoses and repairs remotely</a:t>
            </a:r>
          </a:p>
          <a:p>
            <a:pPr marL="171422" indent="-171422" defTabSz="913978">
              <a:spcBef>
                <a:spcPts val="300"/>
              </a:spcBef>
              <a:buFont typeface="Arial" pitchFamily="34" charset="0"/>
              <a:buChar char="•"/>
            </a:pPr>
            <a:r>
              <a:rPr lang="en-US" sz="1500" dirty="0">
                <a:solidFill>
                  <a:schemeClr val="tx1"/>
                </a:solidFill>
              </a:rPr>
              <a:t>Save money over desk-side and in-shop diagnosis and repair - Regardless of the OS State (root kits)</a:t>
            </a:r>
          </a:p>
        </p:txBody>
      </p:sp>
      <p:sp>
        <p:nvSpPr>
          <p:cNvPr id="52" name="Title 1"/>
          <p:cNvSpPr txBox="1">
            <a:spLocks/>
          </p:cNvSpPr>
          <p:nvPr/>
        </p:nvSpPr>
        <p:spPr>
          <a:xfrm>
            <a:off x="675937" y="664703"/>
            <a:ext cx="7814923" cy="353929"/>
          </a:xfrm>
          <a:prstGeom prst="rect">
            <a:avLst/>
          </a:prstGeom>
        </p:spPr>
        <p:txBody>
          <a:bodyPr vert="horz" wrap="square" lIns="91425" tIns="45713" rIns="91425" bIns="45713" rtlCol="0" anchor="t" anchorCtr="0">
            <a:spAutoFit/>
          </a:bodyPr>
          <a:lstStyle>
            <a:lvl1pPr algn="l" defTabSz="914400" rtl="0" eaLnBrk="1" latinLnBrk="0" hangingPunct="1">
              <a:spcBef>
                <a:spcPct val="0"/>
              </a:spcBef>
              <a:buNone/>
              <a:defRPr sz="2600" b="1" kern="1200">
                <a:solidFill>
                  <a:schemeClr val="accent1"/>
                </a:solidFill>
                <a:latin typeface="+mj-lt"/>
                <a:ea typeface="+mj-ea"/>
                <a:cs typeface="+mj-cs"/>
              </a:defRPr>
            </a:lvl1pPr>
          </a:lstStyle>
          <a:p>
            <a:r>
              <a:rPr lang="en-US" sz="1700" b="0" i="1" dirty="0">
                <a:solidFill>
                  <a:schemeClr val="accent3"/>
                </a:solidFill>
              </a:rPr>
              <a:t>Instant back to work with Intel</a:t>
            </a:r>
            <a:r>
              <a:rPr lang="en-US" sz="1700" b="0" i="1" baseline="30000" dirty="0">
                <a:solidFill>
                  <a:schemeClr val="accent3"/>
                </a:solidFill>
              </a:rPr>
              <a:t>®</a:t>
            </a:r>
            <a:r>
              <a:rPr lang="en-US" sz="1700" b="0" i="1" dirty="0">
                <a:solidFill>
                  <a:schemeClr val="accent3"/>
                </a:solidFill>
              </a:rPr>
              <a:t> </a:t>
            </a:r>
            <a:r>
              <a:rPr lang="en-US" sz="1700" b="0" i="1" dirty="0" err="1">
                <a:solidFill>
                  <a:schemeClr val="accent3"/>
                </a:solidFill>
              </a:rPr>
              <a:t>vPro</a:t>
            </a:r>
            <a:r>
              <a:rPr lang="en-US" sz="1700" b="0" i="1" dirty="0">
                <a:solidFill>
                  <a:schemeClr val="accent3"/>
                </a:solidFill>
              </a:rPr>
              <a:t>™ technology</a:t>
            </a:r>
            <a:endParaRPr lang="en-US" sz="1700" b="0" i="1" baseline="30000" dirty="0">
              <a:solidFill>
                <a:schemeClr val="accent3"/>
              </a:solidFill>
            </a:endParaRPr>
          </a:p>
        </p:txBody>
      </p:sp>
      <p:sp>
        <p:nvSpPr>
          <p:cNvPr id="53" name="TextBox 52"/>
          <p:cNvSpPr txBox="1"/>
          <p:nvPr/>
        </p:nvSpPr>
        <p:spPr>
          <a:xfrm>
            <a:off x="653142" y="1228853"/>
            <a:ext cx="7837717" cy="353929"/>
          </a:xfrm>
          <a:prstGeom prst="rect">
            <a:avLst/>
          </a:prstGeom>
          <a:noFill/>
        </p:spPr>
        <p:txBody>
          <a:bodyPr wrap="square" lIns="91425" tIns="45713" rIns="91425" bIns="45713" rtlCol="0">
            <a:spAutoFit/>
          </a:bodyPr>
          <a:lstStyle/>
          <a:p>
            <a:pPr defTabSz="1145988"/>
            <a:r>
              <a:rPr lang="en-US" b="1" i="1" dirty="0">
                <a:solidFill>
                  <a:srgbClr val="FFFFFF"/>
                </a:solidFill>
              </a:rPr>
              <a:t>Remote virus scan and removal without impacting productivity</a:t>
            </a:r>
          </a:p>
        </p:txBody>
      </p:sp>
      <p:grpSp>
        <p:nvGrpSpPr>
          <p:cNvPr id="2" name="Group 7"/>
          <p:cNvGrpSpPr/>
          <p:nvPr/>
        </p:nvGrpSpPr>
        <p:grpSpPr>
          <a:xfrm>
            <a:off x="846609" y="3393557"/>
            <a:ext cx="1407263" cy="508844"/>
            <a:chOff x="9585890" y="4564988"/>
            <a:chExt cx="1631177" cy="547972"/>
          </a:xfrm>
        </p:grpSpPr>
        <p:pic>
          <p:nvPicPr>
            <p:cNvPr id="55" name="Picture 5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86437" y="4564988"/>
              <a:ext cx="730630" cy="547972"/>
            </a:xfrm>
            <a:prstGeom prst="rect">
              <a:avLst/>
            </a:prstGeom>
          </p:spPr>
        </p:pic>
        <p:pic>
          <p:nvPicPr>
            <p:cNvPr id="56" name="Picture 5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85890" y="4564988"/>
              <a:ext cx="730630" cy="547972"/>
            </a:xfrm>
            <a:prstGeom prst="rect">
              <a:avLst/>
            </a:prstGeom>
          </p:spPr>
        </p:pic>
      </p:grpSp>
      <p:pic>
        <p:nvPicPr>
          <p:cNvPr id="57" name="Picture 56" descr="IT.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auto">
          <a:xfrm>
            <a:off x="937228" y="2714521"/>
            <a:ext cx="1008543" cy="532406"/>
          </a:xfrm>
          <a:prstGeom prst="rect">
            <a:avLst/>
          </a:prstGeom>
          <a:noFill/>
          <a:ln w="9525">
            <a:noFill/>
            <a:miter lim="800000"/>
            <a:headEnd/>
            <a:tailEnd/>
          </a:ln>
          <a:effectLst/>
        </p:spPr>
      </p:pic>
      <p:pic>
        <p:nvPicPr>
          <p:cNvPr id="59" name="Picture 5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17848" y="1419323"/>
            <a:ext cx="1008270" cy="662303"/>
          </a:xfrm>
          <a:prstGeom prst="rect">
            <a:avLst/>
          </a:prstGeom>
        </p:spPr>
      </p:pic>
      <p:cxnSp>
        <p:nvCxnSpPr>
          <p:cNvPr id="61" name="Straight Arrow Connector 60"/>
          <p:cNvCxnSpPr/>
          <p:nvPr/>
        </p:nvCxnSpPr>
        <p:spPr>
          <a:xfrm>
            <a:off x="2521105" y="1996914"/>
            <a:ext cx="4891050" cy="0"/>
          </a:xfrm>
          <a:prstGeom prst="straightConnector1">
            <a:avLst/>
          </a:prstGeom>
          <a:ln w="12700">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63" name="TextBox 21"/>
          <p:cNvSpPr txBox="1"/>
          <p:nvPr/>
        </p:nvSpPr>
        <p:spPr>
          <a:xfrm>
            <a:off x="2868768" y="1629460"/>
            <a:ext cx="4388750" cy="302709"/>
          </a:xfrm>
          <a:prstGeom prst="rect">
            <a:avLst/>
          </a:prstGeom>
          <a:noFill/>
        </p:spPr>
        <p:txBody>
          <a:bodyPr wrap="square" lIns="91425" tIns="45713" rIns="91425" bIns="45713" rtlCol="0">
            <a:spAutoFit/>
          </a:bodyPr>
          <a:lstStyle>
            <a:defPPr>
              <a:defRPr lang="en-US"/>
            </a:defPPr>
            <a:lvl1pPr algn="l" rtl="0" fontAlgn="base">
              <a:spcBef>
                <a:spcPct val="0"/>
              </a:spcBef>
              <a:spcAft>
                <a:spcPct val="0"/>
              </a:spcAft>
              <a:defRPr sz="2000" b="1" kern="1200">
                <a:solidFill>
                  <a:schemeClr val="tx1"/>
                </a:solidFill>
                <a:latin typeface="Verdana" pitchFamily="34" charset="0"/>
                <a:ea typeface="+mn-ea"/>
                <a:cs typeface="Arial" charset="0"/>
              </a:defRPr>
            </a:lvl1pPr>
            <a:lvl2pPr marL="457200" algn="l" rtl="0" fontAlgn="base">
              <a:spcBef>
                <a:spcPct val="0"/>
              </a:spcBef>
              <a:spcAft>
                <a:spcPct val="0"/>
              </a:spcAft>
              <a:defRPr sz="2000" b="1" kern="1200">
                <a:solidFill>
                  <a:schemeClr val="tx1"/>
                </a:solidFill>
                <a:latin typeface="Verdana" pitchFamily="34" charset="0"/>
                <a:ea typeface="+mn-ea"/>
                <a:cs typeface="Arial" charset="0"/>
              </a:defRPr>
            </a:lvl2pPr>
            <a:lvl3pPr marL="914400" algn="l" rtl="0" fontAlgn="base">
              <a:spcBef>
                <a:spcPct val="0"/>
              </a:spcBef>
              <a:spcAft>
                <a:spcPct val="0"/>
              </a:spcAft>
              <a:defRPr sz="2000" b="1" kern="1200">
                <a:solidFill>
                  <a:schemeClr val="tx1"/>
                </a:solidFill>
                <a:latin typeface="Verdana" pitchFamily="34" charset="0"/>
                <a:ea typeface="+mn-ea"/>
                <a:cs typeface="Arial" charset="0"/>
              </a:defRPr>
            </a:lvl3pPr>
            <a:lvl4pPr marL="1371600" algn="l" rtl="0" fontAlgn="base">
              <a:spcBef>
                <a:spcPct val="0"/>
              </a:spcBef>
              <a:spcAft>
                <a:spcPct val="0"/>
              </a:spcAft>
              <a:defRPr sz="2000" b="1" kern="1200">
                <a:solidFill>
                  <a:schemeClr val="tx1"/>
                </a:solidFill>
                <a:latin typeface="Verdana" pitchFamily="34" charset="0"/>
                <a:ea typeface="+mn-ea"/>
                <a:cs typeface="Arial" charset="0"/>
              </a:defRPr>
            </a:lvl4pPr>
            <a:lvl5pPr marL="1828800" algn="l" rtl="0" fontAlgn="base">
              <a:spcBef>
                <a:spcPct val="0"/>
              </a:spcBef>
              <a:spcAft>
                <a:spcPct val="0"/>
              </a:spcAft>
              <a:defRPr sz="2000" b="1" kern="1200">
                <a:solidFill>
                  <a:schemeClr val="tx1"/>
                </a:solidFill>
                <a:latin typeface="Verdana" pitchFamily="34" charset="0"/>
                <a:ea typeface="+mn-ea"/>
                <a:cs typeface="Arial" charset="0"/>
              </a:defRPr>
            </a:lvl5pPr>
            <a:lvl6pPr marL="2286000" algn="l" defTabSz="914400" rtl="0" eaLnBrk="1" latinLnBrk="0" hangingPunct="1">
              <a:defRPr sz="2000" b="1" kern="1200">
                <a:solidFill>
                  <a:schemeClr val="tx1"/>
                </a:solidFill>
                <a:latin typeface="Verdana" pitchFamily="34" charset="0"/>
                <a:ea typeface="+mn-ea"/>
                <a:cs typeface="Arial" charset="0"/>
              </a:defRPr>
            </a:lvl6pPr>
            <a:lvl7pPr marL="2743200" algn="l" defTabSz="914400" rtl="0" eaLnBrk="1" latinLnBrk="0" hangingPunct="1">
              <a:defRPr sz="2000" b="1" kern="1200">
                <a:solidFill>
                  <a:schemeClr val="tx1"/>
                </a:solidFill>
                <a:latin typeface="Verdana" pitchFamily="34" charset="0"/>
                <a:ea typeface="+mn-ea"/>
                <a:cs typeface="Arial" charset="0"/>
              </a:defRPr>
            </a:lvl7pPr>
            <a:lvl8pPr marL="3200400" algn="l" defTabSz="914400" rtl="0" eaLnBrk="1" latinLnBrk="0" hangingPunct="1">
              <a:defRPr sz="2000" b="1" kern="1200">
                <a:solidFill>
                  <a:schemeClr val="tx1"/>
                </a:solidFill>
                <a:latin typeface="Verdana" pitchFamily="34" charset="0"/>
                <a:ea typeface="+mn-ea"/>
                <a:cs typeface="Arial" charset="0"/>
              </a:defRPr>
            </a:lvl8pPr>
            <a:lvl9pPr marL="3657600" algn="l" defTabSz="914400" rtl="0" eaLnBrk="1" latinLnBrk="0" hangingPunct="1">
              <a:defRPr sz="2000" b="1" kern="1200">
                <a:solidFill>
                  <a:schemeClr val="tx1"/>
                </a:solidFill>
                <a:latin typeface="Verdana" pitchFamily="34" charset="0"/>
                <a:ea typeface="+mn-ea"/>
                <a:cs typeface="Arial" charset="0"/>
              </a:defRPr>
            </a:lvl9pPr>
          </a:lstStyle>
          <a:p>
            <a:pPr defTabSz="913978"/>
            <a:r>
              <a:rPr lang="en-US" sz="1300" b="0" dirty="0">
                <a:solidFill>
                  <a:srgbClr val="000000"/>
                </a:solidFill>
              </a:rPr>
              <a:t>IT tech reboots and connects to the infected PC</a:t>
            </a:r>
          </a:p>
        </p:txBody>
      </p:sp>
      <p:pic>
        <p:nvPicPr>
          <p:cNvPr id="66" name="Picture 6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7848" y="2093596"/>
            <a:ext cx="1008270" cy="662303"/>
          </a:xfrm>
          <a:prstGeom prst="rect">
            <a:avLst/>
          </a:prstGeom>
        </p:spPr>
      </p:pic>
      <p:cxnSp>
        <p:nvCxnSpPr>
          <p:cNvPr id="68" name="Straight Arrow Connector 67"/>
          <p:cNvCxnSpPr/>
          <p:nvPr/>
        </p:nvCxnSpPr>
        <p:spPr>
          <a:xfrm flipH="1">
            <a:off x="2514240" y="2700449"/>
            <a:ext cx="6866" cy="0"/>
          </a:xfrm>
          <a:prstGeom prst="straightConnector1">
            <a:avLst/>
          </a:prstGeom>
          <a:ln w="12700">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70" name="TextBox 21"/>
          <p:cNvSpPr txBox="1"/>
          <p:nvPr/>
        </p:nvSpPr>
        <p:spPr>
          <a:xfrm>
            <a:off x="2874541" y="2190944"/>
            <a:ext cx="4038870" cy="510458"/>
          </a:xfrm>
          <a:prstGeom prst="rect">
            <a:avLst/>
          </a:prstGeom>
          <a:noFill/>
        </p:spPr>
        <p:txBody>
          <a:bodyPr wrap="square" lIns="91425" tIns="45713" rIns="91425" bIns="45713" rtlCol="0">
            <a:spAutoFit/>
          </a:bodyPr>
          <a:lstStyle>
            <a:defPPr>
              <a:defRPr lang="en-US"/>
            </a:defPPr>
            <a:lvl1pPr algn="l" rtl="0" fontAlgn="base">
              <a:spcBef>
                <a:spcPct val="0"/>
              </a:spcBef>
              <a:spcAft>
                <a:spcPct val="0"/>
              </a:spcAft>
              <a:defRPr sz="2000" b="1" kern="1200">
                <a:solidFill>
                  <a:schemeClr val="tx1"/>
                </a:solidFill>
                <a:latin typeface="Verdana" pitchFamily="34" charset="0"/>
                <a:ea typeface="+mn-ea"/>
                <a:cs typeface="Arial" charset="0"/>
              </a:defRPr>
            </a:lvl1pPr>
            <a:lvl2pPr marL="457200" algn="l" rtl="0" fontAlgn="base">
              <a:spcBef>
                <a:spcPct val="0"/>
              </a:spcBef>
              <a:spcAft>
                <a:spcPct val="0"/>
              </a:spcAft>
              <a:defRPr sz="2000" b="1" kern="1200">
                <a:solidFill>
                  <a:schemeClr val="tx1"/>
                </a:solidFill>
                <a:latin typeface="Verdana" pitchFamily="34" charset="0"/>
                <a:ea typeface="+mn-ea"/>
                <a:cs typeface="Arial" charset="0"/>
              </a:defRPr>
            </a:lvl2pPr>
            <a:lvl3pPr marL="914400" algn="l" rtl="0" fontAlgn="base">
              <a:spcBef>
                <a:spcPct val="0"/>
              </a:spcBef>
              <a:spcAft>
                <a:spcPct val="0"/>
              </a:spcAft>
              <a:defRPr sz="2000" b="1" kern="1200">
                <a:solidFill>
                  <a:schemeClr val="tx1"/>
                </a:solidFill>
                <a:latin typeface="Verdana" pitchFamily="34" charset="0"/>
                <a:ea typeface="+mn-ea"/>
                <a:cs typeface="Arial" charset="0"/>
              </a:defRPr>
            </a:lvl3pPr>
            <a:lvl4pPr marL="1371600" algn="l" rtl="0" fontAlgn="base">
              <a:spcBef>
                <a:spcPct val="0"/>
              </a:spcBef>
              <a:spcAft>
                <a:spcPct val="0"/>
              </a:spcAft>
              <a:defRPr sz="2000" b="1" kern="1200">
                <a:solidFill>
                  <a:schemeClr val="tx1"/>
                </a:solidFill>
                <a:latin typeface="Verdana" pitchFamily="34" charset="0"/>
                <a:ea typeface="+mn-ea"/>
                <a:cs typeface="Arial" charset="0"/>
              </a:defRPr>
            </a:lvl4pPr>
            <a:lvl5pPr marL="1828800" algn="l" rtl="0" fontAlgn="base">
              <a:spcBef>
                <a:spcPct val="0"/>
              </a:spcBef>
              <a:spcAft>
                <a:spcPct val="0"/>
              </a:spcAft>
              <a:defRPr sz="2000" b="1" kern="1200">
                <a:solidFill>
                  <a:schemeClr val="tx1"/>
                </a:solidFill>
                <a:latin typeface="Verdana" pitchFamily="34" charset="0"/>
                <a:ea typeface="+mn-ea"/>
                <a:cs typeface="Arial" charset="0"/>
              </a:defRPr>
            </a:lvl5pPr>
            <a:lvl6pPr marL="2286000" algn="l" defTabSz="914400" rtl="0" eaLnBrk="1" latinLnBrk="0" hangingPunct="1">
              <a:defRPr sz="2000" b="1" kern="1200">
                <a:solidFill>
                  <a:schemeClr val="tx1"/>
                </a:solidFill>
                <a:latin typeface="Verdana" pitchFamily="34" charset="0"/>
                <a:ea typeface="+mn-ea"/>
                <a:cs typeface="Arial" charset="0"/>
              </a:defRPr>
            </a:lvl6pPr>
            <a:lvl7pPr marL="2743200" algn="l" defTabSz="914400" rtl="0" eaLnBrk="1" latinLnBrk="0" hangingPunct="1">
              <a:defRPr sz="2000" b="1" kern="1200">
                <a:solidFill>
                  <a:schemeClr val="tx1"/>
                </a:solidFill>
                <a:latin typeface="Verdana" pitchFamily="34" charset="0"/>
                <a:ea typeface="+mn-ea"/>
                <a:cs typeface="Arial" charset="0"/>
              </a:defRPr>
            </a:lvl7pPr>
            <a:lvl8pPr marL="3200400" algn="l" defTabSz="914400" rtl="0" eaLnBrk="1" latinLnBrk="0" hangingPunct="1">
              <a:defRPr sz="2000" b="1" kern="1200">
                <a:solidFill>
                  <a:schemeClr val="tx1"/>
                </a:solidFill>
                <a:latin typeface="Verdana" pitchFamily="34" charset="0"/>
                <a:ea typeface="+mn-ea"/>
                <a:cs typeface="Arial" charset="0"/>
              </a:defRPr>
            </a:lvl8pPr>
            <a:lvl9pPr marL="3657600" algn="l" defTabSz="914400" rtl="0" eaLnBrk="1" latinLnBrk="0" hangingPunct="1">
              <a:defRPr sz="2000" b="1" kern="1200">
                <a:solidFill>
                  <a:schemeClr val="tx1"/>
                </a:solidFill>
                <a:latin typeface="Verdana" pitchFamily="34" charset="0"/>
                <a:ea typeface="+mn-ea"/>
                <a:cs typeface="Arial" charset="0"/>
              </a:defRPr>
            </a:lvl9pPr>
          </a:lstStyle>
          <a:p>
            <a:pPr defTabSz="913978"/>
            <a:r>
              <a:rPr lang="en-US" sz="1300" b="0" dirty="0">
                <a:solidFill>
                  <a:srgbClr val="000000"/>
                </a:solidFill>
              </a:rPr>
              <a:t>User re-connects to web based e-mail or other web based tools to continue work</a:t>
            </a:r>
          </a:p>
        </p:txBody>
      </p:sp>
      <p:pic>
        <p:nvPicPr>
          <p:cNvPr id="73" name="Picture 7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7848" y="2755898"/>
            <a:ext cx="1008270" cy="662303"/>
          </a:xfrm>
          <a:prstGeom prst="rect">
            <a:avLst/>
          </a:prstGeom>
        </p:spPr>
      </p:pic>
      <p:cxnSp>
        <p:nvCxnSpPr>
          <p:cNvPr id="75" name="Straight Arrow Connector 74"/>
          <p:cNvCxnSpPr/>
          <p:nvPr/>
        </p:nvCxnSpPr>
        <p:spPr>
          <a:xfrm>
            <a:off x="2521105" y="3352965"/>
            <a:ext cx="4891050" cy="0"/>
          </a:xfrm>
          <a:prstGeom prst="straightConnector1">
            <a:avLst/>
          </a:prstGeom>
          <a:ln w="12700">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76" name="TextBox 21"/>
          <p:cNvSpPr txBox="1"/>
          <p:nvPr/>
        </p:nvSpPr>
        <p:spPr>
          <a:xfrm>
            <a:off x="2868768" y="3057473"/>
            <a:ext cx="4557073" cy="492428"/>
          </a:xfrm>
          <a:prstGeom prst="rect">
            <a:avLst/>
          </a:prstGeom>
          <a:noFill/>
        </p:spPr>
        <p:txBody>
          <a:bodyPr wrap="square" lIns="91425" tIns="45713" rIns="91425" bIns="45713" rtlCol="0">
            <a:spAutoFit/>
          </a:bodyPr>
          <a:lstStyle>
            <a:defPPr>
              <a:defRPr lang="en-US"/>
            </a:defPPr>
            <a:lvl1pPr algn="l" rtl="0" fontAlgn="base">
              <a:spcBef>
                <a:spcPct val="0"/>
              </a:spcBef>
              <a:spcAft>
                <a:spcPct val="0"/>
              </a:spcAft>
              <a:defRPr sz="2000" b="1" kern="1200">
                <a:solidFill>
                  <a:schemeClr val="tx1"/>
                </a:solidFill>
                <a:latin typeface="Verdana" pitchFamily="34" charset="0"/>
                <a:ea typeface="+mn-ea"/>
                <a:cs typeface="Arial" charset="0"/>
              </a:defRPr>
            </a:lvl1pPr>
            <a:lvl2pPr marL="457200" algn="l" rtl="0" fontAlgn="base">
              <a:spcBef>
                <a:spcPct val="0"/>
              </a:spcBef>
              <a:spcAft>
                <a:spcPct val="0"/>
              </a:spcAft>
              <a:defRPr sz="2000" b="1" kern="1200">
                <a:solidFill>
                  <a:schemeClr val="tx1"/>
                </a:solidFill>
                <a:latin typeface="Verdana" pitchFamily="34" charset="0"/>
                <a:ea typeface="+mn-ea"/>
                <a:cs typeface="Arial" charset="0"/>
              </a:defRPr>
            </a:lvl2pPr>
            <a:lvl3pPr marL="914400" algn="l" rtl="0" fontAlgn="base">
              <a:spcBef>
                <a:spcPct val="0"/>
              </a:spcBef>
              <a:spcAft>
                <a:spcPct val="0"/>
              </a:spcAft>
              <a:defRPr sz="2000" b="1" kern="1200">
                <a:solidFill>
                  <a:schemeClr val="tx1"/>
                </a:solidFill>
                <a:latin typeface="Verdana" pitchFamily="34" charset="0"/>
                <a:ea typeface="+mn-ea"/>
                <a:cs typeface="Arial" charset="0"/>
              </a:defRPr>
            </a:lvl3pPr>
            <a:lvl4pPr marL="1371600" algn="l" rtl="0" fontAlgn="base">
              <a:spcBef>
                <a:spcPct val="0"/>
              </a:spcBef>
              <a:spcAft>
                <a:spcPct val="0"/>
              </a:spcAft>
              <a:defRPr sz="2000" b="1" kern="1200">
                <a:solidFill>
                  <a:schemeClr val="tx1"/>
                </a:solidFill>
                <a:latin typeface="Verdana" pitchFamily="34" charset="0"/>
                <a:ea typeface="+mn-ea"/>
                <a:cs typeface="Arial" charset="0"/>
              </a:defRPr>
            </a:lvl4pPr>
            <a:lvl5pPr marL="1828800" algn="l" rtl="0" fontAlgn="base">
              <a:spcBef>
                <a:spcPct val="0"/>
              </a:spcBef>
              <a:spcAft>
                <a:spcPct val="0"/>
              </a:spcAft>
              <a:defRPr sz="2000" b="1" kern="1200">
                <a:solidFill>
                  <a:schemeClr val="tx1"/>
                </a:solidFill>
                <a:latin typeface="Verdana" pitchFamily="34" charset="0"/>
                <a:ea typeface="+mn-ea"/>
                <a:cs typeface="Arial" charset="0"/>
              </a:defRPr>
            </a:lvl5pPr>
            <a:lvl6pPr marL="2286000" algn="l" defTabSz="914400" rtl="0" eaLnBrk="1" latinLnBrk="0" hangingPunct="1">
              <a:defRPr sz="2000" b="1" kern="1200">
                <a:solidFill>
                  <a:schemeClr val="tx1"/>
                </a:solidFill>
                <a:latin typeface="Verdana" pitchFamily="34" charset="0"/>
                <a:ea typeface="+mn-ea"/>
                <a:cs typeface="Arial" charset="0"/>
              </a:defRPr>
            </a:lvl6pPr>
            <a:lvl7pPr marL="2743200" algn="l" defTabSz="914400" rtl="0" eaLnBrk="1" latinLnBrk="0" hangingPunct="1">
              <a:defRPr sz="2000" b="1" kern="1200">
                <a:solidFill>
                  <a:schemeClr val="tx1"/>
                </a:solidFill>
                <a:latin typeface="Verdana" pitchFamily="34" charset="0"/>
                <a:ea typeface="+mn-ea"/>
                <a:cs typeface="Arial" charset="0"/>
              </a:defRPr>
            </a:lvl7pPr>
            <a:lvl8pPr marL="3200400" algn="l" defTabSz="914400" rtl="0" eaLnBrk="1" latinLnBrk="0" hangingPunct="1">
              <a:defRPr sz="2000" b="1" kern="1200">
                <a:solidFill>
                  <a:schemeClr val="tx1"/>
                </a:solidFill>
                <a:latin typeface="Verdana" pitchFamily="34" charset="0"/>
                <a:ea typeface="+mn-ea"/>
                <a:cs typeface="Arial" charset="0"/>
              </a:defRPr>
            </a:lvl8pPr>
            <a:lvl9pPr marL="3657600" algn="l" defTabSz="914400" rtl="0" eaLnBrk="1" latinLnBrk="0" hangingPunct="1">
              <a:defRPr sz="2000" b="1" kern="1200">
                <a:solidFill>
                  <a:schemeClr val="tx1"/>
                </a:solidFill>
                <a:latin typeface="Verdana" pitchFamily="34" charset="0"/>
                <a:ea typeface="+mn-ea"/>
                <a:cs typeface="Arial" charset="0"/>
              </a:defRPr>
            </a:lvl9pPr>
          </a:lstStyle>
          <a:p>
            <a:pPr marL="231738" indent="-231738" defTabSz="913978"/>
            <a:r>
              <a:rPr lang="en-US" sz="1300" b="0" dirty="0">
                <a:solidFill>
                  <a:srgbClr val="000000"/>
                </a:solidFill>
              </a:rPr>
              <a:t>IT tech scans for virus and repairs in the background</a:t>
            </a:r>
          </a:p>
        </p:txBody>
      </p:sp>
      <p:pic>
        <p:nvPicPr>
          <p:cNvPr id="79" name="Picture 7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7848" y="3418201"/>
            <a:ext cx="1008270" cy="662303"/>
          </a:xfrm>
          <a:prstGeom prst="rect">
            <a:avLst/>
          </a:prstGeom>
        </p:spPr>
      </p:pic>
      <p:cxnSp>
        <p:nvCxnSpPr>
          <p:cNvPr id="81" name="Straight Arrow Connector 80"/>
          <p:cNvCxnSpPr/>
          <p:nvPr/>
        </p:nvCxnSpPr>
        <p:spPr>
          <a:xfrm>
            <a:off x="2521105" y="4014639"/>
            <a:ext cx="4891050" cy="0"/>
          </a:xfrm>
          <a:prstGeom prst="straightConnector1">
            <a:avLst/>
          </a:prstGeom>
          <a:ln w="12700">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83" name="TextBox 21"/>
          <p:cNvSpPr txBox="1"/>
          <p:nvPr/>
        </p:nvSpPr>
        <p:spPr>
          <a:xfrm>
            <a:off x="2888903" y="3719147"/>
            <a:ext cx="4414983" cy="302709"/>
          </a:xfrm>
          <a:prstGeom prst="rect">
            <a:avLst/>
          </a:prstGeom>
          <a:noFill/>
        </p:spPr>
        <p:txBody>
          <a:bodyPr wrap="square" lIns="91425" tIns="45713" rIns="91425" bIns="45713" rtlCol="0">
            <a:spAutoFit/>
          </a:bodyPr>
          <a:lstStyle>
            <a:defPPr>
              <a:defRPr lang="en-US"/>
            </a:defPPr>
            <a:lvl1pPr algn="l" rtl="0" fontAlgn="base">
              <a:spcBef>
                <a:spcPct val="0"/>
              </a:spcBef>
              <a:spcAft>
                <a:spcPct val="0"/>
              </a:spcAft>
              <a:defRPr sz="2000" b="1" kern="1200">
                <a:solidFill>
                  <a:schemeClr val="tx1"/>
                </a:solidFill>
                <a:latin typeface="Verdana" pitchFamily="34" charset="0"/>
                <a:ea typeface="+mn-ea"/>
                <a:cs typeface="Arial" charset="0"/>
              </a:defRPr>
            </a:lvl1pPr>
            <a:lvl2pPr marL="457200" algn="l" rtl="0" fontAlgn="base">
              <a:spcBef>
                <a:spcPct val="0"/>
              </a:spcBef>
              <a:spcAft>
                <a:spcPct val="0"/>
              </a:spcAft>
              <a:defRPr sz="2000" b="1" kern="1200">
                <a:solidFill>
                  <a:schemeClr val="tx1"/>
                </a:solidFill>
                <a:latin typeface="Verdana" pitchFamily="34" charset="0"/>
                <a:ea typeface="+mn-ea"/>
                <a:cs typeface="Arial" charset="0"/>
              </a:defRPr>
            </a:lvl2pPr>
            <a:lvl3pPr marL="914400" algn="l" rtl="0" fontAlgn="base">
              <a:spcBef>
                <a:spcPct val="0"/>
              </a:spcBef>
              <a:spcAft>
                <a:spcPct val="0"/>
              </a:spcAft>
              <a:defRPr sz="2000" b="1" kern="1200">
                <a:solidFill>
                  <a:schemeClr val="tx1"/>
                </a:solidFill>
                <a:latin typeface="Verdana" pitchFamily="34" charset="0"/>
                <a:ea typeface="+mn-ea"/>
                <a:cs typeface="Arial" charset="0"/>
              </a:defRPr>
            </a:lvl3pPr>
            <a:lvl4pPr marL="1371600" algn="l" rtl="0" fontAlgn="base">
              <a:spcBef>
                <a:spcPct val="0"/>
              </a:spcBef>
              <a:spcAft>
                <a:spcPct val="0"/>
              </a:spcAft>
              <a:defRPr sz="2000" b="1" kern="1200">
                <a:solidFill>
                  <a:schemeClr val="tx1"/>
                </a:solidFill>
                <a:latin typeface="Verdana" pitchFamily="34" charset="0"/>
                <a:ea typeface="+mn-ea"/>
                <a:cs typeface="Arial" charset="0"/>
              </a:defRPr>
            </a:lvl4pPr>
            <a:lvl5pPr marL="1828800" algn="l" rtl="0" fontAlgn="base">
              <a:spcBef>
                <a:spcPct val="0"/>
              </a:spcBef>
              <a:spcAft>
                <a:spcPct val="0"/>
              </a:spcAft>
              <a:defRPr sz="2000" b="1" kern="1200">
                <a:solidFill>
                  <a:schemeClr val="tx1"/>
                </a:solidFill>
                <a:latin typeface="Verdana" pitchFamily="34" charset="0"/>
                <a:ea typeface="+mn-ea"/>
                <a:cs typeface="Arial" charset="0"/>
              </a:defRPr>
            </a:lvl5pPr>
            <a:lvl6pPr marL="2286000" algn="l" defTabSz="914400" rtl="0" eaLnBrk="1" latinLnBrk="0" hangingPunct="1">
              <a:defRPr sz="2000" b="1" kern="1200">
                <a:solidFill>
                  <a:schemeClr val="tx1"/>
                </a:solidFill>
                <a:latin typeface="Verdana" pitchFamily="34" charset="0"/>
                <a:ea typeface="+mn-ea"/>
                <a:cs typeface="Arial" charset="0"/>
              </a:defRPr>
            </a:lvl6pPr>
            <a:lvl7pPr marL="2743200" algn="l" defTabSz="914400" rtl="0" eaLnBrk="1" latinLnBrk="0" hangingPunct="1">
              <a:defRPr sz="2000" b="1" kern="1200">
                <a:solidFill>
                  <a:schemeClr val="tx1"/>
                </a:solidFill>
                <a:latin typeface="Verdana" pitchFamily="34" charset="0"/>
                <a:ea typeface="+mn-ea"/>
                <a:cs typeface="Arial" charset="0"/>
              </a:defRPr>
            </a:lvl7pPr>
            <a:lvl8pPr marL="3200400" algn="l" defTabSz="914400" rtl="0" eaLnBrk="1" latinLnBrk="0" hangingPunct="1">
              <a:defRPr sz="2000" b="1" kern="1200">
                <a:solidFill>
                  <a:schemeClr val="tx1"/>
                </a:solidFill>
                <a:latin typeface="Verdana" pitchFamily="34" charset="0"/>
                <a:ea typeface="+mn-ea"/>
                <a:cs typeface="Arial" charset="0"/>
              </a:defRPr>
            </a:lvl8pPr>
            <a:lvl9pPr marL="3657600" algn="l" defTabSz="914400" rtl="0" eaLnBrk="1" latinLnBrk="0" hangingPunct="1">
              <a:defRPr sz="2000" b="1" kern="1200">
                <a:solidFill>
                  <a:schemeClr val="tx1"/>
                </a:solidFill>
                <a:latin typeface="Verdana" pitchFamily="34" charset="0"/>
                <a:ea typeface="+mn-ea"/>
                <a:cs typeface="Arial" charset="0"/>
              </a:defRPr>
            </a:lvl9pPr>
          </a:lstStyle>
          <a:p>
            <a:pPr marL="231738" indent="-231738" defTabSz="913978"/>
            <a:r>
              <a:rPr lang="en-US" sz="1300" b="0" dirty="0">
                <a:solidFill>
                  <a:srgbClr val="000000"/>
                </a:solidFill>
              </a:rPr>
              <a:t>IT tech informs user to reboot with a virus free PC </a:t>
            </a:r>
          </a:p>
        </p:txBody>
      </p:sp>
      <p:pic>
        <p:nvPicPr>
          <p:cNvPr id="85" name="Picture 8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124279" y="1626603"/>
            <a:ext cx="266479" cy="274854"/>
          </a:xfrm>
          <a:prstGeom prst="rect">
            <a:avLst/>
          </a:prstGeom>
        </p:spPr>
      </p:pic>
      <p:sp>
        <p:nvSpPr>
          <p:cNvPr id="34" name="Oval 33"/>
          <p:cNvSpPr/>
          <p:nvPr/>
        </p:nvSpPr>
        <p:spPr>
          <a:xfrm>
            <a:off x="2427431" y="1629470"/>
            <a:ext cx="270850" cy="291527"/>
          </a:xfrm>
          <a:prstGeom prst="ellipse">
            <a:avLst/>
          </a:prstGeom>
          <a:solidFill>
            <a:schemeClr val="accent2"/>
          </a:solidFill>
          <a:effectLst>
            <a:outerShdw blurRad="190500" dist="25400" dir="2700000" algn="br" rotWithShape="0">
              <a:srgbClr val="000000">
                <a:alpha val="60000"/>
              </a:srgbClr>
            </a:outerShdw>
          </a:effectLst>
          <a:scene3d>
            <a:camera prst="orthographicFront">
              <a:rot lat="0" lon="0" rev="0"/>
            </a:camera>
            <a:lightRig rig="balanced" dir="t">
              <a:rot lat="0" lon="0" rev="5100000"/>
            </a:lightRig>
          </a:scene3d>
          <a:sp3d contourW="6350">
            <a:bevelT w="127000" h="63500"/>
            <a:contourClr>
              <a:schemeClr val="accent2">
                <a:shade val="30000"/>
                <a:satMod val="130000"/>
              </a:schemeClr>
            </a:contourClr>
          </a:sp3d>
        </p:spPr>
        <p:style>
          <a:lnRef idx="0">
            <a:schemeClr val="accent2"/>
          </a:lnRef>
          <a:fillRef idx="3">
            <a:schemeClr val="accent2"/>
          </a:fillRef>
          <a:effectRef idx="3">
            <a:schemeClr val="accent2"/>
          </a:effectRef>
          <a:fontRef idx="minor">
            <a:schemeClr val="lt1"/>
          </a:fontRef>
        </p:style>
        <p:txBody>
          <a:bodyPr lIns="91425" tIns="45713" rIns="91425" bIns="45713" rtlCol="0" anchor="ctr"/>
          <a:lstStyle/>
          <a:p>
            <a:pPr algn="ctr"/>
            <a:r>
              <a:rPr lang="en-US" sz="1300" b="1" dirty="0"/>
              <a:t>1</a:t>
            </a:r>
            <a:endParaRPr lang="en-US" b="1" dirty="0"/>
          </a:p>
        </p:txBody>
      </p:sp>
      <p:sp>
        <p:nvSpPr>
          <p:cNvPr id="86" name="Oval 85"/>
          <p:cNvSpPr/>
          <p:nvPr/>
        </p:nvSpPr>
        <p:spPr>
          <a:xfrm>
            <a:off x="2427431" y="2231633"/>
            <a:ext cx="270850" cy="291527"/>
          </a:xfrm>
          <a:prstGeom prst="ellipse">
            <a:avLst/>
          </a:prstGeom>
          <a:solidFill>
            <a:schemeClr val="accent2"/>
          </a:solidFill>
          <a:effectLst>
            <a:outerShdw blurRad="190500" dist="25400" dir="2700000" algn="br" rotWithShape="0">
              <a:srgbClr val="000000">
                <a:alpha val="60000"/>
              </a:srgbClr>
            </a:outerShdw>
          </a:effectLst>
          <a:scene3d>
            <a:camera prst="orthographicFront">
              <a:rot lat="0" lon="0" rev="0"/>
            </a:camera>
            <a:lightRig rig="balanced" dir="t">
              <a:rot lat="0" lon="0" rev="5100000"/>
            </a:lightRig>
          </a:scene3d>
          <a:sp3d contourW="6350">
            <a:bevelT w="127000" h="63500"/>
            <a:contourClr>
              <a:schemeClr val="accent2">
                <a:shade val="30000"/>
                <a:satMod val="130000"/>
              </a:schemeClr>
            </a:contourClr>
          </a:sp3d>
        </p:spPr>
        <p:style>
          <a:lnRef idx="0">
            <a:schemeClr val="accent2"/>
          </a:lnRef>
          <a:fillRef idx="3">
            <a:schemeClr val="accent2"/>
          </a:fillRef>
          <a:effectRef idx="3">
            <a:schemeClr val="accent2"/>
          </a:effectRef>
          <a:fontRef idx="minor">
            <a:schemeClr val="lt1"/>
          </a:fontRef>
        </p:style>
        <p:txBody>
          <a:bodyPr lIns="91425" tIns="45713" rIns="91425" bIns="45713" rtlCol="0" anchor="ctr"/>
          <a:lstStyle/>
          <a:p>
            <a:pPr algn="ctr"/>
            <a:r>
              <a:rPr lang="en-US" sz="1300" b="1" dirty="0"/>
              <a:t>2</a:t>
            </a:r>
            <a:endParaRPr lang="en-US" b="1" dirty="0"/>
          </a:p>
        </p:txBody>
      </p:sp>
      <p:sp>
        <p:nvSpPr>
          <p:cNvPr id="87" name="Oval 86"/>
          <p:cNvSpPr/>
          <p:nvPr/>
        </p:nvSpPr>
        <p:spPr>
          <a:xfrm>
            <a:off x="2427431" y="2984108"/>
            <a:ext cx="270850" cy="291527"/>
          </a:xfrm>
          <a:prstGeom prst="ellipse">
            <a:avLst/>
          </a:prstGeom>
          <a:solidFill>
            <a:schemeClr val="accent2"/>
          </a:solidFill>
          <a:effectLst>
            <a:outerShdw blurRad="190500" dist="25400" dir="2700000" algn="br" rotWithShape="0">
              <a:srgbClr val="000000">
                <a:alpha val="60000"/>
              </a:srgbClr>
            </a:outerShdw>
          </a:effectLst>
          <a:scene3d>
            <a:camera prst="orthographicFront">
              <a:rot lat="0" lon="0" rev="0"/>
            </a:camera>
            <a:lightRig rig="balanced" dir="t">
              <a:rot lat="0" lon="0" rev="5100000"/>
            </a:lightRig>
          </a:scene3d>
          <a:sp3d contourW="6350">
            <a:bevelT w="127000" h="63500"/>
            <a:contourClr>
              <a:schemeClr val="accent2">
                <a:shade val="30000"/>
                <a:satMod val="130000"/>
              </a:schemeClr>
            </a:contourClr>
          </a:sp3d>
        </p:spPr>
        <p:style>
          <a:lnRef idx="0">
            <a:schemeClr val="accent2"/>
          </a:lnRef>
          <a:fillRef idx="3">
            <a:schemeClr val="accent2"/>
          </a:fillRef>
          <a:effectRef idx="3">
            <a:schemeClr val="accent2"/>
          </a:effectRef>
          <a:fontRef idx="minor">
            <a:schemeClr val="lt1"/>
          </a:fontRef>
        </p:style>
        <p:txBody>
          <a:bodyPr lIns="91425" tIns="45713" rIns="91425" bIns="45713" rtlCol="0" anchor="ctr"/>
          <a:lstStyle/>
          <a:p>
            <a:pPr algn="ctr"/>
            <a:r>
              <a:rPr lang="en-US" sz="1300" b="1" dirty="0"/>
              <a:t>3</a:t>
            </a:r>
            <a:endParaRPr lang="en-US" b="1" dirty="0"/>
          </a:p>
        </p:txBody>
      </p:sp>
      <p:sp>
        <p:nvSpPr>
          <p:cNvPr id="88" name="Oval 87"/>
          <p:cNvSpPr/>
          <p:nvPr/>
        </p:nvSpPr>
        <p:spPr>
          <a:xfrm>
            <a:off x="2427431" y="3650879"/>
            <a:ext cx="270850" cy="291527"/>
          </a:xfrm>
          <a:prstGeom prst="ellipse">
            <a:avLst/>
          </a:prstGeom>
          <a:solidFill>
            <a:schemeClr val="accent2"/>
          </a:solidFill>
          <a:effectLst>
            <a:outerShdw blurRad="190500" dist="25400" dir="2700000" algn="br" rotWithShape="0">
              <a:srgbClr val="000000">
                <a:alpha val="60000"/>
              </a:srgbClr>
            </a:outerShdw>
          </a:effectLst>
          <a:scene3d>
            <a:camera prst="orthographicFront">
              <a:rot lat="0" lon="0" rev="0"/>
            </a:camera>
            <a:lightRig rig="balanced" dir="t">
              <a:rot lat="0" lon="0" rev="5100000"/>
            </a:lightRig>
          </a:scene3d>
          <a:sp3d contourW="6350">
            <a:bevelT w="127000" h="63500"/>
            <a:contourClr>
              <a:schemeClr val="accent2">
                <a:shade val="30000"/>
                <a:satMod val="130000"/>
              </a:schemeClr>
            </a:contourClr>
          </a:sp3d>
        </p:spPr>
        <p:style>
          <a:lnRef idx="0">
            <a:schemeClr val="accent2"/>
          </a:lnRef>
          <a:fillRef idx="3">
            <a:schemeClr val="accent2"/>
          </a:fillRef>
          <a:effectRef idx="3">
            <a:schemeClr val="accent2"/>
          </a:effectRef>
          <a:fontRef idx="minor">
            <a:schemeClr val="lt1"/>
          </a:fontRef>
        </p:style>
        <p:txBody>
          <a:bodyPr lIns="91425" tIns="45713" rIns="91425" bIns="45713" rtlCol="0" anchor="ctr"/>
          <a:lstStyle/>
          <a:p>
            <a:pPr algn="ctr"/>
            <a:r>
              <a:rPr lang="en-US" sz="1300" b="1" dirty="0"/>
              <a:t>4</a:t>
            </a:r>
            <a:endParaRPr lang="en-US" b="1" dirty="0"/>
          </a:p>
        </p:txBody>
      </p:sp>
      <p:cxnSp>
        <p:nvCxnSpPr>
          <p:cNvPr id="39" name="Straight Arrow Connector 38"/>
          <p:cNvCxnSpPr/>
          <p:nvPr/>
        </p:nvCxnSpPr>
        <p:spPr>
          <a:xfrm>
            <a:off x="2554848" y="2708439"/>
            <a:ext cx="4891050" cy="0"/>
          </a:xfrm>
          <a:prstGeom prst="straightConnector1">
            <a:avLst/>
          </a:prstGeom>
          <a:ln w="12700">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35" name="Slide Number Placeholder 1"/>
          <p:cNvSpPr>
            <a:spLocks noGrp="1"/>
          </p:cNvSpPr>
          <p:nvPr>
            <p:ph type="sldNum" sz="quarter" idx="4294967295"/>
          </p:nvPr>
        </p:nvSpPr>
        <p:spPr>
          <a:xfrm>
            <a:off x="-3454" y="6592378"/>
            <a:ext cx="2901776" cy="265622"/>
          </a:xfrm>
          <a:prstGeom prst="rect">
            <a:avLst/>
          </a:prstGeom>
        </p:spPr>
        <p:txBody>
          <a:bodyPr/>
          <a:lstStyle/>
          <a:p>
            <a:pPr algn="l"/>
            <a:fld id="{FD44707B-D922-47D5-BD24-D96E91B70543}" type="slidenum">
              <a:rPr lang="en-US" sz="900"/>
              <a:pPr algn="l"/>
              <a:t>96</a:t>
            </a:fld>
            <a:r>
              <a:rPr lang="en-US" sz="900" dirty="0"/>
              <a:t>	</a:t>
            </a:r>
          </a:p>
        </p:txBody>
      </p:sp>
      <p:pic>
        <p:nvPicPr>
          <p:cNvPr id="32" name="Picture 3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232158" y="6399609"/>
            <a:ext cx="557893" cy="439341"/>
          </a:xfrm>
          <a:prstGeom prst="rect">
            <a:avLst/>
          </a:prstGeom>
        </p:spPr>
      </p:pic>
      <p:pic>
        <p:nvPicPr>
          <p:cNvPr id="36" name="Picture 3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38" name="Picture 2" descr="C:\Users\ecampoy\AppData\Local\Temp\wzc1bb\2D_Diecon_Lightbulb_rgb.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8462220" y="75969"/>
            <a:ext cx="616797" cy="89535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mainscow\Desktop\HP Logos\HP_S_1C_PMS_2925.jpg"/>
          <p:cNvPicPr>
            <a:picLocks noChangeAspect="1" noChangeArrowheads="1"/>
          </p:cNvPicPr>
          <p:nvPr/>
        </p:nvPicPr>
        <p:blipFill>
          <a:blip r:embed="rId12"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spTree>
    <p:extLst>
      <p:ext uri="{BB962C8B-B14F-4D97-AF65-F5344CB8AC3E}">
        <p14:creationId xmlns:p14="http://schemas.microsoft.com/office/powerpoint/2010/main" val="179806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4086224" y="1462553"/>
            <a:ext cx="4404634" cy="2433494"/>
          </a:xfrm>
          <a:prstGeom prst="roundRect">
            <a:avLst>
              <a:gd name="adj" fmla="val 5900"/>
            </a:avLst>
          </a:prstGeom>
          <a:gradFill flip="none" rotWithShape="1">
            <a:gsLst>
              <a:gs pos="5000">
                <a:schemeClr val="accent1"/>
              </a:gs>
              <a:gs pos="95000">
                <a:schemeClr val="accent2">
                  <a:tint val="100000"/>
                  <a:shade val="100000"/>
                  <a:satMod val="100000"/>
                </a:schemeClr>
              </a:gs>
            </a:gsLst>
            <a:lin ang="5400000" scaled="1"/>
            <a:tileRect/>
          </a:gradFill>
          <a:effectLst>
            <a:outerShdw blurRad="190500" dist="25400" dir="2700000" algn="br" rotWithShape="0">
              <a:srgbClr val="000000">
                <a:alpha val="60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25" tIns="45713" rIns="91425" bIns="45713" numCol="1" spcCol="0" rtlCol="0" fromWordArt="0" anchor="t" anchorCtr="0" forceAA="0" compatLnSpc="1">
            <a:prstTxWarp prst="textNoShape">
              <a:avLst/>
            </a:prstTxWarp>
            <a:noAutofit/>
          </a:bodyPr>
          <a:lstStyle/>
          <a:p>
            <a:pPr algn="ctr">
              <a:spcBef>
                <a:spcPts val="1200"/>
              </a:spcBef>
            </a:pPr>
            <a:endParaRPr lang="en-US" sz="1600" b="1" dirty="0">
              <a:solidFill>
                <a:srgbClr val="FFFFFF"/>
              </a:solidFill>
            </a:endParaRPr>
          </a:p>
        </p:txBody>
      </p:sp>
      <p:sp>
        <p:nvSpPr>
          <p:cNvPr id="22" name="Rounded Rectangle 21"/>
          <p:cNvSpPr/>
          <p:nvPr/>
        </p:nvSpPr>
        <p:spPr>
          <a:xfrm>
            <a:off x="4086231" y="4011126"/>
            <a:ext cx="4394819" cy="1989624"/>
          </a:xfrm>
          <a:prstGeom prst="roundRect">
            <a:avLst>
              <a:gd name="adj" fmla="val 5315"/>
            </a:avLst>
          </a:prstGeom>
          <a:ln/>
          <a:effectLst>
            <a:outerShdw blurRad="1905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182850" tIns="182850" rIns="182850" bIns="182850" rtlCol="0" anchor="t" anchorCtr="0">
            <a:normAutofit fontScale="92500" lnSpcReduction="10000"/>
          </a:bodyPr>
          <a:lstStyle/>
          <a:p>
            <a:pPr>
              <a:spcBef>
                <a:spcPts val="1200"/>
              </a:spcBef>
            </a:pPr>
            <a:r>
              <a:rPr lang="en-US" sz="1500" dirty="0">
                <a:solidFill>
                  <a:schemeClr val="tx1"/>
                </a:solidFill>
              </a:rPr>
              <a:t>The IT challenge: </a:t>
            </a:r>
            <a:br>
              <a:rPr lang="en-US" sz="1500" dirty="0">
                <a:solidFill>
                  <a:schemeClr val="tx1"/>
                </a:solidFill>
              </a:rPr>
            </a:br>
            <a:r>
              <a:rPr lang="en-US" sz="1500" b="1" dirty="0">
                <a:solidFill>
                  <a:schemeClr val="tx1"/>
                </a:solidFill>
              </a:rPr>
              <a:t>How to efficiently manage the process? </a:t>
            </a:r>
          </a:p>
          <a:p>
            <a:pPr marL="174596" indent="-174596">
              <a:spcBef>
                <a:spcPts val="1200"/>
              </a:spcBef>
              <a:buFont typeface="Arial" pitchFamily="34" charset="0"/>
              <a:buChar char="•"/>
            </a:pPr>
            <a:r>
              <a:rPr lang="en-US" sz="1300" dirty="0">
                <a:solidFill>
                  <a:schemeClr val="tx1"/>
                </a:solidFill>
              </a:rPr>
              <a:t>How to reduce IT resource requirements</a:t>
            </a:r>
          </a:p>
          <a:p>
            <a:pPr marL="174596" indent="-174596">
              <a:spcBef>
                <a:spcPts val="1200"/>
              </a:spcBef>
              <a:buFont typeface="Arial" pitchFamily="34" charset="0"/>
              <a:buChar char="•"/>
            </a:pPr>
            <a:r>
              <a:rPr lang="en-US" sz="1300" dirty="0">
                <a:solidFill>
                  <a:schemeClr val="tx1"/>
                </a:solidFill>
              </a:rPr>
              <a:t>How to minimize extensive end-user down time</a:t>
            </a:r>
          </a:p>
          <a:p>
            <a:pPr marL="174596" indent="-174596">
              <a:spcBef>
                <a:spcPts val="1200"/>
              </a:spcBef>
              <a:buFont typeface="Arial" pitchFamily="34" charset="0"/>
              <a:buChar char="•"/>
            </a:pPr>
            <a:r>
              <a:rPr lang="en-US" sz="1300" dirty="0">
                <a:solidFill>
                  <a:schemeClr val="tx1"/>
                </a:solidFill>
              </a:rPr>
              <a:t>How to apply consistency while accelerating disk reimaging operations</a:t>
            </a:r>
          </a:p>
        </p:txBody>
      </p:sp>
      <p:sp>
        <p:nvSpPr>
          <p:cNvPr id="23" name="Rounded Rectangle 22"/>
          <p:cNvSpPr/>
          <p:nvPr/>
        </p:nvSpPr>
        <p:spPr>
          <a:xfrm>
            <a:off x="653145" y="1438803"/>
            <a:ext cx="3175910" cy="4561947"/>
          </a:xfrm>
          <a:prstGeom prst="roundRect">
            <a:avLst>
              <a:gd name="adj" fmla="val 4498"/>
            </a:avLst>
          </a:prstGeom>
          <a:gradFill flip="none" rotWithShape="1">
            <a:gsLst>
              <a:gs pos="5000">
                <a:schemeClr val="accent1"/>
              </a:gs>
              <a:gs pos="95000">
                <a:schemeClr val="accent2">
                  <a:tint val="100000"/>
                  <a:shade val="100000"/>
                  <a:satMod val="100000"/>
                </a:schemeClr>
              </a:gs>
            </a:gsLst>
            <a:lin ang="5400000" scaled="1"/>
            <a:tileRect/>
          </a:gradFill>
          <a:effectLst>
            <a:outerShdw blurRad="190500" dist="25400" dir="2700000" algn="br" rotWithShape="0">
              <a:srgbClr val="000000">
                <a:alpha val="60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25" tIns="45713" rIns="91425" bIns="45713" numCol="1" spcCol="0" rtlCol="0" fromWordArt="0" anchor="t" anchorCtr="0" forceAA="0" compatLnSpc="1">
            <a:prstTxWarp prst="textNoShape">
              <a:avLst/>
            </a:prstTxWarp>
            <a:noAutofit/>
          </a:bodyPr>
          <a:lstStyle/>
          <a:p>
            <a:pPr algn="ctr">
              <a:spcBef>
                <a:spcPts val="1200"/>
              </a:spcBef>
            </a:pPr>
            <a:endParaRPr lang="en-US" sz="1600" b="1" dirty="0">
              <a:solidFill>
                <a:srgbClr val="FFFFFF"/>
              </a:solidFill>
            </a:endParaRPr>
          </a:p>
        </p:txBody>
      </p:sp>
      <p:sp>
        <p:nvSpPr>
          <p:cNvPr id="24" name="Title 1"/>
          <p:cNvSpPr txBox="1">
            <a:spLocks/>
          </p:cNvSpPr>
          <p:nvPr/>
        </p:nvSpPr>
        <p:spPr>
          <a:xfrm>
            <a:off x="653143" y="1458584"/>
            <a:ext cx="3175911" cy="707872"/>
          </a:xfrm>
          <a:prstGeom prst="rect">
            <a:avLst/>
          </a:prstGeom>
        </p:spPr>
        <p:txBody>
          <a:bodyPr vert="horz" wrap="square" lIns="91425" tIns="45713" rIns="91425" bIns="45713" rtlCol="0" anchor="t" anchorCtr="0">
            <a:spAutoFit/>
          </a:bodyPr>
          <a:lstStyle>
            <a:lvl1pPr algn="l" defTabSz="914400" rtl="0" eaLnBrk="1" latinLnBrk="0" hangingPunct="1">
              <a:spcBef>
                <a:spcPct val="0"/>
              </a:spcBef>
              <a:buNone/>
              <a:defRPr sz="2600" b="1" kern="1200">
                <a:solidFill>
                  <a:schemeClr val="accent1"/>
                </a:solidFill>
                <a:latin typeface="+mj-lt"/>
                <a:ea typeface="+mj-ea"/>
                <a:cs typeface="+mj-cs"/>
              </a:defRPr>
            </a:lvl1pPr>
          </a:lstStyle>
          <a:p>
            <a:pPr algn="ctr"/>
            <a:r>
              <a:rPr lang="en-US" sz="2000" b="0" dirty="0">
                <a:solidFill>
                  <a:srgbClr val="FFFFFF"/>
                </a:solidFill>
              </a:rPr>
              <a:t>Disk reimaging is a common IT task</a:t>
            </a:r>
          </a:p>
        </p:txBody>
      </p:sp>
      <p:sp>
        <p:nvSpPr>
          <p:cNvPr id="25" name="Title 1"/>
          <p:cNvSpPr txBox="1">
            <a:spLocks/>
          </p:cNvSpPr>
          <p:nvPr/>
        </p:nvSpPr>
        <p:spPr>
          <a:xfrm>
            <a:off x="653143" y="4195303"/>
            <a:ext cx="3175911" cy="1095233"/>
          </a:xfrm>
          <a:prstGeom prst="rect">
            <a:avLst/>
          </a:prstGeom>
        </p:spPr>
        <p:txBody>
          <a:bodyPr vert="horz" wrap="square" lIns="91425" tIns="45713" rIns="91425" bIns="45713" rtlCol="0" anchor="t" anchorCtr="0">
            <a:spAutoFit/>
          </a:bodyPr>
          <a:lstStyle>
            <a:lvl1pPr algn="l" defTabSz="914400" rtl="0" eaLnBrk="1" latinLnBrk="0" hangingPunct="1">
              <a:spcBef>
                <a:spcPct val="0"/>
              </a:spcBef>
              <a:buNone/>
              <a:defRPr sz="2600" b="1" kern="1200">
                <a:solidFill>
                  <a:schemeClr val="accent1"/>
                </a:solidFill>
                <a:latin typeface="+mj-lt"/>
                <a:ea typeface="+mj-ea"/>
                <a:cs typeface="+mj-cs"/>
              </a:defRPr>
            </a:lvl1pPr>
          </a:lstStyle>
          <a:p>
            <a:pPr marL="171422" indent="-171422">
              <a:spcBef>
                <a:spcPts val="599"/>
              </a:spcBef>
              <a:buFont typeface="Arial" pitchFamily="34" charset="0"/>
              <a:buChar char="•"/>
            </a:pPr>
            <a:r>
              <a:rPr lang="en-US" sz="1500" b="0" dirty="0">
                <a:solidFill>
                  <a:srgbClr val="FFFFFF"/>
                </a:solidFill>
              </a:rPr>
              <a:t>When disk content is corrupted</a:t>
            </a:r>
          </a:p>
          <a:p>
            <a:pPr marL="171422" indent="-171422">
              <a:spcBef>
                <a:spcPts val="599"/>
              </a:spcBef>
              <a:buFont typeface="Arial" pitchFamily="34" charset="0"/>
              <a:buChar char="•"/>
            </a:pPr>
            <a:r>
              <a:rPr lang="en-US" sz="1500" b="0" dirty="0">
                <a:solidFill>
                  <a:srgbClr val="FFFFFF"/>
                </a:solidFill>
              </a:rPr>
              <a:t>When software re-installation is required</a:t>
            </a:r>
          </a:p>
        </p:txBody>
      </p:sp>
      <p:sp>
        <p:nvSpPr>
          <p:cNvPr id="26" name="Title 1"/>
          <p:cNvSpPr txBox="1">
            <a:spLocks/>
          </p:cNvSpPr>
          <p:nvPr/>
        </p:nvSpPr>
        <p:spPr>
          <a:xfrm>
            <a:off x="4086225" y="1458581"/>
            <a:ext cx="4394824" cy="415488"/>
          </a:xfrm>
          <a:prstGeom prst="rect">
            <a:avLst/>
          </a:prstGeom>
        </p:spPr>
        <p:txBody>
          <a:bodyPr vert="horz" wrap="square" lIns="91425" tIns="45713" rIns="91425" bIns="45713" rtlCol="0" anchor="t" anchorCtr="0">
            <a:spAutoFit/>
          </a:bodyPr>
          <a:lstStyle>
            <a:lvl1pPr algn="l" defTabSz="914400" rtl="0" eaLnBrk="1" latinLnBrk="0" hangingPunct="1">
              <a:spcBef>
                <a:spcPct val="0"/>
              </a:spcBef>
              <a:buNone/>
              <a:defRPr sz="2600" b="1" kern="1200">
                <a:solidFill>
                  <a:schemeClr val="accent1"/>
                </a:solidFill>
                <a:latin typeface="+mj-lt"/>
                <a:ea typeface="+mj-ea"/>
                <a:cs typeface="+mj-cs"/>
              </a:defRPr>
            </a:lvl1pPr>
          </a:lstStyle>
          <a:p>
            <a:pPr algn="ctr"/>
            <a:r>
              <a:rPr lang="en-US" sz="2000" b="0" dirty="0">
                <a:solidFill>
                  <a:srgbClr val="FFFFFF"/>
                </a:solidFill>
              </a:rPr>
              <a:t>Challenges</a:t>
            </a:r>
          </a:p>
        </p:txBody>
      </p:sp>
      <p:sp>
        <p:nvSpPr>
          <p:cNvPr id="27" name="Title 1"/>
          <p:cNvSpPr txBox="1">
            <a:spLocks/>
          </p:cNvSpPr>
          <p:nvPr/>
        </p:nvSpPr>
        <p:spPr>
          <a:xfrm>
            <a:off x="4096033" y="1933733"/>
            <a:ext cx="4385016" cy="1403010"/>
          </a:xfrm>
          <a:prstGeom prst="rect">
            <a:avLst/>
          </a:prstGeom>
        </p:spPr>
        <p:txBody>
          <a:bodyPr vert="horz" wrap="square" lIns="91425" tIns="45713" rIns="91425" bIns="45713" rtlCol="0" anchor="t" anchorCtr="0">
            <a:spAutoFit/>
          </a:bodyPr>
          <a:lstStyle>
            <a:lvl1pPr algn="l" defTabSz="914400" rtl="0" eaLnBrk="1" latinLnBrk="0" hangingPunct="1">
              <a:spcBef>
                <a:spcPct val="0"/>
              </a:spcBef>
              <a:buNone/>
              <a:defRPr sz="2600" b="1" kern="1200">
                <a:solidFill>
                  <a:schemeClr val="accent1"/>
                </a:solidFill>
                <a:latin typeface="+mj-lt"/>
                <a:ea typeface="+mj-ea"/>
                <a:cs typeface="+mj-cs"/>
              </a:defRPr>
            </a:lvl1pPr>
          </a:lstStyle>
          <a:p>
            <a:pPr marL="171422" indent="-171422">
              <a:spcBef>
                <a:spcPts val="599"/>
              </a:spcBef>
              <a:buFont typeface="Arial" pitchFamily="34" charset="0"/>
              <a:buChar char="•"/>
            </a:pPr>
            <a:r>
              <a:rPr lang="en-US" sz="1500" b="0" dirty="0">
                <a:solidFill>
                  <a:srgbClr val="FFFFFF"/>
                </a:solidFill>
              </a:rPr>
              <a:t>End user down time</a:t>
            </a:r>
          </a:p>
          <a:p>
            <a:pPr marL="171422" indent="-171422">
              <a:spcBef>
                <a:spcPts val="599"/>
              </a:spcBef>
              <a:buFont typeface="Arial" pitchFamily="34" charset="0"/>
              <a:buChar char="•"/>
            </a:pPr>
            <a:r>
              <a:rPr lang="en-US" sz="1500" b="0" dirty="0">
                <a:solidFill>
                  <a:srgbClr val="FFFFFF"/>
                </a:solidFill>
              </a:rPr>
              <a:t>IT resource drain for desk-side or in-shop reimaging</a:t>
            </a:r>
          </a:p>
          <a:p>
            <a:pPr marL="171422" indent="-171422">
              <a:spcBef>
                <a:spcPts val="599"/>
              </a:spcBef>
              <a:buFont typeface="Arial" pitchFamily="34" charset="0"/>
              <a:buChar char="•"/>
            </a:pPr>
            <a:r>
              <a:rPr lang="en-US" sz="1500" b="0" dirty="0">
                <a:solidFill>
                  <a:srgbClr val="FFFFFF"/>
                </a:solidFill>
              </a:rPr>
              <a:t>Inconsistent re-imaging requires additional IT </a:t>
            </a:r>
            <a:r>
              <a:rPr lang="en-US" sz="1500" b="0" dirty="0" err="1">
                <a:solidFill>
                  <a:srgbClr val="FFFFFF"/>
                </a:solidFill>
              </a:rPr>
              <a:t>deskside</a:t>
            </a:r>
            <a:r>
              <a:rPr lang="en-US" sz="1500" b="0" dirty="0">
                <a:solidFill>
                  <a:srgbClr val="FFFFFF"/>
                </a:solidFill>
              </a:rPr>
              <a:t> support</a:t>
            </a:r>
          </a:p>
        </p:txBody>
      </p:sp>
      <p:pic>
        <p:nvPicPr>
          <p:cNvPr id="28" name="Picture 2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2629" y="2287101"/>
            <a:ext cx="3036939" cy="1724025"/>
          </a:xfrm>
          <a:prstGeom prst="roundRect">
            <a:avLst>
              <a:gd name="adj" fmla="val 0"/>
            </a:avLst>
          </a:prstGeom>
          <a:noFill/>
          <a:ln w="28575">
            <a:solidFill>
              <a:schemeClr val="accent2"/>
            </a:solidFill>
          </a:ln>
          <a:effectLst>
            <a:outerShdw blurRad="190500" dist="38100" dir="2700000" algn="tl" rotWithShape="0">
              <a:prstClr val="black">
                <a:alpha val="40000"/>
              </a:prstClr>
            </a:outerShdw>
          </a:effectLst>
        </p:spPr>
      </p:pic>
      <p:sp>
        <p:nvSpPr>
          <p:cNvPr id="14" name="Title 24"/>
          <p:cNvSpPr txBox="1">
            <a:spLocks/>
          </p:cNvSpPr>
          <p:nvPr/>
        </p:nvSpPr>
        <p:spPr>
          <a:xfrm>
            <a:off x="653144" y="342900"/>
            <a:ext cx="7837714" cy="685800"/>
          </a:xfrm>
          <a:prstGeom prst="rect">
            <a:avLst/>
          </a:prstGeom>
        </p:spPr>
        <p:txBody>
          <a:bodyPr vert="horz" lIns="0" tIns="0" rIns="0" bIns="0" rtlCol="0" anchor="t" anchorCtr="0">
            <a:noAutofit/>
          </a:bodyPr>
          <a:lstStyle>
            <a:lvl1pPr algn="l" defTabSz="914400" rtl="0" eaLnBrk="1" latinLnBrk="0" hangingPunct="1">
              <a:lnSpc>
                <a:spcPts val="2600"/>
              </a:lnSpc>
              <a:spcBef>
                <a:spcPct val="0"/>
              </a:spcBef>
              <a:buNone/>
              <a:defRPr lang="en-US" altLang="ja-JP" sz="3000" b="1" i="0" kern="1200" dirty="0" smtClean="0">
                <a:solidFill>
                  <a:schemeClr val="accent1"/>
                </a:solidFill>
                <a:latin typeface="+mj-lt"/>
                <a:ea typeface="+mj-ea"/>
                <a:cs typeface="+mj-cs"/>
              </a:defRPr>
            </a:lvl1pPr>
          </a:lstStyle>
          <a:p>
            <a:pPr>
              <a:lnSpc>
                <a:spcPct val="100000"/>
              </a:lnSpc>
            </a:pPr>
            <a:r>
              <a:rPr lang="en-US" sz="2900" dirty="0"/>
              <a:t>Use Case: Easy Re-Imaging</a:t>
            </a:r>
          </a:p>
        </p:txBody>
      </p:sp>
      <p:sp>
        <p:nvSpPr>
          <p:cNvPr id="13" name="Slide Number Placeholder 1"/>
          <p:cNvSpPr>
            <a:spLocks noGrp="1"/>
          </p:cNvSpPr>
          <p:nvPr>
            <p:ph type="sldNum" sz="quarter" idx="4294967295"/>
          </p:nvPr>
        </p:nvSpPr>
        <p:spPr>
          <a:xfrm>
            <a:off x="-3454" y="6592378"/>
            <a:ext cx="2901776" cy="265622"/>
          </a:xfrm>
          <a:prstGeom prst="rect">
            <a:avLst/>
          </a:prstGeom>
        </p:spPr>
        <p:txBody>
          <a:bodyPr/>
          <a:lstStyle/>
          <a:p>
            <a:pPr algn="l"/>
            <a:fld id="{FD44707B-D922-47D5-BD24-D96E91B70543}" type="slidenum">
              <a:rPr lang="en-US" sz="900"/>
              <a:pPr algn="l"/>
              <a:t>97</a:t>
            </a:fld>
            <a:r>
              <a:rPr lang="en-US" sz="900" dirty="0"/>
              <a:t>	</a:t>
            </a:r>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32158" y="6399609"/>
            <a:ext cx="557893" cy="439341"/>
          </a:xfrm>
          <a:prstGeom prst="rect">
            <a:avLst/>
          </a:prstGeom>
        </p:spPr>
      </p:pic>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17" name="Picture 2" descr="C:\Users\ecampoy\AppData\Local\Temp\wzc1bb\2D_Diecon_Lightbulb_rgb.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462220" y="75969"/>
            <a:ext cx="616797" cy="8953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mainscow\Desktop\HP Logos\HP_S_1C_PMS_2925.jpg"/>
          <p:cNvPicPr>
            <a:picLocks noChangeAspect="1" noChangeArrowheads="1"/>
          </p:cNvPicPr>
          <p:nvPr/>
        </p:nvPicPr>
        <p:blipFill>
          <a:blip r:embed="rId7"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spTree>
    <p:extLst>
      <p:ext uri="{BB962C8B-B14F-4D97-AF65-F5344CB8AC3E}">
        <p14:creationId xmlns:p14="http://schemas.microsoft.com/office/powerpoint/2010/main" val="281878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p:cNvSpPr/>
          <p:nvPr/>
        </p:nvSpPr>
        <p:spPr>
          <a:xfrm>
            <a:off x="653144" y="1198115"/>
            <a:ext cx="7837714" cy="3069086"/>
          </a:xfrm>
          <a:prstGeom prst="roundRect">
            <a:avLst>
              <a:gd name="adj" fmla="val 2843"/>
            </a:avLst>
          </a:prstGeom>
          <a:ln/>
          <a:effectLst>
            <a:outerShdw blurRad="190500" dist="25400" dir="2700000" algn="br" rotWithShape="0">
              <a:srgbClr val="000000">
                <a:alpha val="60000"/>
              </a:srgbClr>
            </a:outerShdw>
          </a:effectLst>
        </p:spPr>
        <p:style>
          <a:lnRef idx="0">
            <a:schemeClr val="accent2"/>
          </a:lnRef>
          <a:fillRef idx="3">
            <a:schemeClr val="accent2"/>
          </a:fillRef>
          <a:effectRef idx="3">
            <a:schemeClr val="accent2"/>
          </a:effectRef>
          <a:fontRef idx="minor">
            <a:schemeClr val="lt1"/>
          </a:fontRef>
        </p:style>
        <p:txBody>
          <a:bodyPr lIns="91425" tIns="45713" rIns="91425" bIns="45713" rtlCol="0" anchor="ctr"/>
          <a:lstStyle/>
          <a:p>
            <a:pPr algn="ctr"/>
            <a:endParaRPr lang="en-US"/>
          </a:p>
        </p:txBody>
      </p:sp>
      <p:sp>
        <p:nvSpPr>
          <p:cNvPr id="36" name="Rounded Rectangle 35"/>
          <p:cNvSpPr/>
          <p:nvPr/>
        </p:nvSpPr>
        <p:spPr>
          <a:xfrm>
            <a:off x="653142" y="4387853"/>
            <a:ext cx="7837716" cy="1508051"/>
          </a:xfrm>
          <a:prstGeom prst="roundRect">
            <a:avLst>
              <a:gd name="adj" fmla="val 5315"/>
            </a:avLst>
          </a:prstGeom>
          <a:ln/>
          <a:effectLst>
            <a:outerShdw blurRad="1905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91425" tIns="45713" rIns="91425" bIns="45713" rtlCol="0" anchor="ctr"/>
          <a:lstStyle/>
          <a:p>
            <a:pPr marL="171422" indent="-171422">
              <a:spcBef>
                <a:spcPts val="300"/>
              </a:spcBef>
              <a:buFont typeface="Arial" pitchFamily="34" charset="0"/>
              <a:buChar char="•"/>
            </a:pPr>
            <a:r>
              <a:rPr lang="en-US" sz="1500" dirty="0">
                <a:solidFill>
                  <a:schemeClr val="tx1"/>
                </a:solidFill>
              </a:rPr>
              <a:t>Save money over desk-side or in-shop reimaging</a:t>
            </a:r>
          </a:p>
          <a:p>
            <a:pPr marL="171422" indent="-171422">
              <a:spcBef>
                <a:spcPts val="300"/>
              </a:spcBef>
              <a:buFont typeface="Arial" pitchFamily="34" charset="0"/>
              <a:buChar char="•"/>
            </a:pPr>
            <a:r>
              <a:rPr lang="en-US" sz="1500" dirty="0">
                <a:solidFill>
                  <a:schemeClr val="tx1"/>
                </a:solidFill>
              </a:rPr>
              <a:t>Use remote reimaging to extend IT resources</a:t>
            </a:r>
          </a:p>
          <a:p>
            <a:pPr marL="399984" lvl="1" indent="-171422">
              <a:spcBef>
                <a:spcPts val="300"/>
              </a:spcBef>
              <a:buFont typeface="Tahoma" pitchFamily="34" charset="0"/>
              <a:buChar char="-"/>
            </a:pPr>
            <a:r>
              <a:rPr lang="en-US" sz="1300" dirty="0">
                <a:solidFill>
                  <a:schemeClr val="tx1"/>
                </a:solidFill>
              </a:rPr>
              <a:t>One help desk tech can monitor multiple reimaging operations</a:t>
            </a:r>
          </a:p>
          <a:p>
            <a:pPr marL="171422" indent="-171422">
              <a:spcBef>
                <a:spcPts val="300"/>
              </a:spcBef>
              <a:buFont typeface="Arial" pitchFamily="34" charset="0"/>
              <a:buChar char="•"/>
            </a:pPr>
            <a:r>
              <a:rPr lang="en-US" sz="1500" dirty="0">
                <a:solidFill>
                  <a:schemeClr val="tx1"/>
                </a:solidFill>
              </a:rPr>
              <a:t>Minimize end-user down time</a:t>
            </a:r>
          </a:p>
          <a:p>
            <a:pPr marL="399984" lvl="1" indent="-171422">
              <a:spcBef>
                <a:spcPts val="300"/>
              </a:spcBef>
              <a:buFont typeface="Tahoma" pitchFamily="34" charset="0"/>
              <a:buChar char="-"/>
            </a:pPr>
            <a:r>
              <a:rPr lang="en-US" sz="1300" dirty="0">
                <a:solidFill>
                  <a:schemeClr val="tx1"/>
                </a:solidFill>
              </a:rPr>
              <a:t>With quick and effective remote reimaging</a:t>
            </a:r>
          </a:p>
        </p:txBody>
      </p:sp>
      <p:sp>
        <p:nvSpPr>
          <p:cNvPr id="6" name="Title 5"/>
          <p:cNvSpPr>
            <a:spLocks noGrp="1"/>
          </p:cNvSpPr>
          <p:nvPr>
            <p:ph type="title"/>
          </p:nvPr>
        </p:nvSpPr>
        <p:spPr>
          <a:xfrm>
            <a:off x="648801" y="342902"/>
            <a:ext cx="7842057" cy="685800"/>
          </a:xfrm>
        </p:spPr>
        <p:txBody>
          <a:bodyPr/>
          <a:lstStyle/>
          <a:p>
            <a:pPr>
              <a:lnSpc>
                <a:spcPct val="100000"/>
              </a:lnSpc>
            </a:pPr>
            <a:r>
              <a:rPr lang="en-US" sz="2900" dirty="0"/>
              <a:t>Solution</a:t>
            </a:r>
          </a:p>
        </p:txBody>
      </p:sp>
      <p:sp>
        <p:nvSpPr>
          <p:cNvPr id="30" name="Title 1"/>
          <p:cNvSpPr txBox="1">
            <a:spLocks/>
          </p:cNvSpPr>
          <p:nvPr/>
        </p:nvSpPr>
        <p:spPr>
          <a:xfrm>
            <a:off x="677965" y="675242"/>
            <a:ext cx="7812893" cy="353929"/>
          </a:xfrm>
          <a:prstGeom prst="rect">
            <a:avLst/>
          </a:prstGeom>
        </p:spPr>
        <p:txBody>
          <a:bodyPr vert="horz" wrap="square" lIns="91425" tIns="45713" rIns="91425" bIns="45713" rtlCol="0" anchor="t" anchorCtr="0">
            <a:spAutoFit/>
          </a:bodyPr>
          <a:lstStyle>
            <a:lvl1pPr algn="l" defTabSz="914400" rtl="0" eaLnBrk="1" latinLnBrk="0" hangingPunct="1">
              <a:spcBef>
                <a:spcPct val="0"/>
              </a:spcBef>
              <a:buNone/>
              <a:defRPr sz="2600" b="1" kern="1200">
                <a:solidFill>
                  <a:schemeClr val="accent1"/>
                </a:solidFill>
                <a:latin typeface="+mj-lt"/>
                <a:ea typeface="+mj-ea"/>
                <a:cs typeface="+mj-cs"/>
              </a:defRPr>
            </a:lvl1pPr>
          </a:lstStyle>
          <a:p>
            <a:r>
              <a:rPr lang="en-US" sz="1700" b="0" i="1" dirty="0">
                <a:solidFill>
                  <a:srgbClr val="004280"/>
                </a:solidFill>
              </a:rPr>
              <a:t>Easy reimaging with Intel</a:t>
            </a:r>
            <a:r>
              <a:rPr lang="en-US" sz="1700" b="0" i="1" baseline="30000" dirty="0">
                <a:solidFill>
                  <a:srgbClr val="004280"/>
                </a:solidFill>
              </a:rPr>
              <a:t>®</a:t>
            </a:r>
            <a:r>
              <a:rPr lang="en-US" sz="1700" b="0" i="1" dirty="0">
                <a:solidFill>
                  <a:srgbClr val="004280"/>
                </a:solidFill>
              </a:rPr>
              <a:t> </a:t>
            </a:r>
            <a:r>
              <a:rPr lang="en-US" sz="1700" b="0" i="1" dirty="0" err="1">
                <a:solidFill>
                  <a:srgbClr val="004280"/>
                </a:solidFill>
              </a:rPr>
              <a:t>vPro</a:t>
            </a:r>
            <a:r>
              <a:rPr lang="en-US" sz="1700" b="0" i="1" dirty="0">
                <a:solidFill>
                  <a:srgbClr val="004280"/>
                </a:solidFill>
              </a:rPr>
              <a:t>™ technology</a:t>
            </a:r>
            <a:r>
              <a:rPr lang="en-US" sz="1700" b="0" i="1" baseline="30000" dirty="0">
                <a:solidFill>
                  <a:srgbClr val="004280"/>
                </a:solidFill>
              </a:rPr>
              <a:t>1</a:t>
            </a:r>
          </a:p>
        </p:txBody>
      </p:sp>
      <p:pic>
        <p:nvPicPr>
          <p:cNvPr id="43" name="Picture 42" descr="I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852737" y="2397022"/>
            <a:ext cx="1085540" cy="532406"/>
          </a:xfrm>
          <a:prstGeom prst="rect">
            <a:avLst/>
          </a:prstGeom>
          <a:noFill/>
          <a:ln w="9525">
            <a:noFill/>
            <a:miter lim="800000"/>
            <a:headEnd/>
            <a:tailEnd/>
          </a:ln>
          <a:effectLst/>
        </p:spPr>
      </p:pic>
      <p:cxnSp>
        <p:nvCxnSpPr>
          <p:cNvPr id="45" name="Straight Arrow Connector 44"/>
          <p:cNvCxnSpPr/>
          <p:nvPr/>
        </p:nvCxnSpPr>
        <p:spPr>
          <a:xfrm>
            <a:off x="2334404" y="2092509"/>
            <a:ext cx="5136049" cy="0"/>
          </a:xfrm>
          <a:prstGeom prst="straightConnector1">
            <a:avLst/>
          </a:prstGeom>
          <a:ln w="12700">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46" name="TextBox 21"/>
          <p:cNvSpPr txBox="1"/>
          <p:nvPr/>
        </p:nvSpPr>
        <p:spPr>
          <a:xfrm>
            <a:off x="2720368" y="1374745"/>
            <a:ext cx="4436606" cy="718208"/>
          </a:xfrm>
          <a:prstGeom prst="rect">
            <a:avLst/>
          </a:prstGeom>
          <a:noFill/>
        </p:spPr>
        <p:txBody>
          <a:bodyPr wrap="square" lIns="91425" tIns="45713" rIns="91425" bIns="45713" rtlCol="0">
            <a:spAutoFit/>
          </a:bodyPr>
          <a:lstStyle>
            <a:defPPr>
              <a:defRPr lang="en-US"/>
            </a:defPPr>
            <a:lvl1pPr algn="l" rtl="0" fontAlgn="base">
              <a:spcBef>
                <a:spcPct val="0"/>
              </a:spcBef>
              <a:spcAft>
                <a:spcPct val="0"/>
              </a:spcAft>
              <a:defRPr sz="2000" b="1" kern="1200">
                <a:solidFill>
                  <a:schemeClr val="tx1"/>
                </a:solidFill>
                <a:latin typeface="Verdana" pitchFamily="34" charset="0"/>
                <a:ea typeface="+mn-ea"/>
                <a:cs typeface="Arial" charset="0"/>
              </a:defRPr>
            </a:lvl1pPr>
            <a:lvl2pPr marL="457200" algn="l" rtl="0" fontAlgn="base">
              <a:spcBef>
                <a:spcPct val="0"/>
              </a:spcBef>
              <a:spcAft>
                <a:spcPct val="0"/>
              </a:spcAft>
              <a:defRPr sz="2000" b="1" kern="1200">
                <a:solidFill>
                  <a:schemeClr val="tx1"/>
                </a:solidFill>
                <a:latin typeface="Verdana" pitchFamily="34" charset="0"/>
                <a:ea typeface="+mn-ea"/>
                <a:cs typeface="Arial" charset="0"/>
              </a:defRPr>
            </a:lvl2pPr>
            <a:lvl3pPr marL="914400" algn="l" rtl="0" fontAlgn="base">
              <a:spcBef>
                <a:spcPct val="0"/>
              </a:spcBef>
              <a:spcAft>
                <a:spcPct val="0"/>
              </a:spcAft>
              <a:defRPr sz="2000" b="1" kern="1200">
                <a:solidFill>
                  <a:schemeClr val="tx1"/>
                </a:solidFill>
                <a:latin typeface="Verdana" pitchFamily="34" charset="0"/>
                <a:ea typeface="+mn-ea"/>
                <a:cs typeface="Arial" charset="0"/>
              </a:defRPr>
            </a:lvl3pPr>
            <a:lvl4pPr marL="1371600" algn="l" rtl="0" fontAlgn="base">
              <a:spcBef>
                <a:spcPct val="0"/>
              </a:spcBef>
              <a:spcAft>
                <a:spcPct val="0"/>
              </a:spcAft>
              <a:defRPr sz="2000" b="1" kern="1200">
                <a:solidFill>
                  <a:schemeClr val="tx1"/>
                </a:solidFill>
                <a:latin typeface="Verdana" pitchFamily="34" charset="0"/>
                <a:ea typeface="+mn-ea"/>
                <a:cs typeface="Arial" charset="0"/>
              </a:defRPr>
            </a:lvl4pPr>
            <a:lvl5pPr marL="1828800" algn="l" rtl="0" fontAlgn="base">
              <a:spcBef>
                <a:spcPct val="0"/>
              </a:spcBef>
              <a:spcAft>
                <a:spcPct val="0"/>
              </a:spcAft>
              <a:defRPr sz="2000" b="1" kern="1200">
                <a:solidFill>
                  <a:schemeClr val="tx1"/>
                </a:solidFill>
                <a:latin typeface="Verdana" pitchFamily="34" charset="0"/>
                <a:ea typeface="+mn-ea"/>
                <a:cs typeface="Arial" charset="0"/>
              </a:defRPr>
            </a:lvl5pPr>
            <a:lvl6pPr marL="2286000" algn="l" defTabSz="914400" rtl="0" eaLnBrk="1" latinLnBrk="0" hangingPunct="1">
              <a:defRPr sz="2000" b="1" kern="1200">
                <a:solidFill>
                  <a:schemeClr val="tx1"/>
                </a:solidFill>
                <a:latin typeface="Verdana" pitchFamily="34" charset="0"/>
                <a:ea typeface="+mn-ea"/>
                <a:cs typeface="Arial" charset="0"/>
              </a:defRPr>
            </a:lvl6pPr>
            <a:lvl7pPr marL="2743200" algn="l" defTabSz="914400" rtl="0" eaLnBrk="1" latinLnBrk="0" hangingPunct="1">
              <a:defRPr sz="2000" b="1" kern="1200">
                <a:solidFill>
                  <a:schemeClr val="tx1"/>
                </a:solidFill>
                <a:latin typeface="Verdana" pitchFamily="34" charset="0"/>
                <a:ea typeface="+mn-ea"/>
                <a:cs typeface="Arial" charset="0"/>
              </a:defRPr>
            </a:lvl7pPr>
            <a:lvl8pPr marL="3200400" algn="l" defTabSz="914400" rtl="0" eaLnBrk="1" latinLnBrk="0" hangingPunct="1">
              <a:defRPr sz="2000" b="1" kern="1200">
                <a:solidFill>
                  <a:schemeClr val="tx1"/>
                </a:solidFill>
                <a:latin typeface="Verdana" pitchFamily="34" charset="0"/>
                <a:ea typeface="+mn-ea"/>
                <a:cs typeface="Arial" charset="0"/>
              </a:defRPr>
            </a:lvl8pPr>
            <a:lvl9pPr marL="3657600" algn="l" defTabSz="914400" rtl="0" eaLnBrk="1" latinLnBrk="0" hangingPunct="1">
              <a:defRPr sz="2000" b="1" kern="1200">
                <a:solidFill>
                  <a:schemeClr val="tx1"/>
                </a:solidFill>
                <a:latin typeface="Verdana" pitchFamily="34" charset="0"/>
                <a:ea typeface="+mn-ea"/>
                <a:cs typeface="Arial" charset="0"/>
              </a:defRPr>
            </a:lvl9pPr>
          </a:lstStyle>
          <a:p>
            <a:pPr marL="171422" indent="-171422">
              <a:buFont typeface="Arial" pitchFamily="34" charset="0"/>
              <a:buChar char="•"/>
            </a:pPr>
            <a:r>
              <a:rPr lang="en-US" sz="1300" b="0" dirty="0">
                <a:solidFill>
                  <a:srgbClr val="000000"/>
                </a:solidFill>
              </a:rPr>
              <a:t>IT tech establishes a connection to the user’s PC</a:t>
            </a:r>
          </a:p>
          <a:p>
            <a:pPr marL="171422" indent="-171422">
              <a:buFont typeface="Arial" pitchFamily="34" charset="0"/>
              <a:buChar char="•"/>
            </a:pPr>
            <a:r>
              <a:rPr lang="en-US" sz="1300" b="0" dirty="0">
                <a:solidFill>
                  <a:srgbClr val="000000"/>
                </a:solidFill>
              </a:rPr>
              <a:t>A reboot command is issued, and the PC reboots to a recovery OS image </a:t>
            </a:r>
          </a:p>
        </p:txBody>
      </p:sp>
      <p:sp>
        <p:nvSpPr>
          <p:cNvPr id="49" name="TextBox 21"/>
          <p:cNvSpPr txBox="1"/>
          <p:nvPr/>
        </p:nvSpPr>
        <p:spPr>
          <a:xfrm>
            <a:off x="2720368" y="2133591"/>
            <a:ext cx="4436607" cy="1133706"/>
          </a:xfrm>
          <a:prstGeom prst="rect">
            <a:avLst/>
          </a:prstGeom>
          <a:noFill/>
        </p:spPr>
        <p:txBody>
          <a:bodyPr wrap="square" lIns="91425" tIns="45713" rIns="91425" bIns="45713" rtlCol="0">
            <a:spAutoFit/>
          </a:bodyPr>
          <a:lstStyle>
            <a:defPPr>
              <a:defRPr lang="en-US"/>
            </a:defPPr>
            <a:lvl1pPr algn="l" rtl="0" fontAlgn="base">
              <a:spcBef>
                <a:spcPct val="0"/>
              </a:spcBef>
              <a:spcAft>
                <a:spcPct val="0"/>
              </a:spcAft>
              <a:defRPr sz="2000" b="1" kern="1200">
                <a:solidFill>
                  <a:schemeClr val="tx1"/>
                </a:solidFill>
                <a:latin typeface="Verdana" pitchFamily="34" charset="0"/>
                <a:ea typeface="+mn-ea"/>
                <a:cs typeface="Arial" charset="0"/>
              </a:defRPr>
            </a:lvl1pPr>
            <a:lvl2pPr marL="457200" algn="l" rtl="0" fontAlgn="base">
              <a:spcBef>
                <a:spcPct val="0"/>
              </a:spcBef>
              <a:spcAft>
                <a:spcPct val="0"/>
              </a:spcAft>
              <a:defRPr sz="2000" b="1" kern="1200">
                <a:solidFill>
                  <a:schemeClr val="tx1"/>
                </a:solidFill>
                <a:latin typeface="Verdana" pitchFamily="34" charset="0"/>
                <a:ea typeface="+mn-ea"/>
                <a:cs typeface="Arial" charset="0"/>
              </a:defRPr>
            </a:lvl2pPr>
            <a:lvl3pPr marL="914400" algn="l" rtl="0" fontAlgn="base">
              <a:spcBef>
                <a:spcPct val="0"/>
              </a:spcBef>
              <a:spcAft>
                <a:spcPct val="0"/>
              </a:spcAft>
              <a:defRPr sz="2000" b="1" kern="1200">
                <a:solidFill>
                  <a:schemeClr val="tx1"/>
                </a:solidFill>
                <a:latin typeface="Verdana" pitchFamily="34" charset="0"/>
                <a:ea typeface="+mn-ea"/>
                <a:cs typeface="Arial" charset="0"/>
              </a:defRPr>
            </a:lvl3pPr>
            <a:lvl4pPr marL="1371600" algn="l" rtl="0" fontAlgn="base">
              <a:spcBef>
                <a:spcPct val="0"/>
              </a:spcBef>
              <a:spcAft>
                <a:spcPct val="0"/>
              </a:spcAft>
              <a:defRPr sz="2000" b="1" kern="1200">
                <a:solidFill>
                  <a:schemeClr val="tx1"/>
                </a:solidFill>
                <a:latin typeface="Verdana" pitchFamily="34" charset="0"/>
                <a:ea typeface="+mn-ea"/>
                <a:cs typeface="Arial" charset="0"/>
              </a:defRPr>
            </a:lvl4pPr>
            <a:lvl5pPr marL="1828800" algn="l" rtl="0" fontAlgn="base">
              <a:spcBef>
                <a:spcPct val="0"/>
              </a:spcBef>
              <a:spcAft>
                <a:spcPct val="0"/>
              </a:spcAft>
              <a:defRPr sz="2000" b="1" kern="1200">
                <a:solidFill>
                  <a:schemeClr val="tx1"/>
                </a:solidFill>
                <a:latin typeface="Verdana" pitchFamily="34" charset="0"/>
                <a:ea typeface="+mn-ea"/>
                <a:cs typeface="Arial" charset="0"/>
              </a:defRPr>
            </a:lvl5pPr>
            <a:lvl6pPr marL="2286000" algn="l" defTabSz="914400" rtl="0" eaLnBrk="1" latinLnBrk="0" hangingPunct="1">
              <a:defRPr sz="2000" b="1" kern="1200">
                <a:solidFill>
                  <a:schemeClr val="tx1"/>
                </a:solidFill>
                <a:latin typeface="Verdana" pitchFamily="34" charset="0"/>
                <a:ea typeface="+mn-ea"/>
                <a:cs typeface="Arial" charset="0"/>
              </a:defRPr>
            </a:lvl6pPr>
            <a:lvl7pPr marL="2743200" algn="l" defTabSz="914400" rtl="0" eaLnBrk="1" latinLnBrk="0" hangingPunct="1">
              <a:defRPr sz="2000" b="1" kern="1200">
                <a:solidFill>
                  <a:schemeClr val="tx1"/>
                </a:solidFill>
                <a:latin typeface="Verdana" pitchFamily="34" charset="0"/>
                <a:ea typeface="+mn-ea"/>
                <a:cs typeface="Arial" charset="0"/>
              </a:defRPr>
            </a:lvl7pPr>
            <a:lvl8pPr marL="3200400" algn="l" defTabSz="914400" rtl="0" eaLnBrk="1" latinLnBrk="0" hangingPunct="1">
              <a:defRPr sz="2000" b="1" kern="1200">
                <a:solidFill>
                  <a:schemeClr val="tx1"/>
                </a:solidFill>
                <a:latin typeface="Verdana" pitchFamily="34" charset="0"/>
                <a:ea typeface="+mn-ea"/>
                <a:cs typeface="Arial" charset="0"/>
              </a:defRPr>
            </a:lvl8pPr>
            <a:lvl9pPr marL="3657600" algn="l" defTabSz="914400" rtl="0" eaLnBrk="1" latinLnBrk="0" hangingPunct="1">
              <a:defRPr sz="2000" b="1" kern="1200">
                <a:solidFill>
                  <a:schemeClr val="tx1"/>
                </a:solidFill>
                <a:latin typeface="Verdana" pitchFamily="34" charset="0"/>
                <a:ea typeface="+mn-ea"/>
                <a:cs typeface="Arial" charset="0"/>
              </a:defRPr>
            </a:lvl9pPr>
          </a:lstStyle>
          <a:p>
            <a:r>
              <a:rPr lang="en-US" sz="1300" b="0" dirty="0">
                <a:solidFill>
                  <a:srgbClr val="000000"/>
                </a:solidFill>
              </a:rPr>
              <a:t>The recovery OS image starts the process applying </a:t>
            </a:r>
            <a:br>
              <a:rPr lang="en-US" sz="1300" b="0" dirty="0">
                <a:solidFill>
                  <a:srgbClr val="000000"/>
                </a:solidFill>
              </a:rPr>
            </a:br>
            <a:r>
              <a:rPr lang="en-US" sz="1300" b="0" dirty="0">
                <a:solidFill>
                  <a:srgbClr val="000000"/>
                </a:solidFill>
              </a:rPr>
              <a:t>a new OS to the managed PC’s hard disk:</a:t>
            </a:r>
          </a:p>
          <a:p>
            <a:pPr marL="171422" indent="-171422">
              <a:buFont typeface="Arial" pitchFamily="34" charset="0"/>
              <a:buChar char="•"/>
            </a:pPr>
            <a:r>
              <a:rPr lang="en-US" sz="1300" b="0" dirty="0">
                <a:solidFill>
                  <a:srgbClr val="000000"/>
                </a:solidFill>
              </a:rPr>
              <a:t>Partitions and formats the hard disk as needed.</a:t>
            </a:r>
          </a:p>
          <a:p>
            <a:pPr marL="171422" indent="-171422">
              <a:buFont typeface="Arial" pitchFamily="34" charset="0"/>
              <a:buChar char="•"/>
            </a:pPr>
            <a:r>
              <a:rPr lang="en-US" sz="1300" b="0" dirty="0">
                <a:solidFill>
                  <a:srgbClr val="000000"/>
                </a:solidFill>
              </a:rPr>
              <a:t>Locates fresh OS image then installs to the hard disk. </a:t>
            </a:r>
          </a:p>
        </p:txBody>
      </p:sp>
      <p:pic>
        <p:nvPicPr>
          <p:cNvPr id="50" name="Picture 4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24008" y="3531799"/>
            <a:ext cx="1085246" cy="662303"/>
          </a:xfrm>
          <a:prstGeom prst="rect">
            <a:avLst/>
          </a:prstGeom>
        </p:spPr>
      </p:pic>
      <p:cxnSp>
        <p:nvCxnSpPr>
          <p:cNvPr id="51" name="Straight Arrow Connector 50"/>
          <p:cNvCxnSpPr/>
          <p:nvPr/>
        </p:nvCxnSpPr>
        <p:spPr>
          <a:xfrm>
            <a:off x="2348011" y="4018530"/>
            <a:ext cx="5136049" cy="0"/>
          </a:xfrm>
          <a:prstGeom prst="straightConnector1">
            <a:avLst/>
          </a:prstGeom>
          <a:ln w="12700">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52" name="TextBox 21"/>
          <p:cNvSpPr txBox="1"/>
          <p:nvPr/>
        </p:nvSpPr>
        <p:spPr>
          <a:xfrm>
            <a:off x="2720374" y="3478118"/>
            <a:ext cx="4517794" cy="510458"/>
          </a:xfrm>
          <a:prstGeom prst="rect">
            <a:avLst/>
          </a:prstGeom>
          <a:noFill/>
        </p:spPr>
        <p:txBody>
          <a:bodyPr wrap="square" lIns="91425" tIns="45713" rIns="91425" bIns="45713" rtlCol="0">
            <a:spAutoFit/>
          </a:bodyPr>
          <a:lstStyle>
            <a:defPPr>
              <a:defRPr lang="en-US"/>
            </a:defPPr>
            <a:lvl1pPr algn="l" rtl="0" fontAlgn="base">
              <a:spcBef>
                <a:spcPct val="0"/>
              </a:spcBef>
              <a:spcAft>
                <a:spcPct val="0"/>
              </a:spcAft>
              <a:defRPr sz="2000" b="1" kern="1200">
                <a:solidFill>
                  <a:schemeClr val="tx1"/>
                </a:solidFill>
                <a:latin typeface="Verdana" pitchFamily="34" charset="0"/>
                <a:ea typeface="+mn-ea"/>
                <a:cs typeface="Arial" charset="0"/>
              </a:defRPr>
            </a:lvl1pPr>
            <a:lvl2pPr marL="457200" algn="l" rtl="0" fontAlgn="base">
              <a:spcBef>
                <a:spcPct val="0"/>
              </a:spcBef>
              <a:spcAft>
                <a:spcPct val="0"/>
              </a:spcAft>
              <a:defRPr sz="2000" b="1" kern="1200">
                <a:solidFill>
                  <a:schemeClr val="tx1"/>
                </a:solidFill>
                <a:latin typeface="Verdana" pitchFamily="34" charset="0"/>
                <a:ea typeface="+mn-ea"/>
                <a:cs typeface="Arial" charset="0"/>
              </a:defRPr>
            </a:lvl2pPr>
            <a:lvl3pPr marL="914400" algn="l" rtl="0" fontAlgn="base">
              <a:spcBef>
                <a:spcPct val="0"/>
              </a:spcBef>
              <a:spcAft>
                <a:spcPct val="0"/>
              </a:spcAft>
              <a:defRPr sz="2000" b="1" kern="1200">
                <a:solidFill>
                  <a:schemeClr val="tx1"/>
                </a:solidFill>
                <a:latin typeface="Verdana" pitchFamily="34" charset="0"/>
                <a:ea typeface="+mn-ea"/>
                <a:cs typeface="Arial" charset="0"/>
              </a:defRPr>
            </a:lvl3pPr>
            <a:lvl4pPr marL="1371600" algn="l" rtl="0" fontAlgn="base">
              <a:spcBef>
                <a:spcPct val="0"/>
              </a:spcBef>
              <a:spcAft>
                <a:spcPct val="0"/>
              </a:spcAft>
              <a:defRPr sz="2000" b="1" kern="1200">
                <a:solidFill>
                  <a:schemeClr val="tx1"/>
                </a:solidFill>
                <a:latin typeface="Verdana" pitchFamily="34" charset="0"/>
                <a:ea typeface="+mn-ea"/>
                <a:cs typeface="Arial" charset="0"/>
              </a:defRPr>
            </a:lvl4pPr>
            <a:lvl5pPr marL="1828800" algn="l" rtl="0" fontAlgn="base">
              <a:spcBef>
                <a:spcPct val="0"/>
              </a:spcBef>
              <a:spcAft>
                <a:spcPct val="0"/>
              </a:spcAft>
              <a:defRPr sz="2000" b="1" kern="1200">
                <a:solidFill>
                  <a:schemeClr val="tx1"/>
                </a:solidFill>
                <a:latin typeface="Verdana" pitchFamily="34" charset="0"/>
                <a:ea typeface="+mn-ea"/>
                <a:cs typeface="Arial" charset="0"/>
              </a:defRPr>
            </a:lvl5pPr>
            <a:lvl6pPr marL="2286000" algn="l" defTabSz="914400" rtl="0" eaLnBrk="1" latinLnBrk="0" hangingPunct="1">
              <a:defRPr sz="2000" b="1" kern="1200">
                <a:solidFill>
                  <a:schemeClr val="tx1"/>
                </a:solidFill>
                <a:latin typeface="Verdana" pitchFamily="34" charset="0"/>
                <a:ea typeface="+mn-ea"/>
                <a:cs typeface="Arial" charset="0"/>
              </a:defRPr>
            </a:lvl6pPr>
            <a:lvl7pPr marL="2743200" algn="l" defTabSz="914400" rtl="0" eaLnBrk="1" latinLnBrk="0" hangingPunct="1">
              <a:defRPr sz="2000" b="1" kern="1200">
                <a:solidFill>
                  <a:schemeClr val="tx1"/>
                </a:solidFill>
                <a:latin typeface="Verdana" pitchFamily="34" charset="0"/>
                <a:ea typeface="+mn-ea"/>
                <a:cs typeface="Arial" charset="0"/>
              </a:defRPr>
            </a:lvl7pPr>
            <a:lvl8pPr marL="3200400" algn="l" defTabSz="914400" rtl="0" eaLnBrk="1" latinLnBrk="0" hangingPunct="1">
              <a:defRPr sz="2000" b="1" kern="1200">
                <a:solidFill>
                  <a:schemeClr val="tx1"/>
                </a:solidFill>
                <a:latin typeface="Verdana" pitchFamily="34" charset="0"/>
                <a:ea typeface="+mn-ea"/>
                <a:cs typeface="Arial" charset="0"/>
              </a:defRPr>
            </a:lvl8pPr>
            <a:lvl9pPr marL="3657600" algn="l" defTabSz="914400" rtl="0" eaLnBrk="1" latinLnBrk="0" hangingPunct="1">
              <a:defRPr sz="2000" b="1" kern="1200">
                <a:solidFill>
                  <a:schemeClr val="tx1"/>
                </a:solidFill>
                <a:latin typeface="Verdana" pitchFamily="34" charset="0"/>
                <a:ea typeface="+mn-ea"/>
                <a:cs typeface="Arial" charset="0"/>
              </a:defRPr>
            </a:lvl9pPr>
          </a:lstStyle>
          <a:p>
            <a:r>
              <a:rPr lang="en-US" sz="1300" b="0" dirty="0">
                <a:solidFill>
                  <a:srgbClr val="000000"/>
                </a:solidFill>
              </a:rPr>
              <a:t>Any OS customization required is performed via KVM Remote Control</a:t>
            </a:r>
            <a:r>
              <a:rPr lang="en-US" sz="1300" b="0" baseline="30000" dirty="0">
                <a:solidFill>
                  <a:srgbClr val="000000"/>
                </a:solidFill>
              </a:rPr>
              <a:t>11</a:t>
            </a:r>
            <a:r>
              <a:rPr lang="en-US" sz="1300" b="0" dirty="0">
                <a:solidFill>
                  <a:srgbClr val="000000"/>
                </a:solidFill>
              </a:rPr>
              <a:t> by the Help Desk Technician. </a:t>
            </a:r>
          </a:p>
        </p:txBody>
      </p:sp>
      <p:pic>
        <p:nvPicPr>
          <p:cNvPr id="56" name="Picture 5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31082" y="1579608"/>
            <a:ext cx="286821" cy="274854"/>
          </a:xfrm>
          <a:prstGeom prst="rect">
            <a:avLst/>
          </a:prstGeom>
        </p:spPr>
      </p:pic>
      <p:sp>
        <p:nvSpPr>
          <p:cNvPr id="57" name="Oval 56"/>
          <p:cNvSpPr/>
          <p:nvPr/>
        </p:nvSpPr>
        <p:spPr>
          <a:xfrm>
            <a:off x="2417093" y="1374745"/>
            <a:ext cx="284417" cy="291527"/>
          </a:xfrm>
          <a:prstGeom prst="ellipse">
            <a:avLst/>
          </a:prstGeom>
          <a:solidFill>
            <a:schemeClr val="accent2"/>
          </a:solidFill>
          <a:effectLst>
            <a:outerShdw blurRad="190500" dist="25400" dir="2700000" algn="br" rotWithShape="0">
              <a:srgbClr val="000000">
                <a:alpha val="60000"/>
              </a:srgbClr>
            </a:outerShdw>
          </a:effectLst>
          <a:scene3d>
            <a:camera prst="orthographicFront">
              <a:rot lat="0" lon="0" rev="0"/>
            </a:camera>
            <a:lightRig rig="balanced" dir="t">
              <a:rot lat="0" lon="0" rev="5100000"/>
            </a:lightRig>
          </a:scene3d>
          <a:sp3d contourW="6350">
            <a:bevelT w="127000" h="63500"/>
            <a:contourClr>
              <a:schemeClr val="accent2">
                <a:shade val="30000"/>
                <a:satMod val="130000"/>
              </a:schemeClr>
            </a:contourClr>
          </a:sp3d>
        </p:spPr>
        <p:style>
          <a:lnRef idx="0">
            <a:schemeClr val="accent2"/>
          </a:lnRef>
          <a:fillRef idx="3">
            <a:schemeClr val="accent2"/>
          </a:fillRef>
          <a:effectRef idx="3">
            <a:schemeClr val="accent2"/>
          </a:effectRef>
          <a:fontRef idx="minor">
            <a:schemeClr val="lt1"/>
          </a:fontRef>
        </p:style>
        <p:txBody>
          <a:bodyPr lIns="91425" tIns="45713" rIns="91425" bIns="45713" rtlCol="0" anchor="ctr"/>
          <a:lstStyle/>
          <a:p>
            <a:pPr algn="ctr"/>
            <a:r>
              <a:rPr lang="en-US" sz="1300" b="1" dirty="0"/>
              <a:t>1</a:t>
            </a:r>
            <a:endParaRPr lang="en-US" b="1" dirty="0"/>
          </a:p>
        </p:txBody>
      </p:sp>
      <p:sp>
        <p:nvSpPr>
          <p:cNvPr id="58" name="Oval 57"/>
          <p:cNvSpPr/>
          <p:nvPr/>
        </p:nvSpPr>
        <p:spPr>
          <a:xfrm>
            <a:off x="2417093" y="2174281"/>
            <a:ext cx="284417" cy="291527"/>
          </a:xfrm>
          <a:prstGeom prst="ellipse">
            <a:avLst/>
          </a:prstGeom>
          <a:solidFill>
            <a:schemeClr val="accent2"/>
          </a:solidFill>
          <a:effectLst>
            <a:outerShdw blurRad="190500" dist="25400" dir="2700000" algn="br" rotWithShape="0">
              <a:srgbClr val="000000">
                <a:alpha val="60000"/>
              </a:srgbClr>
            </a:outerShdw>
          </a:effectLst>
          <a:scene3d>
            <a:camera prst="orthographicFront">
              <a:rot lat="0" lon="0" rev="0"/>
            </a:camera>
            <a:lightRig rig="balanced" dir="t">
              <a:rot lat="0" lon="0" rev="5100000"/>
            </a:lightRig>
          </a:scene3d>
          <a:sp3d contourW="6350">
            <a:bevelT w="127000" h="63500"/>
            <a:contourClr>
              <a:schemeClr val="accent2">
                <a:shade val="30000"/>
                <a:satMod val="130000"/>
              </a:schemeClr>
            </a:contourClr>
          </a:sp3d>
        </p:spPr>
        <p:style>
          <a:lnRef idx="0">
            <a:schemeClr val="accent2"/>
          </a:lnRef>
          <a:fillRef idx="3">
            <a:schemeClr val="accent2"/>
          </a:fillRef>
          <a:effectRef idx="3">
            <a:schemeClr val="accent2"/>
          </a:effectRef>
          <a:fontRef idx="minor">
            <a:schemeClr val="lt1"/>
          </a:fontRef>
        </p:style>
        <p:txBody>
          <a:bodyPr lIns="91425" tIns="45713" rIns="91425" bIns="45713" rtlCol="0" anchor="ctr"/>
          <a:lstStyle/>
          <a:p>
            <a:pPr algn="ctr"/>
            <a:r>
              <a:rPr lang="en-US" sz="1300" b="1" dirty="0"/>
              <a:t>2</a:t>
            </a:r>
            <a:endParaRPr lang="en-US" b="1" dirty="0"/>
          </a:p>
        </p:txBody>
      </p:sp>
      <p:sp>
        <p:nvSpPr>
          <p:cNvPr id="59" name="Oval 58"/>
          <p:cNvSpPr/>
          <p:nvPr/>
        </p:nvSpPr>
        <p:spPr>
          <a:xfrm>
            <a:off x="2417093" y="3404755"/>
            <a:ext cx="284417" cy="291527"/>
          </a:xfrm>
          <a:prstGeom prst="ellipse">
            <a:avLst/>
          </a:prstGeom>
          <a:solidFill>
            <a:schemeClr val="accent2"/>
          </a:solidFill>
          <a:effectLst>
            <a:outerShdw blurRad="190500" dist="25400" dir="2700000" algn="br" rotWithShape="0">
              <a:srgbClr val="000000">
                <a:alpha val="60000"/>
              </a:srgbClr>
            </a:outerShdw>
          </a:effectLst>
          <a:scene3d>
            <a:camera prst="orthographicFront">
              <a:rot lat="0" lon="0" rev="0"/>
            </a:camera>
            <a:lightRig rig="balanced" dir="t">
              <a:rot lat="0" lon="0" rev="5100000"/>
            </a:lightRig>
          </a:scene3d>
          <a:sp3d contourW="6350">
            <a:bevelT w="127000" h="63500"/>
            <a:contourClr>
              <a:schemeClr val="accent2">
                <a:shade val="30000"/>
                <a:satMod val="130000"/>
              </a:schemeClr>
            </a:contourClr>
          </a:sp3d>
        </p:spPr>
        <p:style>
          <a:lnRef idx="0">
            <a:schemeClr val="accent2"/>
          </a:lnRef>
          <a:fillRef idx="3">
            <a:schemeClr val="accent2"/>
          </a:fillRef>
          <a:effectRef idx="3">
            <a:schemeClr val="accent2"/>
          </a:effectRef>
          <a:fontRef idx="minor">
            <a:schemeClr val="lt1"/>
          </a:fontRef>
        </p:style>
        <p:txBody>
          <a:bodyPr lIns="91425" tIns="45713" rIns="91425" bIns="45713" rtlCol="0" anchor="ctr"/>
          <a:lstStyle/>
          <a:p>
            <a:pPr algn="ctr"/>
            <a:r>
              <a:rPr lang="en-US" sz="1300" b="1" dirty="0"/>
              <a:t>3</a:t>
            </a:r>
            <a:endParaRPr lang="en-US" b="1" dirty="0"/>
          </a:p>
        </p:txBody>
      </p:sp>
      <p:pic>
        <p:nvPicPr>
          <p:cNvPr id="61" name="Picture 6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07928" y="1555490"/>
            <a:ext cx="1107250" cy="675731"/>
          </a:xfrm>
          <a:prstGeom prst="rect">
            <a:avLst/>
          </a:prstGeom>
        </p:spPr>
      </p:pic>
      <p:pic>
        <p:nvPicPr>
          <p:cNvPr id="62" name="Picture 61" descr="G9025011062008_JPGHighres copy.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7405611" y="2738755"/>
            <a:ext cx="1085246" cy="662336"/>
          </a:xfrm>
          <a:prstGeom prst="rect">
            <a:avLst/>
          </a:prstGeom>
        </p:spPr>
      </p:pic>
      <p:cxnSp>
        <p:nvCxnSpPr>
          <p:cNvPr id="63" name="Straight Arrow Connector 62"/>
          <p:cNvCxnSpPr/>
          <p:nvPr/>
        </p:nvCxnSpPr>
        <p:spPr>
          <a:xfrm>
            <a:off x="2334404" y="3267440"/>
            <a:ext cx="5136049" cy="0"/>
          </a:xfrm>
          <a:prstGeom prst="straightConnector1">
            <a:avLst/>
          </a:prstGeom>
          <a:ln w="12700">
            <a:solidFill>
              <a:schemeClr val="accent3"/>
            </a:solidFill>
            <a:tailEnd type="arrow"/>
          </a:ln>
        </p:spPr>
        <p:style>
          <a:lnRef idx="1">
            <a:schemeClr val="accent1"/>
          </a:lnRef>
          <a:fillRef idx="0">
            <a:schemeClr val="accent1"/>
          </a:fillRef>
          <a:effectRef idx="0">
            <a:schemeClr val="accent1"/>
          </a:effectRef>
          <a:fontRef idx="minor">
            <a:schemeClr val="tx1"/>
          </a:fontRef>
        </p:style>
      </p:cxnSp>
      <p:pic>
        <p:nvPicPr>
          <p:cNvPr id="64" name="Picture 6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55096" y="2229529"/>
            <a:ext cx="809611" cy="809612"/>
          </a:xfrm>
          <a:prstGeom prst="rect">
            <a:avLst/>
          </a:prstGeom>
        </p:spPr>
      </p:pic>
      <p:grpSp>
        <p:nvGrpSpPr>
          <p:cNvPr id="32" name="Group 7"/>
          <p:cNvGrpSpPr/>
          <p:nvPr/>
        </p:nvGrpSpPr>
        <p:grpSpPr>
          <a:xfrm>
            <a:off x="710104" y="3076058"/>
            <a:ext cx="1477754" cy="508844"/>
            <a:chOff x="9585890" y="4564988"/>
            <a:chExt cx="1631177" cy="547972"/>
          </a:xfrm>
        </p:grpSpPr>
        <p:pic>
          <p:nvPicPr>
            <p:cNvPr id="33" name="Picture 3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486437" y="4564988"/>
              <a:ext cx="730630" cy="547972"/>
            </a:xfrm>
            <a:prstGeom prst="rect">
              <a:avLst/>
            </a:prstGeom>
          </p:spPr>
        </p:pic>
        <p:pic>
          <p:nvPicPr>
            <p:cNvPr id="34" name="Picture 3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585890" y="4564988"/>
              <a:ext cx="730630" cy="547972"/>
            </a:xfrm>
            <a:prstGeom prst="rect">
              <a:avLst/>
            </a:prstGeom>
          </p:spPr>
        </p:pic>
      </p:grpSp>
      <p:sp>
        <p:nvSpPr>
          <p:cNvPr id="31" name="Slide Number Placeholder 1"/>
          <p:cNvSpPr>
            <a:spLocks noGrp="1"/>
          </p:cNvSpPr>
          <p:nvPr>
            <p:ph type="sldNum" sz="quarter" idx="4294967295"/>
          </p:nvPr>
        </p:nvSpPr>
        <p:spPr>
          <a:xfrm>
            <a:off x="-3454" y="6592378"/>
            <a:ext cx="2901776" cy="265622"/>
          </a:xfrm>
          <a:prstGeom prst="rect">
            <a:avLst/>
          </a:prstGeom>
        </p:spPr>
        <p:txBody>
          <a:bodyPr/>
          <a:lstStyle/>
          <a:p>
            <a:pPr algn="l"/>
            <a:fld id="{FD44707B-D922-47D5-BD24-D96E91B70543}" type="slidenum">
              <a:rPr lang="en-US" sz="900"/>
              <a:pPr algn="l"/>
              <a:t>98</a:t>
            </a:fld>
            <a:r>
              <a:rPr lang="en-US" sz="900" dirty="0"/>
              <a:t>	</a:t>
            </a:r>
          </a:p>
        </p:txBody>
      </p:sp>
      <p:pic>
        <p:nvPicPr>
          <p:cNvPr id="25" name="Picture 2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232158" y="6399609"/>
            <a:ext cx="557893" cy="439341"/>
          </a:xfrm>
          <a:prstGeom prst="rect">
            <a:avLst/>
          </a:prstGeom>
        </p:spPr>
      </p:pic>
      <p:pic>
        <p:nvPicPr>
          <p:cNvPr id="26" name="Picture 25"/>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28" name="Picture 2" descr="C:\Users\ecampoy\AppData\Local\Temp\wzc1bb\2D_Diecon_Lightbulb_rgb.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8462220" y="75969"/>
            <a:ext cx="616797" cy="89535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Users\mainscow\Desktop\HP Logos\HP_S_1C_PMS_2925.jpg"/>
          <p:cNvPicPr>
            <a:picLocks noChangeAspect="1" noChangeArrowheads="1"/>
          </p:cNvPicPr>
          <p:nvPr/>
        </p:nvPicPr>
        <p:blipFill>
          <a:blip r:embed="rId14"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spTree>
    <p:extLst>
      <p:ext uri="{BB962C8B-B14F-4D97-AF65-F5344CB8AC3E}">
        <p14:creationId xmlns:p14="http://schemas.microsoft.com/office/powerpoint/2010/main" val="319320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4216957" y="1028702"/>
            <a:ext cx="4273901" cy="2904917"/>
          </a:xfrm>
          <a:prstGeom prst="roundRect">
            <a:avLst>
              <a:gd name="adj" fmla="val 5900"/>
            </a:avLst>
          </a:prstGeom>
          <a:gradFill flip="none" rotWithShape="1">
            <a:gsLst>
              <a:gs pos="5000">
                <a:schemeClr val="accent1"/>
              </a:gs>
              <a:gs pos="95000">
                <a:schemeClr val="accent2">
                  <a:tint val="100000"/>
                  <a:shade val="100000"/>
                  <a:satMod val="100000"/>
                </a:schemeClr>
              </a:gs>
            </a:gsLst>
            <a:lin ang="5400000" scaled="1"/>
            <a:tileRect/>
          </a:gradFill>
          <a:effectLst>
            <a:outerShdw blurRad="190500" dist="25400" dir="2700000" algn="br" rotWithShape="0">
              <a:srgbClr val="000000">
                <a:alpha val="60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25" tIns="45713" rIns="91425" bIns="45713" numCol="1" spcCol="0" rtlCol="0" fromWordArt="0" anchor="t" anchorCtr="0" forceAA="0" compatLnSpc="1">
            <a:prstTxWarp prst="textNoShape">
              <a:avLst/>
            </a:prstTxWarp>
            <a:noAutofit/>
          </a:bodyPr>
          <a:lstStyle/>
          <a:p>
            <a:pPr algn="ctr">
              <a:spcBef>
                <a:spcPts val="1200"/>
              </a:spcBef>
            </a:pPr>
            <a:endParaRPr lang="en-US" sz="1600" b="1" dirty="0">
              <a:solidFill>
                <a:srgbClr val="FFFFFF"/>
              </a:solidFill>
            </a:endParaRPr>
          </a:p>
        </p:txBody>
      </p:sp>
      <p:sp>
        <p:nvSpPr>
          <p:cNvPr id="20" name="Rounded Rectangle 19"/>
          <p:cNvSpPr/>
          <p:nvPr/>
        </p:nvSpPr>
        <p:spPr>
          <a:xfrm>
            <a:off x="4216957" y="4153439"/>
            <a:ext cx="4273901" cy="1847313"/>
          </a:xfrm>
          <a:prstGeom prst="roundRect">
            <a:avLst>
              <a:gd name="adj" fmla="val 5315"/>
            </a:avLst>
          </a:prstGeom>
          <a:ln/>
          <a:effectLst>
            <a:outerShdw blurRad="1905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182850" tIns="182850" rIns="182850" bIns="182850" rtlCol="0" anchor="t" anchorCtr="0"/>
          <a:lstStyle/>
          <a:p>
            <a:pPr>
              <a:spcBef>
                <a:spcPts val="1200"/>
              </a:spcBef>
            </a:pPr>
            <a:r>
              <a:rPr lang="en-US" sz="1500" dirty="0">
                <a:solidFill>
                  <a:schemeClr val="tx1"/>
                </a:solidFill>
              </a:rPr>
              <a:t>The IT challenge: </a:t>
            </a:r>
            <a:r>
              <a:rPr lang="en-US" sz="1500" b="1" dirty="0">
                <a:solidFill>
                  <a:schemeClr val="tx1"/>
                </a:solidFill>
              </a:rPr>
              <a:t/>
            </a:r>
            <a:br>
              <a:rPr lang="en-US" sz="1500" b="1" dirty="0">
                <a:solidFill>
                  <a:schemeClr val="tx1"/>
                </a:solidFill>
              </a:rPr>
            </a:br>
            <a:r>
              <a:rPr lang="en-US" sz="1500" b="1" dirty="0">
                <a:solidFill>
                  <a:schemeClr val="tx1"/>
                </a:solidFill>
              </a:rPr>
              <a:t>Why pay for powering idle PCs? </a:t>
            </a:r>
          </a:p>
          <a:p>
            <a:pPr>
              <a:spcBef>
                <a:spcPts val="1200"/>
              </a:spcBef>
            </a:pPr>
            <a:r>
              <a:rPr lang="en-US" sz="1300" dirty="0">
                <a:solidFill>
                  <a:schemeClr val="tx1"/>
                </a:solidFill>
              </a:rPr>
              <a:t>How to schedule power on/off for energy savings and to support remote maintenance </a:t>
            </a:r>
          </a:p>
        </p:txBody>
      </p:sp>
      <p:sp>
        <p:nvSpPr>
          <p:cNvPr id="21" name="Rounded Rectangle 20"/>
          <p:cNvSpPr/>
          <p:nvPr/>
        </p:nvSpPr>
        <p:spPr>
          <a:xfrm>
            <a:off x="632414" y="1028702"/>
            <a:ext cx="3378434" cy="4972049"/>
          </a:xfrm>
          <a:prstGeom prst="roundRect">
            <a:avLst>
              <a:gd name="adj" fmla="val 4498"/>
            </a:avLst>
          </a:prstGeom>
          <a:gradFill flip="none" rotWithShape="1">
            <a:gsLst>
              <a:gs pos="5000">
                <a:schemeClr val="accent1"/>
              </a:gs>
              <a:gs pos="95000">
                <a:schemeClr val="accent2">
                  <a:tint val="100000"/>
                  <a:shade val="100000"/>
                  <a:satMod val="100000"/>
                </a:schemeClr>
              </a:gs>
            </a:gsLst>
            <a:lin ang="5400000" scaled="1"/>
            <a:tileRect/>
          </a:gradFill>
          <a:effectLst>
            <a:outerShdw blurRad="190500" dist="25400" dir="2700000" algn="br" rotWithShape="0">
              <a:srgbClr val="000000">
                <a:alpha val="60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25" tIns="45713" rIns="91425" bIns="45713" numCol="1" spcCol="0" rtlCol="0" fromWordArt="0" anchor="t" anchorCtr="0" forceAA="0" compatLnSpc="1">
            <a:prstTxWarp prst="textNoShape">
              <a:avLst/>
            </a:prstTxWarp>
            <a:noAutofit/>
          </a:bodyPr>
          <a:lstStyle/>
          <a:p>
            <a:pPr algn="ctr">
              <a:spcBef>
                <a:spcPts val="1200"/>
              </a:spcBef>
            </a:pPr>
            <a:endParaRPr lang="en-US" sz="1600" b="1" dirty="0">
              <a:solidFill>
                <a:srgbClr val="FFFFFF"/>
              </a:solidFill>
            </a:endParaRPr>
          </a:p>
        </p:txBody>
      </p:sp>
      <p:sp>
        <p:nvSpPr>
          <p:cNvPr id="22" name="Title 1"/>
          <p:cNvSpPr txBox="1">
            <a:spLocks/>
          </p:cNvSpPr>
          <p:nvPr/>
        </p:nvSpPr>
        <p:spPr>
          <a:xfrm>
            <a:off x="632414" y="1028701"/>
            <a:ext cx="3378434" cy="707872"/>
          </a:xfrm>
          <a:prstGeom prst="rect">
            <a:avLst/>
          </a:prstGeom>
        </p:spPr>
        <p:txBody>
          <a:bodyPr vert="horz" wrap="square" lIns="91425" tIns="45713" rIns="91425" bIns="45713" rtlCol="0" anchor="t" anchorCtr="0">
            <a:spAutoFit/>
          </a:bodyPr>
          <a:lstStyle>
            <a:lvl1pPr algn="l" defTabSz="914400" rtl="0" eaLnBrk="1" latinLnBrk="0" hangingPunct="1">
              <a:spcBef>
                <a:spcPct val="0"/>
              </a:spcBef>
              <a:buNone/>
              <a:defRPr sz="2600" b="1" kern="1200">
                <a:solidFill>
                  <a:schemeClr val="accent1"/>
                </a:solidFill>
                <a:latin typeface="+mj-lt"/>
                <a:ea typeface="+mj-ea"/>
                <a:cs typeface="+mj-cs"/>
              </a:defRPr>
            </a:lvl1pPr>
          </a:lstStyle>
          <a:p>
            <a:pPr algn="ctr"/>
            <a:r>
              <a:rPr lang="en-US" sz="2000" b="0" dirty="0">
                <a:solidFill>
                  <a:srgbClr val="FFFFFF"/>
                </a:solidFill>
              </a:rPr>
              <a:t>Controlling </a:t>
            </a:r>
            <a:br>
              <a:rPr lang="en-US" sz="2000" b="0" dirty="0">
                <a:solidFill>
                  <a:srgbClr val="FFFFFF"/>
                </a:solidFill>
              </a:rPr>
            </a:br>
            <a:r>
              <a:rPr lang="en-US" sz="2000" b="0" dirty="0">
                <a:solidFill>
                  <a:srgbClr val="FFFFFF"/>
                </a:solidFill>
              </a:rPr>
              <a:t>Energy Costs</a:t>
            </a:r>
          </a:p>
        </p:txBody>
      </p:sp>
      <p:sp>
        <p:nvSpPr>
          <p:cNvPr id="23" name="Title 1"/>
          <p:cNvSpPr txBox="1">
            <a:spLocks/>
          </p:cNvSpPr>
          <p:nvPr/>
        </p:nvSpPr>
        <p:spPr>
          <a:xfrm>
            <a:off x="653144" y="3667019"/>
            <a:ext cx="3357706" cy="1833897"/>
          </a:xfrm>
          <a:prstGeom prst="rect">
            <a:avLst/>
          </a:prstGeom>
        </p:spPr>
        <p:txBody>
          <a:bodyPr vert="horz" wrap="square" lIns="91425" tIns="45713" rIns="91425" bIns="45713" rtlCol="0" anchor="t" anchorCtr="0">
            <a:spAutoFit/>
          </a:bodyPr>
          <a:lstStyle>
            <a:lvl1pPr algn="l" defTabSz="914400" rtl="0" eaLnBrk="1" latinLnBrk="0" hangingPunct="1">
              <a:spcBef>
                <a:spcPct val="0"/>
              </a:spcBef>
              <a:buNone/>
              <a:defRPr sz="2600" b="1" kern="1200">
                <a:solidFill>
                  <a:schemeClr val="accent1"/>
                </a:solidFill>
                <a:latin typeface="+mj-lt"/>
                <a:ea typeface="+mj-ea"/>
                <a:cs typeface="+mj-cs"/>
              </a:defRPr>
            </a:lvl1pPr>
          </a:lstStyle>
          <a:p>
            <a:pPr marL="171422" indent="-171422">
              <a:spcBef>
                <a:spcPts val="599"/>
              </a:spcBef>
              <a:buFont typeface="Arial" pitchFamily="34" charset="0"/>
              <a:buChar char="•"/>
            </a:pPr>
            <a:r>
              <a:rPr lang="en-US" sz="1300" b="0" dirty="0">
                <a:solidFill>
                  <a:srgbClr val="FFFFFF"/>
                </a:solidFill>
              </a:rPr>
              <a:t>Rising energy costs are playing an increasing role in in today’s competitive business environment</a:t>
            </a:r>
          </a:p>
          <a:p>
            <a:pPr marL="171422" indent="-171422">
              <a:spcBef>
                <a:spcPts val="599"/>
              </a:spcBef>
              <a:buFont typeface="Arial" pitchFamily="34" charset="0"/>
              <a:buChar char="•"/>
            </a:pPr>
            <a:r>
              <a:rPr lang="en-US" sz="1300" b="0" dirty="0">
                <a:solidFill>
                  <a:srgbClr val="FFFFFF"/>
                </a:solidFill>
              </a:rPr>
              <a:t>The ability to effectively manage power use in the office can add business value with real energy savings and reductions in carbon emissions</a:t>
            </a:r>
          </a:p>
        </p:txBody>
      </p:sp>
      <p:sp>
        <p:nvSpPr>
          <p:cNvPr id="24" name="Title 1"/>
          <p:cNvSpPr txBox="1">
            <a:spLocks/>
          </p:cNvSpPr>
          <p:nvPr/>
        </p:nvSpPr>
        <p:spPr>
          <a:xfrm>
            <a:off x="4219886" y="1458584"/>
            <a:ext cx="4270971" cy="2323699"/>
          </a:xfrm>
          <a:prstGeom prst="rect">
            <a:avLst/>
          </a:prstGeom>
        </p:spPr>
        <p:txBody>
          <a:bodyPr vert="horz" wrap="square" lIns="91425" tIns="45713" rIns="91425" bIns="45713" rtlCol="0" anchor="t" anchorCtr="0">
            <a:spAutoFit/>
          </a:bodyPr>
          <a:lstStyle>
            <a:lvl1pPr algn="l" defTabSz="914400" rtl="0" eaLnBrk="1" latinLnBrk="0" hangingPunct="1">
              <a:spcBef>
                <a:spcPct val="0"/>
              </a:spcBef>
              <a:buNone/>
              <a:defRPr sz="2600" b="1" kern="1200">
                <a:solidFill>
                  <a:schemeClr val="accent1"/>
                </a:solidFill>
                <a:latin typeface="+mj-lt"/>
                <a:ea typeface="+mj-ea"/>
                <a:cs typeface="+mj-cs"/>
              </a:defRPr>
            </a:lvl1pPr>
          </a:lstStyle>
          <a:p>
            <a:pPr marL="171422" indent="-171422">
              <a:spcBef>
                <a:spcPts val="599"/>
              </a:spcBef>
              <a:buFont typeface="Arial" pitchFamily="34" charset="0"/>
              <a:buChar char="•"/>
            </a:pPr>
            <a:r>
              <a:rPr lang="en-US" sz="1300" b="0" dirty="0">
                <a:solidFill>
                  <a:srgbClr val="FFFFFF"/>
                </a:solidFill>
              </a:rPr>
              <a:t>Software based solutions cannot wake a PC from </a:t>
            </a:r>
            <a:br>
              <a:rPr lang="en-US" sz="1300" b="0" dirty="0">
                <a:solidFill>
                  <a:srgbClr val="FFFFFF"/>
                </a:solidFill>
              </a:rPr>
            </a:br>
            <a:r>
              <a:rPr lang="en-US" sz="1300" b="0" dirty="0">
                <a:solidFill>
                  <a:srgbClr val="FFFFFF"/>
                </a:solidFill>
              </a:rPr>
              <a:t>off or hibernate</a:t>
            </a:r>
          </a:p>
          <a:p>
            <a:pPr marL="171422" indent="-171422">
              <a:spcBef>
                <a:spcPts val="599"/>
              </a:spcBef>
              <a:buFont typeface="Arial" pitchFamily="34" charset="0"/>
              <a:buChar char="•"/>
            </a:pPr>
            <a:r>
              <a:rPr lang="en-US" sz="1300" b="0" dirty="0">
                <a:solidFill>
                  <a:srgbClr val="FFFFFF"/>
                </a:solidFill>
              </a:rPr>
              <a:t>Not all workers power their PC off at the end of </a:t>
            </a:r>
            <a:br>
              <a:rPr lang="en-US" sz="1300" b="0" dirty="0">
                <a:solidFill>
                  <a:srgbClr val="FFFFFF"/>
                </a:solidFill>
              </a:rPr>
            </a:br>
            <a:r>
              <a:rPr lang="en-US" sz="1300" b="0" dirty="0">
                <a:solidFill>
                  <a:srgbClr val="FFFFFF"/>
                </a:solidFill>
              </a:rPr>
              <a:t>the day</a:t>
            </a:r>
          </a:p>
          <a:p>
            <a:pPr marL="171422" indent="-171422">
              <a:spcBef>
                <a:spcPts val="599"/>
              </a:spcBef>
              <a:buFont typeface="Arial" pitchFamily="34" charset="0"/>
              <a:buChar char="•"/>
            </a:pPr>
            <a:r>
              <a:rPr lang="en-US" sz="1300" b="0" dirty="0">
                <a:solidFill>
                  <a:srgbClr val="FFFFFF"/>
                </a:solidFill>
              </a:rPr>
              <a:t>Some PCs waste energy when left powered on for after hours maintenance</a:t>
            </a:r>
          </a:p>
          <a:p>
            <a:pPr marL="171422" indent="-171422">
              <a:spcBef>
                <a:spcPts val="599"/>
              </a:spcBef>
              <a:buFont typeface="Arial" pitchFamily="34" charset="0"/>
              <a:buChar char="•"/>
            </a:pPr>
            <a:r>
              <a:rPr lang="en-US" sz="1300" b="0" dirty="0">
                <a:solidFill>
                  <a:srgbClr val="FFFFFF"/>
                </a:solidFill>
              </a:rPr>
              <a:t>Mass shutdown and power-on operations are </a:t>
            </a:r>
            <a:br>
              <a:rPr lang="en-US" sz="1300" b="0" dirty="0">
                <a:solidFill>
                  <a:srgbClr val="FFFFFF"/>
                </a:solidFill>
              </a:rPr>
            </a:br>
            <a:r>
              <a:rPr lang="en-US" sz="1300" b="0" dirty="0">
                <a:solidFill>
                  <a:srgbClr val="FFFFFF"/>
                </a:solidFill>
              </a:rPr>
              <a:t>server intensive</a:t>
            </a:r>
          </a:p>
        </p:txBody>
      </p:sp>
      <p:pic>
        <p:nvPicPr>
          <p:cNvPr id="25" name="Picture 24"/>
          <p:cNvPicPr>
            <a:picLocks noChangeAspect="1"/>
          </p:cNvPicPr>
          <p:nvPr/>
        </p:nvPicPr>
        <p:blipFill rotWithShape="1">
          <a:blip r:embed="rId3" cstate="email">
            <a:extLst>
              <a:ext uri="{28A0092B-C50C-407E-A947-70E740481C1C}">
                <a14:useLocalDpi xmlns:a14="http://schemas.microsoft.com/office/drawing/2010/main"/>
              </a:ext>
            </a:extLst>
          </a:blip>
          <a:srcRect l="573" t="7688" r="573" b="7688"/>
          <a:stretch/>
        </p:blipFill>
        <p:spPr>
          <a:xfrm>
            <a:off x="867836" y="1856916"/>
            <a:ext cx="2907590" cy="1650596"/>
          </a:xfrm>
          <a:prstGeom prst="roundRect">
            <a:avLst>
              <a:gd name="adj" fmla="val 0"/>
            </a:avLst>
          </a:prstGeom>
          <a:noFill/>
          <a:ln w="28575">
            <a:solidFill>
              <a:schemeClr val="accent2"/>
            </a:solidFill>
          </a:ln>
          <a:effectLst>
            <a:outerShdw blurRad="190500" dist="38100" dir="2700000" algn="tl" rotWithShape="0">
              <a:prstClr val="black">
                <a:alpha val="40000"/>
              </a:prstClr>
            </a:outerShdw>
          </a:effectLst>
        </p:spPr>
      </p:pic>
      <p:sp>
        <p:nvSpPr>
          <p:cNvPr id="27" name="Title 1"/>
          <p:cNvSpPr txBox="1">
            <a:spLocks/>
          </p:cNvSpPr>
          <p:nvPr/>
        </p:nvSpPr>
        <p:spPr>
          <a:xfrm>
            <a:off x="4219885" y="1062582"/>
            <a:ext cx="4369810" cy="400095"/>
          </a:xfrm>
          <a:prstGeom prst="rect">
            <a:avLst/>
          </a:prstGeom>
        </p:spPr>
        <p:txBody>
          <a:bodyPr vert="horz" wrap="square" lIns="91425" tIns="45713" rIns="91425" bIns="45713" rtlCol="0" anchor="t" anchorCtr="0">
            <a:spAutoFit/>
          </a:bodyPr>
          <a:lstStyle>
            <a:lvl1pPr algn="l" defTabSz="914400" rtl="0" eaLnBrk="1" latinLnBrk="0" hangingPunct="1">
              <a:spcBef>
                <a:spcPct val="0"/>
              </a:spcBef>
              <a:buNone/>
              <a:defRPr sz="2600" b="1" kern="1200">
                <a:solidFill>
                  <a:schemeClr val="accent1"/>
                </a:solidFill>
                <a:latin typeface="+mj-lt"/>
                <a:ea typeface="+mj-ea"/>
                <a:cs typeface="+mj-cs"/>
              </a:defRPr>
            </a:lvl1pPr>
          </a:lstStyle>
          <a:p>
            <a:pPr algn="ctr"/>
            <a:r>
              <a:rPr lang="en-US" sz="2000" b="0" dirty="0">
                <a:solidFill>
                  <a:srgbClr val="FFFFFF"/>
                </a:solidFill>
              </a:rPr>
              <a:t>Challenges</a:t>
            </a:r>
          </a:p>
        </p:txBody>
      </p:sp>
      <p:sp>
        <p:nvSpPr>
          <p:cNvPr id="14" name="Title 24"/>
          <p:cNvSpPr txBox="1">
            <a:spLocks/>
          </p:cNvSpPr>
          <p:nvPr/>
        </p:nvSpPr>
        <p:spPr>
          <a:xfrm>
            <a:off x="653143" y="342901"/>
            <a:ext cx="7837714" cy="685802"/>
          </a:xfrm>
          <a:prstGeom prst="rect">
            <a:avLst/>
          </a:prstGeom>
        </p:spPr>
        <p:txBody>
          <a:bodyPr vert="horz" lIns="0" tIns="0" rIns="0" bIns="0" rtlCol="0" anchor="t" anchorCtr="0">
            <a:noAutofit/>
          </a:bodyPr>
          <a:lstStyle>
            <a:lvl1pPr algn="l" defTabSz="914400" rtl="0" eaLnBrk="1" latinLnBrk="0" hangingPunct="1">
              <a:lnSpc>
                <a:spcPts val="2600"/>
              </a:lnSpc>
              <a:spcBef>
                <a:spcPct val="0"/>
              </a:spcBef>
              <a:buNone/>
              <a:defRPr lang="en-US" altLang="ja-JP" sz="3000" b="1" i="0" kern="1200" dirty="0" smtClean="0">
                <a:solidFill>
                  <a:schemeClr val="accent1"/>
                </a:solidFill>
                <a:latin typeface="+mj-lt"/>
                <a:ea typeface="+mj-ea"/>
                <a:cs typeface="+mj-cs"/>
              </a:defRPr>
            </a:lvl1pPr>
          </a:lstStyle>
          <a:p>
            <a:pPr>
              <a:lnSpc>
                <a:spcPct val="100000"/>
              </a:lnSpc>
            </a:pPr>
            <a:r>
              <a:rPr lang="en-US" sz="2900" dirty="0"/>
              <a:t>Use Case: Green Power Management</a:t>
            </a:r>
          </a:p>
        </p:txBody>
      </p:sp>
      <p:sp>
        <p:nvSpPr>
          <p:cNvPr id="13" name="Slide Number Placeholder 1"/>
          <p:cNvSpPr>
            <a:spLocks noGrp="1"/>
          </p:cNvSpPr>
          <p:nvPr>
            <p:ph type="sldNum" sz="quarter" idx="4294967295"/>
          </p:nvPr>
        </p:nvSpPr>
        <p:spPr>
          <a:xfrm>
            <a:off x="-3454" y="6592378"/>
            <a:ext cx="2901776" cy="265622"/>
          </a:xfrm>
          <a:prstGeom prst="rect">
            <a:avLst/>
          </a:prstGeom>
        </p:spPr>
        <p:txBody>
          <a:bodyPr/>
          <a:lstStyle/>
          <a:p>
            <a:pPr algn="l"/>
            <a:fld id="{FD44707B-D922-47D5-BD24-D96E91B70543}" type="slidenum">
              <a:rPr lang="en-US" sz="900"/>
              <a:pPr algn="l"/>
              <a:t>99</a:t>
            </a:fld>
            <a:r>
              <a:rPr lang="en-US" sz="900" dirty="0"/>
              <a:t>	</a:t>
            </a:r>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32158" y="6399609"/>
            <a:ext cx="557893" cy="439341"/>
          </a:xfrm>
          <a:prstGeom prst="rect">
            <a:avLst/>
          </a:prstGeom>
        </p:spPr>
      </p:pic>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35953" y="6401525"/>
            <a:ext cx="558437" cy="439770"/>
          </a:xfrm>
          <a:prstGeom prst="rect">
            <a:avLst/>
          </a:prstGeom>
        </p:spPr>
      </p:pic>
      <p:pic>
        <p:nvPicPr>
          <p:cNvPr id="17" name="Picture 2" descr="C:\Users\ecampoy\AppData\Local\Temp\wzc1bb\2D_Diecon_Lightbulb_rgb.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462220" y="75969"/>
            <a:ext cx="616797" cy="8953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mainscow\Desktop\HP Logos\HP_S_1C_PMS_2925.jpg"/>
          <p:cNvPicPr>
            <a:picLocks noChangeAspect="1" noChangeArrowheads="1"/>
          </p:cNvPicPr>
          <p:nvPr/>
        </p:nvPicPr>
        <p:blipFill>
          <a:blip r:embed="rId7" cstate="email">
            <a:extLst>
              <a:ext uri="{28A0092B-C50C-407E-A947-70E740481C1C}">
                <a14:useLocalDpi xmlns:a14="http://schemas.microsoft.com/office/drawing/2010/main"/>
              </a:ext>
            </a:extLst>
          </a:blip>
          <a:srcRect l="27130" t="26920" r="27926" b="27013"/>
          <a:stretch>
            <a:fillRect/>
          </a:stretch>
        </p:blipFill>
        <p:spPr bwMode="auto">
          <a:xfrm>
            <a:off x="6711844" y="6394722"/>
            <a:ext cx="431336" cy="442119"/>
          </a:xfrm>
          <a:prstGeom prst="rect">
            <a:avLst/>
          </a:prstGeom>
          <a:noFill/>
        </p:spPr>
      </p:pic>
    </p:spTree>
    <p:extLst>
      <p:ext uri="{BB962C8B-B14F-4D97-AF65-F5344CB8AC3E}">
        <p14:creationId xmlns:p14="http://schemas.microsoft.com/office/powerpoint/2010/main" val="3934035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intel_PPT_LgtTmplt_Stndrd_v12">
  <a:themeElements>
    <a:clrScheme name="IntelColors">
      <a:dk1>
        <a:srgbClr val="061922"/>
      </a:dk1>
      <a:lt1>
        <a:srgbClr val="FFFFFF"/>
      </a:lt1>
      <a:dk2>
        <a:srgbClr val="939598"/>
      </a:dk2>
      <a:lt2>
        <a:srgbClr val="B4BABD"/>
      </a:lt2>
      <a:accent1>
        <a:srgbClr val="0071C5"/>
      </a:accent1>
      <a:accent2>
        <a:srgbClr val="00AEEF"/>
      </a:accent2>
      <a:accent3>
        <a:srgbClr val="004280"/>
      </a:accent3>
      <a:accent4>
        <a:srgbClr val="FFDA00"/>
      </a:accent4>
      <a:accent5>
        <a:srgbClr val="A6CE39"/>
      </a:accent5>
      <a:accent6>
        <a:srgbClr val="FDB813"/>
      </a:accent6>
      <a:hlink>
        <a:srgbClr val="0071C5"/>
      </a:hlink>
      <a:folHlink>
        <a:srgbClr val="00AEEF"/>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5000">
              <a:schemeClr val="accent2"/>
            </a:gs>
            <a:gs pos="95000">
              <a:schemeClr val="accent1"/>
            </a:gs>
          </a:gsLst>
          <a:lin ang="16200000" scaled="0"/>
          <a:tileRect/>
        </a:gradFill>
        <a:ln w="3175" cap="flat" cmpd="sng" algn="ctr">
          <a:solidFill>
            <a:schemeClr val="tx1"/>
          </a:solidFill>
          <a:prstDash val="solid"/>
          <a:round/>
          <a:headEnd type="none" w="sm" len="sm"/>
          <a:tailEnd type="none" w="sm" len="sm"/>
        </a:ln>
        <a:effectLst/>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2000" b="1" smtClean="0">
            <a:solidFill>
              <a:schemeClr val="tx1"/>
            </a:solidFill>
            <a:latin typeface="Neo Sans Intel" pitchFamily="34" charset="0"/>
            <a:cs typeface="Arial" pitchFamily="34" charset="0"/>
          </a:defRPr>
        </a:defPPr>
      </a:lst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General Content" ma:contentTypeID="0x0101007CE7E4AEE4754F8E8495FB8033F8549200221AE5A75260304092EF8B1B1CF87782" ma:contentTypeVersion="9" ma:contentTypeDescription="A general content item." ma:contentTypeScope="" ma:versionID="7632bfbac563543f133faee3c1f74e64">
  <xsd:schema xmlns:xsd="http://www.w3.org/2001/XMLSchema" xmlns:p="http://schemas.microsoft.com/office/2006/metadata/properties" xmlns:ns1="http://schemas.microsoft.com/sharepoint/v3" xmlns:ns2="1ba3b578-647c-497e-a6c7-47cbcee8228b" xmlns:ns3="9251e8ce-2662-45a2-a3e7-5f8d4c0280d5" targetNamespace="http://schemas.microsoft.com/office/2006/metadata/properties" ma:root="true" ma:fieldsID="3c4196fd66031c17b19b7386f9d412a5" ns1:_="" ns2:_="" ns3:_="">
    <xsd:import namespace="http://schemas.microsoft.com/sharepoint/v3"/>
    <xsd:import namespace="1ba3b578-647c-497e-a6c7-47cbcee8228b"/>
    <xsd:import namespace="9251e8ce-2662-45a2-a3e7-5f8d4c0280d5"/>
    <xsd:element name="properties">
      <xsd:complexType>
        <xsd:sequence>
          <xsd:element name="documentManagement">
            <xsd:complexType>
              <xsd:all>
                <xsd:element ref="ns2:ContentCategories" minOccurs="0"/>
                <xsd:element ref="ns2:Classification" minOccurs="0"/>
                <xsd:element ref="ns2:Abstract"/>
                <xsd:element ref="ns2:EOLDate"/>
                <xsd:element ref="ns2:Languages" minOccurs="0"/>
                <xsd:element ref="ns2:TargetedView" minOccurs="0"/>
                <xsd:element ref="ns2:Geography" minOccurs="0"/>
                <xsd:element ref="ns2:Audiences" minOccurs="0"/>
                <xsd:element ref="ns2:Codenames" minOccurs="0"/>
                <xsd:element ref="ns2:Platforms" minOccurs="0"/>
                <xsd:element ref="ns2:ProgramsAndInitiatives" minOccurs="0"/>
                <xsd:element ref="ns2:Segments" minOccurs="0"/>
                <xsd:element ref="ns2:Technologies" minOccurs="0"/>
                <xsd:element ref="ns2:ContentOwner"/>
                <xsd:element ref="ns1:AllDocuments"/>
                <xsd:element ref="ns3:Downloads"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AllDocuments" ma:index="22" ma:displayName="All Documents" ma:default="1" ma:internalName="AllDocuments" ma:readOnly="true">
      <xsd:simpleType>
        <xsd:restriction base="dms:Text"/>
      </xsd:simpleType>
    </xsd:element>
  </xsd:schema>
  <xsd:schema xmlns:xsd="http://www.w3.org/2001/XMLSchema" xmlns:dms="http://schemas.microsoft.com/office/2006/documentManagement/types" targetNamespace="1ba3b578-647c-497e-a6c7-47cbcee8228b" elementFormDefault="qualified">
    <xsd:import namespace="http://schemas.microsoft.com/office/2006/documentManagement/types"/>
    <xsd:element name="ContentCategories" ma:index="2" nillable="true" ma:displayName="Document Type" ma:list="{98f33d5e-53f4-4195-97a9-6a77b78fe3ec}" ma:internalName="ContentCategories" ma:showField="Title" ma:requiredMultiChoice="true">
      <xsd:complexType>
        <xsd:complexContent>
          <xsd:extension base="dms:MultiChoiceLookup">
            <xsd:sequence>
              <xsd:element name="Value" type="dms:Lookup" maxOccurs="unbounded" minOccurs="0" nillable="true"/>
            </xsd:sequence>
          </xsd:extension>
        </xsd:complexContent>
      </xsd:complexType>
    </xsd:element>
    <xsd:element name="Classification" ma:index="3" nillable="true" ma:displayName="Classification" ma:list="{7b995d0d-d806-40bd-9555-66d41c3cb553}" ma:internalName="Classification" ma:showField="Title" ma:requiredMultiChoice="true">
      <xsd:complexType>
        <xsd:complexContent>
          <xsd:extension base="dms:MultiChoiceLookup">
            <xsd:sequence>
              <xsd:element name="Value" type="dms:Lookup" maxOccurs="unbounded" minOccurs="0" nillable="true"/>
            </xsd:sequence>
          </xsd:extension>
        </xsd:complexContent>
      </xsd:complexType>
    </xsd:element>
    <xsd:element name="Abstract" ma:index="4" ma:displayName="Abstract" ma:internalName="Abstract">
      <xsd:simpleType>
        <xsd:restriction base="dms:Note"/>
      </xsd:simpleType>
    </xsd:element>
    <xsd:element name="EOLDate" ma:index="5" ma:displayName="EOL Date" ma:format="DateOnly" ma:internalName="EOLDate">
      <xsd:simpleType>
        <xsd:restriction base="dms:DateTime"/>
      </xsd:simpleType>
    </xsd:element>
    <xsd:element name="Languages" ma:index="6" nillable="true" ma:displayName="Languages" ma:list="{ad71293b-2881-4435-815a-6104bbe5385a}" ma:internalName="Languages" ma:showField="Title" ma:requiredMultiChoice="true">
      <xsd:complexType>
        <xsd:complexContent>
          <xsd:extension base="dms:MultiChoiceLookup">
            <xsd:sequence>
              <xsd:element name="Value" type="dms:Lookup" maxOccurs="unbounded" minOccurs="0" nillable="true"/>
            </xsd:sequence>
          </xsd:extension>
        </xsd:complexContent>
      </xsd:complexType>
    </xsd:element>
    <xsd:element name="TargetedView" ma:index="7" nillable="true" ma:displayName="Targeted View" ma:list="{d77459d8-0d3e-4a5a-b96c-95bed2a43929}" ma:internalName="TargetedView" ma:showField="Title" ma:requiredMultiChoice="true">
      <xsd:complexType>
        <xsd:complexContent>
          <xsd:extension base="dms:MultiChoiceLookup">
            <xsd:sequence>
              <xsd:element name="Value" type="dms:Lookup" maxOccurs="unbounded" minOccurs="0" nillable="true"/>
            </xsd:sequence>
          </xsd:extension>
        </xsd:complexContent>
      </xsd:complexType>
    </xsd:element>
    <xsd:element name="Geography" ma:index="8" nillable="true" ma:displayName="Geography" ma:internalName="Geography" ma:requiredMultiChoice="true">
      <xsd:complexType>
        <xsd:complexContent>
          <xsd:extension base="dms:MultiChoice">
            <xsd:sequence>
              <xsd:element name="Value" maxOccurs="unbounded" minOccurs="0" nillable="true">
                <xsd:simpleType>
                  <xsd:restriction base="dms:Choice">
                    <xsd:enumeration value="All Geographies"/>
                    <xsd:enumeration value="APAC"/>
                    <xsd:enumeration value="ASMO-LAR"/>
                    <xsd:enumeration value="ASMO-NAR"/>
                    <xsd:enumeration value="EMEA"/>
                    <xsd:enumeration value="IJKK"/>
                    <xsd:enumeration value="PRC"/>
                  </xsd:restriction>
                </xsd:simpleType>
              </xsd:element>
            </xsd:sequence>
          </xsd:extension>
        </xsd:complexContent>
      </xsd:complexType>
    </xsd:element>
    <xsd:element name="Audiences" ma:index="9" nillable="true" ma:displayName="Audiences" ma:list="{db10efb6-9e91-40ba-a498-37365b4cc101}" ma:internalName="Audiences" ma:showField="Title">
      <xsd:complexType>
        <xsd:complexContent>
          <xsd:extension base="dms:MultiChoiceLookup">
            <xsd:sequence>
              <xsd:element name="Value" type="dms:Lookup" maxOccurs="unbounded" minOccurs="0" nillable="true"/>
            </xsd:sequence>
          </xsd:extension>
        </xsd:complexContent>
      </xsd:complexType>
    </xsd:element>
    <xsd:element name="Codenames" ma:index="10" nillable="true" ma:displayName="Codenames" ma:list="{255521f3-a095-428b-ac7e-15c082bdd271}" ma:internalName="Codenames" ma:showField="Title">
      <xsd:complexType>
        <xsd:complexContent>
          <xsd:extension base="dms:MultiChoiceLookup">
            <xsd:sequence>
              <xsd:element name="Value" type="dms:Lookup" maxOccurs="unbounded" minOccurs="0" nillable="true"/>
            </xsd:sequence>
          </xsd:extension>
        </xsd:complexContent>
      </xsd:complexType>
    </xsd:element>
    <xsd:element name="Platforms" ma:index="11" nillable="true" ma:displayName="Platforms" ma:list="{1a12e7dc-7750-42b8-aafd-a558fe17a451}" ma:internalName="Platforms" ma:showField="Title">
      <xsd:complexType>
        <xsd:complexContent>
          <xsd:extension base="dms:MultiChoiceLookup">
            <xsd:sequence>
              <xsd:element name="Value" type="dms:Lookup" maxOccurs="unbounded" minOccurs="0" nillable="true"/>
            </xsd:sequence>
          </xsd:extension>
        </xsd:complexContent>
      </xsd:complexType>
    </xsd:element>
    <xsd:element name="ProgramsAndInitiatives" ma:index="12" nillable="true" ma:displayName="Programs and Initiatives" ma:list="{3abeacab-d64d-45ae-ac32-82ba465f2bd0}" ma:internalName="ProgramsAndInitiatives" ma:showField="Title">
      <xsd:complexType>
        <xsd:complexContent>
          <xsd:extension base="dms:MultiChoiceLookup">
            <xsd:sequence>
              <xsd:element name="Value" type="dms:Lookup" maxOccurs="unbounded" minOccurs="0" nillable="true"/>
            </xsd:sequence>
          </xsd:extension>
        </xsd:complexContent>
      </xsd:complexType>
    </xsd:element>
    <xsd:element name="Segments" ma:index="13" nillable="true" ma:displayName="Segments" ma:list="{40900142-fc39-45e9-ae58-1a70a615b56b}" ma:internalName="Segments" ma:showField="Title">
      <xsd:complexType>
        <xsd:complexContent>
          <xsd:extension base="dms:MultiChoiceLookup">
            <xsd:sequence>
              <xsd:element name="Value" type="dms:Lookup" maxOccurs="unbounded" minOccurs="0" nillable="true"/>
            </xsd:sequence>
          </xsd:extension>
        </xsd:complexContent>
      </xsd:complexType>
    </xsd:element>
    <xsd:element name="Technologies" ma:index="14" nillable="true" ma:displayName="Technologies" ma:list="{a1214e0d-a3ef-41a1-8725-99d7149bd27d}" ma:internalName="Technologies" ma:showField="Title">
      <xsd:complexType>
        <xsd:complexContent>
          <xsd:extension base="dms:MultiChoiceLookup">
            <xsd:sequence>
              <xsd:element name="Value" type="dms:Lookup" maxOccurs="unbounded" minOccurs="0" nillable="true"/>
            </xsd:sequence>
          </xsd:extension>
        </xsd:complexContent>
      </xsd:complexType>
    </xsd:element>
    <xsd:element name="ContentOwner" ma:index="15" ma:displayName="Content Owner" ma:list="UserInfo" ma:internalName="ContentOwner"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schema>
  <xsd:schema xmlns:xsd="http://www.w3.org/2001/XMLSchema" xmlns:dms="http://schemas.microsoft.com/office/2006/documentManagement/types" targetNamespace="9251e8ce-2662-45a2-a3e7-5f8d4c0280d5" elementFormDefault="qualified">
    <xsd:import namespace="http://schemas.microsoft.com/office/2006/documentManagement/types"/>
    <xsd:element name="Downloads" ma:index="23" nillable="true" ma:displayName="Downloads" ma:default="0" ma:internalName="Downloads">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Abstract xmlns="1ba3b578-647c-497e-a6c7-47cbcee8228b">2H 2012 HP Intel Commercial Client Field Presentation</Abstract>
    <Languages xmlns="1ba3b578-647c-497e-a6c7-47cbcee8228b">
      <Value>2</Value>
    </Languages>
    <Codenames xmlns="1ba3b578-647c-497e-a6c7-47cbcee8228b"/>
    <Platforms xmlns="1ba3b578-647c-497e-a6c7-47cbcee8228b"/>
    <Segments xmlns="1ba3b578-647c-497e-a6c7-47cbcee8228b"/>
    <ContentOwner xmlns="1ba3b578-647c-497e-a6c7-47cbcee8228b">
      <UserInfo>
        <DisplayName>Campoy, Eduardo</DisplayName>
        <AccountId>2641</AccountId>
        <AccountType/>
      </UserInfo>
    </ContentOwner>
    <ContentCategories xmlns="1ba3b578-647c-497e-a6c7-47cbcee8228b">
      <Value>12</Value>
    </ContentCategories>
    <TargetedView xmlns="1ba3b578-647c-497e-a6c7-47cbcee8228b">
      <Value>3</Value>
      <Value>5</Value>
      <Value>1</Value>
      <Value>2</Value>
    </TargetedView>
    <Classification xmlns="1ba3b578-647c-497e-a6c7-47cbcee8228b">
      <Value>3</Value>
    </Classification>
    <EOLDate xmlns="1ba3b578-647c-497e-a6c7-47cbcee8228b">2013-04-30T06:00:00+00:00</EOLDate>
    <Downloads xmlns="9251e8ce-2662-45a2-a3e7-5f8d4c0280d5">128</Downloads>
    <Geography xmlns="1ba3b578-647c-497e-a6c7-47cbcee8228b">
      <Value>All Geographies</Value>
      <Value>ASMO-LAR</Value>
      <Value>ASMO-NAR</Value>
    </Geography>
    <Technologies xmlns="1ba3b578-647c-497e-a6c7-47cbcee8228b"/>
    <ProgramsAndInitiatives xmlns="1ba3b578-647c-497e-a6c7-47cbcee8228b"/>
    <Audiences xmlns="1ba3b578-647c-497e-a6c7-47cbcee8228b"/>
  </documentManagement>
</p:properties>
</file>

<file path=customXml/itemProps1.xml><?xml version="1.0" encoding="utf-8"?>
<ds:datastoreItem xmlns:ds="http://schemas.openxmlformats.org/officeDocument/2006/customXml" ds:itemID="{7D38071D-40AE-48A7-B2F0-14E3807B794E}"/>
</file>

<file path=customXml/itemProps2.xml><?xml version="1.0" encoding="utf-8"?>
<ds:datastoreItem xmlns:ds="http://schemas.openxmlformats.org/officeDocument/2006/customXml" ds:itemID="{FB4D23CB-578C-4632-8A68-415D6AF5BD2E}"/>
</file>

<file path=customXml/itemProps3.xml><?xml version="1.0" encoding="utf-8"?>
<ds:datastoreItem xmlns:ds="http://schemas.openxmlformats.org/officeDocument/2006/customXml" ds:itemID="{8646B4BC-CC75-4EEB-9B4E-7856C7146C28}"/>
</file>

<file path=docProps/app.xml><?xml version="1.0" encoding="utf-8"?>
<Properties xmlns="http://schemas.openxmlformats.org/officeDocument/2006/extended-properties" xmlns:vt="http://schemas.openxmlformats.org/officeDocument/2006/docPropsVTypes">
  <Template>intel_PPT_LgtTmplt_Stndrd_v12</Template>
  <TotalTime>558</TotalTime>
  <Words>18588</Words>
  <Application>Microsoft Office PowerPoint</Application>
  <PresentationFormat>On-screen Show (4:3)</PresentationFormat>
  <Paragraphs>3325</Paragraphs>
  <Slides>115</Slides>
  <Notes>90</Notes>
  <HiddenSlides>0</HiddenSlides>
  <MMClips>0</MMClips>
  <ScaleCrop>false</ScaleCrop>
  <HeadingPairs>
    <vt:vector size="4" baseType="variant">
      <vt:variant>
        <vt:lpstr>Theme</vt:lpstr>
      </vt:variant>
      <vt:variant>
        <vt:i4>1</vt:i4>
      </vt:variant>
      <vt:variant>
        <vt:lpstr>Slide Titles</vt:lpstr>
      </vt:variant>
      <vt:variant>
        <vt:i4>115</vt:i4>
      </vt:variant>
    </vt:vector>
  </HeadingPairs>
  <TitlesOfParts>
    <vt:vector size="116" baseType="lpstr">
      <vt:lpstr>intel_PPT_LgtTmplt_Stndrd_v12</vt:lpstr>
      <vt:lpstr>HP &amp; Intel Commercial Client  Field Presentation</vt:lpstr>
      <vt:lpstr>How to read this document ?</vt:lpstr>
      <vt:lpstr>Agenda Intel &amp; HP</vt:lpstr>
      <vt:lpstr>PowerPoint Presentation</vt:lpstr>
      <vt:lpstr>Intel and HP Enterprise Technology Leadership</vt:lpstr>
      <vt:lpstr>Intel’s Integrated Device Manufacturer  Advantage</vt:lpstr>
      <vt:lpstr>Leading Edge Process Technology</vt:lpstr>
      <vt:lpstr>2012 HP Professional Innovations</vt:lpstr>
      <vt:lpstr>HP &amp; Intel: Security </vt:lpstr>
      <vt:lpstr>HP &amp; Intel: Connected</vt:lpstr>
      <vt:lpstr>PowerPoint Presentation</vt:lpstr>
      <vt:lpstr>PowerPoint Presentation</vt:lpstr>
      <vt:lpstr>HP &amp; INTEL: Better Together</vt:lpstr>
      <vt:lpstr>Intel &amp; HP Product Roadmap</vt:lpstr>
      <vt:lpstr>2012 Business Client Platforms  Overview for Business   Built in Graphics - Industry Leadership on 22nm </vt:lpstr>
      <vt:lpstr>3rd Generation Intel® Core™ Processor Graphics Built in Graphics - Industry Leadership on 22nm </vt:lpstr>
      <vt:lpstr>3rd Gen Intel® Core™ vPro™  Processors</vt:lpstr>
      <vt:lpstr>The Intel® Solid-State Drive Advantage</vt:lpstr>
      <vt:lpstr>Intel® SSD 520 vs 320 Series</vt:lpstr>
      <vt:lpstr>SSD: Best TCO for Corporate IT</vt:lpstr>
      <vt:lpstr>HP 2012 Industry’s Broadest Business Computing Portfolio</vt:lpstr>
      <vt:lpstr>HP 2012 Business Portfolio SKUs</vt:lpstr>
      <vt:lpstr>HP 650</vt:lpstr>
      <vt:lpstr>HP ProBook S-Series</vt:lpstr>
      <vt:lpstr>HP ProBook 4440s/4540s</vt:lpstr>
      <vt:lpstr>HP ProBook B-Series</vt:lpstr>
      <vt:lpstr>HP ProBook 6470/6570</vt:lpstr>
      <vt:lpstr>HP EliteBook</vt:lpstr>
      <vt:lpstr>HP EliteBook 8470p/8570p</vt:lpstr>
      <vt:lpstr>Ultrabook™</vt:lpstr>
      <vt:lpstr>What is Business Class Ultrabook™</vt:lpstr>
      <vt:lpstr>HP Envy Pro UltrabookTM</vt:lpstr>
      <vt:lpstr>HP SpectreXT Pro UltrabookTM</vt:lpstr>
      <vt:lpstr>HP EliteBook Folio</vt:lpstr>
      <vt:lpstr>Business Focused Thin* Designs</vt:lpstr>
      <vt:lpstr>HP EliteBook 2570p</vt:lpstr>
      <vt:lpstr>HP Mobility Solutions</vt:lpstr>
      <vt:lpstr>HP 2012 Business Desktop Managed Portfolio</vt:lpstr>
      <vt:lpstr>HP Compaq Pro 4300</vt:lpstr>
      <vt:lpstr>HP Compaq Pro 6300 </vt:lpstr>
      <vt:lpstr>HP Compaq Elite 8300</vt:lpstr>
      <vt:lpstr>Intel Good , Better and Best </vt:lpstr>
      <vt:lpstr>PowerPoint Presentation</vt:lpstr>
      <vt:lpstr>PowerPoint Presentation</vt:lpstr>
      <vt:lpstr>PowerPoint Presentation</vt:lpstr>
      <vt:lpstr>PowerPoint Presentation</vt:lpstr>
      <vt:lpstr>PowerPoint Presentation</vt:lpstr>
      <vt:lpstr> Additional Information</vt:lpstr>
      <vt:lpstr>Important HP – Intel Documents</vt:lpstr>
      <vt:lpstr>PowerPoint Presentation</vt:lpstr>
      <vt:lpstr>PowerPoint Presentation</vt:lpstr>
      <vt:lpstr>PowerPoint Presentation</vt:lpstr>
      <vt:lpstr>Commercial Client Newsletter</vt:lpstr>
      <vt:lpstr>2012 - 2nd Gen Core to 3rd Gen Core Transition Guide - Desktop</vt:lpstr>
      <vt:lpstr>2012 - 2nd Gen Core to 3rd Gen Core Transition Guide - Mobile</vt:lpstr>
      <vt:lpstr>Thank You</vt:lpstr>
      <vt:lpstr>PowerPoint Presentation</vt:lpstr>
      <vt:lpstr>Backup</vt:lpstr>
      <vt:lpstr>PowerPoint Presentation</vt:lpstr>
      <vt:lpstr>2012 Business Client Platforms  Overview for Business Built in Graphics - Industry Leadership on 22nm </vt:lpstr>
      <vt:lpstr>3rd Generation Intel® Core™ Processor  22nm Process</vt:lpstr>
      <vt:lpstr>3rd Generation Intel® Core™ Processor Graphics Built in Graphics - Industry Leadership on 22nm </vt:lpstr>
      <vt:lpstr>3rd Gen Intel® Core™ vPro™  Processors</vt:lpstr>
      <vt:lpstr>2012 Business Class Intel® Wireless </vt:lpstr>
      <vt:lpstr>PowerPoint Presentation</vt:lpstr>
      <vt:lpstr>Intel® Hyper-Threading Technology</vt:lpstr>
      <vt:lpstr>Intel® HD Graphics 2500 &amp; 4000</vt:lpstr>
      <vt:lpstr>Intel® Wireless Display 3.5  For Business</vt:lpstr>
      <vt:lpstr>What is the Intel® Stable Image Platform Program (SIPP)?</vt:lpstr>
      <vt:lpstr>PowerPoint Presentation</vt:lpstr>
      <vt:lpstr>Intel® Core™ Processor Numbering</vt:lpstr>
      <vt:lpstr>PowerPoint Presentation</vt:lpstr>
      <vt:lpstr>2012 vPro: The Three Pillars of Security </vt:lpstr>
      <vt:lpstr>Intel® Trusted Execution Technology (Intel® TXT)</vt:lpstr>
      <vt:lpstr>Desktop Virtualization Delivery</vt:lpstr>
      <vt:lpstr>Desktop Virtualization Solutions Enhanced with Intel® vPro™ Technology </vt:lpstr>
      <vt:lpstr>Intel® OS Guard</vt:lpstr>
      <vt:lpstr>Intel® Identity Protection Technology8  with Public Key Infrastructure (PKI)</vt:lpstr>
      <vt:lpstr>IPT-PKI8 with Protected  Transaction Display in 2012</vt:lpstr>
      <vt:lpstr>Intel® Identity Protection Technology  with One Time Password (OTP)</vt:lpstr>
      <vt:lpstr>Intel® Secure Key</vt:lpstr>
      <vt:lpstr>Intel® Anti-Theft Technology</vt:lpstr>
      <vt:lpstr>Intel® Advanced Encryption Standard  New Instructions</vt:lpstr>
      <vt:lpstr>Intel® Active Management Technology 8.0</vt:lpstr>
      <vt:lpstr>Windows PowerShell Scripts</vt:lpstr>
      <vt:lpstr>KVM Remote Control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 Case: Instant Back To Work</vt:lpstr>
      <vt:lpstr>Solution</vt:lpstr>
      <vt:lpstr>PowerPoint Presentation</vt:lpstr>
      <vt:lpstr>Solution</vt:lpstr>
      <vt:lpstr>PowerPoint Presentation</vt:lpstr>
      <vt:lpstr>Solution</vt:lpstr>
      <vt:lpstr>PowerPoint Presentation</vt:lpstr>
      <vt:lpstr>Ultrabook™</vt:lpstr>
      <vt:lpstr>Sell Business Class Ultrabook™</vt:lpstr>
      <vt:lpstr>PowerPoint Presentation</vt:lpstr>
      <vt:lpstr>The Intel® Solid-State Drive Advantage</vt:lpstr>
      <vt:lpstr>Intel® SSD 520 vs 320 Series</vt:lpstr>
      <vt:lpstr>Best TCO for Corporate IT</vt:lpstr>
      <vt:lpstr>PowerPoint Presentation</vt:lpstr>
      <vt:lpstr>Intel® Performance and  Responsiveness Overview</vt:lpstr>
      <vt:lpstr>PowerPoint Presentation</vt:lpstr>
      <vt:lpstr>PowerPoint Presentation</vt:lpstr>
      <vt:lpstr>PowerPoint Presentation</vt:lpstr>
      <vt:lpstr>PowerPoint Presentation</vt:lpstr>
      <vt:lpstr>PowerPoint Presentation</vt:lpstr>
      <vt:lpstr>PowerPoint Presentation</vt:lpstr>
    </vt:vector>
  </TitlesOfParts>
  <Company>Intel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2H 2012 HP Intel Commercial Client Field Presentation</dc:title>
  <dc:creator>ecampoy</dc:creator>
  <cp:lastModifiedBy>ecampoy</cp:lastModifiedBy>
  <cp:revision>105</cp:revision>
  <dcterms:created xsi:type="dcterms:W3CDTF">2012-07-05T21:24:21Z</dcterms:created>
  <dcterms:modified xsi:type="dcterms:W3CDTF">2012-08-03T03:33:12Z</dcterms:modified>
  <cp:contentType>General Content</cp:contentTyp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0x0101007CE7E4AEE4754F8E8495FB8033F8549200221AE5A75260304092EF8B1B1CF87782</vt:lpwstr>
  </property>
</Properties>
</file>